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2"/>
  </p:notesMasterIdLst>
  <p:handoutMasterIdLst>
    <p:handoutMasterId r:id="rId33"/>
  </p:handoutMasterIdLst>
  <p:sldIdLst>
    <p:sldId id="312" r:id="rId5"/>
    <p:sldId id="304" r:id="rId6"/>
    <p:sldId id="307" r:id="rId7"/>
    <p:sldId id="324" r:id="rId8"/>
    <p:sldId id="330" r:id="rId9"/>
    <p:sldId id="281" r:id="rId10"/>
    <p:sldId id="331" r:id="rId11"/>
    <p:sldId id="282" r:id="rId12"/>
    <p:sldId id="314" r:id="rId13"/>
    <p:sldId id="332" r:id="rId14"/>
    <p:sldId id="315" r:id="rId15"/>
    <p:sldId id="317" r:id="rId16"/>
    <p:sldId id="333" r:id="rId17"/>
    <p:sldId id="318" r:id="rId18"/>
    <p:sldId id="319" r:id="rId19"/>
    <p:sldId id="334" r:id="rId20"/>
    <p:sldId id="321" r:id="rId21"/>
    <p:sldId id="322" r:id="rId22"/>
    <p:sldId id="335" r:id="rId23"/>
    <p:sldId id="297" r:id="rId24"/>
    <p:sldId id="325" r:id="rId25"/>
    <p:sldId id="336" r:id="rId26"/>
    <p:sldId id="326" r:id="rId27"/>
    <p:sldId id="327" r:id="rId28"/>
    <p:sldId id="337" r:id="rId29"/>
    <p:sldId id="328" r:id="rId30"/>
    <p:sldId id="329" r:id="rId3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0" d="100"/>
          <a:sy n="80" d="100"/>
        </p:scale>
        <p:origin x="686" y="5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baak\Downloads\SQL-PROJECT\query-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accent6">
                  <a:lumMod val="7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'query-5'!$D$4</c:f>
              <c:strCache>
                <c:ptCount val="1"/>
                <c:pt idx="0">
                  <c:v>strike_rate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'query-5'!$A$5:$A$14</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'query-5'!$D$5:$D$14</c:f>
              <c:numCache>
                <c:formatCode>General</c:formatCode>
                <c:ptCount val="10"/>
                <c:pt idx="0">
                  <c:v>76.36</c:v>
                </c:pt>
                <c:pt idx="1">
                  <c:v>83.72</c:v>
                </c:pt>
                <c:pt idx="2">
                  <c:v>86</c:v>
                </c:pt>
                <c:pt idx="3">
                  <c:v>94.15</c:v>
                </c:pt>
                <c:pt idx="4">
                  <c:v>94.91</c:v>
                </c:pt>
                <c:pt idx="5">
                  <c:v>94.99</c:v>
                </c:pt>
                <c:pt idx="6">
                  <c:v>97.58</c:v>
                </c:pt>
                <c:pt idx="7">
                  <c:v>97.88</c:v>
                </c:pt>
                <c:pt idx="8">
                  <c:v>98.5</c:v>
                </c:pt>
                <c:pt idx="9">
                  <c:v>100</c:v>
                </c:pt>
              </c:numCache>
            </c:numRef>
          </c:val>
          <c:extLst>
            <c:ext xmlns:c16="http://schemas.microsoft.com/office/drawing/2014/chart" uri="{C3380CC4-5D6E-409C-BE32-E72D297353CC}">
              <c16:uniqueId val="{00000000-BAD2-4B8B-9704-0D3179CEE096}"/>
            </c:ext>
          </c:extLst>
        </c:ser>
        <c:dLbls>
          <c:dLblPos val="outEnd"/>
          <c:showLegendKey val="0"/>
          <c:showVal val="1"/>
          <c:showCatName val="0"/>
          <c:showSerName val="0"/>
          <c:showPercent val="0"/>
          <c:showBubbleSize val="0"/>
        </c:dLbls>
        <c:gapWidth val="219"/>
        <c:overlap val="-27"/>
        <c:axId val="1190003456"/>
        <c:axId val="1190020256"/>
      </c:barChart>
      <c:catAx>
        <c:axId val="1190003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accent6">
                        <a:lumMod val="75000"/>
                      </a:schemeClr>
                    </a:solidFill>
                    <a:latin typeface="+mn-lt"/>
                    <a:ea typeface="+mn-ea"/>
                    <a:cs typeface="+mn-cs"/>
                  </a:defRPr>
                </a:pPr>
                <a:r>
                  <a:rPr lang="en-IN"/>
                  <a:t>Bowler Name</a:t>
                </a:r>
              </a:p>
            </c:rich>
          </c:tx>
          <c:layout>
            <c:manualLayout>
              <c:xMode val="edge"/>
              <c:yMode val="edge"/>
              <c:x val="0.44916360595911697"/>
              <c:y val="0.921281536091340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accent6">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6">
                    <a:lumMod val="75000"/>
                  </a:schemeClr>
                </a:solidFill>
                <a:latin typeface="+mn-lt"/>
                <a:ea typeface="+mn-ea"/>
                <a:cs typeface="+mn-cs"/>
              </a:defRPr>
            </a:pPr>
            <a:endParaRPr lang="en-US"/>
          </a:p>
        </c:txPr>
        <c:crossAx val="1190020256"/>
        <c:crosses val="autoZero"/>
        <c:auto val="1"/>
        <c:lblAlgn val="ctr"/>
        <c:lblOffset val="100"/>
        <c:noMultiLvlLbl val="0"/>
      </c:catAx>
      <c:valAx>
        <c:axId val="1190020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accent6">
                        <a:lumMod val="75000"/>
                      </a:schemeClr>
                    </a:solidFill>
                    <a:latin typeface="+mn-lt"/>
                    <a:ea typeface="+mn-ea"/>
                    <a:cs typeface="+mn-cs"/>
                  </a:defRPr>
                </a:pPr>
                <a:r>
                  <a:rPr lang="en-IN"/>
                  <a:t>Bowling strike rate</a:t>
                </a:r>
              </a:p>
            </c:rich>
          </c:tx>
          <c:layout>
            <c:manualLayout>
              <c:xMode val="edge"/>
              <c:yMode val="edge"/>
              <c:x val="1.4145983234604002E-2"/>
              <c:y val="0.3279702462106581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accent6">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6">
                    <a:lumMod val="75000"/>
                  </a:schemeClr>
                </a:solidFill>
                <a:latin typeface="+mn-lt"/>
                <a:ea typeface="+mn-ea"/>
                <a:cs typeface="+mn-cs"/>
              </a:defRPr>
            </a:pPr>
            <a:endParaRPr lang="en-US"/>
          </a:p>
        </c:txPr>
        <c:crossAx val="1190003456"/>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accent6">
              <a:lumMod val="75000"/>
            </a:schemeClr>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Sheet1!$D$8:$D$17</cx:f>
        <cx:lvl ptCount="10">
          <cx:pt idx="0">Rashid Khan</cx:pt>
          <cx:pt idx="1">A Kumble</cx:pt>
          <cx:pt idx="2">M Muralitharan</cx:pt>
          <cx:pt idx="3">DW Steyn</cx:pt>
          <cx:pt idx="4">R Ashwin</cx:pt>
          <cx:pt idx="5">SP Narine</cx:pt>
          <cx:pt idx="6">DL Vettori</cx:pt>
          <cx:pt idx="7">Washington Sundar</cx:pt>
          <cx:pt idx="8">J Botha</cx:pt>
          <cx:pt idx="9">R Tewatia</cx:pt>
        </cx:lvl>
      </cx:strDim>
      <cx:numDim type="val">
        <cx:f>Sheet1!$E$8:$E$17</cx:f>
        <cx:lvl ptCount="10" formatCode="General">
          <cx:pt idx="0">6.3342281879194626</cx:pt>
          <cx:pt idx="1">6.6469989827060019</cx:pt>
          <cx:pt idx="2">6.6772352568167408</cx:pt>
          <cx:pt idx="3">6.769771528998243</cx:pt>
          <cx:pt idx="4">6.7736699729486016</cx:pt>
          <cx:pt idx="5">6.8158640226628897</cx:pt>
          <cx:pt idx="6">6.8331210191082796</cx:pt>
          <cx:pt idx="7">6.8909090909090907</cx:pt>
          <cx:pt idx="8">6.9224259520451339</cx:pt>
          <cx:pt idx="9">6.9914821124361159</cx:pt>
        </cx:lvl>
      </cx:numDim>
    </cx:data>
  </cx:chartData>
  <cx:chart>
    <cx:title pos="t" align="ctr" overlay="0">
      <cx:tx>
        <cx:txData>
          <cx:v>Top 10 Bowlers</cx:v>
        </cx:txData>
      </cx:tx>
      <cx:txPr>
        <a:bodyPr spcFirstLastPara="1" vertOverflow="ellipsis" horzOverflow="overflow" wrap="square" lIns="0" tIns="0" rIns="0" bIns="0" anchor="ctr" anchorCtr="1"/>
        <a:lstStyle/>
        <a:p>
          <a:pPr algn="ctr" rtl="0">
            <a:defRPr>
              <a:solidFill>
                <a:schemeClr val="bg2">
                  <a:lumMod val="10000"/>
                </a:schemeClr>
              </a:solidFill>
            </a:defRPr>
          </a:pPr>
          <a:r>
            <a:rPr lang="en-US" sz="1400" b="0" i="0" u="none" strike="noStrike" baseline="0">
              <a:solidFill>
                <a:schemeClr val="bg2">
                  <a:lumMod val="10000"/>
                </a:schemeClr>
              </a:solidFill>
              <a:latin typeface="Calibri" panose="020F0502020204030204"/>
            </a:rPr>
            <a:t>Top 10 Bowlers</a:t>
          </a:r>
        </a:p>
      </cx:txPr>
    </cx:title>
    <cx:plotArea>
      <cx:plotAreaRegion>
        <cx:series layoutId="funnel" uniqueId="{0146B693-7845-4C75-9EFD-C5832A433DFA}">
          <cx:tx>
            <cx:txData>
              <cx:f>Sheet1!$E$7</cx:f>
              <cx:v>Economy</cx:v>
            </cx:txData>
          </cx:tx>
          <cx:dataLabels>
            <cx:txPr>
              <a:bodyPr vertOverflow="overflow" horzOverflow="overflow" wrap="square" lIns="0" tIns="0" rIns="0" bIns="0"/>
              <a:lstStyle/>
              <a:p>
                <a:pPr algn="ctr" rtl="0">
                  <a:defRPr sz="900" b="0" i="0">
                    <a:solidFill>
                      <a:schemeClr val="bg2">
                        <a:lumMod val="10000"/>
                      </a:schemeClr>
                    </a:solidFill>
                    <a:latin typeface="Sabon Next LT" panose="02000500000000000000" pitchFamily="2" charset="0"/>
                    <a:ea typeface="Sabon Next LT" panose="02000500000000000000" pitchFamily="2" charset="0"/>
                    <a:cs typeface="Sabon Next LT" panose="02000500000000000000" pitchFamily="2" charset="0"/>
                  </a:defRPr>
                </a:pPr>
                <a:endParaRPr lang="en-IN">
                  <a:solidFill>
                    <a:schemeClr val="bg2">
                      <a:lumMod val="10000"/>
                    </a:schemeClr>
                  </a:solidFill>
                </a:endParaRPr>
              </a:p>
            </cx:txPr>
            <cx:visibility seriesName="0" categoryName="0" value="1"/>
          </cx:dataLabels>
          <cx:dataId val="0"/>
        </cx:series>
      </cx:plotAreaRegion>
      <cx:axis id="0">
        <cx:catScaling gapWidth="0.0599999987"/>
        <cx:tickLabels/>
        <cx:txPr>
          <a:bodyPr vertOverflow="overflow" horzOverflow="overflow" wrap="square" lIns="0" tIns="0" rIns="0" bIns="0"/>
          <a:lstStyle/>
          <a:p>
            <a:pPr algn="ctr" rtl="0">
              <a:defRPr sz="900" b="0" i="0">
                <a:solidFill>
                  <a:schemeClr val="bg2">
                    <a:lumMod val="10000"/>
                  </a:schemeClr>
                </a:solidFill>
                <a:latin typeface="Sabon Next LT" panose="02000500000000000000" pitchFamily="2" charset="0"/>
                <a:ea typeface="Sabon Next LT" panose="02000500000000000000" pitchFamily="2" charset="0"/>
                <a:cs typeface="Sabon Next LT" panose="02000500000000000000" pitchFamily="2" charset="0"/>
              </a:defRPr>
            </a:pPr>
            <a:endParaRPr lang="en-IN">
              <a:solidFill>
                <a:schemeClr val="bg2">
                  <a:lumMod val="10000"/>
                </a:schemeClr>
              </a:solidFill>
            </a:endParaRPr>
          </a:p>
        </cx:txPr>
      </cx:axis>
    </cx:plotArea>
    <cx:legend pos="t" align="ctr" overlay="0">
      <cx:txPr>
        <a:bodyPr vertOverflow="overflow" horzOverflow="overflow" wrap="square" lIns="0" tIns="0" rIns="0" bIns="0"/>
        <a:lstStyle/>
        <a:p>
          <a:pPr algn="ctr" rtl="0">
            <a:defRPr sz="900" b="0" i="0">
              <a:solidFill>
                <a:schemeClr val="bg2">
                  <a:lumMod val="10000"/>
                </a:schemeClr>
              </a:solidFill>
              <a:latin typeface="Sabon Next LT" panose="02000500000000000000" pitchFamily="2" charset="0"/>
              <a:ea typeface="Sabon Next LT" panose="02000500000000000000" pitchFamily="2" charset="0"/>
              <a:cs typeface="Sabon Next LT" panose="02000500000000000000" pitchFamily="2" charset="0"/>
            </a:defRPr>
          </a:pPr>
          <a:endParaRPr lang="en-IN">
            <a:solidFill>
              <a:schemeClr val="bg2">
                <a:lumMod val="10000"/>
              </a:schemeClr>
            </a:solidFill>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39738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hyperlink" Target="IPL%20Dataset.zi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solidFill>
                  <a:schemeClr val="accent1">
                    <a:lumMod val="75000"/>
                  </a:schemeClr>
                </a:solidFill>
              </a:rPr>
              <a:t>IPL AUCTION STRATEGY</a:t>
            </a:r>
            <a:r>
              <a:rPr lang="en-US" dirty="0">
                <a:solidFill>
                  <a:schemeClr val="accent1">
                    <a:lumMod val="75000"/>
                  </a:schemeClr>
                </a:solidFill>
              </a:rPr>
              <a:t> </a:t>
            </a:r>
            <a:br>
              <a:rPr lang="en-US" dirty="0"/>
            </a:br>
            <a:r>
              <a:rPr lang="en-US" dirty="0">
                <a:solidFill>
                  <a:schemeClr val="accent5">
                    <a:lumMod val="75000"/>
                  </a:schemeClr>
                </a:solidFill>
              </a:rPr>
              <a:t>2021</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39A8-2E14-F19B-7205-0412D5155EE7}"/>
              </a:ext>
            </a:extLst>
          </p:cNvPr>
          <p:cNvSpPr>
            <a:spLocks noGrp="1"/>
          </p:cNvSpPr>
          <p:nvPr>
            <p:ph type="title"/>
          </p:nvPr>
        </p:nvSpPr>
        <p:spPr>
          <a:xfrm>
            <a:off x="5148383" y="1104900"/>
            <a:ext cx="7043617" cy="958116"/>
          </a:xfrm>
        </p:spPr>
        <p:txBody>
          <a:bodyPr/>
          <a:lstStyle/>
          <a:p>
            <a:r>
              <a:rPr lang="en-IN" dirty="0"/>
              <a:t>SQL QUERY</a:t>
            </a:r>
          </a:p>
        </p:txBody>
      </p:sp>
      <p:sp>
        <p:nvSpPr>
          <p:cNvPr id="4" name="Content Placeholder 3">
            <a:extLst>
              <a:ext uri="{FF2B5EF4-FFF2-40B4-BE49-F238E27FC236}">
                <a16:creationId xmlns:a16="http://schemas.microsoft.com/office/drawing/2014/main" id="{149C6356-5EAB-105E-651C-AA017AD6E822}"/>
              </a:ext>
            </a:extLst>
          </p:cNvPr>
          <p:cNvSpPr>
            <a:spLocks noGrp="1"/>
          </p:cNvSpPr>
          <p:nvPr>
            <p:ph idx="11"/>
          </p:nvPr>
        </p:nvSpPr>
        <p:spPr>
          <a:xfrm>
            <a:off x="4736283" y="2444483"/>
            <a:ext cx="4379142" cy="4156342"/>
          </a:xfrm>
        </p:spPr>
        <p:txBody>
          <a:bodyPr>
            <a:normAutofit fontScale="92500" lnSpcReduction="10000"/>
          </a:bodyPr>
          <a:lstStyle/>
          <a:p>
            <a:r>
              <a:rPr lang="en-US" dirty="0"/>
              <a:t>select player_name,boundary_percentage, total_season_played,total_boundary_runs, total_death_over_runs_inn2, total_death_over_runs from batsmen_data where total_season_played &gt; 2 and coalesce(Total_death_over_runs_inn2, 0) &gt; 0 order by boundary_percentage desc, coalesce(total_death_over_runs_inn2, 0) desc limit 10;</a:t>
            </a:r>
            <a:endParaRPr lang="en-IN" dirty="0"/>
          </a:p>
        </p:txBody>
      </p:sp>
    </p:spTree>
    <p:extLst>
      <p:ext uri="{BB962C8B-B14F-4D97-AF65-F5344CB8AC3E}">
        <p14:creationId xmlns:p14="http://schemas.microsoft.com/office/powerpoint/2010/main" val="311674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1ED988-3D59-2694-0078-AE8094B1EDB5}"/>
              </a:ext>
            </a:extLst>
          </p:cNvPr>
          <p:cNvPicPr>
            <a:picLocks noChangeAspect="1"/>
          </p:cNvPicPr>
          <p:nvPr/>
        </p:nvPicPr>
        <p:blipFill>
          <a:blip r:embed="rId3"/>
          <a:stretch>
            <a:fillRect/>
          </a:stretch>
        </p:blipFill>
        <p:spPr>
          <a:xfrm>
            <a:off x="234778" y="1871793"/>
            <a:ext cx="5861222" cy="3491039"/>
          </a:xfrm>
          <a:prstGeom prst="rect">
            <a:avLst/>
          </a:prstGeom>
        </p:spPr>
      </p:pic>
      <p:sp>
        <p:nvSpPr>
          <p:cNvPr id="18" name="TextBox 17">
            <a:extLst>
              <a:ext uri="{FF2B5EF4-FFF2-40B4-BE49-F238E27FC236}">
                <a16:creationId xmlns:a16="http://schemas.microsoft.com/office/drawing/2014/main" id="{165C6DDA-9CCB-7EA9-6ED4-747308D4889B}"/>
              </a:ext>
            </a:extLst>
          </p:cNvPr>
          <p:cNvSpPr txBox="1"/>
          <p:nvPr/>
        </p:nvSpPr>
        <p:spPr>
          <a:xfrm>
            <a:off x="2764310" y="963352"/>
            <a:ext cx="5548183" cy="369332"/>
          </a:xfrm>
          <a:prstGeom prst="rect">
            <a:avLst/>
          </a:prstGeom>
          <a:noFill/>
        </p:spPr>
        <p:txBody>
          <a:bodyPr wrap="square" rtlCol="0">
            <a:spAutoFit/>
          </a:bodyPr>
          <a:lstStyle/>
          <a:p>
            <a:r>
              <a:rPr lang="en-IN" dirty="0"/>
              <a:t>3.HARD-HITTERS &amp; FINISHERS</a:t>
            </a:r>
          </a:p>
        </p:txBody>
      </p:sp>
      <p:sp>
        <p:nvSpPr>
          <p:cNvPr id="3" name="TextBox 2">
            <a:extLst>
              <a:ext uri="{FF2B5EF4-FFF2-40B4-BE49-F238E27FC236}">
                <a16:creationId xmlns:a16="http://schemas.microsoft.com/office/drawing/2014/main" id="{1AD899DE-7EA4-15AE-85D7-82C63A688459}"/>
              </a:ext>
            </a:extLst>
          </p:cNvPr>
          <p:cNvSpPr txBox="1"/>
          <p:nvPr/>
        </p:nvSpPr>
        <p:spPr>
          <a:xfrm>
            <a:off x="6573280" y="3171825"/>
            <a:ext cx="1884920" cy="369332"/>
          </a:xfrm>
          <a:prstGeom prst="rect">
            <a:avLst/>
          </a:prstGeom>
          <a:noFill/>
          <a:ln>
            <a:solidFill>
              <a:schemeClr val="tx1">
                <a:lumMod val="95000"/>
                <a:lumOff val="5000"/>
              </a:schemeClr>
            </a:solidFill>
          </a:ln>
        </p:spPr>
        <p:txBody>
          <a:bodyPr wrap="square" rtlCol="0">
            <a:spAutoFit/>
          </a:bodyPr>
          <a:lstStyle/>
          <a:p>
            <a:r>
              <a:rPr lang="en-IN" b="1" dirty="0"/>
              <a:t>Priority Players</a:t>
            </a:r>
          </a:p>
        </p:txBody>
      </p:sp>
      <p:sp>
        <p:nvSpPr>
          <p:cNvPr id="4" name="TextBox 3">
            <a:extLst>
              <a:ext uri="{FF2B5EF4-FFF2-40B4-BE49-F238E27FC236}">
                <a16:creationId xmlns:a16="http://schemas.microsoft.com/office/drawing/2014/main" id="{6C082A08-31CB-9BA4-A307-BF54CDD14580}"/>
              </a:ext>
            </a:extLst>
          </p:cNvPr>
          <p:cNvSpPr txBox="1"/>
          <p:nvPr/>
        </p:nvSpPr>
        <p:spPr>
          <a:xfrm>
            <a:off x="6573279" y="3543300"/>
            <a:ext cx="1884920" cy="369332"/>
          </a:xfrm>
          <a:prstGeom prst="rect">
            <a:avLst/>
          </a:prstGeom>
          <a:noFill/>
          <a:ln>
            <a:solidFill>
              <a:schemeClr val="tx1">
                <a:lumMod val="95000"/>
                <a:lumOff val="5000"/>
              </a:schemeClr>
            </a:solidFill>
          </a:ln>
        </p:spPr>
        <p:txBody>
          <a:bodyPr wrap="square" rtlCol="0">
            <a:spAutoFit/>
          </a:bodyPr>
          <a:lstStyle/>
          <a:p>
            <a:r>
              <a:rPr lang="en-IN" dirty="0"/>
              <a:t>RV Uthappa</a:t>
            </a:r>
          </a:p>
        </p:txBody>
      </p:sp>
      <p:sp>
        <p:nvSpPr>
          <p:cNvPr id="5" name="TextBox 4">
            <a:extLst>
              <a:ext uri="{FF2B5EF4-FFF2-40B4-BE49-F238E27FC236}">
                <a16:creationId xmlns:a16="http://schemas.microsoft.com/office/drawing/2014/main" id="{41FF34C8-DE49-051A-BC68-1EF74FB68656}"/>
              </a:ext>
            </a:extLst>
          </p:cNvPr>
          <p:cNvSpPr txBox="1"/>
          <p:nvPr/>
        </p:nvSpPr>
        <p:spPr>
          <a:xfrm>
            <a:off x="6573280" y="3914775"/>
            <a:ext cx="1884919" cy="369332"/>
          </a:xfrm>
          <a:prstGeom prst="rect">
            <a:avLst/>
          </a:prstGeom>
          <a:noFill/>
          <a:ln>
            <a:solidFill>
              <a:schemeClr val="tx1">
                <a:lumMod val="95000"/>
                <a:lumOff val="5000"/>
              </a:schemeClr>
            </a:solidFill>
          </a:ln>
        </p:spPr>
        <p:txBody>
          <a:bodyPr wrap="square" rtlCol="0">
            <a:spAutoFit/>
          </a:bodyPr>
          <a:lstStyle/>
          <a:p>
            <a:r>
              <a:rPr lang="en-IN" dirty="0"/>
              <a:t>V Kohli</a:t>
            </a:r>
          </a:p>
        </p:txBody>
      </p:sp>
      <p:sp>
        <p:nvSpPr>
          <p:cNvPr id="6" name="TextBox 5">
            <a:extLst>
              <a:ext uri="{FF2B5EF4-FFF2-40B4-BE49-F238E27FC236}">
                <a16:creationId xmlns:a16="http://schemas.microsoft.com/office/drawing/2014/main" id="{2AFE92EA-DEBB-B9AC-7562-68AB1E693D98}"/>
              </a:ext>
            </a:extLst>
          </p:cNvPr>
          <p:cNvSpPr txBox="1"/>
          <p:nvPr/>
        </p:nvSpPr>
        <p:spPr>
          <a:xfrm>
            <a:off x="6573280" y="4286250"/>
            <a:ext cx="1884920" cy="369332"/>
          </a:xfrm>
          <a:prstGeom prst="rect">
            <a:avLst/>
          </a:prstGeom>
          <a:noFill/>
          <a:ln>
            <a:solidFill>
              <a:schemeClr val="tx1">
                <a:lumMod val="95000"/>
                <a:lumOff val="5000"/>
              </a:schemeClr>
            </a:solidFill>
          </a:ln>
        </p:spPr>
        <p:txBody>
          <a:bodyPr wrap="square" rtlCol="0">
            <a:spAutoFit/>
          </a:bodyPr>
          <a:lstStyle/>
          <a:p>
            <a:r>
              <a:rPr lang="en-IN" dirty="0"/>
              <a:t>DA Warner</a:t>
            </a:r>
          </a:p>
        </p:txBody>
      </p:sp>
    </p:spTree>
    <p:extLst>
      <p:ext uri="{BB962C8B-B14F-4D97-AF65-F5344CB8AC3E}">
        <p14:creationId xmlns:p14="http://schemas.microsoft.com/office/powerpoint/2010/main" val="246859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65695" y="692943"/>
            <a:ext cx="7631709" cy="673063"/>
          </a:xfrm>
        </p:spPr>
        <p:txBody>
          <a:bodyPr/>
          <a:lstStyle/>
          <a:p>
            <a:r>
              <a:rPr lang="en-IN" dirty="0"/>
              <a:t>1.ECONOMIC BOWLERS</a:t>
            </a:r>
            <a:endParaRPr lang="en-US" dirty="0"/>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943127" y="1660912"/>
            <a:ext cx="9214127" cy="4143375"/>
          </a:xfrm>
        </p:spPr>
        <p:txBody>
          <a:bodyPr>
            <a:normAutofit/>
          </a:bodyPr>
          <a:lstStyle/>
          <a:p>
            <a:r>
              <a:rPr lang="en-US" dirty="0">
                <a:solidFill>
                  <a:schemeClr val="accent1">
                    <a:lumMod val="75000"/>
                  </a:schemeClr>
                </a:solidFill>
              </a:rPr>
              <a:t>STATEMENTS : </a:t>
            </a:r>
          </a:p>
          <a:p>
            <a:pPr marL="285750" indent="-285750">
              <a:buFont typeface="Arial" panose="020B0604020202020204" pitchFamily="34" charset="0"/>
              <a:buChar char="•"/>
            </a:pPr>
            <a:r>
              <a:rPr lang="en-US" dirty="0">
                <a:solidFill>
                  <a:srgbClr val="00B050"/>
                </a:solidFill>
              </a:rPr>
              <a:t>Economical bowlers are important in T20 cricket because of their ability to control the run rate, force the batsmen to take risks, create pressure on the opposition, and help the team defend a low total.</a:t>
            </a:r>
          </a:p>
          <a:p>
            <a:pPr marL="285750" indent="-285750">
              <a:buFont typeface="Arial" panose="020B0604020202020204" pitchFamily="34" charset="0"/>
              <a:buChar char="•"/>
            </a:pPr>
            <a:r>
              <a:rPr lang="en-US" dirty="0">
                <a:solidFill>
                  <a:srgbClr val="00B050"/>
                </a:solidFill>
              </a:rPr>
              <a:t>Talking about the bowlers tally In cricket, a bowler ' s tally includes all of the deliveries that they have bowled, regardless of whether they have resulted in a wicket or not. </a:t>
            </a:r>
          </a:p>
          <a:p>
            <a:pPr marL="285750" indent="-285750">
              <a:buFont typeface="Arial" panose="020B0604020202020204" pitchFamily="34" charset="0"/>
              <a:buChar char="•"/>
            </a:pPr>
            <a:r>
              <a:rPr lang="en-US" dirty="0">
                <a:solidFill>
                  <a:srgbClr val="00B050"/>
                </a:solidFill>
              </a:rPr>
              <a:t>This includes legitimate balls (which are bowled in accordance with the rules of the game), as well as no balls (which are illegal deliveries) and wides (which are balls that are too wide or high to be hit by the batsman).</a:t>
            </a:r>
          </a:p>
          <a:p>
            <a:pPr marL="285750" indent="-285750">
              <a:buFont typeface="Arial" panose="020B0604020202020204" pitchFamily="34" charset="0"/>
              <a:buChar char="•"/>
            </a:pPr>
            <a:r>
              <a:rPr lang="en-US" dirty="0">
                <a:solidFill>
                  <a:srgbClr val="00B050"/>
                </a:solidFill>
              </a:rPr>
              <a:t> Your first priority is to get 2-3 bowlers with good economy who have bowled at least 500 balls in IPL so far. To do that you have to make a list of 10 players</a:t>
            </a:r>
          </a:p>
        </p:txBody>
      </p:sp>
    </p:spTree>
    <p:extLst>
      <p:ext uri="{BB962C8B-B14F-4D97-AF65-F5344CB8AC3E}">
        <p14:creationId xmlns:p14="http://schemas.microsoft.com/office/powerpoint/2010/main" val="194161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E9E2-D426-5604-AA74-F980C393272E}"/>
              </a:ext>
            </a:extLst>
          </p:cNvPr>
          <p:cNvSpPr>
            <a:spLocks noGrp="1"/>
          </p:cNvSpPr>
          <p:nvPr>
            <p:ph type="title"/>
          </p:nvPr>
        </p:nvSpPr>
        <p:spPr/>
        <p:txBody>
          <a:bodyPr/>
          <a:lstStyle/>
          <a:p>
            <a:r>
              <a:rPr lang="en-IN" dirty="0"/>
              <a:t>SQL QUERY</a:t>
            </a:r>
          </a:p>
        </p:txBody>
      </p:sp>
      <p:sp>
        <p:nvSpPr>
          <p:cNvPr id="3" name="Content Placeholder 2">
            <a:extLst>
              <a:ext uri="{FF2B5EF4-FFF2-40B4-BE49-F238E27FC236}">
                <a16:creationId xmlns:a16="http://schemas.microsoft.com/office/drawing/2014/main" id="{E978DB97-2E7C-64D5-1B61-96A04E0021C2}"/>
              </a:ext>
            </a:extLst>
          </p:cNvPr>
          <p:cNvSpPr>
            <a:spLocks noGrp="1"/>
          </p:cNvSpPr>
          <p:nvPr>
            <p:ph sz="half" idx="15"/>
          </p:nvPr>
        </p:nvSpPr>
        <p:spPr>
          <a:xfrm>
            <a:off x="1266826" y="2301006"/>
            <a:ext cx="2743199" cy="4144192"/>
          </a:xfrm>
        </p:spPr>
        <p:txBody>
          <a:bodyPr/>
          <a:lstStyle/>
          <a:p>
            <a:pPr marL="0" indent="0">
              <a:buNone/>
            </a:pPr>
            <a:r>
              <a:rPr lang="en-US" dirty="0"/>
              <a:t>select player_name, economy, total_balls, total_overs_bowled, bowlers_extras_count from bowlers_data where total_balls &gt;= 500 order by economy limit 10;</a:t>
            </a:r>
            <a:endParaRPr lang="en-IN" dirty="0"/>
          </a:p>
        </p:txBody>
      </p:sp>
    </p:spTree>
    <p:extLst>
      <p:ext uri="{BB962C8B-B14F-4D97-AF65-F5344CB8AC3E}">
        <p14:creationId xmlns:p14="http://schemas.microsoft.com/office/powerpoint/2010/main" val="382001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2="http://schemas.microsoft.com/office/drawing/2015/10/21/chartex">
        <mc:Choice Requires="cx2">
          <p:graphicFrame>
            <p:nvGraphicFramePr>
              <p:cNvPr id="8" name="Content Placeholder 7">
                <a:extLst>
                  <a:ext uri="{FF2B5EF4-FFF2-40B4-BE49-F238E27FC236}">
                    <a16:creationId xmlns:a16="http://schemas.microsoft.com/office/drawing/2014/main" id="{30274633-0F71-645F-6EF5-C1158F9F4C69}"/>
                  </a:ext>
                </a:extLst>
              </p:cNvPr>
              <p:cNvGraphicFramePr>
                <a:graphicFrameLocks noGrp="1"/>
              </p:cNvGraphicFramePr>
              <p:nvPr>
                <p:ph idx="13"/>
                <p:extLst>
                  <p:ext uri="{D42A27DB-BD31-4B8C-83A1-F6EECF244321}">
                    <p14:modId xmlns:p14="http://schemas.microsoft.com/office/powerpoint/2010/main" val="1071728355"/>
                  </p:ext>
                </p:extLst>
              </p:nvPr>
            </p:nvGraphicFramePr>
            <p:xfrm>
              <a:off x="465438" y="640041"/>
              <a:ext cx="7994822" cy="459922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ontent Placeholder 7">
                <a:extLst>
                  <a:ext uri="{FF2B5EF4-FFF2-40B4-BE49-F238E27FC236}">
                    <a16:creationId xmlns:a16="http://schemas.microsoft.com/office/drawing/2014/main" id="{30274633-0F71-645F-6EF5-C1158F9F4C69}"/>
                  </a:ext>
                </a:extLst>
              </p:cNvPr>
              <p:cNvPicPr>
                <a:picLocks noGrp="1" noRot="1" noChangeAspect="1" noMove="1" noResize="1" noEditPoints="1" noAdjustHandles="1" noChangeArrowheads="1" noChangeShapeType="1"/>
              </p:cNvPicPr>
              <p:nvPr/>
            </p:nvPicPr>
            <p:blipFill>
              <a:blip r:embed="rId4"/>
              <a:stretch>
                <a:fillRect/>
              </a:stretch>
            </p:blipFill>
            <p:spPr>
              <a:xfrm>
                <a:off x="465438" y="640041"/>
                <a:ext cx="7994822" cy="4599224"/>
              </a:xfrm>
              <a:prstGeom prst="rect">
                <a:avLst/>
              </a:prstGeom>
            </p:spPr>
          </p:pic>
        </mc:Fallback>
      </mc:AlternateContent>
      <p:sp>
        <p:nvSpPr>
          <p:cNvPr id="2" name="TextBox 1">
            <a:extLst>
              <a:ext uri="{FF2B5EF4-FFF2-40B4-BE49-F238E27FC236}">
                <a16:creationId xmlns:a16="http://schemas.microsoft.com/office/drawing/2014/main" id="{BFE14E0F-1F53-C2E8-1ABC-E49014D65433}"/>
              </a:ext>
            </a:extLst>
          </p:cNvPr>
          <p:cNvSpPr txBox="1"/>
          <p:nvPr/>
        </p:nvSpPr>
        <p:spPr>
          <a:xfrm>
            <a:off x="8992630" y="3600450"/>
            <a:ext cx="1884920" cy="369332"/>
          </a:xfrm>
          <a:prstGeom prst="rect">
            <a:avLst/>
          </a:prstGeom>
          <a:noFill/>
          <a:ln>
            <a:solidFill>
              <a:schemeClr val="tx1">
                <a:lumMod val="95000"/>
                <a:lumOff val="5000"/>
              </a:schemeClr>
            </a:solidFill>
          </a:ln>
        </p:spPr>
        <p:txBody>
          <a:bodyPr wrap="square" rtlCol="0">
            <a:spAutoFit/>
          </a:bodyPr>
          <a:lstStyle/>
          <a:p>
            <a:r>
              <a:rPr lang="en-IN" b="1" dirty="0"/>
              <a:t>Priority Players</a:t>
            </a:r>
          </a:p>
        </p:txBody>
      </p:sp>
      <p:sp>
        <p:nvSpPr>
          <p:cNvPr id="3" name="TextBox 2">
            <a:extLst>
              <a:ext uri="{FF2B5EF4-FFF2-40B4-BE49-F238E27FC236}">
                <a16:creationId xmlns:a16="http://schemas.microsoft.com/office/drawing/2014/main" id="{4284DE45-F8D9-C1AE-4685-AB35A51C5DB0}"/>
              </a:ext>
            </a:extLst>
          </p:cNvPr>
          <p:cNvSpPr txBox="1"/>
          <p:nvPr/>
        </p:nvSpPr>
        <p:spPr>
          <a:xfrm>
            <a:off x="8992629" y="3971925"/>
            <a:ext cx="1884920" cy="369332"/>
          </a:xfrm>
          <a:prstGeom prst="rect">
            <a:avLst/>
          </a:prstGeom>
          <a:noFill/>
          <a:ln>
            <a:solidFill>
              <a:schemeClr val="tx1">
                <a:lumMod val="95000"/>
                <a:lumOff val="5000"/>
              </a:schemeClr>
            </a:solidFill>
          </a:ln>
        </p:spPr>
        <p:txBody>
          <a:bodyPr wrap="square" rtlCol="0">
            <a:spAutoFit/>
          </a:bodyPr>
          <a:lstStyle/>
          <a:p>
            <a:r>
              <a:rPr lang="en-IN" dirty="0"/>
              <a:t>Rashid Khan</a:t>
            </a:r>
          </a:p>
        </p:txBody>
      </p:sp>
      <p:sp>
        <p:nvSpPr>
          <p:cNvPr id="4" name="TextBox 3">
            <a:extLst>
              <a:ext uri="{FF2B5EF4-FFF2-40B4-BE49-F238E27FC236}">
                <a16:creationId xmlns:a16="http://schemas.microsoft.com/office/drawing/2014/main" id="{A728CD32-3490-8CD6-0290-D62FAC8EEE49}"/>
              </a:ext>
            </a:extLst>
          </p:cNvPr>
          <p:cNvSpPr txBox="1"/>
          <p:nvPr/>
        </p:nvSpPr>
        <p:spPr>
          <a:xfrm>
            <a:off x="8992630" y="4343400"/>
            <a:ext cx="1884919" cy="369332"/>
          </a:xfrm>
          <a:prstGeom prst="rect">
            <a:avLst/>
          </a:prstGeom>
          <a:noFill/>
          <a:ln>
            <a:solidFill>
              <a:schemeClr val="tx1">
                <a:lumMod val="95000"/>
                <a:lumOff val="5000"/>
              </a:schemeClr>
            </a:solidFill>
          </a:ln>
        </p:spPr>
        <p:txBody>
          <a:bodyPr wrap="square" rtlCol="0">
            <a:spAutoFit/>
          </a:bodyPr>
          <a:lstStyle/>
          <a:p>
            <a:r>
              <a:rPr lang="en-IN" dirty="0"/>
              <a:t>A Kumble</a:t>
            </a:r>
          </a:p>
        </p:txBody>
      </p:sp>
      <p:sp>
        <p:nvSpPr>
          <p:cNvPr id="5" name="TextBox 4">
            <a:extLst>
              <a:ext uri="{FF2B5EF4-FFF2-40B4-BE49-F238E27FC236}">
                <a16:creationId xmlns:a16="http://schemas.microsoft.com/office/drawing/2014/main" id="{72475BB0-C9EF-EB0C-AD3B-6D2C3600AD11}"/>
              </a:ext>
            </a:extLst>
          </p:cNvPr>
          <p:cNvSpPr txBox="1"/>
          <p:nvPr/>
        </p:nvSpPr>
        <p:spPr>
          <a:xfrm>
            <a:off x="8992630" y="4714875"/>
            <a:ext cx="1884920" cy="369332"/>
          </a:xfrm>
          <a:prstGeom prst="rect">
            <a:avLst/>
          </a:prstGeom>
          <a:noFill/>
          <a:ln>
            <a:solidFill>
              <a:schemeClr val="tx1">
                <a:lumMod val="95000"/>
                <a:lumOff val="5000"/>
              </a:schemeClr>
            </a:solidFill>
          </a:ln>
        </p:spPr>
        <p:txBody>
          <a:bodyPr wrap="square" rtlCol="0">
            <a:spAutoFit/>
          </a:bodyPr>
          <a:lstStyle/>
          <a:p>
            <a:r>
              <a:rPr lang="en-IN" dirty="0"/>
              <a:t>M Muralitharan</a:t>
            </a:r>
          </a:p>
        </p:txBody>
      </p:sp>
    </p:spTree>
    <p:extLst>
      <p:ext uri="{BB962C8B-B14F-4D97-AF65-F5344CB8AC3E}">
        <p14:creationId xmlns:p14="http://schemas.microsoft.com/office/powerpoint/2010/main" val="407210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2588531" y="306644"/>
            <a:ext cx="7605794" cy="772598"/>
          </a:xfrm>
        </p:spPr>
        <p:txBody>
          <a:bodyPr/>
          <a:lstStyle/>
          <a:p>
            <a:r>
              <a:rPr lang="en-IN" dirty="0"/>
              <a:t>2.WICKET-TAKING BOWLERS</a:t>
            </a:r>
            <a:endParaRPr lang="en-US" dirty="0"/>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451710" y="1576867"/>
            <a:ext cx="9974316" cy="4280236"/>
          </a:xfrm>
        </p:spPr>
        <p:txBody>
          <a:bodyPr/>
          <a:lstStyle/>
          <a:p>
            <a:r>
              <a:rPr lang="en-US" dirty="0">
                <a:solidFill>
                  <a:schemeClr val="accent1">
                    <a:lumMod val="75000"/>
                  </a:schemeClr>
                </a:solidFill>
              </a:rPr>
              <a:t>STATEMENTS : </a:t>
            </a:r>
          </a:p>
          <a:p>
            <a:pPr marL="285750" indent="-285750">
              <a:buFont typeface="Arial" panose="020B0604020202020204" pitchFamily="34" charset="0"/>
              <a:buChar char="•"/>
            </a:pPr>
            <a:r>
              <a:rPr lang="en-US" dirty="0">
                <a:solidFill>
                  <a:srgbClr val="00B050"/>
                </a:solidFill>
              </a:rPr>
              <a:t>Wicket-taking bowlers have the ability to take wickets and break partnerships, which can be crucial in a format where a single player can have a big impact on the outcome of the game. </a:t>
            </a:r>
          </a:p>
          <a:p>
            <a:pPr marL="285750" indent="-285750">
              <a:buFont typeface="Arial" panose="020B0604020202020204" pitchFamily="34" charset="0"/>
              <a:buChar char="•"/>
            </a:pPr>
            <a:r>
              <a:rPr lang="en-US" dirty="0">
                <a:solidFill>
                  <a:srgbClr val="00B050"/>
                </a:solidFill>
              </a:rPr>
              <a:t>Role in building a strong team: Wicket-taking bowlers are also an important part of building a strong team in the IPL, as they provide the team with a valuable wicket-taking option and help to balance the team ' s attack. </a:t>
            </a:r>
          </a:p>
          <a:p>
            <a:pPr marL="285750" indent="-285750">
              <a:buFont typeface="Arial" panose="020B0604020202020204" pitchFamily="34" charset="0"/>
              <a:buChar char="•"/>
            </a:pPr>
            <a:r>
              <a:rPr lang="en-US" dirty="0">
                <a:solidFill>
                  <a:srgbClr val="00B050"/>
                </a:solidFill>
              </a:rPr>
              <a:t>In order to be successful in the IPL, teams need to have a good mix of bowlers who can take wickets, as well as bowlers who can maintain a good level of control and restrict the opposition ' s scoring. </a:t>
            </a:r>
          </a:p>
          <a:p>
            <a:pPr marL="285750" indent="-285750">
              <a:buFont typeface="Arial" panose="020B0604020202020204" pitchFamily="34" charset="0"/>
              <a:buChar char="•"/>
            </a:pPr>
            <a:r>
              <a:rPr lang="en-US" dirty="0">
                <a:solidFill>
                  <a:srgbClr val="00B050"/>
                </a:solidFill>
              </a:rPr>
              <a:t>Now you need to get 2-3 bowlers with the best strike rate and who have bowled at least 500 balls in IPL so far. To do that you have to make a list of 10 players </a:t>
            </a:r>
          </a:p>
        </p:txBody>
      </p:sp>
    </p:spTree>
    <p:extLst>
      <p:ext uri="{BB962C8B-B14F-4D97-AF65-F5344CB8AC3E}">
        <p14:creationId xmlns:p14="http://schemas.microsoft.com/office/powerpoint/2010/main" val="396999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B81A-7A2A-BAFA-820D-DC3321482EA5}"/>
              </a:ext>
            </a:extLst>
          </p:cNvPr>
          <p:cNvSpPr>
            <a:spLocks noGrp="1"/>
          </p:cNvSpPr>
          <p:nvPr>
            <p:ph type="title"/>
          </p:nvPr>
        </p:nvSpPr>
        <p:spPr>
          <a:xfrm>
            <a:off x="2855489" y="1055876"/>
            <a:ext cx="9879437" cy="980844"/>
          </a:xfrm>
        </p:spPr>
        <p:txBody>
          <a:bodyPr/>
          <a:lstStyle/>
          <a:p>
            <a:r>
              <a:rPr lang="en-IN" dirty="0"/>
              <a:t>SQL QUERY</a:t>
            </a:r>
          </a:p>
        </p:txBody>
      </p:sp>
      <p:sp>
        <p:nvSpPr>
          <p:cNvPr id="3" name="Text Placeholder 2">
            <a:extLst>
              <a:ext uri="{FF2B5EF4-FFF2-40B4-BE49-F238E27FC236}">
                <a16:creationId xmlns:a16="http://schemas.microsoft.com/office/drawing/2014/main" id="{F5AAF07E-FCF3-317D-62EA-77866DA9943E}"/>
              </a:ext>
            </a:extLst>
          </p:cNvPr>
          <p:cNvSpPr>
            <a:spLocks noGrp="1"/>
          </p:cNvSpPr>
          <p:nvPr>
            <p:ph type="body" sz="quarter" idx="13"/>
          </p:nvPr>
        </p:nvSpPr>
        <p:spPr>
          <a:xfrm>
            <a:off x="3379364" y="2331958"/>
            <a:ext cx="2975217" cy="3704266"/>
          </a:xfrm>
        </p:spPr>
        <p:txBody>
          <a:bodyPr/>
          <a:lstStyle/>
          <a:p>
            <a:r>
              <a:rPr lang="en-US" dirty="0"/>
              <a:t>select player_name, bowling_strike_rate, total_balls,total_wickets, total_overs_bowled, total_matches,economy from bowlers_data where total_balls &gt;= 500 order by bowling_strike_rate limit 10;</a:t>
            </a:r>
            <a:endParaRPr lang="en-IN" dirty="0"/>
          </a:p>
        </p:txBody>
      </p:sp>
    </p:spTree>
    <p:extLst>
      <p:ext uri="{BB962C8B-B14F-4D97-AF65-F5344CB8AC3E}">
        <p14:creationId xmlns:p14="http://schemas.microsoft.com/office/powerpoint/2010/main" val="2455512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F5F0B30-3EDE-52DE-AC6B-5D11C8781D43}"/>
              </a:ext>
            </a:extLst>
          </p:cNvPr>
          <p:cNvPicPr>
            <a:picLocks noChangeAspect="1"/>
          </p:cNvPicPr>
          <p:nvPr/>
        </p:nvPicPr>
        <p:blipFill>
          <a:blip r:embed="rId3"/>
          <a:stretch>
            <a:fillRect/>
          </a:stretch>
        </p:blipFill>
        <p:spPr>
          <a:xfrm>
            <a:off x="4355441" y="1447628"/>
            <a:ext cx="3481118" cy="3962743"/>
          </a:xfrm>
          <a:prstGeom prst="rect">
            <a:avLst/>
          </a:prstGeom>
        </p:spPr>
      </p:pic>
      <p:graphicFrame>
        <p:nvGraphicFramePr>
          <p:cNvPr id="11" name="Chart 10">
            <a:extLst>
              <a:ext uri="{FF2B5EF4-FFF2-40B4-BE49-F238E27FC236}">
                <a16:creationId xmlns:a16="http://schemas.microsoft.com/office/drawing/2014/main" id="{F3308E42-3D89-7977-4597-7DFE4E49E456}"/>
              </a:ext>
            </a:extLst>
          </p:cNvPr>
          <p:cNvGraphicFramePr>
            <a:graphicFrameLocks/>
          </p:cNvGraphicFramePr>
          <p:nvPr>
            <p:extLst>
              <p:ext uri="{D42A27DB-BD31-4B8C-83A1-F6EECF244321}">
                <p14:modId xmlns:p14="http://schemas.microsoft.com/office/powerpoint/2010/main" val="2627337774"/>
              </p:ext>
            </p:extLst>
          </p:nvPr>
        </p:nvGraphicFramePr>
        <p:xfrm>
          <a:off x="469557" y="557985"/>
          <a:ext cx="8427308" cy="431057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Table 1">
            <a:extLst>
              <a:ext uri="{FF2B5EF4-FFF2-40B4-BE49-F238E27FC236}">
                <a16:creationId xmlns:a16="http://schemas.microsoft.com/office/drawing/2014/main" id="{32F0B509-A87D-066A-4D15-B71A05D06704}"/>
              </a:ext>
            </a:extLst>
          </p:cNvPr>
          <p:cNvGraphicFramePr>
            <a:graphicFrameLocks noGrp="1"/>
          </p:cNvGraphicFramePr>
          <p:nvPr>
            <p:extLst>
              <p:ext uri="{D42A27DB-BD31-4B8C-83A1-F6EECF244321}">
                <p14:modId xmlns:p14="http://schemas.microsoft.com/office/powerpoint/2010/main" val="2293362388"/>
              </p:ext>
            </p:extLst>
          </p:nvPr>
        </p:nvGraphicFramePr>
        <p:xfrm>
          <a:off x="9112420" y="2409568"/>
          <a:ext cx="2465859" cy="1483360"/>
        </p:xfrm>
        <a:graphic>
          <a:graphicData uri="http://schemas.openxmlformats.org/drawingml/2006/table">
            <a:tbl>
              <a:tblPr firstRow="1" bandRow="1">
                <a:tableStyleId>{3B4B98B0-60AC-42C2-AFA5-B58CD77FA1E5}</a:tableStyleId>
              </a:tblPr>
              <a:tblGrid>
                <a:gridCol w="2465859">
                  <a:extLst>
                    <a:ext uri="{9D8B030D-6E8A-4147-A177-3AD203B41FA5}">
                      <a16:colId xmlns:a16="http://schemas.microsoft.com/office/drawing/2014/main" val="4276206037"/>
                    </a:ext>
                  </a:extLst>
                </a:gridCol>
              </a:tblGrid>
              <a:tr h="370840">
                <a:tc>
                  <a:txBody>
                    <a:bodyPr/>
                    <a:lstStyle/>
                    <a:p>
                      <a:r>
                        <a:rPr lang="en-US" dirty="0">
                          <a:solidFill>
                            <a:schemeClr val="tx1"/>
                          </a:solidFill>
                        </a:rPr>
                        <a:t>PRIORITY PLAYERS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6643461"/>
                  </a:ext>
                </a:extLst>
              </a:tr>
              <a:tr h="370840">
                <a:tc>
                  <a:txBody>
                    <a:bodyPr/>
                    <a:lstStyle/>
                    <a:p>
                      <a:r>
                        <a:rPr lang="en-US" dirty="0">
                          <a:solidFill>
                            <a:schemeClr val="tx1"/>
                          </a:solidFill>
                        </a:rPr>
                        <a:t>K Rabada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5642942"/>
                  </a:ext>
                </a:extLst>
              </a:tr>
              <a:tr h="370840">
                <a:tc>
                  <a:txBody>
                    <a:bodyPr/>
                    <a:lstStyle/>
                    <a:p>
                      <a:r>
                        <a:rPr lang="en-US" dirty="0">
                          <a:solidFill>
                            <a:schemeClr val="tx1"/>
                          </a:solidFill>
                        </a:rPr>
                        <a:t>DE Bolinger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4582199"/>
                  </a:ext>
                </a:extLst>
              </a:tr>
              <a:tr h="370840">
                <a:tc>
                  <a:txBody>
                    <a:bodyPr/>
                    <a:lstStyle/>
                    <a:p>
                      <a:r>
                        <a:rPr lang="en-US" dirty="0">
                          <a:solidFill>
                            <a:schemeClr val="tx1"/>
                          </a:solidFill>
                        </a:rPr>
                        <a:t>AJ Tye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172780"/>
                  </a:ext>
                </a:extLst>
              </a:tr>
            </a:tbl>
          </a:graphicData>
        </a:graphic>
      </p:graphicFrame>
    </p:spTree>
    <p:extLst>
      <p:ext uri="{BB962C8B-B14F-4D97-AF65-F5344CB8AC3E}">
        <p14:creationId xmlns:p14="http://schemas.microsoft.com/office/powerpoint/2010/main" val="2498021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2372497" y="870849"/>
            <a:ext cx="7142205" cy="599605"/>
          </a:xfrm>
        </p:spPr>
        <p:txBody>
          <a:bodyPr/>
          <a:lstStyle/>
          <a:p>
            <a:r>
              <a:rPr lang="en-IN" dirty="0"/>
              <a:t>1.ALL-ROUNDER(BATTING)</a:t>
            </a:r>
            <a:endParaRPr lang="en-US" dirty="0"/>
          </a:p>
        </p:txBody>
      </p:sp>
      <p:sp>
        <p:nvSpPr>
          <p:cNvPr id="6" name="Content Placeholder 5">
            <a:extLst>
              <a:ext uri="{FF2B5EF4-FFF2-40B4-BE49-F238E27FC236}">
                <a16:creationId xmlns:a16="http://schemas.microsoft.com/office/drawing/2014/main" id="{E8165429-9F1B-BDB6-F126-DF3F1E495BD5}"/>
              </a:ext>
            </a:extLst>
          </p:cNvPr>
          <p:cNvSpPr>
            <a:spLocks noGrp="1"/>
          </p:cNvSpPr>
          <p:nvPr>
            <p:ph sz="quarter" idx="4"/>
          </p:nvPr>
        </p:nvSpPr>
        <p:spPr>
          <a:xfrm>
            <a:off x="914400" y="2038594"/>
            <a:ext cx="10511627" cy="3948557"/>
          </a:xfrm>
        </p:spPr>
        <p:txBody>
          <a:bodyPr/>
          <a:lstStyle/>
          <a:p>
            <a:r>
              <a:rPr lang="en-US" dirty="0">
                <a:solidFill>
                  <a:srgbClr val="00B050"/>
                </a:solidFill>
              </a:rPr>
              <a:t>One of the main ways that all-rounders can contribute in T20 cricket is by scoring runs quickly and effectively. </a:t>
            </a:r>
          </a:p>
          <a:p>
            <a:r>
              <a:rPr lang="en-US" dirty="0">
                <a:solidFill>
                  <a:srgbClr val="00B050"/>
                </a:solidFill>
              </a:rPr>
              <a:t>In T20 cricket, teams often need to score runs at a fast pace, and all-rounders who can hit the ball hard and rotate the strike are valuable assets. They can also provide a steadying influence if the team is under pressure, as they have the experience and skills to build an innings. </a:t>
            </a:r>
          </a:p>
          <a:p>
            <a:r>
              <a:rPr lang="en-US" dirty="0">
                <a:solidFill>
                  <a:srgbClr val="00B050"/>
                </a:solidFill>
              </a:rPr>
              <a:t>Now you need to get 2-3 All rounders with the best batting as well as bowling strike rate and who have faced at least 500 balls in IPL so far and have bowled minimum 300 balls.</a:t>
            </a:r>
          </a:p>
          <a:p>
            <a:r>
              <a:rPr lang="en-US" dirty="0">
                <a:solidFill>
                  <a:srgbClr val="00B050"/>
                </a:solidFill>
              </a:rPr>
              <a:t>To do that you have to make a list of 10 players In My Perspective All-Rounders are classified as Two Categories</a:t>
            </a:r>
            <a:endParaRPr lang="en-IN" dirty="0">
              <a:solidFill>
                <a:srgbClr val="00B050"/>
              </a:solidFill>
            </a:endParaRPr>
          </a:p>
        </p:txBody>
      </p:sp>
    </p:spTree>
    <p:extLst>
      <p:ext uri="{BB962C8B-B14F-4D97-AF65-F5344CB8AC3E}">
        <p14:creationId xmlns:p14="http://schemas.microsoft.com/office/powerpoint/2010/main" val="168621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40D7-9DE7-F724-11CA-3C272138C132}"/>
              </a:ext>
            </a:extLst>
          </p:cNvPr>
          <p:cNvSpPr>
            <a:spLocks noGrp="1"/>
          </p:cNvSpPr>
          <p:nvPr>
            <p:ph type="title"/>
          </p:nvPr>
        </p:nvSpPr>
        <p:spPr>
          <a:xfrm>
            <a:off x="1009650" y="604834"/>
            <a:ext cx="10511627" cy="1012785"/>
          </a:xfrm>
        </p:spPr>
        <p:txBody>
          <a:bodyPr/>
          <a:lstStyle/>
          <a:p>
            <a:r>
              <a:rPr lang="en-IN" dirty="0"/>
              <a:t>SQL QUERY</a:t>
            </a:r>
          </a:p>
        </p:txBody>
      </p:sp>
      <p:sp>
        <p:nvSpPr>
          <p:cNvPr id="3" name="Content Placeholder 2">
            <a:extLst>
              <a:ext uri="{FF2B5EF4-FFF2-40B4-BE49-F238E27FC236}">
                <a16:creationId xmlns:a16="http://schemas.microsoft.com/office/drawing/2014/main" id="{46F57F17-E80F-3896-3CC9-2B82813E1B4D}"/>
              </a:ext>
            </a:extLst>
          </p:cNvPr>
          <p:cNvSpPr>
            <a:spLocks noGrp="1"/>
          </p:cNvSpPr>
          <p:nvPr>
            <p:ph sz="quarter" idx="4"/>
          </p:nvPr>
        </p:nvSpPr>
        <p:spPr>
          <a:xfrm>
            <a:off x="4305300" y="1765254"/>
            <a:ext cx="4810125" cy="4540441"/>
          </a:xfrm>
        </p:spPr>
        <p:txBody>
          <a:bodyPr>
            <a:normAutofit lnSpcReduction="10000"/>
          </a:bodyPr>
          <a:lstStyle/>
          <a:p>
            <a:pPr marL="0" indent="0">
              <a:buNone/>
            </a:pPr>
            <a:r>
              <a:rPr lang="en-IN" dirty="0"/>
              <a:t>Create table all_rounder AS (SELECT Batsmen_data.Player_name,Batsmen_data.batting_strike_rate, Batsmen_data.average,Batsmen_data.total_balls_faced, Bowlers_data.bowling_strike_rate,Bowlers_data.total_balls, Bowlers_data.economy FROM Batsmen_data INNER JOIN Bowlers_data ON Batsmen_data.Player_name = Bowlers_data.Player_name); </a:t>
            </a:r>
          </a:p>
          <a:p>
            <a:pPr marL="0" indent="0">
              <a:buNone/>
            </a:pPr>
            <a:r>
              <a:rPr lang="en-IN" dirty="0"/>
              <a:t>--Selecting Batting All-Rounder </a:t>
            </a:r>
          </a:p>
          <a:p>
            <a:pPr marL="0" indent="0">
              <a:buNone/>
            </a:pPr>
            <a:r>
              <a:rPr lang="en-IN" dirty="0"/>
              <a:t>SELECT * FROM all_rounder WHERE Total_balls &gt;= 300 and total_balls_faced &gt;= 500 ORDER BY Batting_strike_rate DESC,bowling_strike_rate ASC LIMIT 10; </a:t>
            </a:r>
          </a:p>
        </p:txBody>
      </p:sp>
    </p:spTree>
    <p:extLst>
      <p:ext uri="{BB962C8B-B14F-4D97-AF65-F5344CB8AC3E}">
        <p14:creationId xmlns:p14="http://schemas.microsoft.com/office/powerpoint/2010/main" val="152364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Project 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 this project, we going going to get the efficient players for our IPL team by using Postgre SQL Database and SQL queries for retrieve the data to get the best of 11 players.</a:t>
            </a:r>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1AB42373-7E4D-2719-9562-833B0D7827A8}"/>
              </a:ext>
            </a:extLst>
          </p:cNvPr>
          <p:cNvGraphicFramePr>
            <a:graphicFrameLocks noGrp="1"/>
          </p:cNvGraphicFramePr>
          <p:nvPr>
            <p:extLst>
              <p:ext uri="{D42A27DB-BD31-4B8C-83A1-F6EECF244321}">
                <p14:modId xmlns:p14="http://schemas.microsoft.com/office/powerpoint/2010/main" val="181617751"/>
              </p:ext>
            </p:extLst>
          </p:nvPr>
        </p:nvGraphicFramePr>
        <p:xfrm>
          <a:off x="4832177" y="2038747"/>
          <a:ext cx="2334742" cy="1853631"/>
        </p:xfrm>
        <a:graphic>
          <a:graphicData uri="http://schemas.openxmlformats.org/drawingml/2006/table">
            <a:tbl>
              <a:tblPr firstRow="1" bandRow="1">
                <a:tableStyleId>{3B4B98B0-60AC-42C2-AFA5-B58CD77FA1E5}</a:tableStyleId>
              </a:tblPr>
              <a:tblGrid>
                <a:gridCol w="2334742">
                  <a:extLst>
                    <a:ext uri="{9D8B030D-6E8A-4147-A177-3AD203B41FA5}">
                      <a16:colId xmlns:a16="http://schemas.microsoft.com/office/drawing/2014/main" val="1341104679"/>
                    </a:ext>
                  </a:extLst>
                </a:gridCol>
              </a:tblGrid>
              <a:tr h="468070">
                <a:tc>
                  <a:txBody>
                    <a:bodyPr/>
                    <a:lstStyle/>
                    <a:p>
                      <a:r>
                        <a:rPr lang="en-US" dirty="0"/>
                        <a:t>PRIORITY PLAYER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492596"/>
                  </a:ext>
                </a:extLst>
              </a:tr>
              <a:tr h="481914">
                <a:tc>
                  <a:txBody>
                    <a:bodyPr/>
                    <a:lstStyle/>
                    <a:p>
                      <a:r>
                        <a:rPr lang="en-US" dirty="0"/>
                        <a:t>AD RUSSELL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5049785"/>
                  </a:ext>
                </a:extLst>
              </a:tr>
              <a:tr h="420129">
                <a:tc>
                  <a:txBody>
                    <a:bodyPr/>
                    <a:lstStyle/>
                    <a:p>
                      <a:r>
                        <a:rPr lang="en-US" dirty="0"/>
                        <a:t>SP Narine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410793"/>
                  </a:ext>
                </a:extLst>
              </a:tr>
              <a:tr h="483518">
                <a:tc>
                  <a:txBody>
                    <a:bodyPr/>
                    <a:lstStyle/>
                    <a:p>
                      <a:r>
                        <a:rPr lang="en-US" dirty="0"/>
                        <a:t>HH PANDYA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920962"/>
                  </a:ext>
                </a:extLst>
              </a:tr>
            </a:tbl>
          </a:graphicData>
        </a:graphic>
      </p:graphicFrame>
      <p:pic>
        <p:nvPicPr>
          <p:cNvPr id="10" name="Picture 9">
            <a:extLst>
              <a:ext uri="{FF2B5EF4-FFF2-40B4-BE49-F238E27FC236}">
                <a16:creationId xmlns:a16="http://schemas.microsoft.com/office/drawing/2014/main" id="{2A3ED8B2-D4FA-D9E4-07A3-9B5212639275}"/>
              </a:ext>
            </a:extLst>
          </p:cNvPr>
          <p:cNvPicPr>
            <a:picLocks noChangeAspect="1"/>
          </p:cNvPicPr>
          <p:nvPr/>
        </p:nvPicPr>
        <p:blipFill>
          <a:blip r:embed="rId3"/>
          <a:stretch>
            <a:fillRect/>
          </a:stretch>
        </p:blipFill>
        <p:spPr>
          <a:xfrm>
            <a:off x="311335" y="969750"/>
            <a:ext cx="4105848" cy="3658111"/>
          </a:xfrm>
          <a:prstGeom prst="rect">
            <a:avLst/>
          </a:prstGeom>
        </p:spPr>
      </p:pic>
      <p:sp>
        <p:nvSpPr>
          <p:cNvPr id="11" name="TextBox 10">
            <a:extLst>
              <a:ext uri="{FF2B5EF4-FFF2-40B4-BE49-F238E27FC236}">
                <a16:creationId xmlns:a16="http://schemas.microsoft.com/office/drawing/2014/main" id="{57BFE812-F4B7-A5BA-D38A-6708F7A934E4}"/>
              </a:ext>
            </a:extLst>
          </p:cNvPr>
          <p:cNvSpPr txBox="1"/>
          <p:nvPr/>
        </p:nvSpPr>
        <p:spPr>
          <a:xfrm>
            <a:off x="766119" y="506627"/>
            <a:ext cx="5486400" cy="369332"/>
          </a:xfrm>
          <a:prstGeom prst="rect">
            <a:avLst/>
          </a:prstGeom>
          <a:noFill/>
        </p:spPr>
        <p:txBody>
          <a:bodyPr wrap="square" rtlCol="0">
            <a:spAutoFit/>
          </a:bodyPr>
          <a:lstStyle/>
          <a:p>
            <a:r>
              <a:rPr lang="en-US" dirty="0"/>
              <a:t>ALL ROUNDERS BATTING STRIKE RATE</a:t>
            </a:r>
            <a:endParaRPr lang="en-IN" dirty="0"/>
          </a:p>
        </p:txBody>
      </p:sp>
    </p:spTree>
    <p:extLst>
      <p:ext uri="{BB962C8B-B14F-4D97-AF65-F5344CB8AC3E}">
        <p14:creationId xmlns:p14="http://schemas.microsoft.com/office/powerpoint/2010/main" val="197317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144B-9244-6334-E748-F730D5F0617B}"/>
              </a:ext>
            </a:extLst>
          </p:cNvPr>
          <p:cNvSpPr>
            <a:spLocks noGrp="1"/>
          </p:cNvSpPr>
          <p:nvPr>
            <p:ph type="ctrTitle"/>
          </p:nvPr>
        </p:nvSpPr>
        <p:spPr>
          <a:xfrm>
            <a:off x="0" y="257701"/>
            <a:ext cx="7278130" cy="695557"/>
          </a:xfrm>
        </p:spPr>
        <p:txBody>
          <a:bodyPr/>
          <a:lstStyle/>
          <a:p>
            <a:r>
              <a:rPr lang="en-IN" dirty="0"/>
              <a:t>1.ALL-ROUNDER(BOWLING)</a:t>
            </a:r>
          </a:p>
        </p:txBody>
      </p:sp>
      <p:sp>
        <p:nvSpPr>
          <p:cNvPr id="3" name="Subtitle 2">
            <a:extLst>
              <a:ext uri="{FF2B5EF4-FFF2-40B4-BE49-F238E27FC236}">
                <a16:creationId xmlns:a16="http://schemas.microsoft.com/office/drawing/2014/main" id="{6082B917-0F5E-57DE-A63E-3891B4A550DB}"/>
              </a:ext>
            </a:extLst>
          </p:cNvPr>
          <p:cNvSpPr>
            <a:spLocks noGrp="1"/>
          </p:cNvSpPr>
          <p:nvPr>
            <p:ph type="subTitle" idx="1"/>
          </p:nvPr>
        </p:nvSpPr>
        <p:spPr>
          <a:xfrm>
            <a:off x="131289" y="1366968"/>
            <a:ext cx="7480473" cy="4502492"/>
          </a:xfrm>
        </p:spPr>
        <p:txBody>
          <a:bodyPr>
            <a:normAutofit fontScale="92500" lnSpcReduction="20000"/>
          </a:bodyPr>
          <a:lstStyle/>
          <a:p>
            <a:pPr marL="342900" indent="-342900">
              <a:buFont typeface="Arial" panose="020B0604020202020204" pitchFamily="34" charset="0"/>
              <a:buChar char="•"/>
            </a:pPr>
            <a:r>
              <a:rPr lang="en-US" dirty="0">
                <a:solidFill>
                  <a:srgbClr val="00B050"/>
                </a:solidFill>
              </a:rPr>
              <a:t>All-rounders are also valuable because they can bowl effectively in different situations.</a:t>
            </a:r>
          </a:p>
          <a:p>
            <a:pPr marL="342900" indent="-342900">
              <a:buFont typeface="Arial" panose="020B0604020202020204" pitchFamily="34" charset="0"/>
              <a:buChar char="•"/>
            </a:pPr>
            <a:r>
              <a:rPr lang="en-US" dirty="0">
                <a:solidFill>
                  <a:srgbClr val="00B050"/>
                </a:solidFill>
              </a:rPr>
              <a:t> In T20 cricket, teams often have to make quick adjustments to their game plan, and all-rounders who can bowl a variety of deliveries and execute their skills under pressure can be very useful. </a:t>
            </a:r>
          </a:p>
          <a:p>
            <a:pPr marL="342900" indent="-342900">
              <a:buFont typeface="Arial" panose="020B0604020202020204" pitchFamily="34" charset="0"/>
              <a:buChar char="•"/>
            </a:pPr>
            <a:r>
              <a:rPr lang="en-US" dirty="0">
                <a:solidFill>
                  <a:srgbClr val="00B050"/>
                </a:solidFill>
              </a:rPr>
              <a:t>They can bowl in the powerplay, in the middle overs, or at the death, and they can be used to exploit the opposition ' s weaknesses or contain the scoring.</a:t>
            </a:r>
          </a:p>
          <a:p>
            <a:pPr marL="342900" indent="-342900">
              <a:buFont typeface="Arial" panose="020B0604020202020204" pitchFamily="34" charset="0"/>
              <a:buChar char="•"/>
            </a:pPr>
            <a:r>
              <a:rPr lang="en-US" dirty="0">
                <a:solidFill>
                  <a:srgbClr val="00B050"/>
                </a:solidFill>
              </a:rPr>
              <a:t> Now you need to get 2-3 All_rounders with the best batting as well as bowling strike rate and who have faced at least 500 balls in IPL so far and have bowled minimum 300 balls.</a:t>
            </a:r>
          </a:p>
          <a:p>
            <a:pPr marL="342900" indent="-342900">
              <a:buFont typeface="Arial" panose="020B0604020202020204" pitchFamily="34" charset="0"/>
              <a:buChar char="•"/>
            </a:pPr>
            <a:r>
              <a:rPr lang="en-US" dirty="0">
                <a:solidFill>
                  <a:srgbClr val="00B050"/>
                </a:solidFill>
              </a:rPr>
              <a:t>To do that you have to make a list of 10 players. In My Perspective All-Rounders are classified as Two Categories</a:t>
            </a:r>
            <a:endParaRPr lang="en-IN" dirty="0">
              <a:solidFill>
                <a:srgbClr val="00B050"/>
              </a:solidFill>
            </a:endParaRPr>
          </a:p>
        </p:txBody>
      </p:sp>
    </p:spTree>
    <p:extLst>
      <p:ext uri="{BB962C8B-B14F-4D97-AF65-F5344CB8AC3E}">
        <p14:creationId xmlns:p14="http://schemas.microsoft.com/office/powerpoint/2010/main" val="2459198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2A69-5A26-BE6C-4C57-BEDCBBC5DAED}"/>
              </a:ext>
            </a:extLst>
          </p:cNvPr>
          <p:cNvSpPr>
            <a:spLocks noGrp="1"/>
          </p:cNvSpPr>
          <p:nvPr>
            <p:ph type="ctrTitle"/>
          </p:nvPr>
        </p:nvSpPr>
        <p:spPr>
          <a:xfrm>
            <a:off x="1981201" y="499082"/>
            <a:ext cx="5715000" cy="720118"/>
          </a:xfrm>
        </p:spPr>
        <p:txBody>
          <a:bodyPr/>
          <a:lstStyle/>
          <a:p>
            <a:r>
              <a:rPr lang="en-IN" dirty="0"/>
              <a:t>SQL QUERY</a:t>
            </a:r>
          </a:p>
        </p:txBody>
      </p:sp>
      <p:sp>
        <p:nvSpPr>
          <p:cNvPr id="3" name="Subtitle 2">
            <a:extLst>
              <a:ext uri="{FF2B5EF4-FFF2-40B4-BE49-F238E27FC236}">
                <a16:creationId xmlns:a16="http://schemas.microsoft.com/office/drawing/2014/main" id="{4B194461-CD6E-BEAA-355D-C44685F45E23}"/>
              </a:ext>
            </a:extLst>
          </p:cNvPr>
          <p:cNvSpPr>
            <a:spLocks noGrp="1"/>
          </p:cNvSpPr>
          <p:nvPr>
            <p:ph type="subTitle" idx="1"/>
          </p:nvPr>
        </p:nvSpPr>
        <p:spPr>
          <a:xfrm>
            <a:off x="1857376" y="1657348"/>
            <a:ext cx="4400549" cy="4457701"/>
          </a:xfrm>
        </p:spPr>
        <p:txBody>
          <a:bodyPr>
            <a:normAutofit fontScale="77500" lnSpcReduction="20000"/>
          </a:bodyPr>
          <a:lstStyle/>
          <a:p>
            <a:r>
              <a:rPr lang="en-IN" dirty="0"/>
              <a:t>CREATE TABLE all_rounder AS (SELECT Batsmen_data.Player_name,Batsmen_data.batting_strike_rate, Batsmen_data.average,Batsmen_data.total_balls_faced, Bowlers_data.bowling_strike_rate,Bowlers_data.total_balls, Bowlers_data.economy FROM Batsmen_data INNER JOIN Bowlers_data ON Batsmen_data.Player_name = Bowlers_data.Player_name);</a:t>
            </a:r>
          </a:p>
          <a:p>
            <a:r>
              <a:rPr lang="en-IN" dirty="0"/>
              <a:t> --Selecting Bowling All-Rounder </a:t>
            </a:r>
          </a:p>
          <a:p>
            <a:r>
              <a:rPr lang="en-IN" dirty="0"/>
              <a:t>SELECT * FROM all_rounder WHERE Total_balls &gt;= 300 and total_balls_faced &gt;= 500 ORDER BY bowling_strike_rate ASC,batting_strike_rate DESC LIMIT 10;</a:t>
            </a:r>
          </a:p>
        </p:txBody>
      </p:sp>
    </p:spTree>
    <p:extLst>
      <p:ext uri="{BB962C8B-B14F-4D97-AF65-F5344CB8AC3E}">
        <p14:creationId xmlns:p14="http://schemas.microsoft.com/office/powerpoint/2010/main" val="288078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FF33EB-E65E-1731-C0C5-84432B046DA4}"/>
              </a:ext>
            </a:extLst>
          </p:cNvPr>
          <p:cNvSpPr txBox="1"/>
          <p:nvPr/>
        </p:nvSpPr>
        <p:spPr>
          <a:xfrm>
            <a:off x="432486" y="469557"/>
            <a:ext cx="5918887" cy="369332"/>
          </a:xfrm>
          <a:prstGeom prst="rect">
            <a:avLst/>
          </a:prstGeom>
          <a:noFill/>
        </p:spPr>
        <p:txBody>
          <a:bodyPr wrap="square" rtlCol="0">
            <a:spAutoFit/>
          </a:bodyPr>
          <a:lstStyle/>
          <a:p>
            <a:r>
              <a:rPr lang="en-US" dirty="0"/>
              <a:t>ALL ROUNDERS BOWLING STRIKE RATE</a:t>
            </a:r>
            <a:endParaRPr lang="en-IN" dirty="0"/>
          </a:p>
        </p:txBody>
      </p:sp>
      <p:pic>
        <p:nvPicPr>
          <p:cNvPr id="6" name="Picture 5">
            <a:extLst>
              <a:ext uri="{FF2B5EF4-FFF2-40B4-BE49-F238E27FC236}">
                <a16:creationId xmlns:a16="http://schemas.microsoft.com/office/drawing/2014/main" id="{8F221895-B7FD-9A37-780D-20B9C3829D32}"/>
              </a:ext>
            </a:extLst>
          </p:cNvPr>
          <p:cNvPicPr>
            <a:picLocks noChangeAspect="1"/>
          </p:cNvPicPr>
          <p:nvPr/>
        </p:nvPicPr>
        <p:blipFill>
          <a:blip r:embed="rId2"/>
          <a:stretch>
            <a:fillRect/>
          </a:stretch>
        </p:blipFill>
        <p:spPr>
          <a:xfrm>
            <a:off x="365811" y="1200150"/>
            <a:ext cx="3410426" cy="3677163"/>
          </a:xfrm>
          <a:prstGeom prst="rect">
            <a:avLst/>
          </a:prstGeom>
        </p:spPr>
      </p:pic>
      <p:graphicFrame>
        <p:nvGraphicFramePr>
          <p:cNvPr id="11" name="Table 10">
            <a:extLst>
              <a:ext uri="{FF2B5EF4-FFF2-40B4-BE49-F238E27FC236}">
                <a16:creationId xmlns:a16="http://schemas.microsoft.com/office/drawing/2014/main" id="{90C46530-18C6-67CC-644D-2723D765428A}"/>
              </a:ext>
            </a:extLst>
          </p:cNvPr>
          <p:cNvGraphicFramePr>
            <a:graphicFrameLocks noGrp="1"/>
          </p:cNvGraphicFramePr>
          <p:nvPr>
            <p:extLst>
              <p:ext uri="{D42A27DB-BD31-4B8C-83A1-F6EECF244321}">
                <p14:modId xmlns:p14="http://schemas.microsoft.com/office/powerpoint/2010/main" val="2413762967"/>
              </p:ext>
            </p:extLst>
          </p:nvPr>
        </p:nvGraphicFramePr>
        <p:xfrm>
          <a:off x="4781550" y="2430780"/>
          <a:ext cx="2476500" cy="365760"/>
        </p:xfrm>
        <a:graphic>
          <a:graphicData uri="http://schemas.openxmlformats.org/drawingml/2006/table">
            <a:tbl>
              <a:tblPr/>
              <a:tblGrid>
                <a:gridCol w="2476500">
                  <a:extLst>
                    <a:ext uri="{9D8B030D-6E8A-4147-A177-3AD203B41FA5}">
                      <a16:colId xmlns:a16="http://schemas.microsoft.com/office/drawing/2014/main" val="41359715"/>
                    </a:ext>
                  </a:extLst>
                </a:gridCol>
              </a:tblGrid>
              <a:tr h="285750">
                <a:tc>
                  <a:txBody>
                    <a:bodyPr/>
                    <a:lstStyle/>
                    <a:p>
                      <a:r>
                        <a:rPr lang="en-US" b="1" dirty="0"/>
                        <a:t>PRIORITY PLAYERS</a:t>
                      </a:r>
                      <a:endParaRPr lang="en-IN" b="1"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35956618"/>
                  </a:ext>
                </a:extLst>
              </a:tr>
            </a:tbl>
          </a:graphicData>
        </a:graphic>
      </p:graphicFrame>
      <p:sp>
        <p:nvSpPr>
          <p:cNvPr id="16" name="TextBox 15">
            <a:extLst>
              <a:ext uri="{FF2B5EF4-FFF2-40B4-BE49-F238E27FC236}">
                <a16:creationId xmlns:a16="http://schemas.microsoft.com/office/drawing/2014/main" id="{C4955483-A3E3-2596-EB60-307B1990D651}"/>
              </a:ext>
            </a:extLst>
          </p:cNvPr>
          <p:cNvSpPr txBox="1"/>
          <p:nvPr/>
        </p:nvSpPr>
        <p:spPr>
          <a:xfrm>
            <a:off x="3050381" y="3244334"/>
            <a:ext cx="6100762" cy="369332"/>
          </a:xfrm>
          <a:prstGeom prst="rect">
            <a:avLst/>
          </a:prstGeom>
          <a:noFill/>
        </p:spPr>
        <p:txBody>
          <a:bodyPr wrap="square">
            <a:spAutoFit/>
          </a:bodyPr>
          <a:lstStyle/>
          <a:p>
            <a:endParaRPr lang="en-IN" dirty="0"/>
          </a:p>
        </p:txBody>
      </p:sp>
      <p:graphicFrame>
        <p:nvGraphicFramePr>
          <p:cNvPr id="17" name="Table 16">
            <a:extLst>
              <a:ext uri="{FF2B5EF4-FFF2-40B4-BE49-F238E27FC236}">
                <a16:creationId xmlns:a16="http://schemas.microsoft.com/office/drawing/2014/main" id="{0D6C8867-2B05-9748-9931-A9446FCB4612}"/>
              </a:ext>
            </a:extLst>
          </p:cNvPr>
          <p:cNvGraphicFramePr>
            <a:graphicFrameLocks noGrp="1"/>
          </p:cNvGraphicFramePr>
          <p:nvPr>
            <p:extLst>
              <p:ext uri="{D42A27DB-BD31-4B8C-83A1-F6EECF244321}">
                <p14:modId xmlns:p14="http://schemas.microsoft.com/office/powerpoint/2010/main" val="3989552767"/>
              </p:ext>
            </p:extLst>
          </p:nvPr>
        </p:nvGraphicFramePr>
        <p:xfrm>
          <a:off x="4781550" y="2796540"/>
          <a:ext cx="2486025" cy="365760"/>
        </p:xfrm>
        <a:graphic>
          <a:graphicData uri="http://schemas.openxmlformats.org/drawingml/2006/table">
            <a:tbl>
              <a:tblPr/>
              <a:tblGrid>
                <a:gridCol w="2486025">
                  <a:extLst>
                    <a:ext uri="{9D8B030D-6E8A-4147-A177-3AD203B41FA5}">
                      <a16:colId xmlns:a16="http://schemas.microsoft.com/office/drawing/2014/main" val="41359715"/>
                    </a:ext>
                  </a:extLst>
                </a:gridCol>
              </a:tblGrid>
              <a:tr h="285750">
                <a:tc>
                  <a:txBody>
                    <a:bodyPr/>
                    <a:lstStyle/>
                    <a:p>
                      <a:r>
                        <a:rPr lang="en-US" dirty="0"/>
                        <a:t>DJ Bravo</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35956618"/>
                  </a:ext>
                </a:extLst>
              </a:tr>
            </a:tbl>
          </a:graphicData>
        </a:graphic>
      </p:graphicFrame>
      <p:graphicFrame>
        <p:nvGraphicFramePr>
          <p:cNvPr id="18" name="Table 17">
            <a:extLst>
              <a:ext uri="{FF2B5EF4-FFF2-40B4-BE49-F238E27FC236}">
                <a16:creationId xmlns:a16="http://schemas.microsoft.com/office/drawing/2014/main" id="{0B3A70C8-6362-E86E-5B8B-092D6DB67DD7}"/>
              </a:ext>
            </a:extLst>
          </p:cNvPr>
          <p:cNvGraphicFramePr>
            <a:graphicFrameLocks noGrp="1"/>
          </p:cNvGraphicFramePr>
          <p:nvPr>
            <p:extLst>
              <p:ext uri="{D42A27DB-BD31-4B8C-83A1-F6EECF244321}">
                <p14:modId xmlns:p14="http://schemas.microsoft.com/office/powerpoint/2010/main" val="300833829"/>
              </p:ext>
            </p:extLst>
          </p:nvPr>
        </p:nvGraphicFramePr>
        <p:xfrm>
          <a:off x="4781550" y="3162300"/>
          <a:ext cx="2486025" cy="365760"/>
        </p:xfrm>
        <a:graphic>
          <a:graphicData uri="http://schemas.openxmlformats.org/drawingml/2006/table">
            <a:tbl>
              <a:tblPr/>
              <a:tblGrid>
                <a:gridCol w="2486025">
                  <a:extLst>
                    <a:ext uri="{9D8B030D-6E8A-4147-A177-3AD203B41FA5}">
                      <a16:colId xmlns:a16="http://schemas.microsoft.com/office/drawing/2014/main" val="41359715"/>
                    </a:ext>
                  </a:extLst>
                </a:gridCol>
              </a:tblGrid>
              <a:tr h="285750">
                <a:tc>
                  <a:txBody>
                    <a:bodyPr/>
                    <a:lstStyle/>
                    <a:p>
                      <a:r>
                        <a:rPr lang="en-US" dirty="0"/>
                        <a:t>AD Russell</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35956618"/>
                  </a:ext>
                </a:extLst>
              </a:tr>
            </a:tbl>
          </a:graphicData>
        </a:graphic>
      </p:graphicFrame>
      <p:graphicFrame>
        <p:nvGraphicFramePr>
          <p:cNvPr id="19" name="Table 18">
            <a:extLst>
              <a:ext uri="{FF2B5EF4-FFF2-40B4-BE49-F238E27FC236}">
                <a16:creationId xmlns:a16="http://schemas.microsoft.com/office/drawing/2014/main" id="{3210BA82-74F7-DAF2-4C7C-A3511BC953B0}"/>
              </a:ext>
            </a:extLst>
          </p:cNvPr>
          <p:cNvGraphicFramePr>
            <a:graphicFrameLocks noGrp="1"/>
          </p:cNvGraphicFramePr>
          <p:nvPr>
            <p:extLst>
              <p:ext uri="{D42A27DB-BD31-4B8C-83A1-F6EECF244321}">
                <p14:modId xmlns:p14="http://schemas.microsoft.com/office/powerpoint/2010/main" val="799646335"/>
              </p:ext>
            </p:extLst>
          </p:nvPr>
        </p:nvGraphicFramePr>
        <p:xfrm>
          <a:off x="4781549" y="3531870"/>
          <a:ext cx="2476501" cy="365760"/>
        </p:xfrm>
        <a:graphic>
          <a:graphicData uri="http://schemas.openxmlformats.org/drawingml/2006/table">
            <a:tbl>
              <a:tblPr/>
              <a:tblGrid>
                <a:gridCol w="2476501">
                  <a:extLst>
                    <a:ext uri="{9D8B030D-6E8A-4147-A177-3AD203B41FA5}">
                      <a16:colId xmlns:a16="http://schemas.microsoft.com/office/drawing/2014/main" val="41359715"/>
                    </a:ext>
                  </a:extLst>
                </a:gridCol>
              </a:tblGrid>
              <a:tr h="285750">
                <a:tc>
                  <a:txBody>
                    <a:bodyPr/>
                    <a:lstStyle/>
                    <a:p>
                      <a:r>
                        <a:rPr lang="en-US" dirty="0"/>
                        <a:t>MP Stoinis</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35956618"/>
                  </a:ext>
                </a:extLst>
              </a:tr>
            </a:tbl>
          </a:graphicData>
        </a:graphic>
      </p:graphicFrame>
    </p:spTree>
    <p:extLst>
      <p:ext uri="{BB962C8B-B14F-4D97-AF65-F5344CB8AC3E}">
        <p14:creationId xmlns:p14="http://schemas.microsoft.com/office/powerpoint/2010/main" val="3625347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4A83-5C7B-F756-97A6-5203F2C92E61}"/>
              </a:ext>
            </a:extLst>
          </p:cNvPr>
          <p:cNvSpPr>
            <a:spLocks noGrp="1"/>
          </p:cNvSpPr>
          <p:nvPr>
            <p:ph type="ctrTitle"/>
          </p:nvPr>
        </p:nvSpPr>
        <p:spPr>
          <a:xfrm>
            <a:off x="723901" y="276655"/>
            <a:ext cx="5715000" cy="533097"/>
          </a:xfrm>
        </p:spPr>
        <p:txBody>
          <a:bodyPr/>
          <a:lstStyle/>
          <a:p>
            <a:r>
              <a:rPr lang="en-IN" dirty="0"/>
              <a:t>WICKET KEEPERS</a:t>
            </a:r>
          </a:p>
        </p:txBody>
      </p:sp>
      <p:sp>
        <p:nvSpPr>
          <p:cNvPr id="3" name="Subtitle 2">
            <a:extLst>
              <a:ext uri="{FF2B5EF4-FFF2-40B4-BE49-F238E27FC236}">
                <a16:creationId xmlns:a16="http://schemas.microsoft.com/office/drawing/2014/main" id="{C7BC7FD4-5A3E-9B1B-7816-8D85C63C900A}"/>
              </a:ext>
            </a:extLst>
          </p:cNvPr>
          <p:cNvSpPr>
            <a:spLocks noGrp="1"/>
          </p:cNvSpPr>
          <p:nvPr>
            <p:ph type="subTitle" idx="1"/>
          </p:nvPr>
        </p:nvSpPr>
        <p:spPr>
          <a:xfrm>
            <a:off x="790575" y="1308530"/>
            <a:ext cx="6476999" cy="3834970"/>
          </a:xfrm>
        </p:spPr>
        <p:txBody>
          <a:bodyPr>
            <a:normAutofit fontScale="85000" lnSpcReduction="20000"/>
          </a:bodyPr>
          <a:lstStyle/>
          <a:p>
            <a:r>
              <a:rPr lang="en-US" dirty="0">
                <a:solidFill>
                  <a:schemeClr val="accent1">
                    <a:lumMod val="90000"/>
                  </a:schemeClr>
                </a:solidFill>
              </a:rPr>
              <a:t>STATEMENTS : </a:t>
            </a:r>
          </a:p>
          <a:p>
            <a:endParaRPr lang="en-US" dirty="0"/>
          </a:p>
          <a:p>
            <a:pPr marL="342900" indent="-342900">
              <a:buFont typeface="Arial" panose="020B0604020202020204" pitchFamily="34" charset="0"/>
              <a:buChar char="•"/>
            </a:pPr>
            <a:r>
              <a:rPr lang="en-US" dirty="0">
                <a:solidFill>
                  <a:srgbClr val="00B050"/>
                </a:solidFill>
              </a:rPr>
              <a:t>In T20 cricket, the role of the wicketkeeper is slightly different from that in longer forms of the game. </a:t>
            </a:r>
          </a:p>
          <a:p>
            <a:pPr marL="342900" indent="-342900">
              <a:buFont typeface="Arial" panose="020B0604020202020204" pitchFamily="34" charset="0"/>
              <a:buChar char="•"/>
            </a:pPr>
            <a:r>
              <a:rPr lang="en-US" dirty="0">
                <a:solidFill>
                  <a:srgbClr val="00B050"/>
                </a:solidFill>
              </a:rPr>
              <a:t>In T20, the emphasis is on scoring runs quickly, so the wicketkeeper is often expected to contribute to the team ' s run total with aggressive batting.</a:t>
            </a:r>
          </a:p>
          <a:p>
            <a:pPr marL="342900" indent="-342900">
              <a:buFont typeface="Arial" panose="020B0604020202020204" pitchFamily="34" charset="0"/>
              <a:buChar char="•"/>
            </a:pPr>
            <a:r>
              <a:rPr lang="en-US" dirty="0">
                <a:solidFill>
                  <a:srgbClr val="00B050"/>
                </a:solidFill>
              </a:rPr>
              <a:t>They may also be called upon to bowl a few overs of spin or medium pace. Defensively, the wicketkeeper still has an important role to play, as they are responsible for catching and stumping the batsman. </a:t>
            </a:r>
          </a:p>
          <a:p>
            <a:pPr marL="342900" indent="-342900">
              <a:buFont typeface="Arial" panose="020B0604020202020204" pitchFamily="34" charset="0"/>
              <a:buChar char="•"/>
            </a:pPr>
            <a:r>
              <a:rPr lang="en-US" dirty="0">
                <a:solidFill>
                  <a:srgbClr val="00B050"/>
                </a:solidFill>
              </a:rPr>
              <a:t>In T20 cricket, where every run and wicket is crucial, a good wicket keeper can make a big difference to the team ' s chances of winning.</a:t>
            </a:r>
            <a:endParaRPr lang="en-IN" dirty="0">
              <a:solidFill>
                <a:srgbClr val="00B050"/>
              </a:solidFill>
            </a:endParaRPr>
          </a:p>
        </p:txBody>
      </p:sp>
    </p:spTree>
    <p:extLst>
      <p:ext uri="{BB962C8B-B14F-4D97-AF65-F5344CB8AC3E}">
        <p14:creationId xmlns:p14="http://schemas.microsoft.com/office/powerpoint/2010/main" val="416842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6B92-10C2-9F39-3D32-6E24502308CC}"/>
              </a:ext>
            </a:extLst>
          </p:cNvPr>
          <p:cNvSpPr>
            <a:spLocks noGrp="1"/>
          </p:cNvSpPr>
          <p:nvPr>
            <p:ph type="ctrTitle"/>
          </p:nvPr>
        </p:nvSpPr>
        <p:spPr>
          <a:xfrm>
            <a:off x="923926" y="165658"/>
            <a:ext cx="5715000" cy="939066"/>
          </a:xfrm>
        </p:spPr>
        <p:txBody>
          <a:bodyPr/>
          <a:lstStyle/>
          <a:p>
            <a:r>
              <a:rPr lang="en-IN" dirty="0"/>
              <a:t>SQL QUERY</a:t>
            </a:r>
          </a:p>
        </p:txBody>
      </p:sp>
      <p:sp>
        <p:nvSpPr>
          <p:cNvPr id="3" name="Subtitle 2">
            <a:extLst>
              <a:ext uri="{FF2B5EF4-FFF2-40B4-BE49-F238E27FC236}">
                <a16:creationId xmlns:a16="http://schemas.microsoft.com/office/drawing/2014/main" id="{24368498-FB82-41D1-6F8D-1D075C1161D4}"/>
              </a:ext>
            </a:extLst>
          </p:cNvPr>
          <p:cNvSpPr>
            <a:spLocks noGrp="1"/>
          </p:cNvSpPr>
          <p:nvPr>
            <p:ph type="subTitle" idx="1"/>
          </p:nvPr>
        </p:nvSpPr>
        <p:spPr>
          <a:xfrm>
            <a:off x="923926" y="1289480"/>
            <a:ext cx="5715000" cy="4869461"/>
          </a:xfrm>
        </p:spPr>
        <p:txBody>
          <a:bodyPr>
            <a:normAutofit fontScale="85000" lnSpcReduction="10000"/>
          </a:bodyPr>
          <a:lstStyle/>
          <a:p>
            <a:r>
              <a:rPr lang="en-IN" dirty="0"/>
              <a:t>--Creating Wicket Keepers Data Table </a:t>
            </a:r>
          </a:p>
          <a:p>
            <a:r>
              <a:rPr lang="en-IN" dirty="0"/>
              <a:t>CREATE TABLE Wicket_Keepers AS (SELECT DISTINCT Batsmen_data.Player_name, Batsmen_data.Batting_strike_rate, Batsmen_data.Total_Batsman_runs, Batsmen_data.Total_balls_faced, Batsmen_data.Average, Batsmen_data.Total_boundaries_count, Batsmen_data.Total_boundary_runs, Batsmen_data.Boundary_percentage FROM Batsmen_data INNER JOIN IPL_data ON Batsmen_data.Player_name = IPL_data.Fielder WHERE Batsmen_data.Total_balls_faced &gt;= 500 AND IPL_data.dismissal_kind = 'stumped’);</a:t>
            </a:r>
          </a:p>
          <a:p>
            <a:r>
              <a:rPr lang="en-IN" dirty="0"/>
              <a:t> --Selecting Aggressive Wicket Keeper Batsmen SELECT * FROM Wicket_Keepers ORDER BY Batting_strike_rate DESC LIMIT 10;</a:t>
            </a:r>
          </a:p>
        </p:txBody>
      </p:sp>
    </p:spTree>
    <p:extLst>
      <p:ext uri="{BB962C8B-B14F-4D97-AF65-F5344CB8AC3E}">
        <p14:creationId xmlns:p14="http://schemas.microsoft.com/office/powerpoint/2010/main" val="70712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58B8-D1B3-6770-BBE6-D004621D224B}"/>
              </a:ext>
            </a:extLst>
          </p:cNvPr>
          <p:cNvSpPr>
            <a:spLocks noGrp="1"/>
          </p:cNvSpPr>
          <p:nvPr>
            <p:ph type="ctrTitle"/>
          </p:nvPr>
        </p:nvSpPr>
        <p:spPr>
          <a:xfrm>
            <a:off x="0" y="278300"/>
            <a:ext cx="6534149" cy="301018"/>
          </a:xfrm>
        </p:spPr>
        <p:txBody>
          <a:bodyPr/>
          <a:lstStyle/>
          <a:p>
            <a:r>
              <a:rPr lang="en-US" sz="2000" dirty="0"/>
              <a:t>WICKET KEEPER BATTING STRIKE RATE</a:t>
            </a:r>
            <a:endParaRPr lang="en-IN" sz="2000" dirty="0"/>
          </a:p>
        </p:txBody>
      </p:sp>
      <p:pic>
        <p:nvPicPr>
          <p:cNvPr id="5" name="Picture 4">
            <a:extLst>
              <a:ext uri="{FF2B5EF4-FFF2-40B4-BE49-F238E27FC236}">
                <a16:creationId xmlns:a16="http://schemas.microsoft.com/office/drawing/2014/main" id="{F886C00E-FC0D-7C08-EC6C-560E56AE8F0F}"/>
              </a:ext>
            </a:extLst>
          </p:cNvPr>
          <p:cNvPicPr>
            <a:picLocks noChangeAspect="1"/>
          </p:cNvPicPr>
          <p:nvPr/>
        </p:nvPicPr>
        <p:blipFill>
          <a:blip r:embed="rId2"/>
          <a:stretch>
            <a:fillRect/>
          </a:stretch>
        </p:blipFill>
        <p:spPr>
          <a:xfrm>
            <a:off x="80446" y="766702"/>
            <a:ext cx="7063304" cy="2676899"/>
          </a:xfrm>
          <a:prstGeom prst="rect">
            <a:avLst/>
          </a:prstGeom>
        </p:spPr>
      </p:pic>
      <p:sp>
        <p:nvSpPr>
          <p:cNvPr id="6" name="Title 1">
            <a:extLst>
              <a:ext uri="{FF2B5EF4-FFF2-40B4-BE49-F238E27FC236}">
                <a16:creationId xmlns:a16="http://schemas.microsoft.com/office/drawing/2014/main" id="{0F1AE8C4-E6AE-E25A-DE74-FEBA1D5656F5}"/>
              </a:ext>
            </a:extLst>
          </p:cNvPr>
          <p:cNvSpPr txBox="1">
            <a:spLocks/>
          </p:cNvSpPr>
          <p:nvPr/>
        </p:nvSpPr>
        <p:spPr>
          <a:xfrm>
            <a:off x="0" y="3716825"/>
            <a:ext cx="6534149" cy="301018"/>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2000" dirty="0"/>
              <a:t>WICKET KEEPER STUMPING COUNTS</a:t>
            </a:r>
            <a:endParaRPr lang="en-IN" sz="2000" dirty="0"/>
          </a:p>
        </p:txBody>
      </p:sp>
      <p:pic>
        <p:nvPicPr>
          <p:cNvPr id="8" name="Picture 7">
            <a:extLst>
              <a:ext uri="{FF2B5EF4-FFF2-40B4-BE49-F238E27FC236}">
                <a16:creationId xmlns:a16="http://schemas.microsoft.com/office/drawing/2014/main" id="{583E285D-F7ED-38D7-BB14-C9F49E52105E}"/>
              </a:ext>
            </a:extLst>
          </p:cNvPr>
          <p:cNvPicPr>
            <a:picLocks noChangeAspect="1"/>
          </p:cNvPicPr>
          <p:nvPr/>
        </p:nvPicPr>
        <p:blipFill>
          <a:blip r:embed="rId3"/>
          <a:stretch>
            <a:fillRect/>
          </a:stretch>
        </p:blipFill>
        <p:spPr>
          <a:xfrm>
            <a:off x="80447" y="4167012"/>
            <a:ext cx="6701354" cy="2243313"/>
          </a:xfrm>
          <a:prstGeom prst="rect">
            <a:avLst/>
          </a:prstGeom>
        </p:spPr>
      </p:pic>
      <p:graphicFrame>
        <p:nvGraphicFramePr>
          <p:cNvPr id="10" name="Table 9">
            <a:extLst>
              <a:ext uri="{FF2B5EF4-FFF2-40B4-BE49-F238E27FC236}">
                <a16:creationId xmlns:a16="http://schemas.microsoft.com/office/drawing/2014/main" id="{37AC8BA5-8340-2688-7202-D12355A7BA1E}"/>
              </a:ext>
            </a:extLst>
          </p:cNvPr>
          <p:cNvGraphicFramePr>
            <a:graphicFrameLocks noGrp="1"/>
          </p:cNvGraphicFramePr>
          <p:nvPr>
            <p:extLst>
              <p:ext uri="{D42A27DB-BD31-4B8C-83A1-F6EECF244321}">
                <p14:modId xmlns:p14="http://schemas.microsoft.com/office/powerpoint/2010/main" val="3554464049"/>
              </p:ext>
            </p:extLst>
          </p:nvPr>
        </p:nvGraphicFramePr>
        <p:xfrm>
          <a:off x="8029575" y="3219450"/>
          <a:ext cx="2428875" cy="335280"/>
        </p:xfrm>
        <a:graphic>
          <a:graphicData uri="http://schemas.openxmlformats.org/drawingml/2006/table">
            <a:tbl>
              <a:tblPr/>
              <a:tblGrid>
                <a:gridCol w="2428875">
                  <a:extLst>
                    <a:ext uri="{9D8B030D-6E8A-4147-A177-3AD203B41FA5}">
                      <a16:colId xmlns:a16="http://schemas.microsoft.com/office/drawing/2014/main" val="55686352"/>
                    </a:ext>
                  </a:extLst>
                </a:gridCol>
              </a:tblGrid>
              <a:tr h="314325">
                <a:tc>
                  <a:txBody>
                    <a:bodyPr/>
                    <a:lstStyle/>
                    <a:p>
                      <a:r>
                        <a:rPr lang="en-US" sz="1600" b="1" dirty="0"/>
                        <a:t>PRIORITY PLAYERS</a:t>
                      </a:r>
                      <a:endParaRPr lang="en-IN" sz="1600" b="1"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04578269"/>
                  </a:ext>
                </a:extLst>
              </a:tr>
            </a:tbl>
          </a:graphicData>
        </a:graphic>
      </p:graphicFrame>
      <p:graphicFrame>
        <p:nvGraphicFramePr>
          <p:cNvPr id="11" name="Table 10">
            <a:extLst>
              <a:ext uri="{FF2B5EF4-FFF2-40B4-BE49-F238E27FC236}">
                <a16:creationId xmlns:a16="http://schemas.microsoft.com/office/drawing/2014/main" id="{1B706ACD-FFA9-486D-6A24-B53DC0559B3A}"/>
              </a:ext>
            </a:extLst>
          </p:cNvPr>
          <p:cNvGraphicFramePr>
            <a:graphicFrameLocks noGrp="1"/>
          </p:cNvGraphicFramePr>
          <p:nvPr>
            <p:extLst>
              <p:ext uri="{D42A27DB-BD31-4B8C-83A1-F6EECF244321}">
                <p14:modId xmlns:p14="http://schemas.microsoft.com/office/powerpoint/2010/main" val="2127422995"/>
              </p:ext>
            </p:extLst>
          </p:nvPr>
        </p:nvGraphicFramePr>
        <p:xfrm>
          <a:off x="8029575" y="3558541"/>
          <a:ext cx="2428875" cy="361949"/>
        </p:xfrm>
        <a:graphic>
          <a:graphicData uri="http://schemas.openxmlformats.org/drawingml/2006/table">
            <a:tbl>
              <a:tblPr/>
              <a:tblGrid>
                <a:gridCol w="2428875">
                  <a:extLst>
                    <a:ext uri="{9D8B030D-6E8A-4147-A177-3AD203B41FA5}">
                      <a16:colId xmlns:a16="http://schemas.microsoft.com/office/drawing/2014/main" val="55686352"/>
                    </a:ext>
                  </a:extLst>
                </a:gridCol>
              </a:tblGrid>
              <a:tr h="361949">
                <a:tc>
                  <a:txBody>
                    <a:bodyPr/>
                    <a:lstStyle/>
                    <a:p>
                      <a:r>
                        <a:rPr lang="en-US" sz="1600" dirty="0"/>
                        <a:t>MS Dhoni</a:t>
                      </a:r>
                      <a:endParaRPr lang="en-IN" sz="16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04578269"/>
                  </a:ext>
                </a:extLst>
              </a:tr>
            </a:tbl>
          </a:graphicData>
        </a:graphic>
      </p:graphicFrame>
      <p:graphicFrame>
        <p:nvGraphicFramePr>
          <p:cNvPr id="14" name="Table 13">
            <a:extLst>
              <a:ext uri="{FF2B5EF4-FFF2-40B4-BE49-F238E27FC236}">
                <a16:creationId xmlns:a16="http://schemas.microsoft.com/office/drawing/2014/main" id="{BD319062-9162-9857-D600-3AB9981ACEED}"/>
              </a:ext>
            </a:extLst>
          </p:cNvPr>
          <p:cNvGraphicFramePr>
            <a:graphicFrameLocks noGrp="1"/>
          </p:cNvGraphicFramePr>
          <p:nvPr>
            <p:extLst>
              <p:ext uri="{D42A27DB-BD31-4B8C-83A1-F6EECF244321}">
                <p14:modId xmlns:p14="http://schemas.microsoft.com/office/powerpoint/2010/main" val="1898283043"/>
              </p:ext>
            </p:extLst>
          </p:nvPr>
        </p:nvGraphicFramePr>
        <p:xfrm>
          <a:off x="8029573" y="3920490"/>
          <a:ext cx="2428875" cy="335280"/>
        </p:xfrm>
        <a:graphic>
          <a:graphicData uri="http://schemas.openxmlformats.org/drawingml/2006/table">
            <a:tbl>
              <a:tblPr/>
              <a:tblGrid>
                <a:gridCol w="2428875">
                  <a:extLst>
                    <a:ext uri="{9D8B030D-6E8A-4147-A177-3AD203B41FA5}">
                      <a16:colId xmlns:a16="http://schemas.microsoft.com/office/drawing/2014/main" val="55686352"/>
                    </a:ext>
                  </a:extLst>
                </a:gridCol>
              </a:tblGrid>
              <a:tr h="320039">
                <a:tc>
                  <a:txBody>
                    <a:bodyPr/>
                    <a:lstStyle/>
                    <a:p>
                      <a:r>
                        <a:rPr lang="en-US" sz="1600" dirty="0"/>
                        <a:t>AC Gilchrist</a:t>
                      </a:r>
                      <a:endParaRPr lang="en-IN" sz="16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04578269"/>
                  </a:ext>
                </a:extLst>
              </a:tr>
            </a:tbl>
          </a:graphicData>
        </a:graphic>
      </p:graphicFrame>
      <p:graphicFrame>
        <p:nvGraphicFramePr>
          <p:cNvPr id="15" name="Table 14">
            <a:extLst>
              <a:ext uri="{FF2B5EF4-FFF2-40B4-BE49-F238E27FC236}">
                <a16:creationId xmlns:a16="http://schemas.microsoft.com/office/drawing/2014/main" id="{D977676B-3117-32BF-E682-F5256AEAB90B}"/>
              </a:ext>
            </a:extLst>
          </p:cNvPr>
          <p:cNvGraphicFramePr>
            <a:graphicFrameLocks noGrp="1"/>
          </p:cNvGraphicFramePr>
          <p:nvPr>
            <p:extLst>
              <p:ext uri="{D42A27DB-BD31-4B8C-83A1-F6EECF244321}">
                <p14:modId xmlns:p14="http://schemas.microsoft.com/office/powerpoint/2010/main" val="2549925355"/>
              </p:ext>
            </p:extLst>
          </p:nvPr>
        </p:nvGraphicFramePr>
        <p:xfrm>
          <a:off x="8029574" y="4253866"/>
          <a:ext cx="2428875" cy="398144"/>
        </p:xfrm>
        <a:graphic>
          <a:graphicData uri="http://schemas.openxmlformats.org/drawingml/2006/table">
            <a:tbl>
              <a:tblPr/>
              <a:tblGrid>
                <a:gridCol w="2428875">
                  <a:extLst>
                    <a:ext uri="{9D8B030D-6E8A-4147-A177-3AD203B41FA5}">
                      <a16:colId xmlns:a16="http://schemas.microsoft.com/office/drawing/2014/main" val="55686352"/>
                    </a:ext>
                  </a:extLst>
                </a:gridCol>
              </a:tblGrid>
              <a:tr h="398144">
                <a:tc>
                  <a:txBody>
                    <a:bodyPr/>
                    <a:lstStyle/>
                    <a:p>
                      <a:r>
                        <a:rPr lang="en-US" sz="1600" dirty="0"/>
                        <a:t>RR Pant</a:t>
                      </a:r>
                      <a:endParaRPr lang="en-IN" sz="16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04578269"/>
                  </a:ext>
                </a:extLst>
              </a:tr>
            </a:tbl>
          </a:graphicData>
        </a:graphic>
      </p:graphicFrame>
      <p:sp>
        <p:nvSpPr>
          <p:cNvPr id="16" name="Subtitle 2">
            <a:extLst>
              <a:ext uri="{FF2B5EF4-FFF2-40B4-BE49-F238E27FC236}">
                <a16:creationId xmlns:a16="http://schemas.microsoft.com/office/drawing/2014/main" id="{6CE9E513-B122-FCCB-26B8-E57CF11EC675}"/>
              </a:ext>
            </a:extLst>
          </p:cNvPr>
          <p:cNvSpPr>
            <a:spLocks noGrp="1"/>
          </p:cNvSpPr>
          <p:nvPr>
            <p:ph type="subTitle" idx="1"/>
          </p:nvPr>
        </p:nvSpPr>
        <p:spPr>
          <a:xfrm>
            <a:off x="8277225" y="5326768"/>
            <a:ext cx="3629025" cy="305056"/>
          </a:xfrm>
        </p:spPr>
        <p:txBody>
          <a:bodyPr>
            <a:normAutofit fontScale="70000" lnSpcReduction="20000"/>
          </a:bodyPr>
          <a:lstStyle/>
          <a:p>
            <a:r>
              <a:rPr lang="en-IN" dirty="0">
                <a:hlinkClick r:id="rId4" action="ppaction://hlinkfile"/>
              </a:rPr>
              <a:t>Click here to get data IPL Dataset.zip</a:t>
            </a:r>
            <a:endParaRPr lang="en-IN" dirty="0"/>
          </a:p>
        </p:txBody>
      </p:sp>
    </p:spTree>
    <p:extLst>
      <p:ext uri="{BB962C8B-B14F-4D97-AF65-F5344CB8AC3E}">
        <p14:creationId xmlns:p14="http://schemas.microsoft.com/office/powerpoint/2010/main" val="2352711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6DC0-CFFC-2836-EED4-3625C48A0BC9}"/>
              </a:ext>
            </a:extLst>
          </p:cNvPr>
          <p:cNvSpPr>
            <a:spLocks noGrp="1"/>
          </p:cNvSpPr>
          <p:nvPr>
            <p:ph type="ctrTitle"/>
          </p:nvPr>
        </p:nvSpPr>
        <p:spPr>
          <a:xfrm>
            <a:off x="1657350" y="2442309"/>
            <a:ext cx="3648075" cy="1005741"/>
          </a:xfrm>
        </p:spPr>
        <p:txBody>
          <a:bodyPr/>
          <a:lstStyle/>
          <a:p>
            <a:r>
              <a:rPr lang="en-US" dirty="0"/>
              <a:t>THANK YOU</a:t>
            </a:r>
            <a:endParaRPr lang="en-IN" dirty="0"/>
          </a:p>
        </p:txBody>
      </p:sp>
    </p:spTree>
    <p:extLst>
      <p:ext uri="{BB962C8B-B14F-4D97-AF65-F5344CB8AC3E}">
        <p14:creationId xmlns:p14="http://schemas.microsoft.com/office/powerpoint/2010/main" val="221281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ctrTitle"/>
          </p:nvPr>
        </p:nvSpPr>
        <p:spPr>
          <a:xfrm>
            <a:off x="146221" y="100271"/>
            <a:ext cx="6637638" cy="693396"/>
          </a:xfrm>
        </p:spPr>
        <p:txBody>
          <a:bodyPr/>
          <a:lstStyle/>
          <a:p>
            <a:r>
              <a:rPr lang="en-US" dirty="0"/>
              <a:t>Players sub-Groups</a:t>
            </a:r>
          </a:p>
        </p:txBody>
      </p:sp>
      <p:sp>
        <p:nvSpPr>
          <p:cNvPr id="11" name="Subtitle 10">
            <a:extLst>
              <a:ext uri="{FF2B5EF4-FFF2-40B4-BE49-F238E27FC236}">
                <a16:creationId xmlns:a16="http://schemas.microsoft.com/office/drawing/2014/main" id="{A9A1DA88-1E1E-8962-92B3-0B998609CC0C}"/>
              </a:ext>
            </a:extLst>
          </p:cNvPr>
          <p:cNvSpPr>
            <a:spLocks noGrp="1"/>
          </p:cNvSpPr>
          <p:nvPr>
            <p:ph type="subTitle" idx="1"/>
          </p:nvPr>
        </p:nvSpPr>
        <p:spPr>
          <a:xfrm>
            <a:off x="282146" y="980045"/>
            <a:ext cx="5715000" cy="5777683"/>
          </a:xfrm>
        </p:spPr>
        <p:txBody>
          <a:bodyPr/>
          <a:lstStyle/>
          <a:p>
            <a:r>
              <a:rPr lang="en-IN" b="1" dirty="0">
                <a:solidFill>
                  <a:srgbClr val="92D050"/>
                </a:solidFill>
              </a:rPr>
              <a:t>BATTERS </a:t>
            </a:r>
            <a:endParaRPr lang="en-IN" dirty="0"/>
          </a:p>
          <a:p>
            <a:r>
              <a:rPr lang="en-US" sz="1600" dirty="0"/>
              <a:t>AGGRESSIVE BATTERS,</a:t>
            </a:r>
          </a:p>
          <a:p>
            <a:r>
              <a:rPr lang="en-US" sz="1600" dirty="0"/>
              <a:t>ANCHOR BATTERS,</a:t>
            </a:r>
          </a:p>
          <a:p>
            <a:r>
              <a:rPr lang="en-US" sz="1600" dirty="0"/>
              <a:t>HARD-HITTERS</a:t>
            </a:r>
          </a:p>
          <a:p>
            <a:endParaRPr lang="en-US" sz="2000" dirty="0"/>
          </a:p>
          <a:p>
            <a:r>
              <a:rPr lang="en-IN" b="1" dirty="0">
                <a:solidFill>
                  <a:srgbClr val="92D050"/>
                </a:solidFill>
              </a:rPr>
              <a:t>BOWLERS </a:t>
            </a:r>
          </a:p>
          <a:p>
            <a:r>
              <a:rPr lang="en-IN" sz="1600" dirty="0"/>
              <a:t>ECONOMIC BOWLERS , </a:t>
            </a:r>
          </a:p>
          <a:p>
            <a:r>
              <a:rPr lang="en-IN" sz="1600" dirty="0"/>
              <a:t>WICKET - TAKING BOWLERS</a:t>
            </a:r>
          </a:p>
          <a:p>
            <a:endParaRPr lang="en-IN" sz="1600" b="1" dirty="0">
              <a:solidFill>
                <a:srgbClr val="92D050"/>
              </a:solidFill>
            </a:endParaRPr>
          </a:p>
          <a:p>
            <a:r>
              <a:rPr lang="en-IN" b="1" dirty="0">
                <a:solidFill>
                  <a:srgbClr val="92D050"/>
                </a:solidFill>
              </a:rPr>
              <a:t>ALL-ROUNDERS</a:t>
            </a:r>
          </a:p>
          <a:p>
            <a:r>
              <a:rPr lang="en-IN" sz="1600" dirty="0"/>
              <a:t>BATTING ALL-ROUNDERS,</a:t>
            </a:r>
          </a:p>
          <a:p>
            <a:r>
              <a:rPr lang="en-IN" sz="1600" dirty="0"/>
              <a:t>BOWLING ALL-ROUNDERS</a:t>
            </a:r>
          </a:p>
          <a:p>
            <a:endParaRPr lang="en-IN" sz="1600" dirty="0"/>
          </a:p>
          <a:p>
            <a:r>
              <a:rPr lang="en-IN" b="1" dirty="0">
                <a:solidFill>
                  <a:srgbClr val="92D050"/>
                </a:solidFill>
              </a:rPr>
              <a:t>WICKET-KEEPERS</a:t>
            </a:r>
          </a:p>
          <a:p>
            <a:r>
              <a:rPr lang="en-IN" sz="1600" dirty="0"/>
              <a:t>BATTING WICKET-KEEPERS</a:t>
            </a:r>
            <a:endParaRPr lang="en-IN" sz="1600" b="1" dirty="0">
              <a:solidFill>
                <a:srgbClr val="92D050"/>
              </a:solidFill>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5A50-DFBA-C3C8-B220-05613B217CEF}"/>
              </a:ext>
            </a:extLst>
          </p:cNvPr>
          <p:cNvSpPr>
            <a:spLocks noGrp="1"/>
          </p:cNvSpPr>
          <p:nvPr>
            <p:ph type="title"/>
          </p:nvPr>
        </p:nvSpPr>
        <p:spPr>
          <a:xfrm>
            <a:off x="489007" y="-29547"/>
            <a:ext cx="7796464" cy="722490"/>
          </a:xfrm>
        </p:spPr>
        <p:txBody>
          <a:bodyPr/>
          <a:lstStyle/>
          <a:p>
            <a:r>
              <a:rPr lang="en-IN" dirty="0"/>
              <a:t>1.AGGRESSIVE BATTERS</a:t>
            </a:r>
          </a:p>
        </p:txBody>
      </p:sp>
      <p:sp>
        <p:nvSpPr>
          <p:cNvPr id="3" name="Slide Number Placeholder 2">
            <a:extLst>
              <a:ext uri="{FF2B5EF4-FFF2-40B4-BE49-F238E27FC236}">
                <a16:creationId xmlns:a16="http://schemas.microsoft.com/office/drawing/2014/main" id="{06571C04-B150-E294-2F66-D9C63B254185}"/>
              </a:ext>
            </a:extLst>
          </p:cNvPr>
          <p:cNvSpPr>
            <a:spLocks noGrp="1"/>
          </p:cNvSpPr>
          <p:nvPr>
            <p:ph type="sldNum" sz="quarter" idx="10"/>
          </p:nvPr>
        </p:nvSpPr>
        <p:spPr/>
        <p:txBody>
          <a:bodyPr/>
          <a:lstStyle/>
          <a:p>
            <a:r>
              <a:rPr lang="en-US" dirty="0"/>
              <a:t>  </a:t>
            </a:r>
          </a:p>
        </p:txBody>
      </p:sp>
      <p:sp>
        <p:nvSpPr>
          <p:cNvPr id="11" name="Content Placeholder 9">
            <a:extLst>
              <a:ext uri="{FF2B5EF4-FFF2-40B4-BE49-F238E27FC236}">
                <a16:creationId xmlns:a16="http://schemas.microsoft.com/office/drawing/2014/main" id="{BCAF37AF-2D8E-4858-0D6C-9D3439F343AC}"/>
              </a:ext>
            </a:extLst>
          </p:cNvPr>
          <p:cNvSpPr>
            <a:spLocks noGrp="1"/>
          </p:cNvSpPr>
          <p:nvPr>
            <p:ph sz="half" idx="2"/>
          </p:nvPr>
        </p:nvSpPr>
        <p:spPr>
          <a:xfrm>
            <a:off x="630194" y="692943"/>
            <a:ext cx="7514090" cy="2645228"/>
          </a:xfrm>
        </p:spPr>
        <p:txBody>
          <a:bodyPr>
            <a:normAutofit fontScale="85000" lnSpcReduction="10000"/>
          </a:bodyPr>
          <a:lstStyle/>
          <a:p>
            <a:r>
              <a:rPr lang="en-US" dirty="0">
                <a:solidFill>
                  <a:srgbClr val="00B0F0"/>
                </a:solidFill>
              </a:rPr>
              <a:t>STATEMENTS</a:t>
            </a:r>
            <a:r>
              <a:rPr lang="en-US" dirty="0"/>
              <a:t> :</a:t>
            </a:r>
          </a:p>
          <a:p>
            <a:r>
              <a:rPr lang="en-US" dirty="0">
                <a:solidFill>
                  <a:schemeClr val="accent2">
                    <a:lumMod val="60000"/>
                    <a:lumOff val="40000"/>
                  </a:schemeClr>
                </a:solidFill>
              </a:rPr>
              <a:t>Aggressive batsmen: </a:t>
            </a:r>
          </a:p>
          <a:p>
            <a:r>
              <a:rPr lang="en-US" dirty="0">
                <a:solidFill>
                  <a:srgbClr val="00B050"/>
                </a:solidFill>
              </a:rPr>
              <a:t>These batsmen play aggressively and look to score runs quickly by taking risks and hitting shots all around the ground. They are important because they can provide a fast start to the team ' s innings and put pressure on the opposition ' s bowlers. This can set the tone for the rest of the innings and give the team a good platform to build on. </a:t>
            </a:r>
          </a:p>
          <a:p>
            <a:r>
              <a:rPr lang="en-US" dirty="0">
                <a:solidFill>
                  <a:srgbClr val="00B050"/>
                </a:solidFill>
              </a:rPr>
              <a:t>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a:t>
            </a:r>
            <a:endParaRPr lang="en-IN" dirty="0">
              <a:solidFill>
                <a:srgbClr val="00B050"/>
              </a:solidFill>
            </a:endParaRPr>
          </a:p>
        </p:txBody>
      </p:sp>
      <p:pic>
        <p:nvPicPr>
          <p:cNvPr id="15" name="Picture 14">
            <a:extLst>
              <a:ext uri="{FF2B5EF4-FFF2-40B4-BE49-F238E27FC236}">
                <a16:creationId xmlns:a16="http://schemas.microsoft.com/office/drawing/2014/main" id="{92BDF5C3-77D1-863A-2651-044B667A4991}"/>
              </a:ext>
            </a:extLst>
          </p:cNvPr>
          <p:cNvPicPr>
            <a:picLocks noChangeAspect="1"/>
          </p:cNvPicPr>
          <p:nvPr/>
        </p:nvPicPr>
        <p:blipFill>
          <a:blip r:embed="rId2"/>
          <a:stretch>
            <a:fillRect/>
          </a:stretch>
        </p:blipFill>
        <p:spPr>
          <a:xfrm>
            <a:off x="1046404" y="3959253"/>
            <a:ext cx="2896004" cy="2688058"/>
          </a:xfrm>
          <a:prstGeom prst="rect">
            <a:avLst/>
          </a:prstGeom>
        </p:spPr>
      </p:pic>
      <p:sp>
        <p:nvSpPr>
          <p:cNvPr id="29" name="TextBox 28">
            <a:extLst>
              <a:ext uri="{FF2B5EF4-FFF2-40B4-BE49-F238E27FC236}">
                <a16:creationId xmlns:a16="http://schemas.microsoft.com/office/drawing/2014/main" id="{5044C6CA-5801-492A-1752-4C735356E468}"/>
              </a:ext>
            </a:extLst>
          </p:cNvPr>
          <p:cNvSpPr txBox="1"/>
          <p:nvPr/>
        </p:nvSpPr>
        <p:spPr>
          <a:xfrm>
            <a:off x="2494406" y="3338171"/>
            <a:ext cx="4640228" cy="369332"/>
          </a:xfrm>
          <a:prstGeom prst="rect">
            <a:avLst/>
          </a:prstGeom>
          <a:noFill/>
        </p:spPr>
        <p:txBody>
          <a:bodyPr wrap="square" rtlCol="0">
            <a:spAutoFit/>
          </a:bodyPr>
          <a:lstStyle/>
          <a:p>
            <a:r>
              <a:rPr lang="en-IN" dirty="0"/>
              <a:t>Top 10 batters with highest strike rate</a:t>
            </a:r>
          </a:p>
        </p:txBody>
      </p:sp>
      <p:sp>
        <p:nvSpPr>
          <p:cNvPr id="10" name="TextBox 9">
            <a:extLst>
              <a:ext uri="{FF2B5EF4-FFF2-40B4-BE49-F238E27FC236}">
                <a16:creationId xmlns:a16="http://schemas.microsoft.com/office/drawing/2014/main" id="{08C2C53C-E005-0C63-2612-6EE0F15094CF}"/>
              </a:ext>
            </a:extLst>
          </p:cNvPr>
          <p:cNvSpPr txBox="1"/>
          <p:nvPr/>
        </p:nvSpPr>
        <p:spPr>
          <a:xfrm>
            <a:off x="4620655" y="4476750"/>
            <a:ext cx="1894445" cy="369332"/>
          </a:xfrm>
          <a:prstGeom prst="rect">
            <a:avLst/>
          </a:prstGeom>
          <a:noFill/>
          <a:ln>
            <a:solidFill>
              <a:schemeClr val="tx1">
                <a:lumMod val="95000"/>
                <a:lumOff val="5000"/>
              </a:schemeClr>
            </a:solidFill>
          </a:ln>
        </p:spPr>
        <p:txBody>
          <a:bodyPr wrap="square" rtlCol="0">
            <a:spAutoFit/>
          </a:bodyPr>
          <a:lstStyle/>
          <a:p>
            <a:r>
              <a:rPr lang="en-IN" b="1" dirty="0"/>
              <a:t>Priority Players</a:t>
            </a:r>
          </a:p>
        </p:txBody>
      </p:sp>
      <p:sp>
        <p:nvSpPr>
          <p:cNvPr id="12" name="TextBox 11">
            <a:extLst>
              <a:ext uri="{FF2B5EF4-FFF2-40B4-BE49-F238E27FC236}">
                <a16:creationId xmlns:a16="http://schemas.microsoft.com/office/drawing/2014/main" id="{34006D9A-F6D1-56B7-ADAA-6266A2374B41}"/>
              </a:ext>
            </a:extLst>
          </p:cNvPr>
          <p:cNvSpPr txBox="1"/>
          <p:nvPr/>
        </p:nvSpPr>
        <p:spPr>
          <a:xfrm>
            <a:off x="4620654" y="4848225"/>
            <a:ext cx="1894445" cy="369332"/>
          </a:xfrm>
          <a:prstGeom prst="rect">
            <a:avLst/>
          </a:prstGeom>
          <a:noFill/>
          <a:ln>
            <a:solidFill>
              <a:schemeClr val="tx1">
                <a:lumMod val="95000"/>
                <a:lumOff val="5000"/>
              </a:schemeClr>
            </a:solidFill>
          </a:ln>
        </p:spPr>
        <p:txBody>
          <a:bodyPr wrap="square" rtlCol="0">
            <a:spAutoFit/>
          </a:bodyPr>
          <a:lstStyle/>
          <a:p>
            <a:r>
              <a:rPr lang="en-IN" dirty="0"/>
              <a:t>AD Russell</a:t>
            </a:r>
          </a:p>
        </p:txBody>
      </p:sp>
      <p:sp>
        <p:nvSpPr>
          <p:cNvPr id="13" name="TextBox 12">
            <a:extLst>
              <a:ext uri="{FF2B5EF4-FFF2-40B4-BE49-F238E27FC236}">
                <a16:creationId xmlns:a16="http://schemas.microsoft.com/office/drawing/2014/main" id="{A0DE6301-E5B9-DA5A-BED5-CA93F76B6CC3}"/>
              </a:ext>
            </a:extLst>
          </p:cNvPr>
          <p:cNvSpPr txBox="1"/>
          <p:nvPr/>
        </p:nvSpPr>
        <p:spPr>
          <a:xfrm>
            <a:off x="4620655" y="5219700"/>
            <a:ext cx="1894444" cy="369332"/>
          </a:xfrm>
          <a:prstGeom prst="rect">
            <a:avLst/>
          </a:prstGeom>
          <a:noFill/>
          <a:ln>
            <a:solidFill>
              <a:schemeClr val="tx1">
                <a:lumMod val="95000"/>
                <a:lumOff val="5000"/>
              </a:schemeClr>
            </a:solidFill>
          </a:ln>
        </p:spPr>
        <p:txBody>
          <a:bodyPr wrap="square" rtlCol="0">
            <a:spAutoFit/>
          </a:bodyPr>
          <a:lstStyle/>
          <a:p>
            <a:r>
              <a:rPr lang="en-IN" dirty="0"/>
              <a:t>SP Narine</a:t>
            </a:r>
          </a:p>
        </p:txBody>
      </p:sp>
      <p:sp>
        <p:nvSpPr>
          <p:cNvPr id="14" name="TextBox 13">
            <a:extLst>
              <a:ext uri="{FF2B5EF4-FFF2-40B4-BE49-F238E27FC236}">
                <a16:creationId xmlns:a16="http://schemas.microsoft.com/office/drawing/2014/main" id="{8A9EF2E1-7365-EE4C-9C97-121AD737A643}"/>
              </a:ext>
            </a:extLst>
          </p:cNvPr>
          <p:cNvSpPr txBox="1"/>
          <p:nvPr/>
        </p:nvSpPr>
        <p:spPr>
          <a:xfrm>
            <a:off x="4620655" y="5591175"/>
            <a:ext cx="1894444" cy="369332"/>
          </a:xfrm>
          <a:prstGeom prst="rect">
            <a:avLst/>
          </a:prstGeom>
          <a:noFill/>
          <a:ln>
            <a:solidFill>
              <a:schemeClr val="tx1">
                <a:lumMod val="95000"/>
                <a:lumOff val="5000"/>
              </a:schemeClr>
            </a:solidFill>
          </a:ln>
        </p:spPr>
        <p:txBody>
          <a:bodyPr wrap="square" rtlCol="0">
            <a:spAutoFit/>
          </a:bodyPr>
          <a:lstStyle/>
          <a:p>
            <a:r>
              <a:rPr lang="en-IN" dirty="0"/>
              <a:t>HH Pandya</a:t>
            </a:r>
          </a:p>
        </p:txBody>
      </p:sp>
    </p:spTree>
    <p:extLst>
      <p:ext uri="{BB962C8B-B14F-4D97-AF65-F5344CB8AC3E}">
        <p14:creationId xmlns:p14="http://schemas.microsoft.com/office/powerpoint/2010/main" val="229999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910F-478F-67D4-4C6D-3DB34751EDC0}"/>
              </a:ext>
            </a:extLst>
          </p:cNvPr>
          <p:cNvSpPr>
            <a:spLocks noGrp="1"/>
          </p:cNvSpPr>
          <p:nvPr>
            <p:ph type="title"/>
          </p:nvPr>
        </p:nvSpPr>
        <p:spPr>
          <a:xfrm>
            <a:off x="2000249" y="928688"/>
            <a:ext cx="7796464" cy="1222385"/>
          </a:xfrm>
        </p:spPr>
        <p:txBody>
          <a:bodyPr/>
          <a:lstStyle/>
          <a:p>
            <a:r>
              <a:rPr lang="en-IN" dirty="0"/>
              <a:t>SQL QUERY</a:t>
            </a:r>
          </a:p>
        </p:txBody>
      </p:sp>
      <p:sp>
        <p:nvSpPr>
          <p:cNvPr id="4" name="Content Placeholder 3">
            <a:extLst>
              <a:ext uri="{FF2B5EF4-FFF2-40B4-BE49-F238E27FC236}">
                <a16:creationId xmlns:a16="http://schemas.microsoft.com/office/drawing/2014/main" id="{2780E0DC-3AED-F124-995B-6F5E39D8CEC7}"/>
              </a:ext>
            </a:extLst>
          </p:cNvPr>
          <p:cNvSpPr>
            <a:spLocks noGrp="1"/>
          </p:cNvSpPr>
          <p:nvPr>
            <p:ph sz="half" idx="2"/>
          </p:nvPr>
        </p:nvSpPr>
        <p:spPr>
          <a:xfrm>
            <a:off x="2124075" y="2369703"/>
            <a:ext cx="3283119" cy="3720337"/>
          </a:xfrm>
        </p:spPr>
        <p:txBody>
          <a:bodyPr/>
          <a:lstStyle/>
          <a:p>
            <a:r>
              <a:rPr lang="en-US" dirty="0"/>
              <a:t>select player_name, batting_strike_rate, total_batsman_runs, total_balls_faced,average, total_boundaries_count, total_boundary_runs, boundary_percentage from batsmen_data WHERE total_balls_faced &gt;= 500 order by batting_strike_rate desc limit 10;</a:t>
            </a:r>
            <a:endParaRPr lang="en-IN" dirty="0"/>
          </a:p>
        </p:txBody>
      </p:sp>
    </p:spTree>
    <p:extLst>
      <p:ext uri="{BB962C8B-B14F-4D97-AF65-F5344CB8AC3E}">
        <p14:creationId xmlns:p14="http://schemas.microsoft.com/office/powerpoint/2010/main" val="416267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544177" y="543697"/>
            <a:ext cx="5906530" cy="815400"/>
          </a:xfrm>
        </p:spPr>
        <p:txBody>
          <a:bodyPr/>
          <a:lstStyle/>
          <a:p>
            <a:r>
              <a:rPr lang="en-IN" dirty="0"/>
              <a:t>2.ANCHOR BATTERS</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667265" y="1615456"/>
            <a:ext cx="10849232" cy="3524955"/>
          </a:xfrm>
        </p:spPr>
        <p:txBody>
          <a:bodyPr>
            <a:normAutofit fontScale="77500" lnSpcReduction="20000"/>
          </a:bodyPr>
          <a:lstStyle/>
          <a:p>
            <a:r>
              <a:rPr lang="en-US" sz="2800" dirty="0">
                <a:solidFill>
                  <a:schemeClr val="bg2">
                    <a:lumMod val="50000"/>
                  </a:schemeClr>
                </a:solidFill>
              </a:rPr>
              <a:t>STATEMENTS :</a:t>
            </a:r>
          </a:p>
          <a:p>
            <a:endParaRPr lang="en-US" sz="2800" dirty="0">
              <a:solidFill>
                <a:schemeClr val="bg2">
                  <a:lumMod val="50000"/>
                </a:schemeClr>
              </a:solidFill>
            </a:endParaRPr>
          </a:p>
          <a:p>
            <a:pPr marL="342900" indent="-342900">
              <a:buFont typeface="Arial" panose="020B0604020202020204" pitchFamily="34" charset="0"/>
              <a:buChar char="•"/>
            </a:pPr>
            <a:r>
              <a:rPr lang="en-US" dirty="0">
                <a:solidFill>
                  <a:srgbClr val="00B050"/>
                </a:solidFill>
              </a:rPr>
              <a:t>Consistency: Players with a good average are generally more consistent performers, which is crucial in a format where a single player can have a big impact on the outcome of the game. </a:t>
            </a:r>
          </a:p>
          <a:p>
            <a:pPr marL="342900" indent="-342900">
              <a:buFont typeface="Arial" panose="020B0604020202020204" pitchFamily="34" charset="0"/>
              <a:buChar char="•"/>
            </a:pPr>
            <a:r>
              <a:rPr lang="en-US" dirty="0">
                <a:solidFill>
                  <a:srgbClr val="00B050"/>
                </a:solidFill>
              </a:rPr>
              <a:t>Ability to score runs quickly: Players with a good average are often capable of scoring runs quickly, which is important in a format where teams are looking to score as many runs as possible in a limited amount of time.</a:t>
            </a:r>
          </a:p>
          <a:p>
            <a:pPr marL="342900" indent="-342900">
              <a:buFont typeface="Arial" panose="020B0604020202020204" pitchFamily="34" charset="0"/>
              <a:buChar char="•"/>
            </a:pPr>
            <a:r>
              <a:rPr lang="en-US" dirty="0">
                <a:solidFill>
                  <a:srgbClr val="00B050"/>
                </a:solidFill>
              </a:rPr>
              <a:t>Ability to build partnerships: Players with a good average are also generally good at building partnerships and helping the team score consistently throughout the innings. </a:t>
            </a:r>
          </a:p>
          <a:p>
            <a:pPr marL="342900" indent="-342900">
              <a:buFont typeface="Arial" panose="020B0604020202020204" pitchFamily="34" charset="0"/>
              <a:buChar char="•"/>
            </a:pPr>
            <a:r>
              <a:rPr lang="en-US" dirty="0">
                <a:solidFill>
                  <a:srgbClr val="00B050"/>
                </a:solidFill>
              </a:rPr>
              <a:t>Ability to absorb pressure: Players with a good average are often able to absorb pressure and perform well under challenging circumstances, which is important in a format where there is always a lot of pressure on the batsmen. Now you need to get 2-3 players with good Average who have played more than 2 ipl seasons. And to do that you have to make a list of 10 players you want to bid in the auction . </a:t>
            </a:r>
          </a:p>
          <a:p>
            <a:pPr marL="342900" indent="-342900">
              <a:buFont typeface="Arial" panose="020B0604020202020204" pitchFamily="34" charset="0"/>
              <a:buChar char="•"/>
            </a:pPr>
            <a:r>
              <a:rPr lang="en-US" dirty="0">
                <a:solidFill>
                  <a:srgbClr val="00B050"/>
                </a:solidFill>
              </a:rPr>
              <a:t># Batting Average = Total runs scored/Number of times batsman has been dismissed</a:t>
            </a: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E175-131F-A51B-AC85-18964EBA928A}"/>
              </a:ext>
            </a:extLst>
          </p:cNvPr>
          <p:cNvSpPr>
            <a:spLocks noGrp="1"/>
          </p:cNvSpPr>
          <p:nvPr>
            <p:ph type="title"/>
          </p:nvPr>
        </p:nvSpPr>
        <p:spPr>
          <a:xfrm>
            <a:off x="1534520" y="1647825"/>
            <a:ext cx="5259554" cy="685278"/>
          </a:xfrm>
        </p:spPr>
        <p:txBody>
          <a:bodyPr/>
          <a:lstStyle/>
          <a:p>
            <a:r>
              <a:rPr lang="en-IN" dirty="0"/>
              <a:t>SQL QUERY</a:t>
            </a:r>
          </a:p>
        </p:txBody>
      </p:sp>
      <p:sp>
        <p:nvSpPr>
          <p:cNvPr id="3" name="Content Placeholder 2">
            <a:extLst>
              <a:ext uri="{FF2B5EF4-FFF2-40B4-BE49-F238E27FC236}">
                <a16:creationId xmlns:a16="http://schemas.microsoft.com/office/drawing/2014/main" id="{ABAD6D33-24BA-407E-58C4-248DC380CD75}"/>
              </a:ext>
            </a:extLst>
          </p:cNvPr>
          <p:cNvSpPr>
            <a:spLocks noGrp="1"/>
          </p:cNvSpPr>
          <p:nvPr>
            <p:ph idx="1"/>
          </p:nvPr>
        </p:nvSpPr>
        <p:spPr>
          <a:xfrm>
            <a:off x="1800225" y="2695575"/>
            <a:ext cx="2838450" cy="3657600"/>
          </a:xfrm>
        </p:spPr>
        <p:txBody>
          <a:bodyPr>
            <a:normAutofit fontScale="92500" lnSpcReduction="10000"/>
          </a:bodyPr>
          <a:lstStyle/>
          <a:p>
            <a:r>
              <a:rPr lang="en-US" dirty="0"/>
              <a:t>select player_name, total_season_played, total_matches, total_singles, total_doubles ,</a:t>
            </a:r>
          </a:p>
          <a:p>
            <a:r>
              <a:rPr lang="en-US" dirty="0"/>
              <a:t>Average</a:t>
            </a:r>
          </a:p>
          <a:p>
            <a:r>
              <a:rPr lang="en-US" dirty="0"/>
              <a:t>from batsmen_data WHERE total_season_played &gt; 2 order by average desc limit 10;</a:t>
            </a:r>
            <a:endParaRPr lang="en-IN" dirty="0"/>
          </a:p>
        </p:txBody>
      </p:sp>
    </p:spTree>
    <p:extLst>
      <p:ext uri="{BB962C8B-B14F-4D97-AF65-F5344CB8AC3E}">
        <p14:creationId xmlns:p14="http://schemas.microsoft.com/office/powerpoint/2010/main" val="121035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6F979B5-C521-6B2C-E8B7-BA975D9276BA}"/>
              </a:ext>
            </a:extLst>
          </p:cNvPr>
          <p:cNvPicPr>
            <a:picLocks noChangeAspect="1"/>
          </p:cNvPicPr>
          <p:nvPr/>
        </p:nvPicPr>
        <p:blipFill>
          <a:blip r:embed="rId3"/>
          <a:stretch>
            <a:fillRect/>
          </a:stretch>
        </p:blipFill>
        <p:spPr>
          <a:xfrm>
            <a:off x="2837975" y="1457569"/>
            <a:ext cx="4996208" cy="3984897"/>
          </a:xfrm>
          <a:prstGeom prst="rect">
            <a:avLst/>
          </a:prstGeom>
        </p:spPr>
      </p:pic>
      <p:sp>
        <p:nvSpPr>
          <p:cNvPr id="2" name="TextBox 1">
            <a:extLst>
              <a:ext uri="{FF2B5EF4-FFF2-40B4-BE49-F238E27FC236}">
                <a16:creationId xmlns:a16="http://schemas.microsoft.com/office/drawing/2014/main" id="{3DFFD782-9FB7-B398-1DCA-AF4FAAA985B8}"/>
              </a:ext>
            </a:extLst>
          </p:cNvPr>
          <p:cNvSpPr txBox="1"/>
          <p:nvPr/>
        </p:nvSpPr>
        <p:spPr>
          <a:xfrm>
            <a:off x="8821180" y="3228975"/>
            <a:ext cx="1884920" cy="369332"/>
          </a:xfrm>
          <a:prstGeom prst="rect">
            <a:avLst/>
          </a:prstGeom>
          <a:noFill/>
          <a:ln>
            <a:solidFill>
              <a:schemeClr val="tx1">
                <a:lumMod val="95000"/>
                <a:lumOff val="5000"/>
              </a:schemeClr>
            </a:solidFill>
          </a:ln>
        </p:spPr>
        <p:txBody>
          <a:bodyPr wrap="square" rtlCol="0">
            <a:spAutoFit/>
          </a:bodyPr>
          <a:lstStyle/>
          <a:p>
            <a:r>
              <a:rPr lang="en-IN" b="1" dirty="0"/>
              <a:t>Priority Players</a:t>
            </a:r>
          </a:p>
        </p:txBody>
      </p:sp>
      <p:sp>
        <p:nvSpPr>
          <p:cNvPr id="3" name="TextBox 2">
            <a:extLst>
              <a:ext uri="{FF2B5EF4-FFF2-40B4-BE49-F238E27FC236}">
                <a16:creationId xmlns:a16="http://schemas.microsoft.com/office/drawing/2014/main" id="{7417A34A-968C-7E2B-AC31-B45D57ABCE17}"/>
              </a:ext>
            </a:extLst>
          </p:cNvPr>
          <p:cNvSpPr txBox="1"/>
          <p:nvPr/>
        </p:nvSpPr>
        <p:spPr>
          <a:xfrm>
            <a:off x="8821179" y="3600450"/>
            <a:ext cx="1884920" cy="369332"/>
          </a:xfrm>
          <a:prstGeom prst="rect">
            <a:avLst/>
          </a:prstGeom>
          <a:noFill/>
          <a:ln>
            <a:solidFill>
              <a:schemeClr val="tx1">
                <a:lumMod val="95000"/>
                <a:lumOff val="5000"/>
              </a:schemeClr>
            </a:solidFill>
          </a:ln>
        </p:spPr>
        <p:txBody>
          <a:bodyPr wrap="square" rtlCol="0">
            <a:spAutoFit/>
          </a:bodyPr>
          <a:lstStyle/>
          <a:p>
            <a:r>
              <a:rPr lang="en-IN" dirty="0"/>
              <a:t>Iqbal Abdulla</a:t>
            </a:r>
          </a:p>
        </p:txBody>
      </p:sp>
      <p:sp>
        <p:nvSpPr>
          <p:cNvPr id="4" name="TextBox 3">
            <a:extLst>
              <a:ext uri="{FF2B5EF4-FFF2-40B4-BE49-F238E27FC236}">
                <a16:creationId xmlns:a16="http://schemas.microsoft.com/office/drawing/2014/main" id="{72A50B05-F8A6-F66D-4834-BC2F3949344C}"/>
              </a:ext>
            </a:extLst>
          </p:cNvPr>
          <p:cNvSpPr txBox="1"/>
          <p:nvPr/>
        </p:nvSpPr>
        <p:spPr>
          <a:xfrm>
            <a:off x="8821180" y="3971925"/>
            <a:ext cx="1884919" cy="369332"/>
          </a:xfrm>
          <a:prstGeom prst="rect">
            <a:avLst/>
          </a:prstGeom>
          <a:noFill/>
          <a:ln>
            <a:solidFill>
              <a:schemeClr val="tx1">
                <a:lumMod val="95000"/>
                <a:lumOff val="5000"/>
              </a:schemeClr>
            </a:solidFill>
          </a:ln>
        </p:spPr>
        <p:txBody>
          <a:bodyPr wrap="square" rtlCol="0">
            <a:spAutoFit/>
          </a:bodyPr>
          <a:lstStyle/>
          <a:p>
            <a:r>
              <a:rPr lang="en-IN" dirty="0"/>
              <a:t>KL Rahul</a:t>
            </a:r>
          </a:p>
        </p:txBody>
      </p:sp>
      <p:sp>
        <p:nvSpPr>
          <p:cNvPr id="5" name="TextBox 4">
            <a:extLst>
              <a:ext uri="{FF2B5EF4-FFF2-40B4-BE49-F238E27FC236}">
                <a16:creationId xmlns:a16="http://schemas.microsoft.com/office/drawing/2014/main" id="{EAA51FB2-9039-D030-7B62-B1C251D04B0D}"/>
              </a:ext>
            </a:extLst>
          </p:cNvPr>
          <p:cNvSpPr txBox="1"/>
          <p:nvPr/>
        </p:nvSpPr>
        <p:spPr>
          <a:xfrm>
            <a:off x="8821180" y="4343400"/>
            <a:ext cx="1884920" cy="369332"/>
          </a:xfrm>
          <a:prstGeom prst="rect">
            <a:avLst/>
          </a:prstGeom>
          <a:noFill/>
          <a:ln>
            <a:solidFill>
              <a:schemeClr val="tx1">
                <a:lumMod val="95000"/>
                <a:lumOff val="5000"/>
              </a:schemeClr>
            </a:solidFill>
          </a:ln>
        </p:spPr>
        <p:txBody>
          <a:bodyPr wrap="square" rtlCol="0">
            <a:spAutoFit/>
          </a:bodyPr>
          <a:lstStyle/>
          <a:p>
            <a:r>
              <a:rPr lang="en-IN" dirty="0"/>
              <a:t>DA Warner</a:t>
            </a:r>
          </a:p>
        </p:txBody>
      </p:sp>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46389" y="313166"/>
            <a:ext cx="7043617" cy="1191656"/>
          </a:xfrm>
        </p:spPr>
        <p:txBody>
          <a:bodyPr/>
          <a:lstStyle/>
          <a:p>
            <a:r>
              <a:rPr lang="en-IN" dirty="0"/>
              <a:t>3.HARD-HITTERS &amp; FINISHERS</a:t>
            </a:r>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546389" y="1653104"/>
            <a:ext cx="7862037" cy="4945404"/>
          </a:xfrm>
        </p:spPr>
        <p:txBody>
          <a:bodyPr>
            <a:normAutofit fontScale="70000" lnSpcReduction="20000"/>
          </a:bodyPr>
          <a:lstStyle/>
          <a:p>
            <a:r>
              <a:rPr lang="en-US" dirty="0">
                <a:solidFill>
                  <a:schemeClr val="accent1">
                    <a:lumMod val="75000"/>
                  </a:schemeClr>
                </a:solidFill>
              </a:rPr>
              <a:t>STATEMENTS : </a:t>
            </a:r>
          </a:p>
          <a:p>
            <a:endParaRPr lang="en-US" dirty="0"/>
          </a:p>
          <a:p>
            <a:pPr marL="342900" indent="-342900">
              <a:buFont typeface="Arial" panose="020B0604020202020204" pitchFamily="34" charset="0"/>
              <a:buChar char="•"/>
            </a:pPr>
            <a:r>
              <a:rPr lang="en-US" dirty="0"/>
              <a:t> </a:t>
            </a:r>
            <a:r>
              <a:rPr lang="en-US" dirty="0">
                <a:solidFill>
                  <a:srgbClr val="00B050"/>
                </a:solidFill>
              </a:rPr>
              <a:t>Change the momentum of the game: Hard-hitters have the ability to hit the ball a long way and score runs quickly, which can help to change the momentum of the game in their team ' s favor.</a:t>
            </a:r>
          </a:p>
          <a:p>
            <a:pPr marL="342900" indent="-342900">
              <a:buFont typeface="Arial" panose="020B0604020202020204" pitchFamily="34" charset="0"/>
              <a:buChar char="•"/>
            </a:pPr>
            <a:r>
              <a:rPr lang="en-US" dirty="0">
                <a:solidFill>
                  <a:srgbClr val="00B050"/>
                </a:solidFill>
              </a:rPr>
              <a:t>Apply pressure on the opposition: Hard-hitters can put pressure on the opposition ' s bowlers by scoring runs quickly and forcing them to bowl to their strengths. </a:t>
            </a:r>
          </a:p>
          <a:p>
            <a:pPr marL="342900" indent="-342900">
              <a:buFont typeface="Arial" panose="020B0604020202020204" pitchFamily="34" charset="0"/>
              <a:buChar char="•"/>
            </a:pPr>
            <a:r>
              <a:rPr lang="en-US" dirty="0">
                <a:solidFill>
                  <a:srgbClr val="00B050"/>
                </a:solidFill>
              </a:rPr>
              <a:t>Score big runs in the death overs: Hard-hitters are particularly valuable in the death overs, when teams are looking to score as many runs as possible. They have the ability to hit big shots and help the team post a challenging total or chase down a target.</a:t>
            </a:r>
          </a:p>
          <a:p>
            <a:pPr marL="342900" indent="-342900">
              <a:buFont typeface="Arial" panose="020B0604020202020204" pitchFamily="34" charset="0"/>
              <a:buChar char="•"/>
            </a:pPr>
            <a:r>
              <a:rPr lang="en-US" dirty="0">
                <a:solidFill>
                  <a:srgbClr val="00B050"/>
                </a:solidFill>
              </a:rPr>
              <a:t> Finishers: These batsmen come in to bat towards the end of the innings and look to hit big shots to help the team achieve a challenging total or chase down a target. They are crucial in the closing stages of the game because they have the ability to score runs quickly and take the pressure off the other batsmen. Now you need to get 2-3 Hard-hitting players who have scored most runs in boundaries and have played more the 2 ipl season. </a:t>
            </a:r>
          </a:p>
          <a:p>
            <a:pPr marL="342900" indent="-342900">
              <a:buFont typeface="Arial" panose="020B0604020202020204" pitchFamily="34" charset="0"/>
              <a:buChar char="•"/>
            </a:pPr>
            <a:r>
              <a:rPr lang="en-US" dirty="0">
                <a:solidFill>
                  <a:srgbClr val="00B050"/>
                </a:solidFill>
              </a:rPr>
              <a:t>To do that you have to make a list of 10 players you want to bid in the auction so that when you try to grab them in auction you should not pay the amount greater than you have in the purse for a particular player</a:t>
            </a:r>
          </a:p>
        </p:txBody>
      </p:sp>
    </p:spTree>
    <p:extLst>
      <p:ext uri="{BB962C8B-B14F-4D97-AF65-F5344CB8AC3E}">
        <p14:creationId xmlns:p14="http://schemas.microsoft.com/office/powerpoint/2010/main" val="113171805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{DDEAD882-35D0-4013-B891-30247D1521F4}tf78438558_win32</Template>
  <TotalTime>395</TotalTime>
  <Words>2272</Words>
  <Application>Microsoft Office PowerPoint</Application>
  <PresentationFormat>Widescreen</PresentationFormat>
  <Paragraphs>139</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Black</vt:lpstr>
      <vt:lpstr>Calibri</vt:lpstr>
      <vt:lpstr>Sabon Next LT</vt:lpstr>
      <vt:lpstr>Custom</vt:lpstr>
      <vt:lpstr>IPL AUCTION STRATEGY  2021</vt:lpstr>
      <vt:lpstr>Project introduction</vt:lpstr>
      <vt:lpstr>Players sub-Groups</vt:lpstr>
      <vt:lpstr>1.AGGRESSIVE BATTERS</vt:lpstr>
      <vt:lpstr>SQL QUERY</vt:lpstr>
      <vt:lpstr>2.ANCHOR BATTERS</vt:lpstr>
      <vt:lpstr>SQL QUERY</vt:lpstr>
      <vt:lpstr>PowerPoint Presentation</vt:lpstr>
      <vt:lpstr>3.HARD-HITTERS &amp; FINISHERS</vt:lpstr>
      <vt:lpstr>SQL QUERY</vt:lpstr>
      <vt:lpstr>PowerPoint Presentation</vt:lpstr>
      <vt:lpstr>1.ECONOMIC BOWLERS</vt:lpstr>
      <vt:lpstr>SQL QUERY</vt:lpstr>
      <vt:lpstr>PowerPoint Presentation</vt:lpstr>
      <vt:lpstr>2.WICKET-TAKING BOWLERS</vt:lpstr>
      <vt:lpstr>SQL QUERY</vt:lpstr>
      <vt:lpstr>PowerPoint Presentation</vt:lpstr>
      <vt:lpstr>1.ALL-ROUNDER(BATTING)</vt:lpstr>
      <vt:lpstr>SQL QUERY</vt:lpstr>
      <vt:lpstr>PowerPoint Presentation</vt:lpstr>
      <vt:lpstr>1.ALL-ROUNDER(BOWLING)</vt:lpstr>
      <vt:lpstr>SQL QUERY</vt:lpstr>
      <vt:lpstr>PowerPoint Presentation</vt:lpstr>
      <vt:lpstr>WICKET KEEPERS</vt:lpstr>
      <vt:lpstr>SQL QUERY</vt:lpstr>
      <vt:lpstr>WICKET KEEPER BATTING STRIKE RATE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AUCTION STRATEGY  2021</dc:title>
  <dc:subject/>
  <dc:creator>kb Aakash</dc:creator>
  <cp:lastModifiedBy>kb Aakash</cp:lastModifiedBy>
  <cp:revision>3</cp:revision>
  <dcterms:created xsi:type="dcterms:W3CDTF">2024-05-05T15:44:32Z</dcterms:created>
  <dcterms:modified xsi:type="dcterms:W3CDTF">2024-05-15T17:57:08Z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