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4021968993797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Script Deployment through SCCM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389-4DA3-A681-C8AEC6A586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BC-44B6-862F-D01D9C148C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BC-44B6-862F-D01D9C148C8D}"/>
              </c:ext>
            </c:extLst>
          </c:dPt>
          <c:dLbls>
            <c:dLbl>
              <c:idx val="0"/>
              <c:layout>
                <c:manualLayout>
                  <c:x val="-4.0901309310888652E-2"/>
                  <c:y val="-0.2547042121593538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389-4DA3-A681-C8AEC6A586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Success</c:v>
                </c:pt>
                <c:pt idx="1">
                  <c:v>In Progress</c:v>
                </c:pt>
                <c:pt idx="2">
                  <c:v>Failed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</c:v>
                </c:pt>
                <c:pt idx="1">
                  <c:v>2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9-4DA3-A681-C8AEC6A5869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1C519-C7D3-4C9D-84F7-595F915A663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8DA01BC3-0C68-4B6F-BBE7-0D78AF830070}">
      <dgm:prSet phldrT="[Text]"/>
      <dgm:spPr/>
      <dgm:t>
        <a:bodyPr/>
        <a:lstStyle/>
        <a:p>
          <a:r>
            <a:rPr lang="en-US" dirty="0"/>
            <a:t>Assigned Through Internal Ticketing System</a:t>
          </a:r>
        </a:p>
      </dgm:t>
    </dgm:pt>
    <dgm:pt modelId="{6798E26A-5284-404A-8FB1-E036155479A1}" type="parTrans" cxnId="{C19C3141-255D-445E-8059-EA5A3514869E}">
      <dgm:prSet/>
      <dgm:spPr/>
      <dgm:t>
        <a:bodyPr/>
        <a:lstStyle/>
        <a:p>
          <a:endParaRPr lang="en-US"/>
        </a:p>
      </dgm:t>
    </dgm:pt>
    <dgm:pt modelId="{5881BC01-989C-4D24-9388-797ADFC30E9B}" type="sibTrans" cxnId="{C19C3141-255D-445E-8059-EA5A3514869E}">
      <dgm:prSet/>
      <dgm:spPr/>
      <dgm:t>
        <a:bodyPr/>
        <a:lstStyle/>
        <a:p>
          <a:endParaRPr lang="en-US"/>
        </a:p>
      </dgm:t>
    </dgm:pt>
    <dgm:pt modelId="{1FD11680-BDCD-4C08-951D-9A30E4F0F561}">
      <dgm:prSet phldrT="[Text]"/>
      <dgm:spPr/>
      <dgm:t>
        <a:bodyPr/>
        <a:lstStyle/>
        <a:p>
          <a:r>
            <a:rPr lang="en-US" dirty="0"/>
            <a:t>Written in PowerShell</a:t>
          </a:r>
        </a:p>
      </dgm:t>
    </dgm:pt>
    <dgm:pt modelId="{2EF173AB-22C2-407C-8409-0320D27C8DD0}" type="parTrans" cxnId="{DC3C8122-8568-4302-979B-063993795970}">
      <dgm:prSet/>
      <dgm:spPr/>
      <dgm:t>
        <a:bodyPr/>
        <a:lstStyle/>
        <a:p>
          <a:endParaRPr lang="en-US"/>
        </a:p>
      </dgm:t>
    </dgm:pt>
    <dgm:pt modelId="{0CF1E88B-A586-49BE-BAA7-242858DADB94}" type="sibTrans" cxnId="{DC3C8122-8568-4302-979B-063993795970}">
      <dgm:prSet/>
      <dgm:spPr/>
      <dgm:t>
        <a:bodyPr/>
        <a:lstStyle/>
        <a:p>
          <a:endParaRPr lang="en-US"/>
        </a:p>
      </dgm:t>
    </dgm:pt>
    <dgm:pt modelId="{2700898A-7114-4672-BF80-75AF22331F7B}">
      <dgm:prSet phldrT="[Text]"/>
      <dgm:spPr/>
      <dgm:t>
        <a:bodyPr/>
        <a:lstStyle/>
        <a:p>
          <a:r>
            <a:rPr lang="en-US" dirty="0"/>
            <a:t>Deployed to Targeted PCs Through SCCM</a:t>
          </a:r>
        </a:p>
      </dgm:t>
    </dgm:pt>
    <dgm:pt modelId="{A8460EE9-E513-4A78-984D-862076AD2AE5}" type="parTrans" cxnId="{43C4DAB6-2B56-4BC8-A63C-F09484947CFA}">
      <dgm:prSet/>
      <dgm:spPr/>
      <dgm:t>
        <a:bodyPr/>
        <a:lstStyle/>
        <a:p>
          <a:endParaRPr lang="en-US"/>
        </a:p>
      </dgm:t>
    </dgm:pt>
    <dgm:pt modelId="{FE0F30C5-D6FD-4714-B589-C11E0E82B118}" type="sibTrans" cxnId="{43C4DAB6-2B56-4BC8-A63C-F09484947CFA}">
      <dgm:prSet/>
      <dgm:spPr/>
      <dgm:t>
        <a:bodyPr/>
        <a:lstStyle/>
        <a:p>
          <a:endParaRPr lang="en-US"/>
        </a:p>
      </dgm:t>
    </dgm:pt>
    <dgm:pt modelId="{1FE58376-E8DF-470B-8EE9-DEAB9F198BE5}" type="pres">
      <dgm:prSet presAssocID="{26F1C519-C7D3-4C9D-84F7-595F915A663F}" presName="Name0" presStyleCnt="0">
        <dgm:presLayoutVars>
          <dgm:dir/>
          <dgm:resizeHandles val="exact"/>
        </dgm:presLayoutVars>
      </dgm:prSet>
      <dgm:spPr/>
    </dgm:pt>
    <dgm:pt modelId="{F24B98A5-1C87-4898-83B8-DC3419C496C9}" type="pres">
      <dgm:prSet presAssocID="{8DA01BC3-0C68-4B6F-BBE7-0D78AF8300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7D3D5-1245-412D-9CD4-B981C85C0ADE}" type="pres">
      <dgm:prSet presAssocID="{5881BC01-989C-4D24-9388-797ADFC30E9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2DF73DB-56C0-452B-8424-713348D6D6BA}" type="pres">
      <dgm:prSet presAssocID="{5881BC01-989C-4D24-9388-797ADFC30E9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4EF80F0-D40C-4912-83AD-E3D954958214}" type="pres">
      <dgm:prSet presAssocID="{1FD11680-BDCD-4C08-951D-9A30E4F0F5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0DE83-EBBB-41AD-A20F-DDBBE64A7AB1}" type="pres">
      <dgm:prSet presAssocID="{0CF1E88B-A586-49BE-BAA7-242858DADB9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47BE55-7EA4-4901-A6E0-01B5EBE4A83C}" type="pres">
      <dgm:prSet presAssocID="{0CF1E88B-A586-49BE-BAA7-242858DADB9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3B98441-4A55-453F-8475-11E0B6F2E8D7}" type="pres">
      <dgm:prSet presAssocID="{2700898A-7114-4672-BF80-75AF22331F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799BA8-3882-4608-8C6C-D1EBF55766E5}" type="presOf" srcId="{26F1C519-C7D3-4C9D-84F7-595F915A663F}" destId="{1FE58376-E8DF-470B-8EE9-DEAB9F198BE5}" srcOrd="0" destOrd="0" presId="urn:microsoft.com/office/officeart/2005/8/layout/process1"/>
    <dgm:cxn modelId="{78A42E8B-B099-42E9-9FC7-0B17E1C3DD66}" type="presOf" srcId="{5881BC01-989C-4D24-9388-797ADFC30E9B}" destId="{A2DF73DB-56C0-452B-8424-713348D6D6BA}" srcOrd="1" destOrd="0" presId="urn:microsoft.com/office/officeart/2005/8/layout/process1"/>
    <dgm:cxn modelId="{D82D3276-0885-474A-9F3A-9F39AC5DED0F}" type="presOf" srcId="{0CF1E88B-A586-49BE-BAA7-242858DADB94}" destId="{2850DE83-EBBB-41AD-A20F-DDBBE64A7AB1}" srcOrd="0" destOrd="0" presId="urn:microsoft.com/office/officeart/2005/8/layout/process1"/>
    <dgm:cxn modelId="{C0A87B05-5343-4277-B34E-72DF686762A7}" type="presOf" srcId="{0CF1E88B-A586-49BE-BAA7-242858DADB94}" destId="{A847BE55-7EA4-4901-A6E0-01B5EBE4A83C}" srcOrd="1" destOrd="0" presId="urn:microsoft.com/office/officeart/2005/8/layout/process1"/>
    <dgm:cxn modelId="{305E85CE-5488-4069-B0F7-B2F5B2F2F097}" type="presOf" srcId="{1FD11680-BDCD-4C08-951D-9A30E4F0F561}" destId="{F4EF80F0-D40C-4912-83AD-E3D954958214}" srcOrd="0" destOrd="0" presId="urn:microsoft.com/office/officeart/2005/8/layout/process1"/>
    <dgm:cxn modelId="{DC3C8122-8568-4302-979B-063993795970}" srcId="{26F1C519-C7D3-4C9D-84F7-595F915A663F}" destId="{1FD11680-BDCD-4C08-951D-9A30E4F0F561}" srcOrd="1" destOrd="0" parTransId="{2EF173AB-22C2-407C-8409-0320D27C8DD0}" sibTransId="{0CF1E88B-A586-49BE-BAA7-242858DADB94}"/>
    <dgm:cxn modelId="{C19C3141-255D-445E-8059-EA5A3514869E}" srcId="{26F1C519-C7D3-4C9D-84F7-595F915A663F}" destId="{8DA01BC3-0C68-4B6F-BBE7-0D78AF830070}" srcOrd="0" destOrd="0" parTransId="{6798E26A-5284-404A-8FB1-E036155479A1}" sibTransId="{5881BC01-989C-4D24-9388-797ADFC30E9B}"/>
    <dgm:cxn modelId="{AD97ECA3-9F33-4A0A-923C-24F2370EED07}" type="presOf" srcId="{8DA01BC3-0C68-4B6F-BBE7-0D78AF830070}" destId="{F24B98A5-1C87-4898-83B8-DC3419C496C9}" srcOrd="0" destOrd="0" presId="urn:microsoft.com/office/officeart/2005/8/layout/process1"/>
    <dgm:cxn modelId="{B5E4ABC4-23F9-4B4D-9579-70E1A0EF1A16}" type="presOf" srcId="{2700898A-7114-4672-BF80-75AF22331F7B}" destId="{C3B98441-4A55-453F-8475-11E0B6F2E8D7}" srcOrd="0" destOrd="0" presId="urn:microsoft.com/office/officeart/2005/8/layout/process1"/>
    <dgm:cxn modelId="{F1F9691F-812C-4EC5-9D41-4968CF7B82F5}" type="presOf" srcId="{5881BC01-989C-4D24-9388-797ADFC30E9B}" destId="{2AA7D3D5-1245-412D-9CD4-B981C85C0ADE}" srcOrd="0" destOrd="0" presId="urn:microsoft.com/office/officeart/2005/8/layout/process1"/>
    <dgm:cxn modelId="{43C4DAB6-2B56-4BC8-A63C-F09484947CFA}" srcId="{26F1C519-C7D3-4C9D-84F7-595F915A663F}" destId="{2700898A-7114-4672-BF80-75AF22331F7B}" srcOrd="2" destOrd="0" parTransId="{A8460EE9-E513-4A78-984D-862076AD2AE5}" sibTransId="{FE0F30C5-D6FD-4714-B589-C11E0E82B118}"/>
    <dgm:cxn modelId="{97AF8F6B-8550-4FD5-AE84-BA3484EEAAE8}" type="presParOf" srcId="{1FE58376-E8DF-470B-8EE9-DEAB9F198BE5}" destId="{F24B98A5-1C87-4898-83B8-DC3419C496C9}" srcOrd="0" destOrd="0" presId="urn:microsoft.com/office/officeart/2005/8/layout/process1"/>
    <dgm:cxn modelId="{D14D81B1-832A-437A-9608-2DD41E20A5E7}" type="presParOf" srcId="{1FE58376-E8DF-470B-8EE9-DEAB9F198BE5}" destId="{2AA7D3D5-1245-412D-9CD4-B981C85C0ADE}" srcOrd="1" destOrd="0" presId="urn:microsoft.com/office/officeart/2005/8/layout/process1"/>
    <dgm:cxn modelId="{ACD22478-306E-4AC3-A0E4-BFF417B0A563}" type="presParOf" srcId="{2AA7D3D5-1245-412D-9CD4-B981C85C0ADE}" destId="{A2DF73DB-56C0-452B-8424-713348D6D6BA}" srcOrd="0" destOrd="0" presId="urn:microsoft.com/office/officeart/2005/8/layout/process1"/>
    <dgm:cxn modelId="{9A5C8CA8-0B87-4ADD-85D7-867DB5EFC515}" type="presParOf" srcId="{1FE58376-E8DF-470B-8EE9-DEAB9F198BE5}" destId="{F4EF80F0-D40C-4912-83AD-E3D954958214}" srcOrd="2" destOrd="0" presId="urn:microsoft.com/office/officeart/2005/8/layout/process1"/>
    <dgm:cxn modelId="{85061A29-BD55-4B4D-A3BB-04D46D41E8C2}" type="presParOf" srcId="{1FE58376-E8DF-470B-8EE9-DEAB9F198BE5}" destId="{2850DE83-EBBB-41AD-A20F-DDBBE64A7AB1}" srcOrd="3" destOrd="0" presId="urn:microsoft.com/office/officeart/2005/8/layout/process1"/>
    <dgm:cxn modelId="{59834D47-21ED-4C0B-9797-B6CC6F638F19}" type="presParOf" srcId="{2850DE83-EBBB-41AD-A20F-DDBBE64A7AB1}" destId="{A847BE55-7EA4-4901-A6E0-01B5EBE4A83C}" srcOrd="0" destOrd="0" presId="urn:microsoft.com/office/officeart/2005/8/layout/process1"/>
    <dgm:cxn modelId="{018DDFA8-9CC9-4CC8-BD11-B938B80ED2BD}" type="presParOf" srcId="{1FE58376-E8DF-470B-8EE9-DEAB9F198BE5}" destId="{C3B98441-4A55-453F-8475-11E0B6F2E8D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B98A5-1C87-4898-83B8-DC3419C496C9}">
      <dsp:nvSpPr>
        <dsp:cNvPr id="0" name=""/>
        <dsp:cNvSpPr/>
      </dsp:nvSpPr>
      <dsp:spPr>
        <a:xfrm>
          <a:off x="7143" y="1313683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Assigned Through Internal Ticketing System</a:t>
          </a:r>
        </a:p>
      </dsp:txBody>
      <dsp:txXfrm>
        <a:off x="44665" y="1351205"/>
        <a:ext cx="2060143" cy="1206068"/>
      </dsp:txXfrm>
    </dsp:sp>
    <dsp:sp modelId="{2AA7D3D5-1245-412D-9CD4-B981C85C0ADE}">
      <dsp:nvSpPr>
        <dsp:cNvPr id="0" name=""/>
        <dsp:cNvSpPr/>
      </dsp:nvSpPr>
      <dsp:spPr>
        <a:xfrm>
          <a:off x="2355850" y="16894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55850" y="1795381"/>
        <a:ext cx="316861" cy="317716"/>
      </dsp:txXfrm>
    </dsp:sp>
    <dsp:sp modelId="{F4EF80F0-D40C-4912-83AD-E3D954958214}">
      <dsp:nvSpPr>
        <dsp:cNvPr id="0" name=""/>
        <dsp:cNvSpPr/>
      </dsp:nvSpPr>
      <dsp:spPr>
        <a:xfrm>
          <a:off x="2996406" y="1313683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Written in PowerShell</a:t>
          </a:r>
        </a:p>
      </dsp:txBody>
      <dsp:txXfrm>
        <a:off x="3033928" y="1351205"/>
        <a:ext cx="2060143" cy="1206068"/>
      </dsp:txXfrm>
    </dsp:sp>
    <dsp:sp modelId="{2850DE83-EBBB-41AD-A20F-DDBBE64A7AB1}">
      <dsp:nvSpPr>
        <dsp:cNvPr id="0" name=""/>
        <dsp:cNvSpPr/>
      </dsp:nvSpPr>
      <dsp:spPr>
        <a:xfrm>
          <a:off x="5345112" y="16894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45112" y="1795381"/>
        <a:ext cx="316861" cy="317716"/>
      </dsp:txXfrm>
    </dsp:sp>
    <dsp:sp modelId="{C3B98441-4A55-453F-8475-11E0B6F2E8D7}">
      <dsp:nvSpPr>
        <dsp:cNvPr id="0" name=""/>
        <dsp:cNvSpPr/>
      </dsp:nvSpPr>
      <dsp:spPr>
        <a:xfrm>
          <a:off x="5985668" y="1313683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Deployed to Targeted PCs Through SCCM</a:t>
          </a:r>
        </a:p>
      </dsp:txBody>
      <dsp:txXfrm>
        <a:off x="6023190" y="1351205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F430C-C824-4437-A0E9-A2A14519F0F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0A0F2-8881-4038-B01C-98C0688F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5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worked</a:t>
            </a:r>
            <a:r>
              <a:rPr lang="en-US" baseline="0" dirty="0" smtClean="0"/>
              <a:t> at the headquarters in downtown Everett during my internship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0A0F2-8881-4038-B01C-98C0688F5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0A0F2-8881-4038-B01C-98C0688F52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what the two scripts do here: Updates </a:t>
            </a:r>
            <a:r>
              <a:rPr lang="en-US" baseline="0" dirty="0" err="1"/>
              <a:t>Netviewer</a:t>
            </a:r>
            <a:r>
              <a:rPr lang="en-US" baseline="0" dirty="0"/>
              <a:t> software by removing the old executable file and adding an updated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0A0F2-8881-4038-B01C-98C0688F52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install.cmd. Newer models can use </a:t>
            </a:r>
          </a:p>
          <a:p>
            <a:endParaRPr lang="en-US" dirty="0"/>
          </a:p>
          <a:p>
            <a:r>
              <a:rPr lang="en-US" dirty="0" err="1"/>
              <a:t>pushd</a:t>
            </a:r>
            <a:r>
              <a:rPr lang="en-US" dirty="0"/>
              <a:t> %~dp0\HPBIOSUPDREC</a:t>
            </a:r>
          </a:p>
          <a:p>
            <a:r>
              <a:rPr lang="en-US" dirty="0"/>
              <a:t>HPBIOSUPDREC.EXE -s -a -b -r</a:t>
            </a:r>
          </a:p>
          <a:p>
            <a:r>
              <a:rPr lang="en-US" dirty="0" err="1"/>
              <a:t>popd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0A0F2-8881-4038-B01C-98C0688F52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 = Laptops not</a:t>
            </a:r>
            <a:r>
              <a:rPr lang="en-US" baseline="0" dirty="0" smtClean="0"/>
              <a:t> connected to power adapter</a:t>
            </a:r>
          </a:p>
          <a:p>
            <a:r>
              <a:rPr lang="en-US" baseline="0" dirty="0" smtClean="0"/>
              <a:t>In progress = User interference during scheduled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0A0F2-8881-4038-B01C-98C0688F5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2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4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2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5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9B77D-6F00-439A-97D7-D6354E9AD4E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3CCD8E7-8AC4-4E8E-8C83-AE8D8B49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yedmondsnews.com/2016/05/pud-employee-dies-after-falling-from-the-second-floor-of-lynnwood-warehouse/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myedmondsnews.com/2015/08/power-slowly-returning-after-rogue-windstorm-topples-trees-blocks-streets-cuts-pow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84821"/>
            <a:ext cx="10258926" cy="2516105"/>
          </a:xfrm>
        </p:spPr>
        <p:txBody>
          <a:bodyPr>
            <a:normAutofit/>
          </a:bodyPr>
          <a:lstStyle/>
          <a:p>
            <a:r>
              <a:rPr lang="en-US" dirty="0"/>
              <a:t>ITS Engineer Internship</a:t>
            </a:r>
            <a:br>
              <a:rPr lang="en-US" dirty="0"/>
            </a:br>
            <a:r>
              <a:rPr lang="en-US" sz="3600" dirty="0"/>
              <a:t>with</a:t>
            </a:r>
            <a:r>
              <a:rPr lang="en-US" dirty="0"/>
              <a:t> Snohomish County PUD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56788"/>
            <a:ext cx="9448800" cy="1189789"/>
          </a:xfrm>
        </p:spPr>
        <p:txBody>
          <a:bodyPr>
            <a:normAutofit/>
          </a:bodyPr>
          <a:lstStyle/>
          <a:p>
            <a:r>
              <a:rPr lang="en-US" dirty="0"/>
              <a:t>By: Kayla Bachler</a:t>
            </a:r>
          </a:p>
          <a:p>
            <a:r>
              <a:rPr lang="en-US" dirty="0"/>
              <a:t>Mentor: Ryan Huffman, Infrastructure Systems Analyst</a:t>
            </a:r>
          </a:p>
          <a:p>
            <a:r>
              <a:rPr lang="en-US" dirty="0"/>
              <a:t>Advisor: Rob Nash, SENIOR LECTURER in </a:t>
            </a:r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25" y="5196563"/>
            <a:ext cx="2298750" cy="8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EA590C-88BE-4409-B9CC-5084C9E7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7"/>
            <a:ext cx="9662676" cy="1198725"/>
          </a:xfrm>
        </p:spPr>
        <p:txBody>
          <a:bodyPr/>
          <a:lstStyle/>
          <a:p>
            <a:r>
              <a:rPr lang="en-US" dirty="0"/>
              <a:t>Next Phase </a:t>
            </a:r>
            <a:br>
              <a:rPr lang="en-US" dirty="0"/>
            </a:br>
            <a:r>
              <a:rPr lang="en-US" sz="2800" dirty="0"/>
              <a:t>Meltdown</a:t>
            </a:r>
            <a:r>
              <a:rPr lang="en-US" dirty="0"/>
              <a:t> </a:t>
            </a:r>
            <a:r>
              <a:rPr lang="en-US" sz="2800" dirty="0"/>
              <a:t>&amp; </a:t>
            </a:r>
            <a:r>
              <a:rPr lang="en-US" sz="2800" dirty="0" err="1"/>
              <a:t>Spectre</a:t>
            </a:r>
            <a:r>
              <a:rPr lang="en-US" sz="2800" dirty="0"/>
              <a:t> BIOS Update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9EA69-93EF-40E8-956D-3565A834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77" y="2555374"/>
            <a:ext cx="11037045" cy="357008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With the script and testing completed, the ITS Infrastructure Support Team now must deploy the update to all district computers.</a:t>
            </a:r>
          </a:p>
          <a:p>
            <a:pPr>
              <a:buSzPct val="85000"/>
              <a:buFont typeface="+mj-lt"/>
              <a:buAutoNum type="arabicPeriod"/>
            </a:pPr>
            <a:r>
              <a:rPr lang="en-US" b="1" dirty="0"/>
              <a:t>Organize</a:t>
            </a:r>
            <a:r>
              <a:rPr lang="en-US" dirty="0"/>
              <a:t> departments into deployment groups (i.e. employee resources)</a:t>
            </a:r>
          </a:p>
          <a:p>
            <a:pPr>
              <a:buSzPct val="85000"/>
              <a:buFont typeface="+mj-lt"/>
              <a:buAutoNum type="arabicPeriod"/>
            </a:pPr>
            <a:r>
              <a:rPr lang="en-US" b="1" dirty="0"/>
              <a:t>Notify</a:t>
            </a:r>
            <a:r>
              <a:rPr lang="en-US" dirty="0"/>
              <a:t> all users within each deployment group of the scheduled date and time for the update</a:t>
            </a:r>
          </a:p>
          <a:p>
            <a:pPr>
              <a:buSzPct val="85000"/>
              <a:buFont typeface="+mj-lt"/>
              <a:buAutoNum type="arabicPeriod"/>
            </a:pPr>
            <a:r>
              <a:rPr lang="en-US" b="1" dirty="0"/>
              <a:t>Schedule</a:t>
            </a:r>
            <a:r>
              <a:rPr lang="en-US" dirty="0"/>
              <a:t> the deployment through SCCM</a:t>
            </a:r>
          </a:p>
          <a:p>
            <a:pPr>
              <a:buSzPct val="85000"/>
              <a:buFont typeface="+mj-lt"/>
              <a:buAutoNum type="arabicPeriod"/>
            </a:pPr>
            <a:r>
              <a:rPr lang="en-US" b="1" dirty="0"/>
              <a:t>Deploy</a:t>
            </a:r>
            <a:r>
              <a:rPr lang="en-US" dirty="0"/>
              <a:t> and monitor the update through SCCM</a:t>
            </a:r>
          </a:p>
          <a:p>
            <a:pPr>
              <a:buSzPct val="85000"/>
              <a:buFont typeface="+mj-lt"/>
              <a:buAutoNum type="arabicPeriod"/>
            </a:pPr>
            <a:r>
              <a:rPr lang="en-US" b="1" dirty="0"/>
              <a:t>Review</a:t>
            </a:r>
            <a:r>
              <a:rPr lang="en-US" dirty="0"/>
              <a:t> the deployment results</a:t>
            </a:r>
          </a:p>
          <a:p>
            <a:pPr lvl="1">
              <a:buSzPct val="85000"/>
              <a:buFont typeface="Century Gothic" panose="020B0502020202020204" pitchFamily="34" charset="0"/>
              <a:buChar char="►"/>
            </a:pPr>
            <a:r>
              <a:rPr lang="en-US" dirty="0"/>
              <a:t>Failed &amp; in progress – determine the source, then schedule re-deployment</a:t>
            </a:r>
          </a:p>
        </p:txBody>
      </p:sp>
    </p:spTree>
    <p:extLst>
      <p:ext uri="{BB962C8B-B14F-4D97-AF65-F5344CB8AC3E}">
        <p14:creationId xmlns:p14="http://schemas.microsoft.com/office/powerpoint/2010/main" val="17824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75268" y="2634015"/>
            <a:ext cx="3922012" cy="1133429"/>
          </a:xfrm>
        </p:spPr>
        <p:txBody>
          <a:bodyPr anchor="ctr"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35938" y="4092597"/>
            <a:ext cx="9400672" cy="861420"/>
          </a:xfrm>
        </p:spPr>
        <p:txBody>
          <a:bodyPr/>
          <a:lstStyle/>
          <a:p>
            <a:pPr algn="ctr"/>
            <a:r>
              <a:rPr lang="en-US" smtClean="0"/>
              <a:t>Special Thanks to Snohomish County PUD for this Internship!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5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0F6B676-B146-4D5E-90E5-D65A72CA0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23A025-DB3C-4E81-A76F-A0006C485F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truck is parked on the side of a road&#10;&#10;Description automatically generated">
            <a:extLst>
              <a:ext uri="{FF2B5EF4-FFF2-40B4-BE49-F238E27FC236}">
                <a16:creationId xmlns:a16="http://schemas.microsoft.com/office/drawing/2014/main" id="{0199482D-AB44-4354-A8AC-D32848FDB9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4361" r="-2" b="18700"/>
          <a:stretch/>
        </p:blipFill>
        <p:spPr>
          <a:xfrm>
            <a:off x="641277" y="643466"/>
            <a:ext cx="3426471" cy="1746504"/>
          </a:xfrm>
          <a:prstGeom prst="rect">
            <a:avLst/>
          </a:prstGeom>
        </p:spPr>
      </p:pic>
      <p:pic>
        <p:nvPicPr>
          <p:cNvPr id="17" name="Picture 16" descr="An empty road in front of a house&#10;&#10;Description automatically generated">
            <a:extLst>
              <a:ext uri="{FF2B5EF4-FFF2-40B4-BE49-F238E27FC236}">
                <a16:creationId xmlns:a16="http://schemas.microsoft.com/office/drawing/2014/main" id="{F7E9B51B-D362-41F1-9D75-EA0C2F0F22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rcRect t="23063" r="-2" b="-2"/>
          <a:stretch/>
        </p:blipFill>
        <p:spPr>
          <a:xfrm>
            <a:off x="641276" y="2557250"/>
            <a:ext cx="3426471" cy="1746504"/>
          </a:xfrm>
          <a:prstGeom prst="rect">
            <a:avLst/>
          </a:prstGeom>
        </p:spPr>
      </p:pic>
      <p:pic>
        <p:nvPicPr>
          <p:cNvPr id="31" name="Picture 30" descr="A sign on the side of a river&#10;&#10;Description automatically generated">
            <a:extLst>
              <a:ext uri="{FF2B5EF4-FFF2-40B4-BE49-F238E27FC236}">
                <a16:creationId xmlns:a16="http://schemas.microsoft.com/office/drawing/2014/main" id="{C1E1362A-7481-47E2-B714-D87F1AD756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 r="6" b="26909"/>
          <a:stretch/>
        </p:blipFill>
        <p:spPr>
          <a:xfrm>
            <a:off x="643467" y="4468029"/>
            <a:ext cx="3424601" cy="1746504"/>
          </a:xfrm>
          <a:prstGeom prst="rect">
            <a:avLst/>
          </a:prstGeom>
        </p:spPr>
      </p:pic>
      <p:pic>
        <p:nvPicPr>
          <p:cNvPr id="29" name="Picture 2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45AE11E-A7BD-4F18-846B-F22CCE13F1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" b="-1"/>
          <a:stretch/>
        </p:blipFill>
        <p:spPr>
          <a:xfrm>
            <a:off x="4227349" y="643467"/>
            <a:ext cx="73211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46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3" y="3840329"/>
            <a:ext cx="11566358" cy="2367965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Daily Tasks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Install/Uninstall Scripts</a:t>
            </a:r>
          </a:p>
          <a:p>
            <a:pPr>
              <a:lnSpc>
                <a:spcPct val="100000"/>
              </a:lnSpc>
            </a:pPr>
            <a:r>
              <a:rPr lang="en-US" dirty="0"/>
              <a:t>Package Deployment through</a:t>
            </a:r>
            <a:r>
              <a:rPr lang="en-US" dirty="0">
                <a:solidFill>
                  <a:srgbClr val="EF7A24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System Center Configuration Manager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(SCCM)</a:t>
            </a:r>
          </a:p>
          <a:p>
            <a:pPr>
              <a:lnSpc>
                <a:spcPct val="100000"/>
              </a:lnSpc>
            </a:pPr>
            <a:r>
              <a:rPr lang="en-US" dirty="0"/>
              <a:t>Windows 10 Legacy Application 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Technical Documentation for Maintainability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Long-term Tasks</a:t>
            </a:r>
          </a:p>
          <a:p>
            <a:r>
              <a:rPr lang="en-US" dirty="0"/>
              <a:t>Replacement of 200+ District </a:t>
            </a:r>
            <a:r>
              <a:rPr lang="en-US" dirty="0" smtClean="0"/>
              <a:t>PCs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BIOS </a:t>
            </a:r>
            <a:r>
              <a:rPr lang="en-US" dirty="0"/>
              <a:t>Update Script for Meltdown &amp; Spectre </a:t>
            </a:r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2496078"/>
            <a:ext cx="10702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worked with the Information Technology Services (ITS) Infrastructure Support Team to help maintain hardware and software associated with PUD’s computers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7952874" y="4952122"/>
            <a:ext cx="360947" cy="317710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Task: Software Update Script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86413306"/>
              </p:ext>
            </p:extLst>
          </p:nvPr>
        </p:nvGraphicFramePr>
        <p:xfrm>
          <a:off x="2163604" y="1474760"/>
          <a:ext cx="8128000" cy="390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4" y="4457668"/>
            <a:ext cx="11255019" cy="21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524613"/>
            <a:ext cx="10599821" cy="1325563"/>
          </a:xfrm>
        </p:spPr>
        <p:txBody>
          <a:bodyPr/>
          <a:lstStyle/>
          <a:p>
            <a:r>
              <a:rPr lang="en-US" dirty="0"/>
              <a:t>Long-Term Task: </a:t>
            </a:r>
            <a:br>
              <a:rPr lang="en-US" dirty="0"/>
            </a:br>
            <a:r>
              <a:rPr lang="en-US" dirty="0"/>
              <a:t>Meltdown &amp; Spectre BIOS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47" y="2548638"/>
            <a:ext cx="11518232" cy="3865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chemeClr val="accent3"/>
                </a:solidFill>
              </a:rPr>
              <a:t>Problem Statement:</a:t>
            </a:r>
            <a:r>
              <a:rPr lang="en-US" sz="2300" dirty="0">
                <a:solidFill>
                  <a:schemeClr val="accent3"/>
                </a:solidFill>
              </a:rPr>
              <a:t> Write a script to update the BIOS on ALL district computers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accent3"/>
                </a:solidFill>
              </a:rPr>
              <a:t>What is Meltdown &amp; Spectre? </a:t>
            </a:r>
          </a:p>
          <a:p>
            <a:pPr>
              <a:buClr>
                <a:schemeClr val="accent3"/>
              </a:buClr>
            </a:pPr>
            <a:r>
              <a:rPr lang="en-US" dirty="0"/>
              <a:t>Flaws in the design of CPUs – present since 1995 and exposed in June 2017</a:t>
            </a:r>
          </a:p>
          <a:p>
            <a:pPr>
              <a:buClr>
                <a:schemeClr val="accent3"/>
              </a:buClr>
            </a:pPr>
            <a:r>
              <a:rPr lang="en-US" dirty="0"/>
              <a:t>Risks include: </a:t>
            </a:r>
          </a:p>
          <a:p>
            <a:pPr marL="800100" lvl="1" indent="-342900">
              <a:buClrTx/>
              <a:buSzPct val="100000"/>
              <a:buFont typeface="+mj-lt"/>
              <a:buAutoNum type="arabicParenR"/>
            </a:pPr>
            <a:r>
              <a:rPr lang="en-US" dirty="0"/>
              <a:t>Applications reading other application or kernel memory</a:t>
            </a:r>
          </a:p>
          <a:p>
            <a:pPr marL="800100" lvl="1" indent="-342900">
              <a:buClrTx/>
              <a:buSzPct val="100000"/>
              <a:buFont typeface="+mj-lt"/>
              <a:buAutoNum type="arabicParenR"/>
            </a:pPr>
            <a:r>
              <a:rPr lang="en-US" dirty="0"/>
              <a:t>Virtual Machines reading shared-host memory allocated to another VM</a:t>
            </a:r>
            <a:endParaRPr lang="en-US" sz="2400" dirty="0"/>
          </a:p>
          <a:p>
            <a:pPr marL="0" indent="0">
              <a:buNone/>
            </a:pPr>
            <a:r>
              <a:rPr lang="en-US" sz="2300" b="1" dirty="0">
                <a:solidFill>
                  <a:schemeClr val="accent1"/>
                </a:solidFill>
              </a:rPr>
              <a:t>The Solution</a:t>
            </a:r>
          </a:p>
          <a:p>
            <a:r>
              <a:rPr lang="en-US" dirty="0"/>
              <a:t>Download and extract the most recent BIOS updates for all district HP machines</a:t>
            </a:r>
          </a:p>
          <a:p>
            <a:r>
              <a:rPr lang="en-US" dirty="0"/>
              <a:t>Write a script to install the BIOS update on all district computers</a:t>
            </a:r>
          </a:p>
        </p:txBody>
      </p:sp>
    </p:spTree>
    <p:extLst>
      <p:ext uri="{BB962C8B-B14F-4D97-AF65-F5344CB8AC3E}">
        <p14:creationId xmlns:p14="http://schemas.microsoft.com/office/powerpoint/2010/main" val="38560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97" y="777922"/>
            <a:ext cx="3966084" cy="971266"/>
          </a:xfrm>
        </p:spPr>
        <p:txBody>
          <a:bodyPr/>
          <a:lstStyle/>
          <a:p>
            <a:r>
              <a:rPr lang="en-US" sz="2800" dirty="0">
                <a:solidFill>
                  <a:schemeClr val="accent3"/>
                </a:solidFill>
              </a:rPr>
              <a:t>Meltdown &amp; Spectre</a:t>
            </a:r>
            <a:r>
              <a:rPr lang="en-US" sz="2800" dirty="0"/>
              <a:t> BIOS Update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2514" y="1924334"/>
            <a:ext cx="3848668" cy="4100545"/>
          </a:xfrm>
        </p:spPr>
        <p:txBody>
          <a:bodyPr>
            <a:normAutofit/>
          </a:bodyPr>
          <a:lstStyle/>
          <a:p>
            <a:r>
              <a:rPr lang="en-US" sz="2400" b="1" dirty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Download and extract all HP BIOS updates to root folder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Design helper </a:t>
            </a:r>
            <a:r>
              <a:rPr lang="en-US" sz="1800" dirty="0" err="1"/>
              <a:t>cmd</a:t>
            </a:r>
            <a:r>
              <a:rPr lang="en-US" sz="1800" dirty="0"/>
              <a:t> scripts that can disable and re-enable machines with encrypted drives using </a:t>
            </a:r>
            <a:r>
              <a:rPr lang="en-US" sz="1800" dirty="0" err="1"/>
              <a:t>Bitlocker</a:t>
            </a:r>
            <a:r>
              <a:rPr lang="en-US" sz="1800" dirty="0"/>
              <a:t>, which is Microsoft’s full volume encryption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8"/>
          <a:stretch/>
        </p:blipFill>
        <p:spPr>
          <a:xfrm>
            <a:off x="5113651" y="5720956"/>
            <a:ext cx="4896624" cy="607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7"/>
          <a:stretch/>
        </p:blipFill>
        <p:spPr>
          <a:xfrm>
            <a:off x="5113650" y="4443662"/>
            <a:ext cx="6661255" cy="790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r="46293" b="21084"/>
          <a:stretch/>
        </p:blipFill>
        <p:spPr>
          <a:xfrm>
            <a:off x="5113650" y="500379"/>
            <a:ext cx="5265591" cy="33572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8155" y="5351624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EnableBitlocker.cmd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8155" y="4047544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DisableBitlocker.cmd</a:t>
            </a:r>
          </a:p>
        </p:txBody>
      </p:sp>
    </p:spTree>
    <p:extLst>
      <p:ext uri="{BB962C8B-B14F-4D97-AF65-F5344CB8AC3E}">
        <p14:creationId xmlns:p14="http://schemas.microsoft.com/office/powerpoint/2010/main" val="39842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gray">
          <a:xfrm>
            <a:off x="715097" y="777922"/>
            <a:ext cx="3966084" cy="971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Meltdown &amp; </a:t>
            </a:r>
            <a:r>
              <a:rPr lang="en-US" sz="2800" dirty="0" err="1"/>
              <a:t>Spectre</a:t>
            </a:r>
            <a:r>
              <a:rPr lang="en-US" sz="2800" dirty="0"/>
              <a:t> BIOS Update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832514" y="1924334"/>
            <a:ext cx="3848668" cy="4100545"/>
          </a:xfrm>
        </p:spPr>
        <p:txBody>
          <a:bodyPr>
            <a:normAutofit/>
          </a:bodyPr>
          <a:lstStyle/>
          <a:p>
            <a:r>
              <a:rPr lang="en-US" sz="2400" b="1" dirty="0"/>
              <a:t>Implementation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Write a complete BIOS update script for all HP models that accomplishes the logical flow of actions pictured here</a:t>
            </a:r>
            <a:endParaRPr lang="en-US" sz="24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17168" y="469582"/>
            <a:ext cx="425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 Flow for BIOS Update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92" y="1002041"/>
            <a:ext cx="3170642" cy="5338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78432" y="2479721"/>
            <a:ext cx="3039667" cy="129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Install.cmd – New models</a:t>
            </a:r>
          </a:p>
          <a:p>
            <a:endParaRPr lang="en-US" dirty="0"/>
          </a:p>
          <a:p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%~dp0\HPBIOSUPDREC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HPBIOSUPDREC.EXE -s -a -b -r</a:t>
            </a:r>
          </a:p>
          <a:p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popd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8432" y="4290160"/>
            <a:ext cx="3039667" cy="1292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Install.cmd – Old models</a:t>
            </a:r>
          </a:p>
          <a:p>
            <a:endParaRPr lang="en-US" dirty="0"/>
          </a:p>
          <a:p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%~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dp0\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hpqflash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hpqflash.exe -s -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popd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5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B2F76D-6D1B-4258-97C7-31DAD6CF4EE0}"/>
              </a:ext>
            </a:extLst>
          </p:cNvPr>
          <p:cNvSpPr/>
          <p:nvPr/>
        </p:nvSpPr>
        <p:spPr>
          <a:xfrm>
            <a:off x="863071" y="1947548"/>
            <a:ext cx="34983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chemeClr val="accent1"/>
                </a:solidFill>
              </a:rPr>
              <a:t>Testing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Complete manual testing on isolated models, seen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79B5B12-4096-4DD6-A03E-EA4349F4BAA0}"/>
              </a:ext>
            </a:extLst>
          </p:cNvPr>
          <p:cNvSpPr txBox="1">
            <a:spLocks/>
          </p:cNvSpPr>
          <p:nvPr/>
        </p:nvSpPr>
        <p:spPr bwMode="gray">
          <a:xfrm>
            <a:off x="715097" y="777922"/>
            <a:ext cx="3966084" cy="971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Meltdown &amp; </a:t>
            </a:r>
            <a:r>
              <a:rPr lang="en-US" sz="2800" dirty="0" err="1"/>
              <a:t>Spectre</a:t>
            </a:r>
            <a:r>
              <a:rPr lang="en-US" sz="2800" dirty="0"/>
              <a:t> BIOS Update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E95015-5245-4AC9-B677-A77A97CE6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" r="1961"/>
          <a:stretch/>
        </p:blipFill>
        <p:spPr>
          <a:xfrm>
            <a:off x="5198524" y="1421629"/>
            <a:ext cx="6130405" cy="4014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5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9EF994B-8D01-4711-92AB-9FD1EDC69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933978"/>
              </p:ext>
            </p:extLst>
          </p:nvPr>
        </p:nvGraphicFramePr>
        <p:xfrm>
          <a:off x="4552844" y="932865"/>
          <a:ext cx="6323703" cy="5371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7B2F76D-6D1B-4258-97C7-31DAD6CF4EE0}"/>
              </a:ext>
            </a:extLst>
          </p:cNvPr>
          <p:cNvSpPr/>
          <p:nvPr/>
        </p:nvSpPr>
        <p:spPr>
          <a:xfrm>
            <a:off x="863071" y="1947548"/>
            <a:ext cx="349834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Results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</a:rPr>
              <a:t>Deployed script through SCCM to a test group of 50 machines, which resulted in the success rates pictured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79B5B12-4096-4DD6-A03E-EA4349F4BAA0}"/>
              </a:ext>
            </a:extLst>
          </p:cNvPr>
          <p:cNvSpPr txBox="1">
            <a:spLocks/>
          </p:cNvSpPr>
          <p:nvPr/>
        </p:nvSpPr>
        <p:spPr bwMode="gray">
          <a:xfrm>
            <a:off x="715097" y="777922"/>
            <a:ext cx="3966084" cy="971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Meltdown &amp; </a:t>
            </a:r>
            <a:r>
              <a:rPr lang="en-US" sz="2800" dirty="0" err="1"/>
              <a:t>Spectre</a:t>
            </a:r>
            <a:r>
              <a:rPr lang="en-US" sz="2800" dirty="0"/>
              <a:t> BIOS Update</a:t>
            </a:r>
          </a:p>
        </p:txBody>
      </p:sp>
    </p:spTree>
    <p:extLst>
      <p:ext uri="{BB962C8B-B14F-4D97-AF65-F5344CB8AC3E}">
        <p14:creationId xmlns:p14="http://schemas.microsoft.com/office/powerpoint/2010/main" val="36536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506</Words>
  <Application>Microsoft Office PowerPoint</Application>
  <PresentationFormat>Widescreen</PresentationFormat>
  <Paragraphs>82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Verdana</vt:lpstr>
      <vt:lpstr>Wingdings 3</vt:lpstr>
      <vt:lpstr>Ion Boardroom</vt:lpstr>
      <vt:lpstr>ITS Engineer Internship with Snohomish County PUD</vt:lpstr>
      <vt:lpstr>PowerPoint Presentation</vt:lpstr>
      <vt:lpstr>My Role</vt:lpstr>
      <vt:lpstr>Daily Task: Software Update Script</vt:lpstr>
      <vt:lpstr>Long-Term Task:  Meltdown &amp; Spectre BIOS Update</vt:lpstr>
      <vt:lpstr>Meltdown &amp; Spectre BIOS Update</vt:lpstr>
      <vt:lpstr>PowerPoint Presentation</vt:lpstr>
      <vt:lpstr>PowerPoint Presentation</vt:lpstr>
      <vt:lpstr>PowerPoint Presentation</vt:lpstr>
      <vt:lpstr>Next Phase  Meltdown &amp; Spectre BIOS Update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 Engineer Internship with Snohomish County PUD</dc:title>
  <dc:creator>Kayla Bachler</dc:creator>
  <cp:lastModifiedBy>Charlie Cox</cp:lastModifiedBy>
  <cp:revision>10</cp:revision>
  <dcterms:created xsi:type="dcterms:W3CDTF">2019-06-13T22:46:01Z</dcterms:created>
  <dcterms:modified xsi:type="dcterms:W3CDTF">2019-06-14T03:39:03Z</dcterms:modified>
</cp:coreProperties>
</file>