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D5A3A-76F5-42DE-AD39-F9F013DCA95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C61B262-7CCE-4BAF-B485-D77B5341F555}">
      <dgm:prSet/>
      <dgm:spPr/>
      <dgm:t>
        <a:bodyPr/>
        <a:lstStyle/>
        <a:p>
          <a:r>
            <a:rPr lang="en-US" b="0" i="0"/>
            <a:t>Age isn't the sole predictor: Age alone doesn't distinctly predict heart disease, with occurrences spread across age groups.</a:t>
          </a:r>
          <a:endParaRPr lang="en-US"/>
        </a:p>
      </dgm:t>
    </dgm:pt>
    <dgm:pt modelId="{B641AF05-7C7B-4226-92DB-8CAFB104FA75}" type="parTrans" cxnId="{9400FF84-8AF1-4353-888C-EC9342291341}">
      <dgm:prSet/>
      <dgm:spPr/>
      <dgm:t>
        <a:bodyPr/>
        <a:lstStyle/>
        <a:p>
          <a:endParaRPr lang="en-US"/>
        </a:p>
      </dgm:t>
    </dgm:pt>
    <dgm:pt modelId="{45DB2BD8-DA2C-433F-B30E-9A0724483CA3}" type="sibTrans" cxnId="{9400FF84-8AF1-4353-888C-EC9342291341}">
      <dgm:prSet/>
      <dgm:spPr/>
      <dgm:t>
        <a:bodyPr/>
        <a:lstStyle/>
        <a:p>
          <a:endParaRPr lang="en-US"/>
        </a:p>
      </dgm:t>
    </dgm:pt>
    <dgm:pt modelId="{0C4DCED3-7503-4595-83A6-9A220967D898}">
      <dgm:prSet/>
      <dgm:spPr/>
      <dgm:t>
        <a:bodyPr/>
        <a:lstStyle/>
        <a:p>
          <a:r>
            <a:rPr lang="en-US" b="0" i="0"/>
            <a:t>Gender disparity: Heart disease is more prevalent in males compared to females.</a:t>
          </a:r>
          <a:endParaRPr lang="en-US"/>
        </a:p>
      </dgm:t>
    </dgm:pt>
    <dgm:pt modelId="{24C86EA8-52A7-4303-9E3E-AADFB499315E}" type="parTrans" cxnId="{51E243C1-9CF4-4BB1-8CD9-A07305927428}">
      <dgm:prSet/>
      <dgm:spPr/>
      <dgm:t>
        <a:bodyPr/>
        <a:lstStyle/>
        <a:p>
          <a:endParaRPr lang="en-US"/>
        </a:p>
      </dgm:t>
    </dgm:pt>
    <dgm:pt modelId="{5746E257-E205-4D8C-B718-E947F6AE3215}" type="sibTrans" cxnId="{51E243C1-9CF4-4BB1-8CD9-A07305927428}">
      <dgm:prSet/>
      <dgm:spPr/>
      <dgm:t>
        <a:bodyPr/>
        <a:lstStyle/>
        <a:p>
          <a:endParaRPr lang="en-US"/>
        </a:p>
      </dgm:t>
    </dgm:pt>
    <dgm:pt modelId="{8991AB30-B5B6-44FF-871F-CB50714D9DBF}">
      <dgm:prSet/>
      <dgm:spPr/>
      <dgm:t>
        <a:bodyPr/>
        <a:lstStyle/>
        <a:p>
          <a:r>
            <a:rPr lang="en-US" b="0" i="0"/>
            <a:t>Cholesterol matters: High cholesterol levels, especially in males, correlate with heart disease.</a:t>
          </a:r>
          <a:endParaRPr lang="en-US"/>
        </a:p>
      </dgm:t>
    </dgm:pt>
    <dgm:pt modelId="{822E5739-A2CE-4AB3-8726-F9650C2E5537}" type="parTrans" cxnId="{C3969496-D90F-4614-826C-8D4C72276779}">
      <dgm:prSet/>
      <dgm:spPr/>
      <dgm:t>
        <a:bodyPr/>
        <a:lstStyle/>
        <a:p>
          <a:endParaRPr lang="en-US"/>
        </a:p>
      </dgm:t>
    </dgm:pt>
    <dgm:pt modelId="{251F12A1-A8D8-4A95-A228-6A6130F43926}" type="sibTrans" cxnId="{C3969496-D90F-4614-826C-8D4C72276779}">
      <dgm:prSet/>
      <dgm:spPr/>
      <dgm:t>
        <a:bodyPr/>
        <a:lstStyle/>
        <a:p>
          <a:endParaRPr lang="en-US"/>
        </a:p>
      </dgm:t>
    </dgm:pt>
    <dgm:pt modelId="{A976C680-D2A2-4643-91EF-0FB1C9A0E0FE}">
      <dgm:prSet/>
      <dgm:spPr/>
      <dgm:t>
        <a:bodyPr/>
        <a:lstStyle/>
        <a:p>
          <a:r>
            <a:rPr lang="en-US" b="0" i="0"/>
            <a:t>Model accuracy: Logistic Regression and Random Forest models exhibit superior accuracy, with sensitivity and specificity as key metrics for evaluation.</a:t>
          </a:r>
          <a:endParaRPr lang="en-US"/>
        </a:p>
      </dgm:t>
    </dgm:pt>
    <dgm:pt modelId="{A39B779E-BC89-45E1-8583-5293C1C15A69}" type="parTrans" cxnId="{D955CFE9-63B4-4FD7-A7DE-C47427737D87}">
      <dgm:prSet/>
      <dgm:spPr/>
      <dgm:t>
        <a:bodyPr/>
        <a:lstStyle/>
        <a:p>
          <a:endParaRPr lang="en-US"/>
        </a:p>
      </dgm:t>
    </dgm:pt>
    <dgm:pt modelId="{18FF1400-4FF2-4734-A91E-A97AB08CB5FC}" type="sibTrans" cxnId="{D955CFE9-63B4-4FD7-A7DE-C47427737D87}">
      <dgm:prSet/>
      <dgm:spPr/>
      <dgm:t>
        <a:bodyPr/>
        <a:lstStyle/>
        <a:p>
          <a:endParaRPr lang="en-US"/>
        </a:p>
      </dgm:t>
    </dgm:pt>
    <dgm:pt modelId="{57F5CB57-8106-4659-A12B-14B508C5392F}" type="pres">
      <dgm:prSet presAssocID="{AC5D5A3A-76F5-42DE-AD39-F9F013DCA955}" presName="vert0" presStyleCnt="0">
        <dgm:presLayoutVars>
          <dgm:dir/>
          <dgm:animOne val="branch"/>
          <dgm:animLvl val="lvl"/>
        </dgm:presLayoutVars>
      </dgm:prSet>
      <dgm:spPr/>
    </dgm:pt>
    <dgm:pt modelId="{0CF4CFB6-4320-47C8-9927-A99C3C9AF368}" type="pres">
      <dgm:prSet presAssocID="{7C61B262-7CCE-4BAF-B485-D77B5341F555}" presName="thickLine" presStyleLbl="alignNode1" presStyleIdx="0" presStyleCnt="4"/>
      <dgm:spPr/>
    </dgm:pt>
    <dgm:pt modelId="{F6D2889B-FFD5-48A1-AE85-7E926FE7BDC0}" type="pres">
      <dgm:prSet presAssocID="{7C61B262-7CCE-4BAF-B485-D77B5341F555}" presName="horz1" presStyleCnt="0"/>
      <dgm:spPr/>
    </dgm:pt>
    <dgm:pt modelId="{1ADC859C-01B4-4291-985C-1F24770E5173}" type="pres">
      <dgm:prSet presAssocID="{7C61B262-7CCE-4BAF-B485-D77B5341F555}" presName="tx1" presStyleLbl="revTx" presStyleIdx="0" presStyleCnt="4"/>
      <dgm:spPr/>
    </dgm:pt>
    <dgm:pt modelId="{6C566C13-C08B-44D6-9C14-BE894D5B1DF7}" type="pres">
      <dgm:prSet presAssocID="{7C61B262-7CCE-4BAF-B485-D77B5341F555}" presName="vert1" presStyleCnt="0"/>
      <dgm:spPr/>
    </dgm:pt>
    <dgm:pt modelId="{ED091ADB-68A2-4A52-B6C8-A871BE4EF4B4}" type="pres">
      <dgm:prSet presAssocID="{0C4DCED3-7503-4595-83A6-9A220967D898}" presName="thickLine" presStyleLbl="alignNode1" presStyleIdx="1" presStyleCnt="4"/>
      <dgm:spPr/>
    </dgm:pt>
    <dgm:pt modelId="{5D27CBAF-D3CB-4572-8C0E-2A8D53AC5AF8}" type="pres">
      <dgm:prSet presAssocID="{0C4DCED3-7503-4595-83A6-9A220967D898}" presName="horz1" presStyleCnt="0"/>
      <dgm:spPr/>
    </dgm:pt>
    <dgm:pt modelId="{2A421BE6-8126-49E7-9780-49AEE8F3D7CA}" type="pres">
      <dgm:prSet presAssocID="{0C4DCED3-7503-4595-83A6-9A220967D898}" presName="tx1" presStyleLbl="revTx" presStyleIdx="1" presStyleCnt="4"/>
      <dgm:spPr/>
    </dgm:pt>
    <dgm:pt modelId="{899B4EE7-9CA4-4921-A0FE-C8FD0ACB9937}" type="pres">
      <dgm:prSet presAssocID="{0C4DCED3-7503-4595-83A6-9A220967D898}" presName="vert1" presStyleCnt="0"/>
      <dgm:spPr/>
    </dgm:pt>
    <dgm:pt modelId="{B7F7FA89-9D2B-4444-A998-D53600FBE4F4}" type="pres">
      <dgm:prSet presAssocID="{8991AB30-B5B6-44FF-871F-CB50714D9DBF}" presName="thickLine" presStyleLbl="alignNode1" presStyleIdx="2" presStyleCnt="4"/>
      <dgm:spPr/>
    </dgm:pt>
    <dgm:pt modelId="{5C55E6D5-3E4C-476C-879C-C5DE0E0ED552}" type="pres">
      <dgm:prSet presAssocID="{8991AB30-B5B6-44FF-871F-CB50714D9DBF}" presName="horz1" presStyleCnt="0"/>
      <dgm:spPr/>
    </dgm:pt>
    <dgm:pt modelId="{B4A74F46-3BA9-42C9-BA76-ED550B8DA20B}" type="pres">
      <dgm:prSet presAssocID="{8991AB30-B5B6-44FF-871F-CB50714D9DBF}" presName="tx1" presStyleLbl="revTx" presStyleIdx="2" presStyleCnt="4"/>
      <dgm:spPr/>
    </dgm:pt>
    <dgm:pt modelId="{732B42F2-0B06-4270-9933-CAC19952D1EC}" type="pres">
      <dgm:prSet presAssocID="{8991AB30-B5B6-44FF-871F-CB50714D9DBF}" presName="vert1" presStyleCnt="0"/>
      <dgm:spPr/>
    </dgm:pt>
    <dgm:pt modelId="{B2736E15-817A-4D46-B046-B21E557EA68C}" type="pres">
      <dgm:prSet presAssocID="{A976C680-D2A2-4643-91EF-0FB1C9A0E0FE}" presName="thickLine" presStyleLbl="alignNode1" presStyleIdx="3" presStyleCnt="4"/>
      <dgm:spPr/>
    </dgm:pt>
    <dgm:pt modelId="{862B6236-53DF-46C5-9C8F-DBA92CF84F73}" type="pres">
      <dgm:prSet presAssocID="{A976C680-D2A2-4643-91EF-0FB1C9A0E0FE}" presName="horz1" presStyleCnt="0"/>
      <dgm:spPr/>
    </dgm:pt>
    <dgm:pt modelId="{DB81D97F-4D93-48F2-8677-1F546ED01246}" type="pres">
      <dgm:prSet presAssocID="{A976C680-D2A2-4643-91EF-0FB1C9A0E0FE}" presName="tx1" presStyleLbl="revTx" presStyleIdx="3" presStyleCnt="4"/>
      <dgm:spPr/>
    </dgm:pt>
    <dgm:pt modelId="{CF14A2A0-0FE7-4DF2-BBE4-D8C052DBB053}" type="pres">
      <dgm:prSet presAssocID="{A976C680-D2A2-4643-91EF-0FB1C9A0E0FE}" presName="vert1" presStyleCnt="0"/>
      <dgm:spPr/>
    </dgm:pt>
  </dgm:ptLst>
  <dgm:cxnLst>
    <dgm:cxn modelId="{7945885C-1064-4E0F-BEB1-28E5053293B1}" type="presOf" srcId="{A976C680-D2A2-4643-91EF-0FB1C9A0E0FE}" destId="{DB81D97F-4D93-48F2-8677-1F546ED01246}" srcOrd="0" destOrd="0" presId="urn:microsoft.com/office/officeart/2008/layout/LinedList"/>
    <dgm:cxn modelId="{5C4A5F6D-6C4E-4B73-BFDE-C853964D3CE8}" type="presOf" srcId="{7C61B262-7CCE-4BAF-B485-D77B5341F555}" destId="{1ADC859C-01B4-4291-985C-1F24770E5173}" srcOrd="0" destOrd="0" presId="urn:microsoft.com/office/officeart/2008/layout/LinedList"/>
    <dgm:cxn modelId="{4BA6A983-0087-4C44-94AE-DEF0248719AC}" type="presOf" srcId="{8991AB30-B5B6-44FF-871F-CB50714D9DBF}" destId="{B4A74F46-3BA9-42C9-BA76-ED550B8DA20B}" srcOrd="0" destOrd="0" presId="urn:microsoft.com/office/officeart/2008/layout/LinedList"/>
    <dgm:cxn modelId="{9400FF84-8AF1-4353-888C-EC9342291341}" srcId="{AC5D5A3A-76F5-42DE-AD39-F9F013DCA955}" destId="{7C61B262-7CCE-4BAF-B485-D77B5341F555}" srcOrd="0" destOrd="0" parTransId="{B641AF05-7C7B-4226-92DB-8CAFB104FA75}" sibTransId="{45DB2BD8-DA2C-433F-B30E-9A0724483CA3}"/>
    <dgm:cxn modelId="{C3969496-D90F-4614-826C-8D4C72276779}" srcId="{AC5D5A3A-76F5-42DE-AD39-F9F013DCA955}" destId="{8991AB30-B5B6-44FF-871F-CB50714D9DBF}" srcOrd="2" destOrd="0" parTransId="{822E5739-A2CE-4AB3-8726-F9650C2E5537}" sibTransId="{251F12A1-A8D8-4A95-A228-6A6130F43926}"/>
    <dgm:cxn modelId="{B2AB4FB0-2BD5-4A72-AB4E-D2BCC312657F}" type="presOf" srcId="{AC5D5A3A-76F5-42DE-AD39-F9F013DCA955}" destId="{57F5CB57-8106-4659-A12B-14B508C5392F}" srcOrd="0" destOrd="0" presId="urn:microsoft.com/office/officeart/2008/layout/LinedList"/>
    <dgm:cxn modelId="{51E243C1-9CF4-4BB1-8CD9-A07305927428}" srcId="{AC5D5A3A-76F5-42DE-AD39-F9F013DCA955}" destId="{0C4DCED3-7503-4595-83A6-9A220967D898}" srcOrd="1" destOrd="0" parTransId="{24C86EA8-52A7-4303-9E3E-AADFB499315E}" sibTransId="{5746E257-E205-4D8C-B718-E947F6AE3215}"/>
    <dgm:cxn modelId="{FFD1BECC-7F7E-424B-88E8-E58FF6409C54}" type="presOf" srcId="{0C4DCED3-7503-4595-83A6-9A220967D898}" destId="{2A421BE6-8126-49E7-9780-49AEE8F3D7CA}" srcOrd="0" destOrd="0" presId="urn:microsoft.com/office/officeart/2008/layout/LinedList"/>
    <dgm:cxn modelId="{D955CFE9-63B4-4FD7-A7DE-C47427737D87}" srcId="{AC5D5A3A-76F5-42DE-AD39-F9F013DCA955}" destId="{A976C680-D2A2-4643-91EF-0FB1C9A0E0FE}" srcOrd="3" destOrd="0" parTransId="{A39B779E-BC89-45E1-8583-5293C1C15A69}" sibTransId="{18FF1400-4FF2-4734-A91E-A97AB08CB5FC}"/>
    <dgm:cxn modelId="{C2EDC362-44B7-4DB2-9D5F-137C636D24B8}" type="presParOf" srcId="{57F5CB57-8106-4659-A12B-14B508C5392F}" destId="{0CF4CFB6-4320-47C8-9927-A99C3C9AF368}" srcOrd="0" destOrd="0" presId="urn:microsoft.com/office/officeart/2008/layout/LinedList"/>
    <dgm:cxn modelId="{97DC3E62-755E-45AF-9B70-23AFD9A29880}" type="presParOf" srcId="{57F5CB57-8106-4659-A12B-14B508C5392F}" destId="{F6D2889B-FFD5-48A1-AE85-7E926FE7BDC0}" srcOrd="1" destOrd="0" presId="urn:microsoft.com/office/officeart/2008/layout/LinedList"/>
    <dgm:cxn modelId="{18BE1C48-848A-468A-B462-EF56BF461552}" type="presParOf" srcId="{F6D2889B-FFD5-48A1-AE85-7E926FE7BDC0}" destId="{1ADC859C-01B4-4291-985C-1F24770E5173}" srcOrd="0" destOrd="0" presId="urn:microsoft.com/office/officeart/2008/layout/LinedList"/>
    <dgm:cxn modelId="{B23303DB-45EE-4479-96F8-D4091A420C22}" type="presParOf" srcId="{F6D2889B-FFD5-48A1-AE85-7E926FE7BDC0}" destId="{6C566C13-C08B-44D6-9C14-BE894D5B1DF7}" srcOrd="1" destOrd="0" presId="urn:microsoft.com/office/officeart/2008/layout/LinedList"/>
    <dgm:cxn modelId="{1EE08B75-CFB2-48BC-8F39-0ECC71A6127E}" type="presParOf" srcId="{57F5CB57-8106-4659-A12B-14B508C5392F}" destId="{ED091ADB-68A2-4A52-B6C8-A871BE4EF4B4}" srcOrd="2" destOrd="0" presId="urn:microsoft.com/office/officeart/2008/layout/LinedList"/>
    <dgm:cxn modelId="{9D9A3405-3D0D-4D05-AA20-EFFF25B789B4}" type="presParOf" srcId="{57F5CB57-8106-4659-A12B-14B508C5392F}" destId="{5D27CBAF-D3CB-4572-8C0E-2A8D53AC5AF8}" srcOrd="3" destOrd="0" presId="urn:microsoft.com/office/officeart/2008/layout/LinedList"/>
    <dgm:cxn modelId="{E4313F1B-E4D2-4A5D-829E-2358BCB658BC}" type="presParOf" srcId="{5D27CBAF-D3CB-4572-8C0E-2A8D53AC5AF8}" destId="{2A421BE6-8126-49E7-9780-49AEE8F3D7CA}" srcOrd="0" destOrd="0" presId="urn:microsoft.com/office/officeart/2008/layout/LinedList"/>
    <dgm:cxn modelId="{4A693147-FEFC-4D05-9E31-136F1773EFCD}" type="presParOf" srcId="{5D27CBAF-D3CB-4572-8C0E-2A8D53AC5AF8}" destId="{899B4EE7-9CA4-4921-A0FE-C8FD0ACB9937}" srcOrd="1" destOrd="0" presId="urn:microsoft.com/office/officeart/2008/layout/LinedList"/>
    <dgm:cxn modelId="{A8ED978D-B1C8-40B4-9F2A-AD4DD542E37C}" type="presParOf" srcId="{57F5CB57-8106-4659-A12B-14B508C5392F}" destId="{B7F7FA89-9D2B-4444-A998-D53600FBE4F4}" srcOrd="4" destOrd="0" presId="urn:microsoft.com/office/officeart/2008/layout/LinedList"/>
    <dgm:cxn modelId="{D0598860-D8C0-4507-BDBE-D7B6B6D29670}" type="presParOf" srcId="{57F5CB57-8106-4659-A12B-14B508C5392F}" destId="{5C55E6D5-3E4C-476C-879C-C5DE0E0ED552}" srcOrd="5" destOrd="0" presId="urn:microsoft.com/office/officeart/2008/layout/LinedList"/>
    <dgm:cxn modelId="{AC6AD231-5E64-4FCB-AE62-6948DE93CF8C}" type="presParOf" srcId="{5C55E6D5-3E4C-476C-879C-C5DE0E0ED552}" destId="{B4A74F46-3BA9-42C9-BA76-ED550B8DA20B}" srcOrd="0" destOrd="0" presId="urn:microsoft.com/office/officeart/2008/layout/LinedList"/>
    <dgm:cxn modelId="{2694AD72-BB37-4AB3-8899-44E06E8D0F5A}" type="presParOf" srcId="{5C55E6D5-3E4C-476C-879C-C5DE0E0ED552}" destId="{732B42F2-0B06-4270-9933-CAC19952D1EC}" srcOrd="1" destOrd="0" presId="urn:microsoft.com/office/officeart/2008/layout/LinedList"/>
    <dgm:cxn modelId="{A3DF4044-E5B4-4EF6-8A48-A3C2938FD883}" type="presParOf" srcId="{57F5CB57-8106-4659-A12B-14B508C5392F}" destId="{B2736E15-817A-4D46-B046-B21E557EA68C}" srcOrd="6" destOrd="0" presId="urn:microsoft.com/office/officeart/2008/layout/LinedList"/>
    <dgm:cxn modelId="{8B86D0EC-F9A0-41BB-91B2-731B582488AC}" type="presParOf" srcId="{57F5CB57-8106-4659-A12B-14B508C5392F}" destId="{862B6236-53DF-46C5-9C8F-DBA92CF84F73}" srcOrd="7" destOrd="0" presId="urn:microsoft.com/office/officeart/2008/layout/LinedList"/>
    <dgm:cxn modelId="{8A7BE883-B5A7-41B6-8F2A-D518D13F9148}" type="presParOf" srcId="{862B6236-53DF-46C5-9C8F-DBA92CF84F73}" destId="{DB81D97F-4D93-48F2-8677-1F546ED01246}" srcOrd="0" destOrd="0" presId="urn:microsoft.com/office/officeart/2008/layout/LinedList"/>
    <dgm:cxn modelId="{D7B223B3-2237-42C6-ACE2-CBA04B287025}" type="presParOf" srcId="{862B6236-53DF-46C5-9C8F-DBA92CF84F73}" destId="{CF14A2A0-0FE7-4DF2-BBE4-D8C052DBB0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EC08A-DE69-4A57-A4D0-2ECAA103761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EC6A0DE-2161-48C1-A6FD-12709F0AD8A5}">
      <dgm:prSet/>
      <dgm:spPr/>
      <dgm:t>
        <a:bodyPr/>
        <a:lstStyle/>
        <a:p>
          <a:r>
            <a:rPr lang="en-US" b="0" i="0"/>
            <a:t>Successful disease prediction demonstrated using machine learning models on the Cleveland heart disease dataset.</a:t>
          </a:r>
          <a:endParaRPr lang="en-US"/>
        </a:p>
      </dgm:t>
    </dgm:pt>
    <dgm:pt modelId="{3493BB7A-5C0D-4988-B10F-B6BB3DFA0B7F}" type="parTrans" cxnId="{74787C26-AA18-457D-9968-4293F9D0AFB4}">
      <dgm:prSet/>
      <dgm:spPr/>
      <dgm:t>
        <a:bodyPr/>
        <a:lstStyle/>
        <a:p>
          <a:endParaRPr lang="en-US"/>
        </a:p>
      </dgm:t>
    </dgm:pt>
    <dgm:pt modelId="{78564338-2B84-4405-8D11-B95A415336A0}" type="sibTrans" cxnId="{74787C26-AA18-457D-9968-4293F9D0AFB4}">
      <dgm:prSet/>
      <dgm:spPr/>
      <dgm:t>
        <a:bodyPr/>
        <a:lstStyle/>
        <a:p>
          <a:endParaRPr lang="en-US"/>
        </a:p>
      </dgm:t>
    </dgm:pt>
    <dgm:pt modelId="{A9A3FFC4-765C-447C-BB2A-8ED6AE516C62}">
      <dgm:prSet/>
      <dgm:spPr/>
      <dgm:t>
        <a:bodyPr/>
        <a:lstStyle/>
        <a:p>
          <a:r>
            <a:rPr lang="en-US" b="0" i="0"/>
            <a:t>Identification of key predictive features through exploratory data analysis, distinguishing impactful variables from less influential ones.</a:t>
          </a:r>
          <a:endParaRPr lang="en-US"/>
        </a:p>
      </dgm:t>
    </dgm:pt>
    <dgm:pt modelId="{5E07DF3D-18A1-4DB1-9BD2-5EF8909FD593}" type="parTrans" cxnId="{EC885158-EAA4-433B-A604-0C2069B53CC3}">
      <dgm:prSet/>
      <dgm:spPr/>
      <dgm:t>
        <a:bodyPr/>
        <a:lstStyle/>
        <a:p>
          <a:endParaRPr lang="en-US"/>
        </a:p>
      </dgm:t>
    </dgm:pt>
    <dgm:pt modelId="{266009C9-DF38-41E2-B045-144B3B68FCFE}" type="sibTrans" cxnId="{EC885158-EAA4-433B-A604-0C2069B53CC3}">
      <dgm:prSet/>
      <dgm:spPr/>
      <dgm:t>
        <a:bodyPr/>
        <a:lstStyle/>
        <a:p>
          <a:endParaRPr lang="en-US"/>
        </a:p>
      </dgm:t>
    </dgm:pt>
    <dgm:pt modelId="{1A563333-B66F-4244-B72C-D5F0F02CF940}">
      <dgm:prSet/>
      <dgm:spPr/>
      <dgm:t>
        <a:bodyPr/>
        <a:lstStyle/>
        <a:p>
          <a:r>
            <a:rPr lang="en-US" b="0" i="0"/>
            <a:t>Top performance observed with Logistic Regression and Random Forest models, showcasing remarkable accuracy in disease prediction.</a:t>
          </a:r>
          <a:endParaRPr lang="en-US"/>
        </a:p>
      </dgm:t>
    </dgm:pt>
    <dgm:pt modelId="{499E3F1C-3AB8-464C-9A5F-84A3FCCB3962}" type="parTrans" cxnId="{CF7EA01D-218A-4B0C-8944-253CE7115E53}">
      <dgm:prSet/>
      <dgm:spPr/>
      <dgm:t>
        <a:bodyPr/>
        <a:lstStyle/>
        <a:p>
          <a:endParaRPr lang="en-US"/>
        </a:p>
      </dgm:t>
    </dgm:pt>
    <dgm:pt modelId="{C4BDF0FB-FD80-43CD-B357-9FF13EBE5EF8}" type="sibTrans" cxnId="{CF7EA01D-218A-4B0C-8944-253CE7115E53}">
      <dgm:prSet/>
      <dgm:spPr/>
      <dgm:t>
        <a:bodyPr/>
        <a:lstStyle/>
        <a:p>
          <a:endParaRPr lang="en-US"/>
        </a:p>
      </dgm:t>
    </dgm:pt>
    <dgm:pt modelId="{556ACAA0-0287-47DD-84DA-A37101B4B587}">
      <dgm:prSet/>
      <dgm:spPr/>
      <dgm:t>
        <a:bodyPr/>
        <a:lstStyle/>
        <a:p>
          <a:r>
            <a:rPr lang="en-US" b="0" i="0"/>
            <a:t>Future potential lies in enhancing sensitivity and specificity through increased data volume and advanced feature selection techniques.</a:t>
          </a:r>
          <a:endParaRPr lang="en-US"/>
        </a:p>
      </dgm:t>
    </dgm:pt>
    <dgm:pt modelId="{613B1FC3-45D3-4209-945F-E147A6FC0152}" type="parTrans" cxnId="{AC7FE24F-EBD5-404E-B4FA-14D53CE3A6A2}">
      <dgm:prSet/>
      <dgm:spPr/>
      <dgm:t>
        <a:bodyPr/>
        <a:lstStyle/>
        <a:p>
          <a:endParaRPr lang="en-US"/>
        </a:p>
      </dgm:t>
    </dgm:pt>
    <dgm:pt modelId="{180D1BEB-23D8-4A34-9AA9-D948B1AEF0BD}" type="sibTrans" cxnId="{AC7FE24F-EBD5-404E-B4FA-14D53CE3A6A2}">
      <dgm:prSet/>
      <dgm:spPr/>
      <dgm:t>
        <a:bodyPr/>
        <a:lstStyle/>
        <a:p>
          <a:endParaRPr lang="en-US"/>
        </a:p>
      </dgm:t>
    </dgm:pt>
    <dgm:pt modelId="{66593520-8E9A-4EF9-991B-9DFDAF51A027}" type="pres">
      <dgm:prSet presAssocID="{0E7EC08A-DE69-4A57-A4D0-2ECAA1037615}" presName="vert0" presStyleCnt="0">
        <dgm:presLayoutVars>
          <dgm:dir/>
          <dgm:animOne val="branch"/>
          <dgm:animLvl val="lvl"/>
        </dgm:presLayoutVars>
      </dgm:prSet>
      <dgm:spPr/>
    </dgm:pt>
    <dgm:pt modelId="{F9503A8D-22A1-4FD3-87EB-D164DD3BACEB}" type="pres">
      <dgm:prSet presAssocID="{0EC6A0DE-2161-48C1-A6FD-12709F0AD8A5}" presName="thickLine" presStyleLbl="alignNode1" presStyleIdx="0" presStyleCnt="4"/>
      <dgm:spPr/>
    </dgm:pt>
    <dgm:pt modelId="{62667002-17E4-44CE-B65C-1A35C19D63AF}" type="pres">
      <dgm:prSet presAssocID="{0EC6A0DE-2161-48C1-A6FD-12709F0AD8A5}" presName="horz1" presStyleCnt="0"/>
      <dgm:spPr/>
    </dgm:pt>
    <dgm:pt modelId="{6AAB5C62-A770-46A0-9AF9-976826532776}" type="pres">
      <dgm:prSet presAssocID="{0EC6A0DE-2161-48C1-A6FD-12709F0AD8A5}" presName="tx1" presStyleLbl="revTx" presStyleIdx="0" presStyleCnt="4"/>
      <dgm:spPr/>
    </dgm:pt>
    <dgm:pt modelId="{2C9F4FE5-8827-4066-A0DC-7DFDB09A90A3}" type="pres">
      <dgm:prSet presAssocID="{0EC6A0DE-2161-48C1-A6FD-12709F0AD8A5}" presName="vert1" presStyleCnt="0"/>
      <dgm:spPr/>
    </dgm:pt>
    <dgm:pt modelId="{D84BBC4E-F0AF-40FC-B77B-07A0CE64A6BF}" type="pres">
      <dgm:prSet presAssocID="{A9A3FFC4-765C-447C-BB2A-8ED6AE516C62}" presName="thickLine" presStyleLbl="alignNode1" presStyleIdx="1" presStyleCnt="4"/>
      <dgm:spPr/>
    </dgm:pt>
    <dgm:pt modelId="{0D17BC5F-8BD5-43F0-82C4-6D504439DE50}" type="pres">
      <dgm:prSet presAssocID="{A9A3FFC4-765C-447C-BB2A-8ED6AE516C62}" presName="horz1" presStyleCnt="0"/>
      <dgm:spPr/>
    </dgm:pt>
    <dgm:pt modelId="{13103E70-89BE-41CC-8565-B7676536BEB7}" type="pres">
      <dgm:prSet presAssocID="{A9A3FFC4-765C-447C-BB2A-8ED6AE516C62}" presName="tx1" presStyleLbl="revTx" presStyleIdx="1" presStyleCnt="4"/>
      <dgm:spPr/>
    </dgm:pt>
    <dgm:pt modelId="{6BCE665E-49AC-421A-944E-A7B8761F7779}" type="pres">
      <dgm:prSet presAssocID="{A9A3FFC4-765C-447C-BB2A-8ED6AE516C62}" presName="vert1" presStyleCnt="0"/>
      <dgm:spPr/>
    </dgm:pt>
    <dgm:pt modelId="{43C42A39-F238-4280-B3CC-6D46E3AFC278}" type="pres">
      <dgm:prSet presAssocID="{1A563333-B66F-4244-B72C-D5F0F02CF940}" presName="thickLine" presStyleLbl="alignNode1" presStyleIdx="2" presStyleCnt="4"/>
      <dgm:spPr/>
    </dgm:pt>
    <dgm:pt modelId="{4C620A4D-E6AC-405A-A25C-57CD110C9111}" type="pres">
      <dgm:prSet presAssocID="{1A563333-B66F-4244-B72C-D5F0F02CF940}" presName="horz1" presStyleCnt="0"/>
      <dgm:spPr/>
    </dgm:pt>
    <dgm:pt modelId="{AE347360-9068-4310-97A3-A3C1602FB587}" type="pres">
      <dgm:prSet presAssocID="{1A563333-B66F-4244-B72C-D5F0F02CF940}" presName="tx1" presStyleLbl="revTx" presStyleIdx="2" presStyleCnt="4"/>
      <dgm:spPr/>
    </dgm:pt>
    <dgm:pt modelId="{11C61F96-E4AE-47EE-967A-08A79045B6AB}" type="pres">
      <dgm:prSet presAssocID="{1A563333-B66F-4244-B72C-D5F0F02CF940}" presName="vert1" presStyleCnt="0"/>
      <dgm:spPr/>
    </dgm:pt>
    <dgm:pt modelId="{0BCCFCA5-FD46-4E66-BB88-DFB4736ABEEB}" type="pres">
      <dgm:prSet presAssocID="{556ACAA0-0287-47DD-84DA-A37101B4B587}" presName="thickLine" presStyleLbl="alignNode1" presStyleIdx="3" presStyleCnt="4"/>
      <dgm:spPr/>
    </dgm:pt>
    <dgm:pt modelId="{8B17FA21-94FC-49D8-881C-37F08B9ED93C}" type="pres">
      <dgm:prSet presAssocID="{556ACAA0-0287-47DD-84DA-A37101B4B587}" presName="horz1" presStyleCnt="0"/>
      <dgm:spPr/>
    </dgm:pt>
    <dgm:pt modelId="{59B7F57D-DC65-409F-80FA-BC6C6B7D995A}" type="pres">
      <dgm:prSet presAssocID="{556ACAA0-0287-47DD-84DA-A37101B4B587}" presName="tx1" presStyleLbl="revTx" presStyleIdx="3" presStyleCnt="4"/>
      <dgm:spPr/>
    </dgm:pt>
    <dgm:pt modelId="{50D01FA0-D0C7-4B8F-B790-EC59F65B9BE1}" type="pres">
      <dgm:prSet presAssocID="{556ACAA0-0287-47DD-84DA-A37101B4B587}" presName="vert1" presStyleCnt="0"/>
      <dgm:spPr/>
    </dgm:pt>
  </dgm:ptLst>
  <dgm:cxnLst>
    <dgm:cxn modelId="{CF7EA01D-218A-4B0C-8944-253CE7115E53}" srcId="{0E7EC08A-DE69-4A57-A4D0-2ECAA1037615}" destId="{1A563333-B66F-4244-B72C-D5F0F02CF940}" srcOrd="2" destOrd="0" parTransId="{499E3F1C-3AB8-464C-9A5F-84A3FCCB3962}" sibTransId="{C4BDF0FB-FD80-43CD-B357-9FF13EBE5EF8}"/>
    <dgm:cxn modelId="{74787C26-AA18-457D-9968-4293F9D0AFB4}" srcId="{0E7EC08A-DE69-4A57-A4D0-2ECAA1037615}" destId="{0EC6A0DE-2161-48C1-A6FD-12709F0AD8A5}" srcOrd="0" destOrd="0" parTransId="{3493BB7A-5C0D-4988-B10F-B6BB3DFA0B7F}" sibTransId="{78564338-2B84-4405-8D11-B95A415336A0}"/>
    <dgm:cxn modelId="{CC9F8327-3BDD-4083-ACE6-81DF034187A6}" type="presOf" srcId="{A9A3FFC4-765C-447C-BB2A-8ED6AE516C62}" destId="{13103E70-89BE-41CC-8565-B7676536BEB7}" srcOrd="0" destOrd="0" presId="urn:microsoft.com/office/officeart/2008/layout/LinedList"/>
    <dgm:cxn modelId="{4F4C6D39-1A2D-42C8-A799-0B26F4F75238}" type="presOf" srcId="{556ACAA0-0287-47DD-84DA-A37101B4B587}" destId="{59B7F57D-DC65-409F-80FA-BC6C6B7D995A}" srcOrd="0" destOrd="0" presId="urn:microsoft.com/office/officeart/2008/layout/LinedList"/>
    <dgm:cxn modelId="{1291AB6C-7CF1-496F-929F-8A8360DA65C1}" type="presOf" srcId="{1A563333-B66F-4244-B72C-D5F0F02CF940}" destId="{AE347360-9068-4310-97A3-A3C1602FB587}" srcOrd="0" destOrd="0" presId="urn:microsoft.com/office/officeart/2008/layout/LinedList"/>
    <dgm:cxn modelId="{AC7FE24F-EBD5-404E-B4FA-14D53CE3A6A2}" srcId="{0E7EC08A-DE69-4A57-A4D0-2ECAA1037615}" destId="{556ACAA0-0287-47DD-84DA-A37101B4B587}" srcOrd="3" destOrd="0" parTransId="{613B1FC3-45D3-4209-945F-E147A6FC0152}" sibTransId="{180D1BEB-23D8-4A34-9AA9-D948B1AEF0BD}"/>
    <dgm:cxn modelId="{13125D77-AF48-4072-833F-E11E25F5910B}" type="presOf" srcId="{0E7EC08A-DE69-4A57-A4D0-2ECAA1037615}" destId="{66593520-8E9A-4EF9-991B-9DFDAF51A027}" srcOrd="0" destOrd="0" presId="urn:microsoft.com/office/officeart/2008/layout/LinedList"/>
    <dgm:cxn modelId="{EC885158-EAA4-433B-A604-0C2069B53CC3}" srcId="{0E7EC08A-DE69-4A57-A4D0-2ECAA1037615}" destId="{A9A3FFC4-765C-447C-BB2A-8ED6AE516C62}" srcOrd="1" destOrd="0" parTransId="{5E07DF3D-18A1-4DB1-9BD2-5EF8909FD593}" sibTransId="{266009C9-DF38-41E2-B045-144B3B68FCFE}"/>
    <dgm:cxn modelId="{1FDFF0EF-3B9C-411A-933C-BE9523E66F97}" type="presOf" srcId="{0EC6A0DE-2161-48C1-A6FD-12709F0AD8A5}" destId="{6AAB5C62-A770-46A0-9AF9-976826532776}" srcOrd="0" destOrd="0" presId="urn:microsoft.com/office/officeart/2008/layout/LinedList"/>
    <dgm:cxn modelId="{43CA90F3-AA36-49DD-81FE-806FDC89AA39}" type="presParOf" srcId="{66593520-8E9A-4EF9-991B-9DFDAF51A027}" destId="{F9503A8D-22A1-4FD3-87EB-D164DD3BACEB}" srcOrd="0" destOrd="0" presId="urn:microsoft.com/office/officeart/2008/layout/LinedList"/>
    <dgm:cxn modelId="{28754577-D364-4688-BA27-529E8B7A4E47}" type="presParOf" srcId="{66593520-8E9A-4EF9-991B-9DFDAF51A027}" destId="{62667002-17E4-44CE-B65C-1A35C19D63AF}" srcOrd="1" destOrd="0" presId="urn:microsoft.com/office/officeart/2008/layout/LinedList"/>
    <dgm:cxn modelId="{1F1CAC6C-7F66-4C3E-86E5-46D30DC02E81}" type="presParOf" srcId="{62667002-17E4-44CE-B65C-1A35C19D63AF}" destId="{6AAB5C62-A770-46A0-9AF9-976826532776}" srcOrd="0" destOrd="0" presId="urn:microsoft.com/office/officeart/2008/layout/LinedList"/>
    <dgm:cxn modelId="{955AF044-9EDF-49CF-A9CC-FF2848117A48}" type="presParOf" srcId="{62667002-17E4-44CE-B65C-1A35C19D63AF}" destId="{2C9F4FE5-8827-4066-A0DC-7DFDB09A90A3}" srcOrd="1" destOrd="0" presId="urn:microsoft.com/office/officeart/2008/layout/LinedList"/>
    <dgm:cxn modelId="{4C2B00FA-671D-41F8-963F-5B66822051C6}" type="presParOf" srcId="{66593520-8E9A-4EF9-991B-9DFDAF51A027}" destId="{D84BBC4E-F0AF-40FC-B77B-07A0CE64A6BF}" srcOrd="2" destOrd="0" presId="urn:microsoft.com/office/officeart/2008/layout/LinedList"/>
    <dgm:cxn modelId="{CE09BD1B-14B2-4CAB-AE0A-DA6777F8BDC2}" type="presParOf" srcId="{66593520-8E9A-4EF9-991B-9DFDAF51A027}" destId="{0D17BC5F-8BD5-43F0-82C4-6D504439DE50}" srcOrd="3" destOrd="0" presId="urn:microsoft.com/office/officeart/2008/layout/LinedList"/>
    <dgm:cxn modelId="{EF35AD64-500B-487F-ACA5-EE80F8439ABA}" type="presParOf" srcId="{0D17BC5F-8BD5-43F0-82C4-6D504439DE50}" destId="{13103E70-89BE-41CC-8565-B7676536BEB7}" srcOrd="0" destOrd="0" presId="urn:microsoft.com/office/officeart/2008/layout/LinedList"/>
    <dgm:cxn modelId="{8973CD62-0BCF-426E-8382-FF2EA377B5A5}" type="presParOf" srcId="{0D17BC5F-8BD5-43F0-82C4-6D504439DE50}" destId="{6BCE665E-49AC-421A-944E-A7B8761F7779}" srcOrd="1" destOrd="0" presId="urn:microsoft.com/office/officeart/2008/layout/LinedList"/>
    <dgm:cxn modelId="{B47B1B06-9508-402C-9FA0-90DF4D27B580}" type="presParOf" srcId="{66593520-8E9A-4EF9-991B-9DFDAF51A027}" destId="{43C42A39-F238-4280-B3CC-6D46E3AFC278}" srcOrd="4" destOrd="0" presId="urn:microsoft.com/office/officeart/2008/layout/LinedList"/>
    <dgm:cxn modelId="{F0F36661-1283-481B-B414-B3F440D71810}" type="presParOf" srcId="{66593520-8E9A-4EF9-991B-9DFDAF51A027}" destId="{4C620A4D-E6AC-405A-A25C-57CD110C9111}" srcOrd="5" destOrd="0" presId="urn:microsoft.com/office/officeart/2008/layout/LinedList"/>
    <dgm:cxn modelId="{852099AF-F98A-4A71-A1A8-416C0151B7A3}" type="presParOf" srcId="{4C620A4D-E6AC-405A-A25C-57CD110C9111}" destId="{AE347360-9068-4310-97A3-A3C1602FB587}" srcOrd="0" destOrd="0" presId="urn:microsoft.com/office/officeart/2008/layout/LinedList"/>
    <dgm:cxn modelId="{E433A9CD-A7E6-4DCE-8CDB-FCF298866FC6}" type="presParOf" srcId="{4C620A4D-E6AC-405A-A25C-57CD110C9111}" destId="{11C61F96-E4AE-47EE-967A-08A79045B6AB}" srcOrd="1" destOrd="0" presId="urn:microsoft.com/office/officeart/2008/layout/LinedList"/>
    <dgm:cxn modelId="{E37B8B3E-2437-45B9-8F21-D2E07E759C70}" type="presParOf" srcId="{66593520-8E9A-4EF9-991B-9DFDAF51A027}" destId="{0BCCFCA5-FD46-4E66-BB88-DFB4736ABEEB}" srcOrd="6" destOrd="0" presId="urn:microsoft.com/office/officeart/2008/layout/LinedList"/>
    <dgm:cxn modelId="{5EE07DC7-7E8D-420D-AB22-C2DD22D26A71}" type="presParOf" srcId="{66593520-8E9A-4EF9-991B-9DFDAF51A027}" destId="{8B17FA21-94FC-49D8-881C-37F08B9ED93C}" srcOrd="7" destOrd="0" presId="urn:microsoft.com/office/officeart/2008/layout/LinedList"/>
    <dgm:cxn modelId="{CEB9EA3E-C42C-4788-8D9C-B68190F533B4}" type="presParOf" srcId="{8B17FA21-94FC-49D8-881C-37F08B9ED93C}" destId="{59B7F57D-DC65-409F-80FA-BC6C6B7D995A}" srcOrd="0" destOrd="0" presId="urn:microsoft.com/office/officeart/2008/layout/LinedList"/>
    <dgm:cxn modelId="{1E252A51-6008-4EC6-B972-2FE81CEFA689}" type="presParOf" srcId="{8B17FA21-94FC-49D8-881C-37F08B9ED93C}" destId="{50D01FA0-D0C7-4B8F-B790-EC59F65B9B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4CFB6-4320-47C8-9927-A99C3C9AF36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C859C-01B4-4291-985C-1F24770E517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Age isn't the sole predictor: Age alone doesn't distinctly predict heart disease, with occurrences spread across age groups.</a:t>
          </a:r>
          <a:endParaRPr lang="en-US" sz="2300" kern="1200"/>
        </a:p>
      </dsp:txBody>
      <dsp:txXfrm>
        <a:off x="0" y="0"/>
        <a:ext cx="6900512" cy="1384035"/>
      </dsp:txXfrm>
    </dsp:sp>
    <dsp:sp modelId="{ED091ADB-68A2-4A52-B6C8-A871BE4EF4B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1BE6-8126-49E7-9780-49AEE8F3D7C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Gender disparity: Heart disease is more prevalent in males compared to females.</a:t>
          </a:r>
          <a:endParaRPr lang="en-US" sz="2300" kern="1200"/>
        </a:p>
      </dsp:txBody>
      <dsp:txXfrm>
        <a:off x="0" y="1384035"/>
        <a:ext cx="6900512" cy="1384035"/>
      </dsp:txXfrm>
    </dsp:sp>
    <dsp:sp modelId="{B7F7FA89-9D2B-4444-A998-D53600FBE4F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74F46-3BA9-42C9-BA76-ED550B8DA20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Cholesterol matters: High cholesterol levels, especially in males, correlate with heart disease.</a:t>
          </a:r>
          <a:endParaRPr lang="en-US" sz="2300" kern="1200"/>
        </a:p>
      </dsp:txBody>
      <dsp:txXfrm>
        <a:off x="0" y="2768070"/>
        <a:ext cx="6900512" cy="1384035"/>
      </dsp:txXfrm>
    </dsp:sp>
    <dsp:sp modelId="{B2736E15-817A-4D46-B046-B21E557EA68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D97F-4D93-48F2-8677-1F546ED0124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Model accuracy: Logistic Regression and Random Forest models exhibit superior accuracy, with sensitivity and specificity as key metrics for evaluation.</a:t>
          </a:r>
          <a:endParaRPr lang="en-US" sz="23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03A8D-22A1-4FD3-87EB-D164DD3BACE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5C62-A770-46A0-9AF9-97682653277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Successful disease prediction demonstrated using machine learning models on the Cleveland heart disease dataset.</a:t>
          </a:r>
          <a:endParaRPr lang="en-US" sz="2500" kern="1200"/>
        </a:p>
      </dsp:txBody>
      <dsp:txXfrm>
        <a:off x="0" y="0"/>
        <a:ext cx="6900512" cy="1384035"/>
      </dsp:txXfrm>
    </dsp:sp>
    <dsp:sp modelId="{D84BBC4E-F0AF-40FC-B77B-07A0CE64A6B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03E70-89BE-41CC-8565-B7676536BEB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Identification of key predictive features through exploratory data analysis, distinguishing impactful variables from less influential ones.</a:t>
          </a:r>
          <a:endParaRPr lang="en-US" sz="2500" kern="1200"/>
        </a:p>
      </dsp:txBody>
      <dsp:txXfrm>
        <a:off x="0" y="1384035"/>
        <a:ext cx="6900512" cy="1384035"/>
      </dsp:txXfrm>
    </dsp:sp>
    <dsp:sp modelId="{43C42A39-F238-4280-B3CC-6D46E3AFC27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47360-9068-4310-97A3-A3C1602FB58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Top performance observed with Logistic Regression and Random Forest models, showcasing remarkable accuracy in disease prediction.</a:t>
          </a:r>
          <a:endParaRPr lang="en-US" sz="2500" kern="1200"/>
        </a:p>
      </dsp:txBody>
      <dsp:txXfrm>
        <a:off x="0" y="2768070"/>
        <a:ext cx="6900512" cy="1384035"/>
      </dsp:txXfrm>
    </dsp:sp>
    <dsp:sp modelId="{0BCCFCA5-FD46-4E66-BB88-DFB4736ABEEB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F57D-DC65-409F-80FA-BC6C6B7D995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Future potential lies in enhancing sensitivity and specificity through increased data volume and advanced feature selection techniques.</a:t>
          </a:r>
          <a:endParaRPr lang="en-US" sz="25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392E-B3E7-C135-DBB1-BAD6770F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9F7F0-8490-B549-ED27-412222017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7DFD-C712-0F92-D5CE-98CB1633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4234-E04B-9992-473F-8DA04F0B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FE8A-7CFE-E5F9-A68F-AD4725DF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5A0-2962-48D1-3478-9604E199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2401-0E8F-5998-953A-86CC0668A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13CC-C40A-A741-98B5-FB62CD6A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94BC-3C88-584B-988A-273ABF3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4E97-1EFE-5DF9-C904-931E45A5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09BCC-8CC1-F5A0-3AEB-0FE6DA1E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C15CE-8405-5585-BB65-5A8913CC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C961-C49C-7C7A-E41A-C1DEE4EB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315B-CAEF-6B71-708C-FD8B0870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49D6-7E1F-9CE3-DDEA-5A7A4260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8EF1-6953-6FCB-8E4C-5388735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2DC3-F12A-03CB-B5F0-9556CF1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4A6C-FEC7-F65B-9F35-7B9FA76D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F8D3-8350-C6CD-7D3D-963BC294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EFB0-7A9F-9D74-ACBC-3A0803D7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499A-F9C9-0383-4BB9-B2C6629B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AC8-BD0D-F9CF-E95C-4E9D5EBA3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FC81-97D3-2925-7C38-CA3E26AA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A367-6119-F5B6-5AF9-C21F363B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D7DC-E398-FBA7-7A27-6B0F7F7E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218-3545-1617-8E16-FC1BF717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AE26-58E1-2C49-118B-F72599303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0545-F3C8-E6F3-173C-90620ACC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7A22-801D-E557-6113-D1AAF4F4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D64C-722B-0723-BDB3-FE29E0EC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28C72-748B-8D64-FE28-83221BAC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776A-C0C3-028B-0733-126D9C1D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6F00-0AA2-7776-8B19-FC289461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5F1E5-FC4B-0729-12B6-46E42147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59B28-DB34-D778-7F68-6D2917CC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B977-7F8B-60CB-AD42-D8EA09FBC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8FE3C-B470-F5B1-2C3D-D61D4FF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476E6-27C5-006D-EF36-20666657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6ECC0-DD26-E955-2605-1485EE95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C992-1755-B83B-AE91-E4FF36B3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8848-9ABF-FC3F-AF20-A9A0B831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B1039-ED49-3D60-22BC-047D84FF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CA98F-2C32-4516-4ABB-B6F0F112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FA81F-4C5D-ADEB-4012-D78BDD7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51A2-EA56-EB55-8DE0-4269804B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6B6DA-BDD6-FD20-F8C6-8290F1DF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A2C5-DD0C-3270-96A0-F3A1F3A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8BE0-0194-CBEB-0217-5A4E9203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AB10-3CB8-C6FD-813C-AE2A9D79E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F2A9F-BFF8-824F-3303-A148EB6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64F0-0471-2D7B-72B1-CA50425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2559-919A-368C-2483-8E2D5DF3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96E8-DA36-522A-2466-DF3CECE6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10F28-4057-07AF-48C0-4D3E51D16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5518-915D-DCBE-4814-5EE7DD27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4D8AE-15D9-1671-26E1-58E05F18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CD93-B5AB-B9CF-E974-DC840B6C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90CD-C907-247F-FB53-22297903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CDC6D-5022-F0B5-E426-2F6C668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2862-699D-FE88-3581-8B4D7AA2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103F-CB40-7B76-4614-704795F85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138B-DA46-4FAA-A92F-AAD1633E79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E691-D74B-303D-F09B-287B282BE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AC37-0656-B856-3424-54F5C442B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2362-44A3-47C9-80A6-EB911D3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hyperlink" Target="https://www.heartandstroke.ca/heart-disease/what-is-heart-disease/types-of-heart-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zi.psych.upenn.edu/R/library/caret/html/sensitivity.html" TargetMode="External"/><Relationship Id="rId5" Type="http://schemas.openxmlformats.org/officeDocument/2006/relationships/hyperlink" Target="https://towardsdatascience.com/random-forest-in-r-f66adf80ec9" TargetMode="External"/><Relationship Id="rId4" Type="http://schemas.openxmlformats.org/officeDocument/2006/relationships/hyperlink" Target="https://uc-r.github.io/regression_tre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586C0-32D2-650F-CD36-0FBB2374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Predicting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C753-A888-8E9A-3648-227A4FA5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An Exploratory Data Analysis</a:t>
            </a:r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240F006B-87DB-B0E7-BD51-D83B79C8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264899-2CA9-82AC-D089-27F7733F691B}"/>
              </a:ext>
            </a:extLst>
          </p:cNvPr>
          <p:cNvSpPr txBox="1"/>
          <p:nvPr/>
        </p:nvSpPr>
        <p:spPr>
          <a:xfrm flipH="1">
            <a:off x="9749555" y="5911361"/>
            <a:ext cx="217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Karthik </a:t>
            </a:r>
            <a:r>
              <a:rPr lang="en-US" dirty="0" err="1"/>
              <a:t>Badiganti</a:t>
            </a:r>
            <a:endParaRPr lang="en-US" dirty="0"/>
          </a:p>
          <a:p>
            <a:r>
              <a:rPr lang="en-US" dirty="0"/>
              <a:t>kbadigan@kent.edu</a:t>
            </a:r>
          </a:p>
        </p:txBody>
      </p:sp>
    </p:spTree>
    <p:extLst>
      <p:ext uri="{BB962C8B-B14F-4D97-AF65-F5344CB8AC3E}">
        <p14:creationId xmlns:p14="http://schemas.microsoft.com/office/powerpoint/2010/main" val="34525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303D-73FA-2B2D-8ECF-A808D5B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9240-442D-2CD6-0883-860F75F68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https://www.heartandstroke.ca/heart-disease/what-is-heart-disease/types-of-heart-disease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https://archive.ics.uci.edu/ml/datasets/heart+disease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https://uc-r.github.io/regression_trees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https://towardsdatascience.com/random-forest-in-r-f66adf80ec9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http://finzi.psych.upenn.edu/R/library/caret/html/sensitivity.html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EDB94-49C6-1B9F-854F-59770671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Introduction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C8D-0735-C05A-1743-997067C4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Objective: To predict heart diseases using the Cleveland heart disease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Dataset Source: UCI Machine Learning Repository, Kaggle Public Data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Importance: Early detection of heart diseases for effective medical intervention.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C69533AC-F3AA-6F76-BE51-C6834BCE2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4" r="1753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1A18A1-908B-C7B2-4C12-D0C0F680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latin typeface="Söhne"/>
              </a:rPr>
              <a:t>Dataset Overview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5969-3310-32EA-E4D6-484CB224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Dataset Source: Cleveland Heart Disease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Features: Subset of 14 features from 76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Instances: Total number of samples is 304.</a:t>
            </a:r>
          </a:p>
        </p:txBody>
      </p:sp>
    </p:spTree>
    <p:extLst>
      <p:ext uri="{BB962C8B-B14F-4D97-AF65-F5344CB8AC3E}">
        <p14:creationId xmlns:p14="http://schemas.microsoft.com/office/powerpoint/2010/main" val="20726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D4A2AD-E2FD-4CAD-8DEF-75993D7E4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E65E5-31AD-4B0E-8D4C-6526CAAE2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65B678-A993-4BFF-AE12-E1A2FC6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5A95B7-D327-4B86-92B5-EC4B891D5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E75360-B005-450D-92A5-52D30214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436CEA-83DB-4E89-8B52-8D9168AD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0AFA37-9373-4E36-8BDE-B16B248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894E1F-5686-2916-0EE4-6B34863F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Exploration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9508-98AE-2C11-FCD5-1542C017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Density Plot of the available columns with the predictor variable.</a:t>
            </a:r>
            <a:endParaRPr lang="en-US" sz="2000" b="0" i="0" kern="120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group of graphs showing different types of heart disease&#10;&#10;Description automatically generated">
            <a:extLst>
              <a:ext uri="{FF2B5EF4-FFF2-40B4-BE49-F238E27FC236}">
                <a16:creationId xmlns:a16="http://schemas.microsoft.com/office/drawing/2014/main" id="{637A60F9-8BBC-3E6C-9692-FB838936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3713"/>
            <a:ext cx="5031847" cy="241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1B662-C10A-0043-9447-DDD826F8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1001"/>
            <a:ext cx="5243642" cy="2822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2C73B-BC8C-224C-75C4-78E4FB82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8981-39A7-9BFD-1261-AC8B744E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Age &amp; Disease: Age's limited impact on predicting heart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Gender &amp; Disease: Gender differences in disease prevalence.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Chest Pain: Distribution of chest pain types among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Cholesterol: Cholesterol levels and their role in heart disease.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Söhne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462B2-7F19-F541-FDC6-919CDF8E2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967" y="2183363"/>
            <a:ext cx="5826230" cy="3389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4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B37F7-5D39-C7D7-1A35-3855B219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latin typeface="Söhne"/>
              </a:rPr>
              <a:t>Model Building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7116-4EA9-2859-1CD3-AD3B9B3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Selection of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K-Nearest Neighbors (KNN)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</a:rPr>
              <a:t>Ada Boost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6396B-EE60-0D88-7495-333ED0ED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717A6D-7DE1-B3DB-771B-F7C1845F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0" y="2409538"/>
            <a:ext cx="10689879" cy="3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E3968-96A0-7BCC-DB14-A6ECC4A6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Insights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E4276-CB42-C4DF-7277-8C00389B8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200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08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1F09B-6B6B-1E71-624B-F1DAE7FF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0BA8B-B784-E143-616E-C08E23741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528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88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Times New Roman</vt:lpstr>
      <vt:lpstr>Office Theme</vt:lpstr>
      <vt:lpstr>Predicting Heart Disease</vt:lpstr>
      <vt:lpstr>Introduction</vt:lpstr>
      <vt:lpstr>Dataset Overview</vt:lpstr>
      <vt:lpstr>Data Exploration</vt:lpstr>
      <vt:lpstr>Variable Importance</vt:lpstr>
      <vt:lpstr>Model Building</vt:lpstr>
      <vt:lpstr>Results</vt:lpstr>
      <vt:lpstr>Insights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Sandhya Cheepurupalli</dc:creator>
  <cp:lastModifiedBy>Sandhya Cheepurupalli</cp:lastModifiedBy>
  <cp:revision>1</cp:revision>
  <dcterms:created xsi:type="dcterms:W3CDTF">2023-08-15T02:33:29Z</dcterms:created>
  <dcterms:modified xsi:type="dcterms:W3CDTF">2023-08-15T03:00:17Z</dcterms:modified>
</cp:coreProperties>
</file>