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B47B2E-B0DA-4B6C-9E9A-2A545CB4BA4C}" v="5" dt="2023-05-02T04:09:13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5/6/2023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40E7-C0A1-EF6A-73B7-E09DC070A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223" y="2368834"/>
            <a:ext cx="10491050" cy="917851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Multi-face Detection and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8E92D-24F8-175A-32C8-589717B3D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223" y="3614398"/>
            <a:ext cx="9903554" cy="679078"/>
          </a:xfrm>
        </p:spPr>
        <p:txBody>
          <a:bodyPr>
            <a:normAutofit fontScale="92500"/>
          </a:bodyPr>
          <a:lstStyle/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Using MTCNN for Face Detection and VGG16 for Face Recognition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337E6-4177-2B6C-1462-2F0BCEEA3646}"/>
              </a:ext>
            </a:extLst>
          </p:cNvPr>
          <p:cNvSpPr txBox="1"/>
          <p:nvPr/>
        </p:nvSpPr>
        <p:spPr>
          <a:xfrm>
            <a:off x="1144223" y="4948902"/>
            <a:ext cx="394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-Karthik Badiganti</a:t>
            </a:r>
          </a:p>
        </p:txBody>
      </p:sp>
    </p:spTree>
    <p:extLst>
      <p:ext uri="{BB962C8B-B14F-4D97-AF65-F5344CB8AC3E}">
        <p14:creationId xmlns:p14="http://schemas.microsoft.com/office/powerpoint/2010/main" val="360873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0959-DB2F-F57D-4CE3-211CCA52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A52A-8DD9-C975-6D6A-3179EDC51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Face tracking and recognition are important for security.</a:t>
            </a:r>
          </a:p>
          <a:p>
            <a:r>
              <a:rPr lang="en-US" dirty="0"/>
              <a:t>Traditional face recognition systems are limited in their ability to handle multiple faces in real-time video streams.</a:t>
            </a:r>
          </a:p>
          <a:p>
            <a:r>
              <a:rPr lang="en-US" dirty="0"/>
              <a:t>Creating a model setup to detect multiple faces and recognize them during a live stream with less model size and relatively high accuracy.</a:t>
            </a:r>
          </a:p>
          <a:p>
            <a:r>
              <a:rPr lang="en-US" dirty="0"/>
              <a:t>The current setup is built by cascading the MTCNN model for face detection and the VGG-16 model for face recognition in a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7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9FB2-C5A5-9FB5-BA68-2C15A841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 fontScale="90000"/>
          </a:bodyPr>
          <a:lstStyle/>
          <a:p>
            <a:r>
              <a:rPr lang="en-US" sz="400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6FD9D-88D1-0DF1-7934-F18135134CE6}"/>
              </a:ext>
            </a:extLst>
          </p:cNvPr>
          <p:cNvSpPr/>
          <p:nvPr/>
        </p:nvSpPr>
        <p:spPr>
          <a:xfrm>
            <a:off x="9859651" y="3153199"/>
            <a:ext cx="1646549" cy="8929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24128">
              <a:spcAft>
                <a:spcPts val="600"/>
              </a:spcAft>
            </a:pPr>
            <a:r>
              <a:rPr lang="en-US" sz="20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B8A66D-C7D5-295A-AFFD-57BD6FEFFAB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9307900" y="3599696"/>
            <a:ext cx="551751" cy="1417"/>
          </a:xfrm>
          <a:prstGeom prst="straightConnector1">
            <a:avLst/>
          </a:prstGeom>
          <a:solidFill>
            <a:schemeClr val="bg2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5C1444E-945B-7A06-D006-AB76E67B0C24}"/>
              </a:ext>
            </a:extLst>
          </p:cNvPr>
          <p:cNvSpPr/>
          <p:nvPr/>
        </p:nvSpPr>
        <p:spPr>
          <a:xfrm>
            <a:off x="7599530" y="3155273"/>
            <a:ext cx="1708370" cy="8929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24128">
              <a:spcAft>
                <a:spcPts val="600"/>
              </a:spcAft>
            </a:pPr>
            <a:r>
              <a:rPr lang="en-US" sz="20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CNN for Face recognition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35FB6A-E290-EF4F-9E87-1507F569BAA6}"/>
              </a:ext>
            </a:extLst>
          </p:cNvPr>
          <p:cNvSpPr/>
          <p:nvPr/>
        </p:nvSpPr>
        <p:spPr>
          <a:xfrm>
            <a:off x="618307" y="3153199"/>
            <a:ext cx="1740347" cy="8929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24128">
              <a:spcAft>
                <a:spcPts val="600"/>
              </a:spcAft>
            </a:pPr>
            <a:r>
              <a:rPr lang="en-US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from Camera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6E67D40-9563-76DB-8D76-C90A3F020CDA}"/>
              </a:ext>
            </a:extLst>
          </p:cNvPr>
          <p:cNvSpPr/>
          <p:nvPr/>
        </p:nvSpPr>
        <p:spPr>
          <a:xfrm>
            <a:off x="3147549" y="3153857"/>
            <a:ext cx="1740347" cy="8929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24128">
              <a:spcAft>
                <a:spcPts val="600"/>
              </a:spcAft>
            </a:pPr>
            <a:r>
              <a:rPr lang="en-US" sz="20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Pre-processing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C4DA30A-FD46-430D-9C00-11C150027E44}"/>
              </a:ext>
            </a:extLst>
          </p:cNvPr>
          <p:cNvSpPr/>
          <p:nvPr/>
        </p:nvSpPr>
        <p:spPr>
          <a:xfrm>
            <a:off x="5307432" y="3155272"/>
            <a:ext cx="1740347" cy="8915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24128">
              <a:spcAft>
                <a:spcPts val="600"/>
              </a:spcAft>
            </a:pPr>
            <a:r>
              <a:rPr lang="en-US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MT-CNN for Face detection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5873202-5E44-9636-A699-6EA83611C832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358654" y="3599695"/>
            <a:ext cx="788895" cy="658"/>
          </a:xfrm>
          <a:prstGeom prst="straightConnector1">
            <a:avLst/>
          </a:prstGeom>
          <a:solidFill>
            <a:schemeClr val="bg2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1E336FA-021B-6987-0AE7-48916BFD35FA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4887896" y="3600353"/>
            <a:ext cx="419536" cy="708"/>
          </a:xfrm>
          <a:prstGeom prst="straightConnector1">
            <a:avLst/>
          </a:prstGeom>
          <a:solidFill>
            <a:schemeClr val="bg2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5B0DA55-5672-AE0E-F3A0-B99799989587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7047779" y="3600353"/>
            <a:ext cx="551751" cy="708"/>
          </a:xfrm>
          <a:prstGeom prst="straightConnector1">
            <a:avLst/>
          </a:prstGeom>
          <a:solidFill>
            <a:schemeClr val="bg2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95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5E0A-265E-1855-64BC-D4059E88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75D0C-7E95-5A22-3691-01E8A1F0A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Face Detection:</a:t>
            </a:r>
          </a:p>
          <a:p>
            <a:pPr marL="0" indent="0">
              <a:buNone/>
            </a:pPr>
            <a:r>
              <a:rPr lang="en-US" dirty="0"/>
              <a:t>MTCNN consists of three stages that work together to detect faces at different scales and locations in an image.</a:t>
            </a:r>
          </a:p>
          <a:p>
            <a:r>
              <a:rPr lang="en-US" dirty="0"/>
              <a:t>Proposal network (P-Net)</a:t>
            </a:r>
          </a:p>
          <a:p>
            <a:r>
              <a:rPr lang="en-US" dirty="0"/>
              <a:t>Refinement network (R-Net)</a:t>
            </a:r>
          </a:p>
          <a:p>
            <a:r>
              <a:rPr lang="en-US" dirty="0"/>
              <a:t>Output network (O-Net)</a:t>
            </a:r>
          </a:p>
        </p:txBody>
      </p:sp>
    </p:spTree>
    <p:extLst>
      <p:ext uri="{BB962C8B-B14F-4D97-AF65-F5344CB8AC3E}">
        <p14:creationId xmlns:p14="http://schemas.microsoft.com/office/powerpoint/2010/main" val="346247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5E0A-265E-1855-64BC-D4059E88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75D0C-7E95-5A22-3691-01E8A1F0A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Face Recognition:</a:t>
            </a:r>
          </a:p>
          <a:p>
            <a:r>
              <a:rPr lang="en-US" dirty="0"/>
              <a:t>The Output of the face detection phase is given as the input for another CNN model.</a:t>
            </a:r>
          </a:p>
          <a:p>
            <a:r>
              <a:rPr lang="en-US" dirty="0"/>
              <a:t>VGG-16 is used to recognize faces.</a:t>
            </a:r>
          </a:p>
          <a:p>
            <a:r>
              <a:rPr lang="en-US" dirty="0"/>
              <a:t>Output of VGG-6 is sent to display along with the box that it detected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ACC2-5DE5-AEDB-D67A-3E145E39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8C24-031B-B58B-C5CE-CC638E0FA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Comparison of MTCNN with Other Models for Face Detection:</a:t>
            </a:r>
          </a:p>
          <a:p>
            <a:r>
              <a:rPr lang="en-US" b="1" dirty="0"/>
              <a:t>Haar Cascade:  </a:t>
            </a:r>
            <a:r>
              <a:rPr lang="en-US" dirty="0"/>
              <a:t>Traditional, simple but less accurate. </a:t>
            </a:r>
          </a:p>
          <a:p>
            <a:r>
              <a:rPr lang="en-US" b="1" dirty="0"/>
              <a:t>HOG: </a:t>
            </a:r>
            <a:r>
              <a:rPr lang="en-US" dirty="0"/>
              <a:t>Traditional, more accurate than Haar but less than MTCNN</a:t>
            </a:r>
          </a:p>
          <a:p>
            <a:r>
              <a:rPr lang="en-US" b="1" dirty="0"/>
              <a:t>RetinaFace</a:t>
            </a:r>
            <a:r>
              <a:rPr lang="en-US" dirty="0"/>
              <a:t>: A state-of-the-art face detection model, with higher accuracy, but a larger model size.</a:t>
            </a:r>
          </a:p>
          <a:p>
            <a:pPr marL="0" indent="0">
              <a:buNone/>
            </a:pPr>
            <a:r>
              <a:rPr lang="en-US" dirty="0"/>
              <a:t>Comparison of VGG16 with Other Models for Face Recognition:</a:t>
            </a:r>
          </a:p>
          <a:p>
            <a:r>
              <a:rPr lang="en-US" b="1" dirty="0"/>
              <a:t>FaceNet: </a:t>
            </a:r>
            <a:r>
              <a:rPr lang="en-US" dirty="0"/>
              <a:t>It has higher accuracy but has a larger model size </a:t>
            </a:r>
          </a:p>
          <a:p>
            <a:r>
              <a:rPr lang="en-US" b="1" dirty="0"/>
              <a:t>DeepFace</a:t>
            </a:r>
            <a:r>
              <a:rPr lang="en-US" dirty="0"/>
              <a:t>: It has similar accuracy rates but with a larger model size.</a:t>
            </a:r>
          </a:p>
        </p:txBody>
      </p:sp>
    </p:spTree>
    <p:extLst>
      <p:ext uri="{BB962C8B-B14F-4D97-AF65-F5344CB8AC3E}">
        <p14:creationId xmlns:p14="http://schemas.microsoft.com/office/powerpoint/2010/main" val="198072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6FE8-2031-A98D-3050-46E8CA3D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D8209-E2B5-1F85-DF45-2AC4468AF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MTCNN and VGG16 have high accuracy rates with moderate model sizes and are suitable for real-time applications.</a:t>
            </a:r>
          </a:p>
          <a:p>
            <a:r>
              <a:rPr lang="en-US" dirty="0"/>
              <a:t>The multi-stage pipeline and multi-task learning approach of MTCNN provide high accuracy rates in face detection </a:t>
            </a:r>
          </a:p>
          <a:p>
            <a:r>
              <a:rPr lang="en-US" dirty="0"/>
              <a:t>The pre-trained deep learning model and small model size of VGG16 provide high accuracy rates in face recognition.</a:t>
            </a:r>
          </a:p>
        </p:txBody>
      </p:sp>
    </p:spTree>
    <p:extLst>
      <p:ext uri="{BB962C8B-B14F-4D97-AF65-F5344CB8AC3E}">
        <p14:creationId xmlns:p14="http://schemas.microsoft.com/office/powerpoint/2010/main" val="3218390705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3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F9DE3"/>
      </a:accent1>
      <a:accent2>
        <a:srgbClr val="3F9DE3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Custom 1">
      <a:majorFont>
        <a:latin typeface="Calibri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DBEBE96E377143BDB3E33648212D54" ma:contentTypeVersion="0" ma:contentTypeDescription="Create a new document." ma:contentTypeScope="" ma:versionID="0aa891636b132207670d21e08a3f54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5c21ddc8a47b8f1326aa5879cccb2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5C228F-16D8-4A20-BEA3-6937158FF1A8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7604CBC-D5E2-40C2-87F0-46F491D2EB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CE9B60-6DB7-4520-BF60-DD569760D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3548</TotalTime>
  <Words>332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Nova Light</vt:lpstr>
      <vt:lpstr>Calibri</vt:lpstr>
      <vt:lpstr>Söhne</vt:lpstr>
      <vt:lpstr>ModOverlayVTI</vt:lpstr>
      <vt:lpstr>Multi-face Detection and Recognition</vt:lpstr>
      <vt:lpstr>Introduction</vt:lpstr>
      <vt:lpstr>Architecture</vt:lpstr>
      <vt:lpstr>Model</vt:lpstr>
      <vt:lpstr>Model</vt:lpstr>
      <vt:lpstr>Comparison with Other Models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Multi-face Tracking and Recognition</dc:title>
  <dc:creator>Cheepurupalli, Sandhya</dc:creator>
  <cp:lastModifiedBy>Badiganti, Karthik</cp:lastModifiedBy>
  <cp:revision>8</cp:revision>
  <dcterms:created xsi:type="dcterms:W3CDTF">2023-05-02T04:01:10Z</dcterms:created>
  <dcterms:modified xsi:type="dcterms:W3CDTF">2023-05-09T04:50:57Z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0x0101004CDBEBE96E377143BDB3E33648212D54</vt:lpwstr>
  </property>
</Properties>
</file>