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015AA-60B6-4F6C-9FC8-FB0694418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DDE0D9-F754-4088-A363-EA7E7A58A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958DD-A14C-463F-AAF3-1556F01E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04818-7F95-4F79-94DF-7B0B0C04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47BE1A-4878-4E7D-9332-BBFCCBD0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3362D-9157-4F16-908A-FFA2CCCC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84609-5718-4E6F-B92B-5C494B688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10E44-8697-41E7-9534-7E4E2966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1C354-4F61-4661-8979-530A7671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8D58B-185D-4F9D-B778-CA329C0C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3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F46FD3-AE1F-490E-B80C-293B5760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DD9B3E-14DA-423D-A734-11E0F898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FC6A3-6B0E-4C81-B99B-C5FC80CC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EA9C71-AA8A-4339-83BD-CA3DE31A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85663F-E8F4-43C8-AAA5-74BF7F6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13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CD36B-D9AF-4267-A2D1-E381EF83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027686-7A30-4ABE-B268-C62CBD127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EB64A-0DE3-43BD-8507-CD9EC275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0764E2-8CD1-417F-BA90-4103EF81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940CA-3B8F-4051-8FF8-AE6D604C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06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9DCCA-3053-414E-A264-1B701970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84F20-FEE3-41DF-9ADC-72728C18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FA481-9DD0-4505-B820-4ED9E3C9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907EF-EE66-4149-948B-8DC05BED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370A2-1EC8-4EC6-A905-3446BCEA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5D973-41EB-4DFC-AFED-10209BF3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BA7C6-9FDF-4C9F-8C38-0566D1C1B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AE352A-9E1B-42C5-8B3C-A616D623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01D562-135E-4559-A272-778E84AA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A9CC0A-FC47-4DA6-98BC-81FF9549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AFFC-B310-487D-A3E5-45531C8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7F8A5-AB5A-4FEE-A197-9AE25906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72F34-6364-4D6E-8E5E-0B9AD739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4A59D1-795A-43D1-8FD4-E4EC5011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88396F-A899-4A2F-BDCB-FB7A9A095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8CE4F5-B90E-470C-8D6E-5B63C4BDE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B08F64-2BE2-414B-A17B-88A0B8A6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E2332C-F488-4DF3-9339-6B33FB22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EF09B-64F1-4A8B-88A6-ED213D21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77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19B9A-7968-494D-B682-DC92D48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36B59B-92A1-4A4D-90B1-63077700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6DA1E-0A81-4B0A-BA7A-36EF3422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705BE3-A9B4-4F54-8380-B801501B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81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3FDDB1-6347-465E-9E8B-A9C9EB62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83E75A-E6FC-4C44-9A82-1AA9A2FE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1EFB3-299A-4C9C-8536-4046C37F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14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AB1F-F57F-43D0-B798-1C997266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5A88FB-7D68-4191-A464-B15C8A61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0D32B2-26C1-409D-A5E7-23FB4A1B9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95DB34-2070-4003-A7F3-34A0AC2A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076F28-C320-450A-B11E-F7A0BC5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357E3C-73FC-4232-A2C6-43FAFC7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90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2C20-2A93-4BDA-82E4-CB95BBC2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5310B9-78D5-4CE1-9E59-27E0C4903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34BFC8-04AD-4EB9-A8C0-9F743760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23F089-1233-4BE3-878B-3402F550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554E0-F714-4D35-8078-6116AD41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E1CC42-C66D-4661-ABC1-BC730CE9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90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C84BFF-55B5-4579-9F74-4DBD8D99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C5BC35-415C-4007-A0A8-241C5700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32D39-A7B4-4ED5-8B64-5CA7A91DD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97FF-414B-4F5B-9A33-9937DB23282F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1918AB-A46C-4C6A-8EB1-FEC9D0DA0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3403B-882C-4593-A3CB-25DBC88B5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474B4-266F-42AC-B784-1E506D3B91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B5FF8-9992-45DF-B38D-438DCA7F7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Simplified</a:t>
            </a:r>
            <a:r>
              <a:rPr lang="de-DE" b="1" dirty="0"/>
              <a:t> CRP </a:t>
            </a:r>
            <a:r>
              <a:rPr lang="de-DE" b="1" dirty="0" err="1"/>
              <a:t>for</a:t>
            </a:r>
            <a:r>
              <a:rPr lang="de-DE" b="1" dirty="0"/>
              <a:t> EC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340BE8-9325-4A0B-9C4B-D18FC3E92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54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E2737-B5C8-44A2-B88D-6C526637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Set-</a:t>
            </a:r>
            <a:r>
              <a:rPr lang="de-DE" b="1" dirty="0" err="1"/>
              <a:t>up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0E3400-54D6-4DC9-AF58-7220CD36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Learning: EC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CS-US </a:t>
            </a:r>
            <a:r>
              <a:rPr lang="de-DE" dirty="0" err="1"/>
              <a:t>pairings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US material:</a:t>
            </a:r>
          </a:p>
          <a:p>
            <a:pPr lvl="2"/>
            <a:r>
              <a:rPr lang="de-DE" dirty="0"/>
              <a:t>Positive vs. negative</a:t>
            </a:r>
          </a:p>
          <a:p>
            <a:pPr lvl="2"/>
            <a:r>
              <a:rPr lang="de-DE" dirty="0" err="1"/>
              <a:t>many</a:t>
            </a:r>
            <a:r>
              <a:rPr lang="de-DE" dirty="0"/>
              <a:t> different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/>
              <a:t>Memory </a:t>
            </a:r>
            <a:r>
              <a:rPr lang="de-DE" dirty="0" err="1"/>
              <a:t>task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3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probes</a:t>
            </a:r>
            <a:endParaRPr lang="de-DE" dirty="0"/>
          </a:p>
          <a:p>
            <a:pPr lvl="2"/>
            <a:r>
              <a:rPr lang="de-DE" dirty="0" err="1"/>
              <a:t>Intact</a:t>
            </a:r>
            <a:r>
              <a:rPr lang="de-DE" dirty="0"/>
              <a:t>: CS-US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lvl="2"/>
            <a:r>
              <a:rPr lang="de-DE" dirty="0" err="1"/>
              <a:t>Related</a:t>
            </a:r>
            <a:r>
              <a:rPr lang="de-DE" dirty="0"/>
              <a:t>: CS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paired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US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but same </a:t>
            </a:r>
            <a:r>
              <a:rPr lang="de-DE" dirty="0" err="1"/>
              <a:t>valence</a:t>
            </a:r>
            <a:endParaRPr lang="de-DE" dirty="0"/>
          </a:p>
          <a:p>
            <a:pPr lvl="2"/>
            <a:r>
              <a:rPr lang="de-DE" dirty="0" err="1"/>
              <a:t>Unrelated</a:t>
            </a:r>
            <a:r>
              <a:rPr lang="de-DE" dirty="0"/>
              <a:t>: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CS-US </a:t>
            </a:r>
            <a:r>
              <a:rPr lang="de-DE" dirty="0" err="1"/>
              <a:t>pairs</a:t>
            </a:r>
            <a:r>
              <a:rPr lang="de-DE" dirty="0"/>
              <a:t> (</a:t>
            </a:r>
            <a:r>
              <a:rPr lang="de-DE" dirty="0" err="1"/>
              <a:t>neither</a:t>
            </a:r>
            <a:r>
              <a:rPr lang="de-DE" dirty="0"/>
              <a:t> CS </a:t>
            </a:r>
            <a:r>
              <a:rPr lang="de-DE" dirty="0" err="1"/>
              <a:t>nor</a:t>
            </a:r>
            <a:r>
              <a:rPr lang="de-DE" dirty="0"/>
              <a:t> US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3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options</a:t>
            </a:r>
            <a:endParaRPr lang="de-DE" dirty="0"/>
          </a:p>
          <a:p>
            <a:pPr lvl="2"/>
            <a:r>
              <a:rPr lang="de-DE" dirty="0" err="1"/>
              <a:t>Intact</a:t>
            </a:r>
            <a:r>
              <a:rPr lang="de-DE" dirty="0"/>
              <a:t>, </a:t>
            </a:r>
            <a:r>
              <a:rPr lang="de-DE" dirty="0" err="1"/>
              <a:t>related</a:t>
            </a:r>
            <a:r>
              <a:rPr lang="de-DE" dirty="0"/>
              <a:t>, </a:t>
            </a:r>
            <a:r>
              <a:rPr lang="de-DE" dirty="0" err="1"/>
              <a:t>unrelated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10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79F8-D807-4585-AEEC-C738A72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/>
              <a:t>Intact</a:t>
            </a:r>
            <a:r>
              <a:rPr lang="de-DE" b="1" dirty="0"/>
              <a:t> </a:t>
            </a:r>
            <a:r>
              <a:rPr lang="de-DE" b="1" dirty="0" err="1"/>
              <a:t>probes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2800" b="1" dirty="0"/>
              <a:t>(CS-US </a:t>
            </a:r>
            <a:r>
              <a:rPr lang="de-DE" sz="2800" b="1" dirty="0" err="1"/>
              <a:t>pairs</a:t>
            </a:r>
            <a:r>
              <a:rPr lang="de-DE" sz="2800" b="1" dirty="0"/>
              <a:t> </a:t>
            </a:r>
            <a:r>
              <a:rPr lang="de-DE" sz="2800" b="1" dirty="0" err="1"/>
              <a:t>as</a:t>
            </a:r>
            <a:r>
              <a:rPr lang="de-DE" sz="2800" b="1" dirty="0"/>
              <a:t> </a:t>
            </a:r>
            <a:r>
              <a:rPr lang="de-DE" sz="2800" b="1" dirty="0" err="1"/>
              <a:t>presented</a:t>
            </a:r>
            <a:r>
              <a:rPr lang="de-DE" sz="2800" b="1" dirty="0"/>
              <a:t> </a:t>
            </a:r>
            <a:r>
              <a:rPr lang="de-DE" sz="2800" b="1" dirty="0" err="1"/>
              <a:t>during</a:t>
            </a:r>
            <a:r>
              <a:rPr lang="de-DE" sz="2800" b="1" dirty="0"/>
              <a:t> </a:t>
            </a:r>
            <a:r>
              <a:rPr lang="de-DE" sz="2800" b="1" dirty="0" err="1"/>
              <a:t>learning</a:t>
            </a:r>
            <a:r>
              <a:rPr lang="de-DE" sz="2800" b="1" dirty="0"/>
              <a:t>)</a:t>
            </a:r>
            <a:br>
              <a:rPr lang="de-DE" sz="2800" b="1" dirty="0"/>
            </a:br>
            <a:r>
              <a:rPr lang="de-DE" sz="2800" b="1" dirty="0"/>
              <a:t>1 </a:t>
            </a:r>
            <a:r>
              <a:rPr lang="de-DE" sz="2800" b="1" dirty="0" err="1"/>
              <a:t>tree</a:t>
            </a:r>
            <a:r>
              <a:rPr lang="de-DE" sz="2800" b="1" dirty="0"/>
              <a:t> per US </a:t>
            </a:r>
            <a:r>
              <a:rPr lang="de-DE" sz="2800" b="1" dirty="0" err="1"/>
              <a:t>valence</a:t>
            </a:r>
            <a:endParaRPr lang="de-DE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B90D6C-033E-4A52-8267-5F3789D1FE23}"/>
              </a:ext>
            </a:extLst>
          </p:cNvPr>
          <p:cNvSpPr/>
          <p:nvPr/>
        </p:nvSpPr>
        <p:spPr>
          <a:xfrm>
            <a:off x="838200" y="3173184"/>
            <a:ext cx="1048385" cy="655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 probe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745D0B-E214-45BF-B755-3B9DDAB40743}"/>
              </a:ext>
            </a:extLst>
          </p:cNvPr>
          <p:cNvSpPr/>
          <p:nvPr/>
        </p:nvSpPr>
        <p:spPr>
          <a:xfrm>
            <a:off x="8804982" y="2394250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E3CFE8D-8080-40BF-B7B0-22BFBE60A5C0}"/>
              </a:ext>
            </a:extLst>
          </p:cNvPr>
          <p:cNvSpPr/>
          <p:nvPr/>
        </p:nvSpPr>
        <p:spPr>
          <a:xfrm>
            <a:off x="2216731" y="4145461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Verbatim not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68F485-5079-4C8D-8C7B-75F486D7CAE5}"/>
              </a:ext>
            </a:extLst>
          </p:cNvPr>
          <p:cNvSpPr/>
          <p:nvPr/>
        </p:nvSpPr>
        <p:spPr>
          <a:xfrm>
            <a:off x="2211732" y="2313344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Verbatim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10A5C3-1B25-4361-B7E7-53D954EC492F}"/>
              </a:ext>
            </a:extLst>
          </p:cNvPr>
          <p:cNvSpPr/>
          <p:nvPr/>
        </p:nvSpPr>
        <p:spPr>
          <a:xfrm>
            <a:off x="3772831" y="3073175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EF9B58-86A7-42A2-A5B4-46C2870B8403}"/>
              </a:ext>
            </a:extLst>
          </p:cNvPr>
          <p:cNvSpPr/>
          <p:nvPr/>
        </p:nvSpPr>
        <p:spPr>
          <a:xfrm>
            <a:off x="3758379" y="5014940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147A0E-8D9F-4855-AF09-5BB4208F52C2}"/>
              </a:ext>
            </a:extLst>
          </p:cNvPr>
          <p:cNvSpPr/>
          <p:nvPr/>
        </p:nvSpPr>
        <p:spPr>
          <a:xfrm>
            <a:off x="5231096" y="4422656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‘intact/</a:t>
            </a:r>
            <a:r>
              <a:rPr lang="fr-FR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9E6A5BB-B4E8-4CF8-BBAE-E32078405DCE}"/>
              </a:ext>
            </a:extLst>
          </p:cNvPr>
          <p:cNvSpPr/>
          <p:nvPr/>
        </p:nvSpPr>
        <p:spPr>
          <a:xfrm>
            <a:off x="5233231" y="541620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9112BC7-7301-4C66-9958-098604912BC9}"/>
              </a:ext>
            </a:extLst>
          </p:cNvPr>
          <p:cNvSpPr/>
          <p:nvPr/>
        </p:nvSpPr>
        <p:spPr>
          <a:xfrm>
            <a:off x="6855543" y="4007419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A2546FF-E71A-4EFB-8052-8B8F3421D0BC}"/>
              </a:ext>
            </a:extLst>
          </p:cNvPr>
          <p:cNvSpPr/>
          <p:nvPr/>
        </p:nvSpPr>
        <p:spPr>
          <a:xfrm>
            <a:off x="6841092" y="474871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C376C29-6770-4075-94C0-4D16EBC96A79}"/>
              </a:ext>
            </a:extLst>
          </p:cNvPr>
          <p:cNvSpPr/>
          <p:nvPr/>
        </p:nvSpPr>
        <p:spPr>
          <a:xfrm>
            <a:off x="5224847" y="273434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8D1025-CB74-47B5-88C7-7E63DFA5B13D}"/>
              </a:ext>
            </a:extLst>
          </p:cNvPr>
          <p:cNvSpPr/>
          <p:nvPr/>
        </p:nvSpPr>
        <p:spPr>
          <a:xfrm>
            <a:off x="5231097" y="3283957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20">
            <a:extLst>
              <a:ext uri="{FF2B5EF4-FFF2-40B4-BE49-F238E27FC236}">
                <a16:creationId xmlns:a16="http://schemas.microsoft.com/office/drawing/2014/main" id="{17CE9838-3A39-4118-B24F-152CD1633A72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886584" y="2595602"/>
            <a:ext cx="325148" cy="905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21">
            <a:extLst>
              <a:ext uri="{FF2B5EF4-FFF2-40B4-BE49-F238E27FC236}">
                <a16:creationId xmlns:a16="http://schemas.microsoft.com/office/drawing/2014/main" id="{F0A16241-5AAD-4178-A3AC-D87A24CB1C09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flipH="1" flipV="1">
            <a:off x="1886585" y="3500804"/>
            <a:ext cx="330147" cy="926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24">
            <a:extLst>
              <a:ext uri="{FF2B5EF4-FFF2-40B4-BE49-F238E27FC236}">
                <a16:creationId xmlns:a16="http://schemas.microsoft.com/office/drawing/2014/main" id="{C6BFBEA6-CAD9-4F22-8C17-D675A078007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32253" y="3355432"/>
            <a:ext cx="240578" cy="1072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27">
            <a:extLst>
              <a:ext uri="{FF2B5EF4-FFF2-40B4-BE49-F238E27FC236}">
                <a16:creationId xmlns:a16="http://schemas.microsoft.com/office/drawing/2014/main" id="{31185851-C477-4F2C-9EBF-071DA648922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32253" y="4427719"/>
            <a:ext cx="226126" cy="86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30">
            <a:extLst>
              <a:ext uri="{FF2B5EF4-FFF2-40B4-BE49-F238E27FC236}">
                <a16:creationId xmlns:a16="http://schemas.microsoft.com/office/drawing/2014/main" id="{F49D29F7-0167-49A9-B3D8-3B9A16A5694B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5088353" y="3016600"/>
            <a:ext cx="136494" cy="33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33">
            <a:extLst>
              <a:ext uri="{FF2B5EF4-FFF2-40B4-BE49-F238E27FC236}">
                <a16:creationId xmlns:a16="http://schemas.microsoft.com/office/drawing/2014/main" id="{B557DCBC-551C-4A42-A0E6-58349524E7A2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5088353" y="3355432"/>
            <a:ext cx="142744" cy="2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36">
            <a:extLst>
              <a:ext uri="{FF2B5EF4-FFF2-40B4-BE49-F238E27FC236}">
                <a16:creationId xmlns:a16="http://schemas.microsoft.com/office/drawing/2014/main" id="{C19D2E20-2F6C-40C8-A0CF-EE95B4CB5A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088352" y="4704913"/>
            <a:ext cx="142744" cy="58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39">
            <a:extLst>
              <a:ext uri="{FF2B5EF4-FFF2-40B4-BE49-F238E27FC236}">
                <a16:creationId xmlns:a16="http://schemas.microsoft.com/office/drawing/2014/main" id="{88EE392D-928C-48CD-A08E-82A35BC4D5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088353" y="5285163"/>
            <a:ext cx="144879" cy="413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42">
            <a:extLst>
              <a:ext uri="{FF2B5EF4-FFF2-40B4-BE49-F238E27FC236}">
                <a16:creationId xmlns:a16="http://schemas.microsoft.com/office/drawing/2014/main" id="{65B5D120-6B25-42FF-91A3-A6E27C96CC91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6546619" y="4289677"/>
            <a:ext cx="308925" cy="415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45">
            <a:extLst>
              <a:ext uri="{FF2B5EF4-FFF2-40B4-BE49-F238E27FC236}">
                <a16:creationId xmlns:a16="http://schemas.microsoft.com/office/drawing/2014/main" id="{BE19B8B6-A2B1-453E-9099-3D3CA1D7A48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6546618" y="4704913"/>
            <a:ext cx="294474" cy="326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48">
            <a:extLst>
              <a:ext uri="{FF2B5EF4-FFF2-40B4-BE49-F238E27FC236}">
                <a16:creationId xmlns:a16="http://schemas.microsoft.com/office/drawing/2014/main" id="{CD6D99F8-322F-431C-B787-DDF1B241F03D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>
            <a:off x="3527254" y="2563101"/>
            <a:ext cx="5277728" cy="3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51">
            <a:extLst>
              <a:ext uri="{FF2B5EF4-FFF2-40B4-BE49-F238E27FC236}">
                <a16:creationId xmlns:a16="http://schemas.microsoft.com/office/drawing/2014/main" id="{2A5AA96F-CF23-408D-B7A1-D4ECC3F9CAAA}"/>
              </a:ext>
            </a:extLst>
          </p:cNvPr>
          <p:cNvCxnSpPr>
            <a:cxnSpLocks/>
            <a:stCxn id="30" idx="1"/>
            <a:endCxn id="13" idx="6"/>
          </p:cNvCxnSpPr>
          <p:nvPr/>
        </p:nvCxnSpPr>
        <p:spPr>
          <a:xfrm flipH="1">
            <a:off x="6540370" y="3008077"/>
            <a:ext cx="2280235" cy="8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A453A8F1-D6FC-45B1-9C74-B47303684560}"/>
              </a:ext>
            </a:extLst>
          </p:cNvPr>
          <p:cNvCxnSpPr>
            <a:cxnSpLocks/>
            <a:stCxn id="32" idx="1"/>
            <a:endCxn id="11" idx="6"/>
          </p:cNvCxnSpPr>
          <p:nvPr/>
        </p:nvCxnSpPr>
        <p:spPr>
          <a:xfrm flipH="1">
            <a:off x="8171066" y="4287388"/>
            <a:ext cx="649539" cy="2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57">
            <a:extLst>
              <a:ext uri="{FF2B5EF4-FFF2-40B4-BE49-F238E27FC236}">
                <a16:creationId xmlns:a16="http://schemas.microsoft.com/office/drawing/2014/main" id="{365B0162-71BF-4C60-A774-15BD0CC65FE6}"/>
              </a:ext>
            </a:extLst>
          </p:cNvPr>
          <p:cNvCxnSpPr>
            <a:cxnSpLocks/>
            <a:stCxn id="33" idx="1"/>
            <a:endCxn id="12" idx="6"/>
          </p:cNvCxnSpPr>
          <p:nvPr/>
        </p:nvCxnSpPr>
        <p:spPr>
          <a:xfrm flipH="1">
            <a:off x="8156614" y="5020335"/>
            <a:ext cx="663990" cy="10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60">
            <a:extLst>
              <a:ext uri="{FF2B5EF4-FFF2-40B4-BE49-F238E27FC236}">
                <a16:creationId xmlns:a16="http://schemas.microsoft.com/office/drawing/2014/main" id="{B8DBDA82-86D7-4102-B21C-F44E4724C00F}"/>
              </a:ext>
            </a:extLst>
          </p:cNvPr>
          <p:cNvCxnSpPr>
            <a:cxnSpLocks/>
            <a:stCxn id="34" idx="1"/>
            <a:endCxn id="10" idx="6"/>
          </p:cNvCxnSpPr>
          <p:nvPr/>
        </p:nvCxnSpPr>
        <p:spPr>
          <a:xfrm flipH="1">
            <a:off x="6548754" y="5697181"/>
            <a:ext cx="2271851" cy="1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27D53BB7-C35E-411A-B605-5FD66C93C3B1}"/>
              </a:ext>
            </a:extLst>
          </p:cNvPr>
          <p:cNvSpPr/>
          <p:nvPr/>
        </p:nvSpPr>
        <p:spPr>
          <a:xfrm>
            <a:off x="8820605" y="2839226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64">
            <a:extLst>
              <a:ext uri="{FF2B5EF4-FFF2-40B4-BE49-F238E27FC236}">
                <a16:creationId xmlns:a16="http://schemas.microsoft.com/office/drawing/2014/main" id="{1437D7C5-4863-471F-943E-C1218B2490A6}"/>
              </a:ext>
            </a:extLst>
          </p:cNvPr>
          <p:cNvSpPr/>
          <p:nvPr/>
        </p:nvSpPr>
        <p:spPr>
          <a:xfrm>
            <a:off x="8821714" y="3402360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74B05E4E-88AA-42A5-8ADB-11EBD10CBC50}"/>
              </a:ext>
            </a:extLst>
          </p:cNvPr>
          <p:cNvSpPr/>
          <p:nvPr/>
        </p:nvSpPr>
        <p:spPr>
          <a:xfrm>
            <a:off x="8820605" y="4118537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66">
            <a:extLst>
              <a:ext uri="{FF2B5EF4-FFF2-40B4-BE49-F238E27FC236}">
                <a16:creationId xmlns:a16="http://schemas.microsoft.com/office/drawing/2014/main" id="{8305AF63-E290-4013-9DF8-A2E408EFDAF5}"/>
              </a:ext>
            </a:extLst>
          </p:cNvPr>
          <p:cNvSpPr/>
          <p:nvPr/>
        </p:nvSpPr>
        <p:spPr>
          <a:xfrm>
            <a:off x="8820605" y="4851484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C4B6F9F7-52B1-45A5-BDCA-AE293BC9F8AB}"/>
              </a:ext>
            </a:extLst>
          </p:cNvPr>
          <p:cNvSpPr/>
          <p:nvPr/>
        </p:nvSpPr>
        <p:spPr>
          <a:xfrm>
            <a:off x="8820605" y="5528331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eur droit 72">
            <a:extLst>
              <a:ext uri="{FF2B5EF4-FFF2-40B4-BE49-F238E27FC236}">
                <a16:creationId xmlns:a16="http://schemas.microsoft.com/office/drawing/2014/main" id="{2C79E523-14A6-4C77-B1F0-16C1BC7007E5}"/>
              </a:ext>
            </a:extLst>
          </p:cNvPr>
          <p:cNvCxnSpPr>
            <a:cxnSpLocks/>
            <a:stCxn id="31" idx="1"/>
            <a:endCxn id="14" idx="6"/>
          </p:cNvCxnSpPr>
          <p:nvPr/>
        </p:nvCxnSpPr>
        <p:spPr>
          <a:xfrm flipH="1" flipV="1">
            <a:off x="6546619" y="3566214"/>
            <a:ext cx="2275094" cy="4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127">
            <a:extLst>
              <a:ext uri="{FF2B5EF4-FFF2-40B4-BE49-F238E27FC236}">
                <a16:creationId xmlns:a16="http://schemas.microsoft.com/office/drawing/2014/main" id="{9C986FC2-5EFB-4B4D-B128-F5DF5A19B2EE}"/>
              </a:ext>
            </a:extLst>
          </p:cNvPr>
          <p:cNvSpPr txBox="1"/>
          <p:nvPr/>
        </p:nvSpPr>
        <p:spPr>
          <a:xfrm>
            <a:off x="1673589" y="2685337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oneTexte 129">
            <a:extLst>
              <a:ext uri="{FF2B5EF4-FFF2-40B4-BE49-F238E27FC236}">
                <a16:creationId xmlns:a16="http://schemas.microsoft.com/office/drawing/2014/main" id="{6E6FF593-1B79-4E01-8233-A24E55FD13C3}"/>
              </a:ext>
            </a:extLst>
          </p:cNvPr>
          <p:cNvSpPr txBox="1"/>
          <p:nvPr/>
        </p:nvSpPr>
        <p:spPr>
          <a:xfrm>
            <a:off x="1479403" y="3983057"/>
            <a:ext cx="73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Vi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ZoneTexte 130">
            <a:extLst>
              <a:ext uri="{FF2B5EF4-FFF2-40B4-BE49-F238E27FC236}">
                <a16:creationId xmlns:a16="http://schemas.microsoft.com/office/drawing/2014/main" id="{7AA3312C-FD3F-4C57-9280-64FCF2694492}"/>
              </a:ext>
            </a:extLst>
          </p:cNvPr>
          <p:cNvSpPr txBox="1"/>
          <p:nvPr/>
        </p:nvSpPr>
        <p:spPr>
          <a:xfrm>
            <a:off x="3313617" y="3667887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oneTexte 131">
            <a:extLst>
              <a:ext uri="{FF2B5EF4-FFF2-40B4-BE49-F238E27FC236}">
                <a16:creationId xmlns:a16="http://schemas.microsoft.com/office/drawing/2014/main" id="{93D2296C-C5AF-4A27-880A-591F254BE3AD}"/>
              </a:ext>
            </a:extLst>
          </p:cNvPr>
          <p:cNvSpPr txBox="1"/>
          <p:nvPr/>
        </p:nvSpPr>
        <p:spPr>
          <a:xfrm>
            <a:off x="3169308" y="4664045"/>
            <a:ext cx="69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1-Gi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oneTexte 133">
            <a:extLst>
              <a:ext uri="{FF2B5EF4-FFF2-40B4-BE49-F238E27FC236}">
                <a16:creationId xmlns:a16="http://schemas.microsoft.com/office/drawing/2014/main" id="{B905159A-2691-42C5-B2FF-EF6689BDE72F}"/>
              </a:ext>
            </a:extLst>
          </p:cNvPr>
          <p:cNvSpPr txBox="1"/>
          <p:nvPr/>
        </p:nvSpPr>
        <p:spPr>
          <a:xfrm>
            <a:off x="4847775" y="4545914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oneTexte 134">
            <a:extLst>
              <a:ext uri="{FF2B5EF4-FFF2-40B4-BE49-F238E27FC236}">
                <a16:creationId xmlns:a16="http://schemas.microsoft.com/office/drawing/2014/main" id="{13D4E73E-45D8-498A-AAE3-F118C9C9B50F}"/>
              </a:ext>
            </a:extLst>
          </p:cNvPr>
          <p:cNvSpPr txBox="1"/>
          <p:nvPr/>
        </p:nvSpPr>
        <p:spPr>
          <a:xfrm>
            <a:off x="4707608" y="5543292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ZoneTexte 135">
            <a:extLst>
              <a:ext uri="{FF2B5EF4-FFF2-40B4-BE49-F238E27FC236}">
                <a16:creationId xmlns:a16="http://schemas.microsoft.com/office/drawing/2014/main" id="{AF566669-2493-45B6-948D-DB0FABDA584E}"/>
              </a:ext>
            </a:extLst>
          </p:cNvPr>
          <p:cNvSpPr txBox="1"/>
          <p:nvPr/>
        </p:nvSpPr>
        <p:spPr>
          <a:xfrm>
            <a:off x="6461740" y="3993263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ZoneTexte 136">
            <a:extLst>
              <a:ext uri="{FF2B5EF4-FFF2-40B4-BE49-F238E27FC236}">
                <a16:creationId xmlns:a16="http://schemas.microsoft.com/office/drawing/2014/main" id="{0FF6B1A6-4567-4DCD-94E0-06ADE2AD558B}"/>
              </a:ext>
            </a:extLst>
          </p:cNvPr>
          <p:cNvSpPr txBox="1"/>
          <p:nvPr/>
        </p:nvSpPr>
        <p:spPr>
          <a:xfrm>
            <a:off x="6336026" y="4919357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ZoneTexte 137">
            <a:extLst>
              <a:ext uri="{FF2B5EF4-FFF2-40B4-BE49-F238E27FC236}">
                <a16:creationId xmlns:a16="http://schemas.microsoft.com/office/drawing/2014/main" id="{B4DF355E-421B-451E-8242-C602297E4C6C}"/>
              </a:ext>
            </a:extLst>
          </p:cNvPr>
          <p:cNvSpPr txBox="1"/>
          <p:nvPr/>
        </p:nvSpPr>
        <p:spPr>
          <a:xfrm>
            <a:off x="4856644" y="2812948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138">
            <a:extLst>
              <a:ext uri="{FF2B5EF4-FFF2-40B4-BE49-F238E27FC236}">
                <a16:creationId xmlns:a16="http://schemas.microsoft.com/office/drawing/2014/main" id="{33D22E06-4F06-4DC1-9DC0-6A0D9DF74EE2}"/>
              </a:ext>
            </a:extLst>
          </p:cNvPr>
          <p:cNvSpPr txBox="1"/>
          <p:nvPr/>
        </p:nvSpPr>
        <p:spPr>
          <a:xfrm>
            <a:off x="4722735" y="3510154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3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79F8-D807-4585-AEEC-C738A72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/>
              <a:t>Related</a:t>
            </a:r>
            <a:r>
              <a:rPr lang="de-DE" b="1" dirty="0"/>
              <a:t> </a:t>
            </a:r>
            <a:r>
              <a:rPr lang="de-DE" b="1" dirty="0" err="1"/>
              <a:t>probes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2800" b="1" dirty="0"/>
              <a:t>(CS </a:t>
            </a:r>
            <a:r>
              <a:rPr lang="de-DE" sz="2800" b="1" dirty="0" err="1"/>
              <a:t>with</a:t>
            </a:r>
            <a:r>
              <a:rPr lang="de-DE" sz="2800" b="1" dirty="0"/>
              <a:t> different US </a:t>
            </a:r>
            <a:r>
              <a:rPr lang="de-DE" sz="2800" b="1" dirty="0" err="1"/>
              <a:t>of</a:t>
            </a:r>
            <a:r>
              <a:rPr lang="de-DE" sz="2800" b="1" dirty="0"/>
              <a:t> same </a:t>
            </a:r>
            <a:r>
              <a:rPr lang="de-DE" sz="2800" b="1" dirty="0" err="1"/>
              <a:t>valence</a:t>
            </a:r>
            <a:r>
              <a:rPr lang="de-DE" sz="2800" b="1" dirty="0"/>
              <a:t>)</a:t>
            </a:r>
            <a:br>
              <a:rPr lang="de-DE" sz="2800" b="1" dirty="0"/>
            </a:br>
            <a:r>
              <a:rPr lang="de-DE" sz="2800" b="1" dirty="0"/>
              <a:t>1 </a:t>
            </a:r>
            <a:r>
              <a:rPr lang="de-DE" sz="2800" b="1" dirty="0" err="1"/>
              <a:t>tree</a:t>
            </a:r>
            <a:r>
              <a:rPr lang="de-DE" sz="2800" b="1" dirty="0"/>
              <a:t> per US </a:t>
            </a:r>
            <a:r>
              <a:rPr lang="de-DE" sz="2800" b="1" dirty="0" err="1"/>
              <a:t>valence</a:t>
            </a:r>
            <a:endParaRPr lang="de-DE" sz="28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B90D6C-033E-4A52-8267-5F3789D1FE23}"/>
              </a:ext>
            </a:extLst>
          </p:cNvPr>
          <p:cNvSpPr/>
          <p:nvPr/>
        </p:nvSpPr>
        <p:spPr>
          <a:xfrm>
            <a:off x="838200" y="3173184"/>
            <a:ext cx="1048385" cy="655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 probe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745D0B-E214-45BF-B755-3B9DDAB40743}"/>
              </a:ext>
            </a:extLst>
          </p:cNvPr>
          <p:cNvSpPr/>
          <p:nvPr/>
        </p:nvSpPr>
        <p:spPr>
          <a:xfrm>
            <a:off x="8804982" y="2394250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E3CFE8D-8080-40BF-B7B0-22BFBE60A5C0}"/>
              </a:ext>
            </a:extLst>
          </p:cNvPr>
          <p:cNvSpPr/>
          <p:nvPr/>
        </p:nvSpPr>
        <p:spPr>
          <a:xfrm>
            <a:off x="2216731" y="4145461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Verbatim not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68F485-5079-4C8D-8C7B-75F486D7CAE5}"/>
              </a:ext>
            </a:extLst>
          </p:cNvPr>
          <p:cNvSpPr/>
          <p:nvPr/>
        </p:nvSpPr>
        <p:spPr>
          <a:xfrm>
            <a:off x="2211732" y="2313344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Verbatim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210A5C3-1B25-4361-B7E7-53D954EC492F}"/>
              </a:ext>
            </a:extLst>
          </p:cNvPr>
          <p:cNvSpPr/>
          <p:nvPr/>
        </p:nvSpPr>
        <p:spPr>
          <a:xfrm>
            <a:off x="3772831" y="3073175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CEF9B58-86A7-42A2-A5B4-46C2870B8403}"/>
              </a:ext>
            </a:extLst>
          </p:cNvPr>
          <p:cNvSpPr/>
          <p:nvPr/>
        </p:nvSpPr>
        <p:spPr>
          <a:xfrm>
            <a:off x="3758379" y="5014940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Gist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147A0E-8D9F-4855-AF09-5BB4208F52C2}"/>
              </a:ext>
            </a:extLst>
          </p:cNvPr>
          <p:cNvSpPr/>
          <p:nvPr/>
        </p:nvSpPr>
        <p:spPr>
          <a:xfrm>
            <a:off x="5231096" y="4422656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‘intact/</a:t>
            </a:r>
            <a:r>
              <a:rPr lang="fr-FR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9E6A5BB-B4E8-4CF8-BBAE-E32078405DCE}"/>
              </a:ext>
            </a:extLst>
          </p:cNvPr>
          <p:cNvSpPr/>
          <p:nvPr/>
        </p:nvSpPr>
        <p:spPr>
          <a:xfrm>
            <a:off x="5233231" y="541620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9112BC7-7301-4C66-9958-098604912BC9}"/>
              </a:ext>
            </a:extLst>
          </p:cNvPr>
          <p:cNvSpPr/>
          <p:nvPr/>
        </p:nvSpPr>
        <p:spPr>
          <a:xfrm>
            <a:off x="6855543" y="4007419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A2546FF-E71A-4EFB-8052-8B8F3421D0BC}"/>
              </a:ext>
            </a:extLst>
          </p:cNvPr>
          <p:cNvSpPr/>
          <p:nvPr/>
        </p:nvSpPr>
        <p:spPr>
          <a:xfrm>
            <a:off x="6841092" y="474871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C376C29-6770-4075-94C0-4D16EBC96A79}"/>
              </a:ext>
            </a:extLst>
          </p:cNvPr>
          <p:cNvSpPr/>
          <p:nvPr/>
        </p:nvSpPr>
        <p:spPr>
          <a:xfrm>
            <a:off x="5224847" y="273434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8D1025-CB74-47B5-88C7-7E63DFA5B13D}"/>
              </a:ext>
            </a:extLst>
          </p:cNvPr>
          <p:cNvSpPr/>
          <p:nvPr/>
        </p:nvSpPr>
        <p:spPr>
          <a:xfrm>
            <a:off x="5231097" y="3283957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20">
            <a:extLst>
              <a:ext uri="{FF2B5EF4-FFF2-40B4-BE49-F238E27FC236}">
                <a16:creationId xmlns:a16="http://schemas.microsoft.com/office/drawing/2014/main" id="{17CE9838-3A39-4118-B24F-152CD1633A72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 flipV="1">
            <a:off x="1886584" y="2595602"/>
            <a:ext cx="325148" cy="905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21">
            <a:extLst>
              <a:ext uri="{FF2B5EF4-FFF2-40B4-BE49-F238E27FC236}">
                <a16:creationId xmlns:a16="http://schemas.microsoft.com/office/drawing/2014/main" id="{F0A16241-5AAD-4178-A3AC-D87A24CB1C09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flipH="1" flipV="1">
            <a:off x="1886585" y="3500804"/>
            <a:ext cx="330147" cy="926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24">
            <a:extLst>
              <a:ext uri="{FF2B5EF4-FFF2-40B4-BE49-F238E27FC236}">
                <a16:creationId xmlns:a16="http://schemas.microsoft.com/office/drawing/2014/main" id="{C6BFBEA6-CAD9-4F22-8C17-D675A078007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32253" y="3355432"/>
            <a:ext cx="240578" cy="1072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27">
            <a:extLst>
              <a:ext uri="{FF2B5EF4-FFF2-40B4-BE49-F238E27FC236}">
                <a16:creationId xmlns:a16="http://schemas.microsoft.com/office/drawing/2014/main" id="{31185851-C477-4F2C-9EBF-071DA648922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32253" y="4427719"/>
            <a:ext cx="226126" cy="869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30">
            <a:extLst>
              <a:ext uri="{FF2B5EF4-FFF2-40B4-BE49-F238E27FC236}">
                <a16:creationId xmlns:a16="http://schemas.microsoft.com/office/drawing/2014/main" id="{F49D29F7-0167-49A9-B3D8-3B9A16A5694B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5088353" y="3016600"/>
            <a:ext cx="136494" cy="338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33">
            <a:extLst>
              <a:ext uri="{FF2B5EF4-FFF2-40B4-BE49-F238E27FC236}">
                <a16:creationId xmlns:a16="http://schemas.microsoft.com/office/drawing/2014/main" id="{B557DCBC-551C-4A42-A0E6-58349524E7A2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5088353" y="3355432"/>
            <a:ext cx="142744" cy="210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36">
            <a:extLst>
              <a:ext uri="{FF2B5EF4-FFF2-40B4-BE49-F238E27FC236}">
                <a16:creationId xmlns:a16="http://schemas.microsoft.com/office/drawing/2014/main" id="{C19D2E20-2F6C-40C8-A0CF-EE95B4CB5A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088352" y="4704913"/>
            <a:ext cx="142744" cy="580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39">
            <a:extLst>
              <a:ext uri="{FF2B5EF4-FFF2-40B4-BE49-F238E27FC236}">
                <a16:creationId xmlns:a16="http://schemas.microsoft.com/office/drawing/2014/main" id="{88EE392D-928C-48CD-A08E-82A35BC4D5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088353" y="5285163"/>
            <a:ext cx="144879" cy="413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42">
            <a:extLst>
              <a:ext uri="{FF2B5EF4-FFF2-40B4-BE49-F238E27FC236}">
                <a16:creationId xmlns:a16="http://schemas.microsoft.com/office/drawing/2014/main" id="{65B5D120-6B25-42FF-91A3-A6E27C96CC91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6546619" y="4289677"/>
            <a:ext cx="308925" cy="415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45">
            <a:extLst>
              <a:ext uri="{FF2B5EF4-FFF2-40B4-BE49-F238E27FC236}">
                <a16:creationId xmlns:a16="http://schemas.microsoft.com/office/drawing/2014/main" id="{BE19B8B6-A2B1-453E-9099-3D3CA1D7A48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6546618" y="4704913"/>
            <a:ext cx="294474" cy="326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48">
            <a:extLst>
              <a:ext uri="{FF2B5EF4-FFF2-40B4-BE49-F238E27FC236}">
                <a16:creationId xmlns:a16="http://schemas.microsoft.com/office/drawing/2014/main" id="{CD6D99F8-322F-431C-B787-DDF1B241F03D}"/>
              </a:ext>
            </a:extLst>
          </p:cNvPr>
          <p:cNvCxnSpPr>
            <a:cxnSpLocks/>
            <a:stCxn id="4" idx="1"/>
            <a:endCxn id="6" idx="6"/>
          </p:cNvCxnSpPr>
          <p:nvPr/>
        </p:nvCxnSpPr>
        <p:spPr>
          <a:xfrm flipH="1">
            <a:off x="3527254" y="2563101"/>
            <a:ext cx="5277728" cy="3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51">
            <a:extLst>
              <a:ext uri="{FF2B5EF4-FFF2-40B4-BE49-F238E27FC236}">
                <a16:creationId xmlns:a16="http://schemas.microsoft.com/office/drawing/2014/main" id="{2A5AA96F-CF23-408D-B7A1-D4ECC3F9CAAA}"/>
              </a:ext>
            </a:extLst>
          </p:cNvPr>
          <p:cNvCxnSpPr>
            <a:cxnSpLocks/>
            <a:stCxn id="30" idx="1"/>
            <a:endCxn id="13" idx="6"/>
          </p:cNvCxnSpPr>
          <p:nvPr/>
        </p:nvCxnSpPr>
        <p:spPr>
          <a:xfrm flipH="1">
            <a:off x="6540370" y="3008077"/>
            <a:ext cx="2280235" cy="8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A453A8F1-D6FC-45B1-9C74-B47303684560}"/>
              </a:ext>
            </a:extLst>
          </p:cNvPr>
          <p:cNvCxnSpPr>
            <a:cxnSpLocks/>
            <a:stCxn id="32" idx="1"/>
            <a:endCxn id="11" idx="6"/>
          </p:cNvCxnSpPr>
          <p:nvPr/>
        </p:nvCxnSpPr>
        <p:spPr>
          <a:xfrm flipH="1">
            <a:off x="8171066" y="4287388"/>
            <a:ext cx="649539" cy="2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57">
            <a:extLst>
              <a:ext uri="{FF2B5EF4-FFF2-40B4-BE49-F238E27FC236}">
                <a16:creationId xmlns:a16="http://schemas.microsoft.com/office/drawing/2014/main" id="{365B0162-71BF-4C60-A774-15BD0CC65FE6}"/>
              </a:ext>
            </a:extLst>
          </p:cNvPr>
          <p:cNvCxnSpPr>
            <a:cxnSpLocks/>
            <a:stCxn id="33" idx="1"/>
            <a:endCxn id="12" idx="6"/>
          </p:cNvCxnSpPr>
          <p:nvPr/>
        </p:nvCxnSpPr>
        <p:spPr>
          <a:xfrm flipH="1">
            <a:off x="8156614" y="5020335"/>
            <a:ext cx="663990" cy="10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60">
            <a:extLst>
              <a:ext uri="{FF2B5EF4-FFF2-40B4-BE49-F238E27FC236}">
                <a16:creationId xmlns:a16="http://schemas.microsoft.com/office/drawing/2014/main" id="{B8DBDA82-86D7-4102-B21C-F44E4724C00F}"/>
              </a:ext>
            </a:extLst>
          </p:cNvPr>
          <p:cNvCxnSpPr>
            <a:cxnSpLocks/>
            <a:stCxn id="34" idx="1"/>
            <a:endCxn id="10" idx="6"/>
          </p:cNvCxnSpPr>
          <p:nvPr/>
        </p:nvCxnSpPr>
        <p:spPr>
          <a:xfrm flipH="1">
            <a:off x="6548754" y="5697181"/>
            <a:ext cx="2271851" cy="1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27D53BB7-C35E-411A-B605-5FD66C93C3B1}"/>
              </a:ext>
            </a:extLst>
          </p:cNvPr>
          <p:cNvSpPr/>
          <p:nvPr/>
        </p:nvSpPr>
        <p:spPr>
          <a:xfrm>
            <a:off x="8820605" y="2839226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64">
            <a:extLst>
              <a:ext uri="{FF2B5EF4-FFF2-40B4-BE49-F238E27FC236}">
                <a16:creationId xmlns:a16="http://schemas.microsoft.com/office/drawing/2014/main" id="{1437D7C5-4863-471F-943E-C1218B2490A6}"/>
              </a:ext>
            </a:extLst>
          </p:cNvPr>
          <p:cNvSpPr/>
          <p:nvPr/>
        </p:nvSpPr>
        <p:spPr>
          <a:xfrm>
            <a:off x="8821714" y="3402360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65">
            <a:extLst>
              <a:ext uri="{FF2B5EF4-FFF2-40B4-BE49-F238E27FC236}">
                <a16:creationId xmlns:a16="http://schemas.microsoft.com/office/drawing/2014/main" id="{74B05E4E-88AA-42A5-8ADB-11EBD10CBC50}"/>
              </a:ext>
            </a:extLst>
          </p:cNvPr>
          <p:cNvSpPr/>
          <p:nvPr/>
        </p:nvSpPr>
        <p:spPr>
          <a:xfrm>
            <a:off x="8820605" y="4118537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66">
            <a:extLst>
              <a:ext uri="{FF2B5EF4-FFF2-40B4-BE49-F238E27FC236}">
                <a16:creationId xmlns:a16="http://schemas.microsoft.com/office/drawing/2014/main" id="{8305AF63-E290-4013-9DF8-A2E408EFDAF5}"/>
              </a:ext>
            </a:extLst>
          </p:cNvPr>
          <p:cNvSpPr/>
          <p:nvPr/>
        </p:nvSpPr>
        <p:spPr>
          <a:xfrm>
            <a:off x="8820605" y="4851484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C4B6F9F7-52B1-45A5-BDCA-AE293BC9F8AB}"/>
              </a:ext>
            </a:extLst>
          </p:cNvPr>
          <p:cNvSpPr/>
          <p:nvPr/>
        </p:nvSpPr>
        <p:spPr>
          <a:xfrm>
            <a:off x="8820605" y="5528331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Connecteur droit 72">
            <a:extLst>
              <a:ext uri="{FF2B5EF4-FFF2-40B4-BE49-F238E27FC236}">
                <a16:creationId xmlns:a16="http://schemas.microsoft.com/office/drawing/2014/main" id="{2C79E523-14A6-4C77-B1F0-16C1BC7007E5}"/>
              </a:ext>
            </a:extLst>
          </p:cNvPr>
          <p:cNvCxnSpPr>
            <a:cxnSpLocks/>
            <a:stCxn id="31" idx="1"/>
            <a:endCxn id="14" idx="6"/>
          </p:cNvCxnSpPr>
          <p:nvPr/>
        </p:nvCxnSpPr>
        <p:spPr>
          <a:xfrm flipH="1" flipV="1">
            <a:off x="6546619" y="3566214"/>
            <a:ext cx="2275094" cy="4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127">
            <a:extLst>
              <a:ext uri="{FF2B5EF4-FFF2-40B4-BE49-F238E27FC236}">
                <a16:creationId xmlns:a16="http://schemas.microsoft.com/office/drawing/2014/main" id="{9C986FC2-5EFB-4B4D-B128-F5DF5A19B2EE}"/>
              </a:ext>
            </a:extLst>
          </p:cNvPr>
          <p:cNvSpPr txBox="1"/>
          <p:nvPr/>
        </p:nvSpPr>
        <p:spPr>
          <a:xfrm>
            <a:off x="1673589" y="2685337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oneTexte 129">
            <a:extLst>
              <a:ext uri="{FF2B5EF4-FFF2-40B4-BE49-F238E27FC236}">
                <a16:creationId xmlns:a16="http://schemas.microsoft.com/office/drawing/2014/main" id="{6E6FF593-1B79-4E01-8233-A24E55FD13C3}"/>
              </a:ext>
            </a:extLst>
          </p:cNvPr>
          <p:cNvSpPr txBox="1"/>
          <p:nvPr/>
        </p:nvSpPr>
        <p:spPr>
          <a:xfrm>
            <a:off x="1479403" y="3983057"/>
            <a:ext cx="739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ZoneTexte 130">
            <a:extLst>
              <a:ext uri="{FF2B5EF4-FFF2-40B4-BE49-F238E27FC236}">
                <a16:creationId xmlns:a16="http://schemas.microsoft.com/office/drawing/2014/main" id="{7AA3312C-FD3F-4C57-9280-64FCF2694492}"/>
              </a:ext>
            </a:extLst>
          </p:cNvPr>
          <p:cNvSpPr txBox="1"/>
          <p:nvPr/>
        </p:nvSpPr>
        <p:spPr>
          <a:xfrm>
            <a:off x="3313617" y="3667887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ZoneTexte 131">
            <a:extLst>
              <a:ext uri="{FF2B5EF4-FFF2-40B4-BE49-F238E27FC236}">
                <a16:creationId xmlns:a16="http://schemas.microsoft.com/office/drawing/2014/main" id="{93D2296C-C5AF-4A27-880A-591F254BE3AD}"/>
              </a:ext>
            </a:extLst>
          </p:cNvPr>
          <p:cNvSpPr txBox="1"/>
          <p:nvPr/>
        </p:nvSpPr>
        <p:spPr>
          <a:xfrm>
            <a:off x="3169308" y="4664045"/>
            <a:ext cx="693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1-Gr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oneTexte 133">
            <a:extLst>
              <a:ext uri="{FF2B5EF4-FFF2-40B4-BE49-F238E27FC236}">
                <a16:creationId xmlns:a16="http://schemas.microsoft.com/office/drawing/2014/main" id="{B905159A-2691-42C5-B2FF-EF6689BDE72F}"/>
              </a:ext>
            </a:extLst>
          </p:cNvPr>
          <p:cNvSpPr txBox="1"/>
          <p:nvPr/>
        </p:nvSpPr>
        <p:spPr>
          <a:xfrm>
            <a:off x="4847775" y="4545914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oneTexte 134">
            <a:extLst>
              <a:ext uri="{FF2B5EF4-FFF2-40B4-BE49-F238E27FC236}">
                <a16:creationId xmlns:a16="http://schemas.microsoft.com/office/drawing/2014/main" id="{13D4E73E-45D8-498A-AAE3-F118C9C9B50F}"/>
              </a:ext>
            </a:extLst>
          </p:cNvPr>
          <p:cNvSpPr txBox="1"/>
          <p:nvPr/>
        </p:nvSpPr>
        <p:spPr>
          <a:xfrm>
            <a:off x="4707608" y="5543292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ZoneTexte 135">
            <a:extLst>
              <a:ext uri="{FF2B5EF4-FFF2-40B4-BE49-F238E27FC236}">
                <a16:creationId xmlns:a16="http://schemas.microsoft.com/office/drawing/2014/main" id="{AF566669-2493-45B6-948D-DB0FABDA584E}"/>
              </a:ext>
            </a:extLst>
          </p:cNvPr>
          <p:cNvSpPr txBox="1"/>
          <p:nvPr/>
        </p:nvSpPr>
        <p:spPr>
          <a:xfrm>
            <a:off x="6461740" y="3993263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ZoneTexte 136">
            <a:extLst>
              <a:ext uri="{FF2B5EF4-FFF2-40B4-BE49-F238E27FC236}">
                <a16:creationId xmlns:a16="http://schemas.microsoft.com/office/drawing/2014/main" id="{0FF6B1A6-4567-4DCD-94E0-06ADE2AD558B}"/>
              </a:ext>
            </a:extLst>
          </p:cNvPr>
          <p:cNvSpPr txBox="1"/>
          <p:nvPr/>
        </p:nvSpPr>
        <p:spPr>
          <a:xfrm>
            <a:off x="6336026" y="4919357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ZoneTexte 137">
            <a:extLst>
              <a:ext uri="{FF2B5EF4-FFF2-40B4-BE49-F238E27FC236}">
                <a16:creationId xmlns:a16="http://schemas.microsoft.com/office/drawing/2014/main" id="{B4DF355E-421B-451E-8242-C602297E4C6C}"/>
              </a:ext>
            </a:extLst>
          </p:cNvPr>
          <p:cNvSpPr txBox="1"/>
          <p:nvPr/>
        </p:nvSpPr>
        <p:spPr>
          <a:xfrm>
            <a:off x="4856644" y="2812948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138">
            <a:extLst>
              <a:ext uri="{FF2B5EF4-FFF2-40B4-BE49-F238E27FC236}">
                <a16:creationId xmlns:a16="http://schemas.microsoft.com/office/drawing/2014/main" id="{33D22E06-4F06-4DC1-9DC0-6A0D9DF74EE2}"/>
              </a:ext>
            </a:extLst>
          </p:cNvPr>
          <p:cNvSpPr txBox="1"/>
          <p:nvPr/>
        </p:nvSpPr>
        <p:spPr>
          <a:xfrm>
            <a:off x="4722735" y="3510154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0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B79F8-D807-4585-AEEC-C738A722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err="1"/>
              <a:t>Unrelated</a:t>
            </a:r>
            <a:r>
              <a:rPr lang="de-DE" b="1" dirty="0"/>
              <a:t> </a:t>
            </a:r>
            <a:r>
              <a:rPr lang="de-DE" b="1" dirty="0" err="1"/>
              <a:t>probes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sz="2800" b="1" dirty="0"/>
              <a:t>(</a:t>
            </a:r>
            <a:r>
              <a:rPr lang="de-DE" sz="2800" b="1" dirty="0" err="1"/>
              <a:t>new</a:t>
            </a:r>
            <a:r>
              <a:rPr lang="de-DE" sz="2800" b="1" dirty="0"/>
              <a:t> CS-US </a:t>
            </a:r>
            <a:r>
              <a:rPr lang="de-DE" sz="2800" b="1" dirty="0" err="1"/>
              <a:t>pairs</a:t>
            </a:r>
            <a:r>
              <a:rPr lang="de-DE" sz="2800" b="1" dirty="0"/>
              <a:t>)</a:t>
            </a:r>
            <a:br>
              <a:rPr lang="de-DE" sz="2800" b="1" dirty="0"/>
            </a:br>
            <a:r>
              <a:rPr lang="de-DE" sz="2800" b="1" dirty="0"/>
              <a:t>1 </a:t>
            </a:r>
            <a:r>
              <a:rPr lang="de-DE" sz="2800" b="1" dirty="0" err="1"/>
              <a:t>tree</a:t>
            </a:r>
            <a:r>
              <a:rPr lang="de-DE" sz="2800" b="1" dirty="0"/>
              <a:t> per US </a:t>
            </a:r>
            <a:r>
              <a:rPr lang="de-DE" sz="2800" b="1" dirty="0" err="1"/>
              <a:t>valence</a:t>
            </a:r>
            <a:endParaRPr lang="de-DE" sz="28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CB90D6C-033E-4A52-8267-5F3789D1FE23}"/>
              </a:ext>
            </a:extLst>
          </p:cNvPr>
          <p:cNvSpPr/>
          <p:nvPr/>
        </p:nvSpPr>
        <p:spPr>
          <a:xfrm>
            <a:off x="838200" y="3173184"/>
            <a:ext cx="1048385" cy="6552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 probe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D147A0E-8D9F-4855-AF09-5BB4208F52C2}"/>
              </a:ext>
            </a:extLst>
          </p:cNvPr>
          <p:cNvSpPr/>
          <p:nvPr/>
        </p:nvSpPr>
        <p:spPr>
          <a:xfrm>
            <a:off x="3333193" y="2839832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‘intact/</a:t>
            </a:r>
            <a:r>
              <a:rPr lang="fr-FR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9E6A5BB-B4E8-4CF8-BBAE-E32078405DCE}"/>
              </a:ext>
            </a:extLst>
          </p:cNvPr>
          <p:cNvSpPr/>
          <p:nvPr/>
        </p:nvSpPr>
        <p:spPr>
          <a:xfrm>
            <a:off x="3333193" y="4239298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9112BC7-7301-4C66-9958-098604912BC9}"/>
              </a:ext>
            </a:extLst>
          </p:cNvPr>
          <p:cNvSpPr/>
          <p:nvPr/>
        </p:nvSpPr>
        <p:spPr>
          <a:xfrm>
            <a:off x="6733311" y="2124131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‘intact’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A2546FF-E71A-4EFB-8052-8B8F3421D0BC}"/>
              </a:ext>
            </a:extLst>
          </p:cNvPr>
          <p:cNvSpPr/>
          <p:nvPr/>
        </p:nvSpPr>
        <p:spPr>
          <a:xfrm>
            <a:off x="6733311" y="3013810"/>
            <a:ext cx="1315522" cy="564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Guessing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fr-FR" sz="115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15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15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eur droit 21">
            <a:extLst>
              <a:ext uri="{FF2B5EF4-FFF2-40B4-BE49-F238E27FC236}">
                <a16:creationId xmlns:a16="http://schemas.microsoft.com/office/drawing/2014/main" id="{F0A16241-5AAD-4178-A3AC-D87A24CB1C0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 flipV="1">
            <a:off x="1886585" y="3500805"/>
            <a:ext cx="1446608" cy="1020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36">
            <a:extLst>
              <a:ext uri="{FF2B5EF4-FFF2-40B4-BE49-F238E27FC236}">
                <a16:creationId xmlns:a16="http://schemas.microsoft.com/office/drawing/2014/main" id="{C19D2E20-2F6C-40C8-A0CF-EE95B4CB5AD7}"/>
              </a:ext>
            </a:extLst>
          </p:cNvPr>
          <p:cNvCxnSpPr>
            <a:cxnSpLocks/>
            <a:stCxn id="9" idx="2"/>
            <a:endCxn id="3" idx="3"/>
          </p:cNvCxnSpPr>
          <p:nvPr/>
        </p:nvCxnSpPr>
        <p:spPr>
          <a:xfrm flipH="1">
            <a:off x="1886585" y="3122090"/>
            <a:ext cx="1446608" cy="378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42">
            <a:extLst>
              <a:ext uri="{FF2B5EF4-FFF2-40B4-BE49-F238E27FC236}">
                <a16:creationId xmlns:a16="http://schemas.microsoft.com/office/drawing/2014/main" id="{65B5D120-6B25-42FF-91A3-A6E27C96CC91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4648715" y="2406389"/>
            <a:ext cx="2084596" cy="715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45">
            <a:extLst>
              <a:ext uri="{FF2B5EF4-FFF2-40B4-BE49-F238E27FC236}">
                <a16:creationId xmlns:a16="http://schemas.microsoft.com/office/drawing/2014/main" id="{BE19B8B6-A2B1-453E-9099-3D3CA1D7A48E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4648715" y="3122090"/>
            <a:ext cx="2084596" cy="173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54">
            <a:extLst>
              <a:ext uri="{FF2B5EF4-FFF2-40B4-BE49-F238E27FC236}">
                <a16:creationId xmlns:a16="http://schemas.microsoft.com/office/drawing/2014/main" id="{A453A8F1-D6FC-45B1-9C74-B47303684560}"/>
              </a:ext>
            </a:extLst>
          </p:cNvPr>
          <p:cNvCxnSpPr>
            <a:cxnSpLocks/>
            <a:stCxn id="32" idx="1"/>
            <a:endCxn id="11" idx="6"/>
          </p:cNvCxnSpPr>
          <p:nvPr/>
        </p:nvCxnSpPr>
        <p:spPr>
          <a:xfrm flipH="1">
            <a:off x="8048833" y="2400661"/>
            <a:ext cx="771772" cy="57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57">
            <a:extLst>
              <a:ext uri="{FF2B5EF4-FFF2-40B4-BE49-F238E27FC236}">
                <a16:creationId xmlns:a16="http://schemas.microsoft.com/office/drawing/2014/main" id="{365B0162-71BF-4C60-A774-15BD0CC65FE6}"/>
              </a:ext>
            </a:extLst>
          </p:cNvPr>
          <p:cNvCxnSpPr>
            <a:cxnSpLocks/>
            <a:stCxn id="33" idx="1"/>
            <a:endCxn id="12" idx="6"/>
          </p:cNvCxnSpPr>
          <p:nvPr/>
        </p:nvCxnSpPr>
        <p:spPr>
          <a:xfrm flipH="1" flipV="1">
            <a:off x="8048833" y="3296068"/>
            <a:ext cx="769074" cy="15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60">
            <a:extLst>
              <a:ext uri="{FF2B5EF4-FFF2-40B4-BE49-F238E27FC236}">
                <a16:creationId xmlns:a16="http://schemas.microsoft.com/office/drawing/2014/main" id="{B8DBDA82-86D7-4102-B21C-F44E4724C00F}"/>
              </a:ext>
            </a:extLst>
          </p:cNvPr>
          <p:cNvCxnSpPr>
            <a:cxnSpLocks/>
            <a:stCxn id="34" idx="1"/>
            <a:endCxn id="10" idx="6"/>
          </p:cNvCxnSpPr>
          <p:nvPr/>
        </p:nvCxnSpPr>
        <p:spPr>
          <a:xfrm flipH="1" flipV="1">
            <a:off x="4648715" y="4521556"/>
            <a:ext cx="4169191" cy="17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5">
            <a:extLst>
              <a:ext uri="{FF2B5EF4-FFF2-40B4-BE49-F238E27FC236}">
                <a16:creationId xmlns:a16="http://schemas.microsoft.com/office/drawing/2014/main" id="{74B05E4E-88AA-42A5-8ADB-11EBD10CBC50}"/>
              </a:ext>
            </a:extLst>
          </p:cNvPr>
          <p:cNvSpPr/>
          <p:nvPr/>
        </p:nvSpPr>
        <p:spPr>
          <a:xfrm>
            <a:off x="8820605" y="2231810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66">
            <a:extLst>
              <a:ext uri="{FF2B5EF4-FFF2-40B4-BE49-F238E27FC236}">
                <a16:creationId xmlns:a16="http://schemas.microsoft.com/office/drawing/2014/main" id="{8305AF63-E290-4013-9DF8-A2E408EFDAF5}"/>
              </a:ext>
            </a:extLst>
          </p:cNvPr>
          <p:cNvSpPr/>
          <p:nvPr/>
        </p:nvSpPr>
        <p:spPr>
          <a:xfrm>
            <a:off x="8817907" y="3142596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67">
            <a:extLst>
              <a:ext uri="{FF2B5EF4-FFF2-40B4-BE49-F238E27FC236}">
                <a16:creationId xmlns:a16="http://schemas.microsoft.com/office/drawing/2014/main" id="{C4B6F9F7-52B1-45A5-BDCA-AE293BC9F8AB}"/>
              </a:ext>
            </a:extLst>
          </p:cNvPr>
          <p:cNvSpPr/>
          <p:nvPr/>
        </p:nvSpPr>
        <p:spPr>
          <a:xfrm>
            <a:off x="8817906" y="4369976"/>
            <a:ext cx="1023183" cy="337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88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endParaRPr lang="en-US" sz="148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ZoneTexte 133">
            <a:extLst>
              <a:ext uri="{FF2B5EF4-FFF2-40B4-BE49-F238E27FC236}">
                <a16:creationId xmlns:a16="http://schemas.microsoft.com/office/drawing/2014/main" id="{B905159A-2691-42C5-B2FF-EF6689BDE72F}"/>
              </a:ext>
            </a:extLst>
          </p:cNvPr>
          <p:cNvSpPr txBox="1"/>
          <p:nvPr/>
        </p:nvSpPr>
        <p:spPr>
          <a:xfrm>
            <a:off x="2555499" y="2935329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ZoneTexte 134">
            <a:extLst>
              <a:ext uri="{FF2B5EF4-FFF2-40B4-BE49-F238E27FC236}">
                <a16:creationId xmlns:a16="http://schemas.microsoft.com/office/drawing/2014/main" id="{13D4E73E-45D8-498A-AAE3-F118C9C9B50F}"/>
              </a:ext>
            </a:extLst>
          </p:cNvPr>
          <p:cNvSpPr txBox="1"/>
          <p:nvPr/>
        </p:nvSpPr>
        <p:spPr>
          <a:xfrm>
            <a:off x="2432241" y="4201019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ZoneTexte 135">
            <a:extLst>
              <a:ext uri="{FF2B5EF4-FFF2-40B4-BE49-F238E27FC236}">
                <a16:creationId xmlns:a16="http://schemas.microsoft.com/office/drawing/2014/main" id="{AF566669-2493-45B6-948D-DB0FABDA584E}"/>
              </a:ext>
            </a:extLst>
          </p:cNvPr>
          <p:cNvSpPr txBox="1"/>
          <p:nvPr/>
        </p:nvSpPr>
        <p:spPr>
          <a:xfrm>
            <a:off x="5803979" y="2336928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ZoneTexte 136">
            <a:extLst>
              <a:ext uri="{FF2B5EF4-FFF2-40B4-BE49-F238E27FC236}">
                <a16:creationId xmlns:a16="http://schemas.microsoft.com/office/drawing/2014/main" id="{0FF6B1A6-4567-4DCD-94E0-06ADE2AD558B}"/>
              </a:ext>
            </a:extLst>
          </p:cNvPr>
          <p:cNvSpPr txBox="1"/>
          <p:nvPr/>
        </p:nvSpPr>
        <p:spPr>
          <a:xfrm>
            <a:off x="5803979" y="3243106"/>
            <a:ext cx="543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8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Simplified CRP for EC</vt:lpstr>
      <vt:lpstr>Set-up</vt:lpstr>
      <vt:lpstr>Intact probes  (CS-US pairs as presented during learning) 1 tree per US valence</vt:lpstr>
      <vt:lpstr>Related probes  (CS with different US of same valence) 1 tree per US valence</vt:lpstr>
      <vt:lpstr>Unrelated probes  (new CS-US pairs) 1 tree per US valence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Simplified CRP for EC</dc:title>
  <dc:creator>Karoline Bading</dc:creator>
  <cp:lastModifiedBy>Karoline Bading</cp:lastModifiedBy>
  <cp:revision>16</cp:revision>
  <dcterms:created xsi:type="dcterms:W3CDTF">2022-10-26T13:56:22Z</dcterms:created>
  <dcterms:modified xsi:type="dcterms:W3CDTF">2022-10-26T14:28:32Z</dcterms:modified>
</cp:coreProperties>
</file>