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F720-9C5E-4264-B575-AB6E3C8D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F0FBDB-EDE0-4BC1-8082-7F3C207EC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BF0BF-168B-4C81-A6E1-2E4F5FD2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1420C-D252-446C-8B20-5F00B6C9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6DCB0-A363-441C-9C0C-6437F2B7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9BEC-91F9-458F-956B-18B3EBDF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FDE923-DB0E-47CB-8464-1A040421B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BACB3-BA06-46FC-BDC1-BB26CAC4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E81B6-C07E-476D-9ECF-57F1A392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AD595-428B-48A6-A115-2DDE0FF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26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93CA65-EBFC-4418-85EF-80CE04370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88EFF2-1610-4D2B-A4FC-DC6E321DF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A2DE8-15D5-4C2E-B7E6-FDC1F2B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3C7F6-2FB2-438D-A50D-E920D6B9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3F836-6D10-454B-9312-2696B6F4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62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6A9B2-C651-4C53-A4D1-C8F6F38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A0F43-F969-4EBE-B1F8-EE0CBB95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38842-C4B8-4719-9550-7D4F79C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C6202-B576-43F7-9518-5DE9C7D3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52FD0-669A-4C56-9D23-2DAAFFC3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4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D438-3EE5-4308-8930-F7570EC3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37F3A-3F89-408F-AEA3-36985A1F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02C0A-D861-4FA7-B122-A32158F7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E65E-4CF6-4331-9197-1F3EBE75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B1D62-E533-4515-826E-46864054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CD79-6F97-4BA2-9A3D-C534C627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0B85D-75F5-4E2C-A3F9-C904BE87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72259A-3A76-458B-9ED3-A259E412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17418-51E1-4288-8F8C-37A25B2B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543571-262A-4DAC-AF84-78962E7F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AF635-349F-4D11-98A0-5779133A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32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24011-847B-463F-B784-0816B034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C2E28-997F-4561-B750-212B69E6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B4A25E-631F-46C6-A484-86A47AC2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747E00-BD08-4456-9575-AD8601E6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B93E5C-0B54-4053-AA3F-4840181C5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EDCF28-D8B6-4CE8-9540-822D57E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CAB4A3-BBE3-4ADB-9A3B-A9D76B40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1F4A24-1457-4E3E-9259-C986D07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48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2C8D6-57A6-4437-8993-6F7F09C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F1C14A-AB3C-456A-BD0A-CB9227DF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F2225-EE36-4C62-95C7-B6BC4116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18703C-0207-42B8-959B-A6E24681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18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EC383C-2D11-4246-88A3-3F460E7C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E012C3-A5D0-4843-82FE-843989CC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366124-5231-434F-B5B0-95DC661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7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9D0D-10A1-4E9D-9494-3EFA1912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3335D-3848-412F-8EDE-4A9E979F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43D740-A267-4B34-9F9E-BED3E2F9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050B82-6006-4A96-9040-7B765F6D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A3E7E-8D52-4D98-8F4C-A448CD0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D1DD3-F4AC-4AAD-BE72-86BA8897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1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84A25-0EDC-4333-B67B-89445B46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3F1E8A-CB44-4292-8FD8-27A73CEE9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7BC7B6-D0DE-4FCE-B6B4-14F1C00A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F897EB-911B-484F-9BA4-AF9EC3FB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22B40-A1CD-48E4-910A-5D516371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EA6AB-784E-454F-ADA9-65383265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3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F44B9A-4639-4AD0-8DF3-DC9DB11F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0B80A-BFEF-4D52-8544-E0E2E31C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E4DA7-C08E-4667-B911-D20F6211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7781-B1D6-4FDA-84C0-3DA247E85F0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6116A-FF59-4785-8EE2-28910EC0E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6484F-877C-4D79-909C-2B140CA2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6D2A-2FB9-41D1-925A-D936BDB11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2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28F18-04BF-4580-B147-D8E618CD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„Who </a:t>
            </a:r>
            <a:r>
              <a:rPr lang="de-DE" dirty="0" err="1"/>
              <a:t>said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?“ x EC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66B53-7C62-4C83-A808-3EAE1B612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2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EA19724-B9A5-4738-94A1-90D52D719C35}"/>
              </a:ext>
            </a:extLst>
          </p:cNvPr>
          <p:cNvSpPr/>
          <p:nvPr/>
        </p:nvSpPr>
        <p:spPr>
          <a:xfrm>
            <a:off x="6010876" y="2595577"/>
            <a:ext cx="4306186" cy="413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A14E27-AECB-45F2-B501-88FA1FAE5158}"/>
              </a:ext>
            </a:extLst>
          </p:cNvPr>
          <p:cNvSpPr/>
          <p:nvPr/>
        </p:nvSpPr>
        <p:spPr>
          <a:xfrm>
            <a:off x="6363584" y="3184416"/>
            <a:ext cx="1860698" cy="12198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AB7E1B-BB85-4FA0-8066-A3D570692AB1}"/>
              </a:ext>
            </a:extLst>
          </p:cNvPr>
          <p:cNvSpPr/>
          <p:nvPr/>
        </p:nvSpPr>
        <p:spPr>
          <a:xfrm>
            <a:off x="1648046" y="2595577"/>
            <a:ext cx="4306186" cy="4133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25EAFF-D881-4072-86C1-4AB08054BB24}"/>
              </a:ext>
            </a:extLst>
          </p:cNvPr>
          <p:cNvSpPr/>
          <p:nvPr/>
        </p:nvSpPr>
        <p:spPr>
          <a:xfrm>
            <a:off x="2987747" y="3184416"/>
            <a:ext cx="1860698" cy="12198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E2AE2C-9D6F-4E0E-9AE7-CA322FA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Klauer &amp; Wegener (1998): Experiment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E174FE-31D5-4674-9D22-BB62F2407FC0}"/>
              </a:ext>
            </a:extLst>
          </p:cNvPr>
          <p:cNvSpPr txBox="1"/>
          <p:nvPr/>
        </p:nvSpPr>
        <p:spPr>
          <a:xfrm>
            <a:off x="3399686" y="1452754"/>
            <a:ext cx="51090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Materials</a:t>
            </a:r>
          </a:p>
          <a:p>
            <a:pPr algn="ctr"/>
            <a:r>
              <a:rPr lang="de-DE" dirty="0"/>
              <a:t>202 </a:t>
            </a:r>
            <a:r>
              <a:rPr lang="de-DE" dirty="0" err="1"/>
              <a:t>statements</a:t>
            </a:r>
            <a:r>
              <a:rPr lang="de-DE" dirty="0"/>
              <a:t>, 8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(4 male, 4 </a:t>
            </a:r>
            <a:r>
              <a:rPr lang="de-DE" dirty="0" err="1"/>
              <a:t>female</a:t>
            </a:r>
            <a:r>
              <a:rPr lang="de-DE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A849DF-24C8-4D2E-B7CD-CF5545B966B3}"/>
              </a:ext>
            </a:extLst>
          </p:cNvPr>
          <p:cNvSpPr txBox="1"/>
          <p:nvPr/>
        </p:nvSpPr>
        <p:spPr>
          <a:xfrm>
            <a:off x="3405810" y="2155855"/>
            <a:ext cx="51090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Procedure</a:t>
            </a:r>
            <a:r>
              <a:rPr lang="de-DE" b="1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84E8D-2368-4221-B63A-D7DA6AF24404}"/>
              </a:ext>
            </a:extLst>
          </p:cNvPr>
          <p:cNvSpPr txBox="1"/>
          <p:nvPr/>
        </p:nvSpPr>
        <p:spPr>
          <a:xfrm>
            <a:off x="3404524" y="269478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Learning</a:t>
            </a:r>
          </a:p>
          <a:p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55563D-980E-46AD-9A7C-6DF001A98AB2}"/>
              </a:ext>
            </a:extLst>
          </p:cNvPr>
          <p:cNvSpPr txBox="1"/>
          <p:nvPr/>
        </p:nvSpPr>
        <p:spPr>
          <a:xfrm>
            <a:off x="3460310" y="4070082"/>
            <a:ext cx="915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statement</a:t>
            </a:r>
            <a:r>
              <a:rPr lang="de-DE" sz="1200" dirty="0"/>
              <a:t>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9A0E53-10D4-42C6-B1B5-A40696247A2E}"/>
              </a:ext>
            </a:extLst>
          </p:cNvPr>
          <p:cNvSpPr txBox="1"/>
          <p:nvPr/>
        </p:nvSpPr>
        <p:spPr>
          <a:xfrm>
            <a:off x="3558927" y="3463923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[</a:t>
            </a:r>
            <a:r>
              <a:rPr lang="de-DE" sz="1200" dirty="0" err="1"/>
              <a:t>speaker</a:t>
            </a:r>
            <a:endParaRPr lang="de-DE" sz="1200" dirty="0"/>
          </a:p>
          <a:p>
            <a:pPr algn="ctr"/>
            <a:r>
              <a:rPr lang="de-DE" sz="1200" dirty="0" err="1"/>
              <a:t>image</a:t>
            </a:r>
            <a:r>
              <a:rPr lang="de-DE" sz="1200" dirty="0"/>
              <a:t>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692BA-31FD-4CF6-A720-D5C35E87408E}"/>
              </a:ext>
            </a:extLst>
          </p:cNvPr>
          <p:cNvSpPr/>
          <p:nvPr/>
        </p:nvSpPr>
        <p:spPr>
          <a:xfrm>
            <a:off x="3589160" y="3294838"/>
            <a:ext cx="657872" cy="718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50D523-1761-4A2E-A54F-76D487DCC775}"/>
              </a:ext>
            </a:extLst>
          </p:cNvPr>
          <p:cNvSpPr txBox="1"/>
          <p:nvPr/>
        </p:nvSpPr>
        <p:spPr>
          <a:xfrm>
            <a:off x="1945178" y="4765119"/>
            <a:ext cx="388106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8 </a:t>
            </a:r>
            <a:r>
              <a:rPr lang="de-DE" sz="1400" dirty="0" err="1"/>
              <a:t>speakers</a:t>
            </a:r>
            <a:r>
              <a:rPr lang="de-DE" sz="1400" dirty="0"/>
              <a:t> (4 male, 4 </a:t>
            </a:r>
            <a:r>
              <a:rPr lang="de-DE" sz="1400" dirty="0" err="1"/>
              <a:t>female</a:t>
            </a:r>
            <a:r>
              <a:rPr lang="de-DE" sz="1400" dirty="0"/>
              <a:t>; 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6 </a:t>
            </a:r>
            <a:r>
              <a:rPr lang="de-DE" sz="1400" dirty="0" err="1"/>
              <a:t>statements</a:t>
            </a:r>
            <a:r>
              <a:rPr lang="de-DE" sz="1400" dirty="0"/>
              <a:t> (ST) per </a:t>
            </a:r>
            <a:r>
              <a:rPr lang="de-DE" sz="1400" dirty="0" err="1"/>
              <a:t>speaker</a:t>
            </a:r>
            <a:r>
              <a:rPr lang="de-DE" sz="14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ST</a:t>
            </a:r>
          </a:p>
          <a:p>
            <a:pPr lvl="2"/>
            <a:r>
              <a:rPr lang="de-DE" sz="1400" dirty="0"/>
              <a:t>        </a:t>
            </a:r>
            <a:r>
              <a:rPr lang="de-DE" sz="1400" dirty="0" err="1"/>
              <a:t>pool</a:t>
            </a:r>
            <a:r>
              <a:rPr lang="de-DE" sz="1400" dirty="0"/>
              <a:t>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replacement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rounds</a:t>
            </a:r>
            <a:r>
              <a:rPr lang="de-DE" sz="1400" dirty="0"/>
              <a:t>“: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SP1-8: 1st ST (</a:t>
            </a:r>
            <a:r>
              <a:rPr lang="de-DE" sz="1400" dirty="0" err="1"/>
              <a:t>randomized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SP1-8: 2nd ST (</a:t>
            </a:r>
            <a:r>
              <a:rPr lang="de-DE" sz="1400" dirty="0" err="1"/>
              <a:t>randomized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B24AB7-D2FE-4B9F-9F15-D0A14C2951F4}"/>
              </a:ext>
            </a:extLst>
          </p:cNvPr>
          <p:cNvSpPr txBox="1"/>
          <p:nvPr/>
        </p:nvSpPr>
        <p:spPr>
          <a:xfrm>
            <a:off x="7951990" y="2694783"/>
            <a:ext cx="56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Test</a:t>
            </a:r>
          </a:p>
          <a:p>
            <a:endParaRPr lang="de-DE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F5ABBC0-8DD5-4A7A-BF8C-FA03D59B7EF6}"/>
              </a:ext>
            </a:extLst>
          </p:cNvPr>
          <p:cNvSpPr txBox="1"/>
          <p:nvPr/>
        </p:nvSpPr>
        <p:spPr>
          <a:xfrm>
            <a:off x="6836147" y="4070082"/>
            <a:ext cx="915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statement</a:t>
            </a:r>
            <a:r>
              <a:rPr lang="de-DE" sz="1200" dirty="0"/>
              <a:t>]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AA426B2-A818-4A2A-85A1-A624EB213C52}"/>
              </a:ext>
            </a:extLst>
          </p:cNvPr>
          <p:cNvSpPr txBox="1"/>
          <p:nvPr/>
        </p:nvSpPr>
        <p:spPr>
          <a:xfrm>
            <a:off x="3585662" y="2933978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48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3EDE8F-8074-4E69-82F3-BDC37497EAEC}"/>
              </a:ext>
            </a:extLst>
          </p:cNvPr>
          <p:cNvSpPr txBox="1"/>
          <p:nvPr/>
        </p:nvSpPr>
        <p:spPr>
          <a:xfrm>
            <a:off x="7780891" y="2912589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96/192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739C1B-57E7-4FDC-9C8F-BD79090B1F17}"/>
              </a:ext>
            </a:extLst>
          </p:cNvPr>
          <p:cNvSpPr txBox="1"/>
          <p:nvPr/>
        </p:nvSpPr>
        <p:spPr>
          <a:xfrm>
            <a:off x="6601329" y="3669066"/>
            <a:ext cx="49565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NEW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6274842-76BE-49E3-BADA-51BD354BA71F}"/>
              </a:ext>
            </a:extLst>
          </p:cNvPr>
          <p:cNvSpPr/>
          <p:nvPr/>
        </p:nvSpPr>
        <p:spPr>
          <a:xfrm>
            <a:off x="8340323" y="3181811"/>
            <a:ext cx="1860698" cy="12198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460BE66-A7FD-4F47-91A8-AC01339B21C8}"/>
              </a:ext>
            </a:extLst>
          </p:cNvPr>
          <p:cNvSpPr txBox="1"/>
          <p:nvPr/>
        </p:nvSpPr>
        <p:spPr>
          <a:xfrm>
            <a:off x="8812886" y="4067477"/>
            <a:ext cx="915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</a:t>
            </a:r>
            <a:r>
              <a:rPr lang="de-DE" sz="1200" dirty="0" err="1"/>
              <a:t>statement</a:t>
            </a:r>
            <a:r>
              <a:rPr lang="de-DE" sz="1200" dirty="0"/>
              <a:t>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DCB99A-14FA-4099-A145-21A6610B11D9}"/>
              </a:ext>
            </a:extLst>
          </p:cNvPr>
          <p:cNvCxnSpPr>
            <a:cxnSpLocks/>
          </p:cNvCxnSpPr>
          <p:nvPr/>
        </p:nvCxnSpPr>
        <p:spPr>
          <a:xfrm flipV="1">
            <a:off x="7690434" y="3820676"/>
            <a:ext cx="596234" cy="49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8C44C95-7314-407B-AD52-BF78114E3AF3}"/>
              </a:ext>
            </a:extLst>
          </p:cNvPr>
          <p:cNvSpPr txBox="1"/>
          <p:nvPr/>
        </p:nvSpPr>
        <p:spPr>
          <a:xfrm>
            <a:off x="7474435" y="3663978"/>
            <a:ext cx="445956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OLD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EA028F6-8517-421D-A7A5-7AF605E44539}"/>
              </a:ext>
            </a:extLst>
          </p:cNvPr>
          <p:cNvSpPr txBox="1"/>
          <p:nvPr/>
        </p:nvSpPr>
        <p:spPr>
          <a:xfrm>
            <a:off x="8356608" y="329483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2DD236A-7B63-4251-9A5A-DD5F4E2B4508}"/>
              </a:ext>
            </a:extLst>
          </p:cNvPr>
          <p:cNvSpPr/>
          <p:nvPr/>
        </p:nvSpPr>
        <p:spPr>
          <a:xfrm>
            <a:off x="8395381" y="3256503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6896BE-EDD2-4E7A-B6B4-A5883ABEC1C3}"/>
              </a:ext>
            </a:extLst>
          </p:cNvPr>
          <p:cNvSpPr/>
          <p:nvPr/>
        </p:nvSpPr>
        <p:spPr>
          <a:xfrm>
            <a:off x="8402709" y="3706546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0DF584B-2143-458D-BC70-CC934068AAF1}"/>
              </a:ext>
            </a:extLst>
          </p:cNvPr>
          <p:cNvSpPr/>
          <p:nvPr/>
        </p:nvSpPr>
        <p:spPr>
          <a:xfrm>
            <a:off x="8857436" y="3259808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9C625-0D3A-4FB5-8A3B-81DD03746406}"/>
              </a:ext>
            </a:extLst>
          </p:cNvPr>
          <p:cNvSpPr/>
          <p:nvPr/>
        </p:nvSpPr>
        <p:spPr>
          <a:xfrm>
            <a:off x="8864764" y="370985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4F5D746-2BB7-47CB-99BF-07643D1D3F60}"/>
              </a:ext>
            </a:extLst>
          </p:cNvPr>
          <p:cNvSpPr/>
          <p:nvPr/>
        </p:nvSpPr>
        <p:spPr>
          <a:xfrm>
            <a:off x="9302413" y="3259908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C4033EF-5396-46CB-9832-0EF33713CC41}"/>
              </a:ext>
            </a:extLst>
          </p:cNvPr>
          <p:cNvSpPr/>
          <p:nvPr/>
        </p:nvSpPr>
        <p:spPr>
          <a:xfrm>
            <a:off x="9309741" y="370995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B75C861-52B4-47D5-87AF-61123BD645F3}"/>
              </a:ext>
            </a:extLst>
          </p:cNvPr>
          <p:cNvSpPr/>
          <p:nvPr/>
        </p:nvSpPr>
        <p:spPr>
          <a:xfrm>
            <a:off x="9747390" y="3256503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DD1741-4FFD-4F32-A018-1964F4D4821B}"/>
              </a:ext>
            </a:extLst>
          </p:cNvPr>
          <p:cNvSpPr/>
          <p:nvPr/>
        </p:nvSpPr>
        <p:spPr>
          <a:xfrm>
            <a:off x="9754718" y="3706546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E9B645F-0EEF-4FA5-8DFE-8A6F48C71B10}"/>
              </a:ext>
            </a:extLst>
          </p:cNvPr>
          <p:cNvSpPr txBox="1"/>
          <p:nvPr/>
        </p:nvSpPr>
        <p:spPr>
          <a:xfrm>
            <a:off x="8818663" y="329078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0732FA-1972-45EB-9604-127C9D57AE5D}"/>
              </a:ext>
            </a:extLst>
          </p:cNvPr>
          <p:cNvSpPr txBox="1"/>
          <p:nvPr/>
        </p:nvSpPr>
        <p:spPr>
          <a:xfrm>
            <a:off x="9263640" y="329788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BE9E9F0-6A70-4182-ACC6-E8D470804B7A}"/>
              </a:ext>
            </a:extLst>
          </p:cNvPr>
          <p:cNvSpPr txBox="1"/>
          <p:nvPr/>
        </p:nvSpPr>
        <p:spPr>
          <a:xfrm>
            <a:off x="9720933" y="329029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F30C986-76F7-4FF7-BBE0-B5144C9B245A}"/>
              </a:ext>
            </a:extLst>
          </p:cNvPr>
          <p:cNvSpPr txBox="1"/>
          <p:nvPr/>
        </p:nvSpPr>
        <p:spPr>
          <a:xfrm>
            <a:off x="8363236" y="371210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B5A9FE9-537C-462F-8DD1-27D4D18E37FF}"/>
              </a:ext>
            </a:extLst>
          </p:cNvPr>
          <p:cNvSpPr txBox="1"/>
          <p:nvPr/>
        </p:nvSpPr>
        <p:spPr>
          <a:xfrm>
            <a:off x="8818663" y="373477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3F7D2F-D3ED-48DC-8123-9151448CDBB8}"/>
              </a:ext>
            </a:extLst>
          </p:cNvPr>
          <p:cNvSpPr txBox="1"/>
          <p:nvPr/>
        </p:nvSpPr>
        <p:spPr>
          <a:xfrm>
            <a:off x="9274184" y="373494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B3CB513-4AAB-46F7-A5A5-3FA76D503C54}"/>
              </a:ext>
            </a:extLst>
          </p:cNvPr>
          <p:cNvSpPr txBox="1"/>
          <p:nvPr/>
        </p:nvSpPr>
        <p:spPr>
          <a:xfrm>
            <a:off x="9708618" y="371210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</a:t>
            </a:r>
            <a:r>
              <a:rPr lang="de-DE" sz="600" dirty="0" err="1"/>
              <a:t>speaker</a:t>
            </a:r>
            <a:r>
              <a:rPr lang="de-DE" sz="600" dirty="0"/>
              <a:t>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0599352-9F35-40DB-8CCA-6B42A8987336}"/>
              </a:ext>
            </a:extLst>
          </p:cNvPr>
          <p:cNvSpPr/>
          <p:nvPr/>
        </p:nvSpPr>
        <p:spPr>
          <a:xfrm>
            <a:off x="4505453" y="4112626"/>
            <a:ext cx="478465" cy="42064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38C638-96B1-4129-B7FD-0B578988781D}"/>
              </a:ext>
            </a:extLst>
          </p:cNvPr>
          <p:cNvSpPr/>
          <p:nvPr/>
        </p:nvSpPr>
        <p:spPr>
          <a:xfrm>
            <a:off x="4547984" y="4206309"/>
            <a:ext cx="308344" cy="22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FE5D48D-A208-48C6-BCEA-985E7FA0127C}"/>
              </a:ext>
            </a:extLst>
          </p:cNvPr>
          <p:cNvSpPr/>
          <p:nvPr/>
        </p:nvSpPr>
        <p:spPr>
          <a:xfrm>
            <a:off x="4590514" y="4265026"/>
            <a:ext cx="155943" cy="165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633D5F0-17AA-47B7-BA6A-289456FDDCC9}"/>
              </a:ext>
            </a:extLst>
          </p:cNvPr>
          <p:cNvSpPr/>
          <p:nvPr/>
        </p:nvSpPr>
        <p:spPr>
          <a:xfrm>
            <a:off x="4913034" y="4112626"/>
            <a:ext cx="478465" cy="42064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DC3B9A1-0E4A-48DC-9880-B0B83CF6EBDC}"/>
              </a:ext>
            </a:extLst>
          </p:cNvPr>
          <p:cNvSpPr/>
          <p:nvPr/>
        </p:nvSpPr>
        <p:spPr>
          <a:xfrm>
            <a:off x="4955565" y="4206309"/>
            <a:ext cx="308344" cy="22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5ABE792-CFDB-4C16-A3D9-08F52D2A4EEF}"/>
              </a:ext>
            </a:extLst>
          </p:cNvPr>
          <p:cNvSpPr/>
          <p:nvPr/>
        </p:nvSpPr>
        <p:spPr>
          <a:xfrm>
            <a:off x="4998095" y="4265026"/>
            <a:ext cx="155943" cy="165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B9519CDF-BE0E-4317-B287-8D88512456FE}"/>
              </a:ext>
            </a:extLst>
          </p:cNvPr>
          <p:cNvSpPr/>
          <p:nvPr/>
        </p:nvSpPr>
        <p:spPr>
          <a:xfrm rot="14933564">
            <a:off x="7920892" y="4217905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E80E9F7-A56F-4842-8F50-9E9C4E2A395C}"/>
              </a:ext>
            </a:extLst>
          </p:cNvPr>
          <p:cNvSpPr txBox="1"/>
          <p:nvPr/>
        </p:nvSpPr>
        <p:spPr>
          <a:xfrm rot="20016194">
            <a:off x="7909659" y="4459628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CLICK!</a:t>
            </a:r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03F0E346-47AD-4F6D-B7D8-05E8AA5A60F3}"/>
              </a:ext>
            </a:extLst>
          </p:cNvPr>
          <p:cNvSpPr/>
          <p:nvPr/>
        </p:nvSpPr>
        <p:spPr>
          <a:xfrm rot="14933564">
            <a:off x="9912184" y="4191518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2BD2AB5-9DB1-423B-8C29-2631D6FD8E03}"/>
              </a:ext>
            </a:extLst>
          </p:cNvPr>
          <p:cNvSpPr txBox="1"/>
          <p:nvPr/>
        </p:nvSpPr>
        <p:spPr>
          <a:xfrm rot="20016194">
            <a:off x="9900951" y="4433241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CLICK!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E0E7EEA-3C9E-45E1-B626-45F773EBBC16}"/>
              </a:ext>
            </a:extLst>
          </p:cNvPr>
          <p:cNvSpPr txBox="1"/>
          <p:nvPr/>
        </p:nvSpPr>
        <p:spPr>
          <a:xfrm>
            <a:off x="6123372" y="4791661"/>
            <a:ext cx="393998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48 </a:t>
            </a:r>
            <a:r>
              <a:rPr lang="de-DE" sz="1400" dirty="0" err="1"/>
              <a:t>old</a:t>
            </a:r>
            <a:r>
              <a:rPr lang="de-DE" sz="1400" dirty="0"/>
              <a:t> </a:t>
            </a:r>
            <a:r>
              <a:rPr lang="de-DE" sz="1400" dirty="0" err="1"/>
              <a:t>statements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statements</a:t>
            </a:r>
            <a:r>
              <a:rPr lang="de-DE" sz="1400" dirty="0"/>
              <a:t> (</a:t>
            </a: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ST </a:t>
            </a:r>
            <a:r>
              <a:rPr lang="de-DE" sz="1400" dirty="0" err="1"/>
              <a:t>pool</a:t>
            </a:r>
            <a:r>
              <a:rPr lang="de-DE" sz="1400" dirty="0"/>
              <a:t> </a:t>
            </a:r>
          </a:p>
          <a:p>
            <a:r>
              <a:rPr lang="de-DE" sz="1400" dirty="0"/>
              <a:t>      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replacement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few</a:t>
            </a:r>
            <a:r>
              <a:rPr lang="de-DE" sz="1400" dirty="0"/>
              <a:t> </a:t>
            </a:r>
            <a:r>
              <a:rPr lang="de-DE" sz="1400" dirty="0" err="1"/>
              <a:t>distractors</a:t>
            </a:r>
            <a:r>
              <a:rPr lang="de-DE" sz="1400" dirty="0"/>
              <a:t>“ </a:t>
            </a:r>
            <a:r>
              <a:rPr lang="de-DE" sz="1400" dirty="0" err="1"/>
              <a:t>group</a:t>
            </a:r>
            <a:r>
              <a:rPr lang="de-DE" sz="1400" dirty="0"/>
              <a:t>: 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many</a:t>
            </a:r>
            <a:r>
              <a:rPr lang="de-DE" sz="1400" dirty="0"/>
              <a:t> </a:t>
            </a:r>
            <a:r>
              <a:rPr lang="de-DE" sz="1400" dirty="0" err="1"/>
              <a:t>distractors</a:t>
            </a:r>
            <a:r>
              <a:rPr lang="de-DE" sz="1400" dirty="0"/>
              <a:t>“ </a:t>
            </a:r>
            <a:r>
              <a:rPr lang="de-DE" sz="1400" dirty="0" err="1"/>
              <a:t>group</a:t>
            </a:r>
            <a:r>
              <a:rPr lang="de-DE" sz="1400" dirty="0"/>
              <a:t>: 144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position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speaker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: </a:t>
            </a:r>
            <a:r>
              <a:rPr lang="de-DE" sz="1400" dirty="0" err="1"/>
              <a:t>randomized</a:t>
            </a:r>
            <a:endParaRPr lang="de-DE" sz="1400" dirty="0"/>
          </a:p>
          <a:p>
            <a:pPr lvl="1"/>
            <a:endParaRPr lang="de-DE" sz="1400" dirty="0"/>
          </a:p>
          <a:p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presented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randomized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order</a:t>
            </a:r>
            <a:r>
              <a:rPr lang="de-DE" sz="1400" dirty="0"/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EA19724-B9A5-4738-94A1-90D52D719C35}"/>
              </a:ext>
            </a:extLst>
          </p:cNvPr>
          <p:cNvSpPr/>
          <p:nvPr/>
        </p:nvSpPr>
        <p:spPr>
          <a:xfrm>
            <a:off x="4479787" y="2595577"/>
            <a:ext cx="4306186" cy="413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A14E27-AECB-45F2-B501-88FA1FAE5158}"/>
              </a:ext>
            </a:extLst>
          </p:cNvPr>
          <p:cNvSpPr/>
          <p:nvPr/>
        </p:nvSpPr>
        <p:spPr>
          <a:xfrm>
            <a:off x="4832495" y="3184416"/>
            <a:ext cx="1860698" cy="1536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AB7E1B-BB85-4FA0-8066-A3D570692AB1}"/>
              </a:ext>
            </a:extLst>
          </p:cNvPr>
          <p:cNvSpPr/>
          <p:nvPr/>
        </p:nvSpPr>
        <p:spPr>
          <a:xfrm>
            <a:off x="116957" y="2595577"/>
            <a:ext cx="4306186" cy="4133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25EAFF-D881-4072-86C1-4AB08054BB24}"/>
              </a:ext>
            </a:extLst>
          </p:cNvPr>
          <p:cNvSpPr/>
          <p:nvPr/>
        </p:nvSpPr>
        <p:spPr>
          <a:xfrm>
            <a:off x="1456658" y="3184416"/>
            <a:ext cx="1860698" cy="12198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E2AE2C-9D6F-4E0E-9AE7-CA322FA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Direct</a:t>
            </a:r>
            <a:r>
              <a:rPr lang="de-DE" b="1" dirty="0"/>
              <a:t> </a:t>
            </a:r>
            <a:r>
              <a:rPr lang="de-DE" b="1" dirty="0" err="1"/>
              <a:t>adaptation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EC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E174FE-31D5-4674-9D22-BB62F2407FC0}"/>
              </a:ext>
            </a:extLst>
          </p:cNvPr>
          <p:cNvSpPr txBox="1"/>
          <p:nvPr/>
        </p:nvSpPr>
        <p:spPr>
          <a:xfrm>
            <a:off x="1956094" y="1452754"/>
            <a:ext cx="79962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Materials</a:t>
            </a:r>
          </a:p>
          <a:p>
            <a:pPr algn="ctr"/>
            <a:r>
              <a:rPr lang="de-DE" dirty="0"/>
              <a:t>202 CS </a:t>
            </a:r>
            <a:r>
              <a:rPr lang="de-DE" dirty="0" err="1"/>
              <a:t>images</a:t>
            </a:r>
            <a:r>
              <a:rPr lang="de-DE" dirty="0"/>
              <a:t> (e.g. neutral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nonwords</a:t>
            </a:r>
            <a:r>
              <a:rPr lang="de-DE" dirty="0"/>
              <a:t>), 8 US </a:t>
            </a:r>
            <a:r>
              <a:rPr lang="de-DE" dirty="0" err="1"/>
              <a:t>images</a:t>
            </a:r>
            <a:r>
              <a:rPr lang="de-DE" dirty="0"/>
              <a:t> (4 positive, 4 negative)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A849DF-24C8-4D2E-B7CD-CF5545B966B3}"/>
              </a:ext>
            </a:extLst>
          </p:cNvPr>
          <p:cNvSpPr txBox="1"/>
          <p:nvPr/>
        </p:nvSpPr>
        <p:spPr>
          <a:xfrm>
            <a:off x="3405810" y="2155855"/>
            <a:ext cx="51090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Procedure</a:t>
            </a:r>
            <a:r>
              <a:rPr lang="de-DE" b="1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84E8D-2368-4221-B63A-D7DA6AF24404}"/>
              </a:ext>
            </a:extLst>
          </p:cNvPr>
          <p:cNvSpPr txBox="1"/>
          <p:nvPr/>
        </p:nvSpPr>
        <p:spPr>
          <a:xfrm>
            <a:off x="1873435" y="269478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Learning</a:t>
            </a:r>
          </a:p>
          <a:p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9A0E53-10D4-42C6-B1B5-A40696247A2E}"/>
              </a:ext>
            </a:extLst>
          </p:cNvPr>
          <p:cNvSpPr txBox="1"/>
          <p:nvPr/>
        </p:nvSpPr>
        <p:spPr>
          <a:xfrm>
            <a:off x="2471797" y="3535615"/>
            <a:ext cx="61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[US</a:t>
            </a:r>
          </a:p>
          <a:p>
            <a:pPr algn="ctr"/>
            <a:r>
              <a:rPr lang="de-DE" sz="1200" dirty="0" err="1"/>
              <a:t>image</a:t>
            </a:r>
            <a:r>
              <a:rPr lang="de-DE" sz="1200" dirty="0"/>
              <a:t>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692BA-31FD-4CF6-A720-D5C35E87408E}"/>
              </a:ext>
            </a:extLst>
          </p:cNvPr>
          <p:cNvSpPr/>
          <p:nvPr/>
        </p:nvSpPr>
        <p:spPr>
          <a:xfrm>
            <a:off x="2448554" y="3366530"/>
            <a:ext cx="657872" cy="718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50D523-1761-4A2E-A54F-76D487DCC775}"/>
              </a:ext>
            </a:extLst>
          </p:cNvPr>
          <p:cNvSpPr txBox="1"/>
          <p:nvPr/>
        </p:nvSpPr>
        <p:spPr>
          <a:xfrm>
            <a:off x="414089" y="4765119"/>
            <a:ext cx="388106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8 USs (4 positive, 4 negative)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6 CSs per 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CS</a:t>
            </a:r>
          </a:p>
          <a:p>
            <a:pPr lvl="2"/>
            <a:r>
              <a:rPr lang="de-DE" sz="1400" dirty="0"/>
              <a:t>        </a:t>
            </a:r>
            <a:r>
              <a:rPr lang="de-DE" sz="1400" dirty="0" err="1"/>
              <a:t>pool</a:t>
            </a:r>
            <a:r>
              <a:rPr lang="de-DE" sz="1400" dirty="0"/>
              <a:t>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replacement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rounds</a:t>
            </a:r>
            <a:r>
              <a:rPr lang="de-DE" sz="1400" dirty="0"/>
              <a:t>“: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US1-8: 1st CS (</a:t>
            </a:r>
            <a:r>
              <a:rPr lang="de-DE" sz="1400" dirty="0" err="1"/>
              <a:t>randomized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US1-8: 2nd CS (</a:t>
            </a:r>
            <a:r>
              <a:rPr lang="de-DE" sz="1400" dirty="0" err="1"/>
              <a:t>randomized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B24AB7-D2FE-4B9F-9F15-D0A14C2951F4}"/>
              </a:ext>
            </a:extLst>
          </p:cNvPr>
          <p:cNvSpPr txBox="1"/>
          <p:nvPr/>
        </p:nvSpPr>
        <p:spPr>
          <a:xfrm>
            <a:off x="6028022" y="2661336"/>
            <a:ext cx="143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Memory Test</a:t>
            </a:r>
          </a:p>
          <a:p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AA426B2-A818-4A2A-85A1-A624EB213C52}"/>
              </a:ext>
            </a:extLst>
          </p:cNvPr>
          <p:cNvSpPr txBox="1"/>
          <p:nvPr/>
        </p:nvSpPr>
        <p:spPr>
          <a:xfrm>
            <a:off x="2054573" y="2933978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48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3EDE8F-8074-4E69-82F3-BDC37497EAEC}"/>
              </a:ext>
            </a:extLst>
          </p:cNvPr>
          <p:cNvSpPr txBox="1"/>
          <p:nvPr/>
        </p:nvSpPr>
        <p:spPr>
          <a:xfrm>
            <a:off x="6249802" y="2912589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96/192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739C1B-57E7-4FDC-9C8F-BD79090B1F17}"/>
              </a:ext>
            </a:extLst>
          </p:cNvPr>
          <p:cNvSpPr txBox="1"/>
          <p:nvPr/>
        </p:nvSpPr>
        <p:spPr>
          <a:xfrm>
            <a:off x="5184876" y="4256270"/>
            <a:ext cx="49565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NEW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6274842-76BE-49E3-BADA-51BD354BA71F}"/>
              </a:ext>
            </a:extLst>
          </p:cNvPr>
          <p:cNvSpPr/>
          <p:nvPr/>
        </p:nvSpPr>
        <p:spPr>
          <a:xfrm>
            <a:off x="6809234" y="3181811"/>
            <a:ext cx="1860698" cy="15288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DCB99A-14FA-4099-A145-21A6610B11D9}"/>
              </a:ext>
            </a:extLst>
          </p:cNvPr>
          <p:cNvCxnSpPr>
            <a:cxnSpLocks/>
          </p:cNvCxnSpPr>
          <p:nvPr/>
        </p:nvCxnSpPr>
        <p:spPr>
          <a:xfrm flipV="1">
            <a:off x="6136710" y="4419802"/>
            <a:ext cx="596234" cy="49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8C44C95-7314-407B-AD52-BF78114E3AF3}"/>
              </a:ext>
            </a:extLst>
          </p:cNvPr>
          <p:cNvSpPr txBox="1"/>
          <p:nvPr/>
        </p:nvSpPr>
        <p:spPr>
          <a:xfrm>
            <a:off x="5920711" y="4263104"/>
            <a:ext cx="445956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OLD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DD1741-4FFD-4F32-A018-1964F4D4821B}"/>
              </a:ext>
            </a:extLst>
          </p:cNvPr>
          <p:cNvSpPr/>
          <p:nvPr/>
        </p:nvSpPr>
        <p:spPr>
          <a:xfrm>
            <a:off x="6960570" y="3757753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0599352-9F35-40DB-8CCA-6B42A8987336}"/>
              </a:ext>
            </a:extLst>
          </p:cNvPr>
          <p:cNvSpPr/>
          <p:nvPr/>
        </p:nvSpPr>
        <p:spPr>
          <a:xfrm>
            <a:off x="2974364" y="4112626"/>
            <a:ext cx="478465" cy="42064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38C638-96B1-4129-B7FD-0B578988781D}"/>
              </a:ext>
            </a:extLst>
          </p:cNvPr>
          <p:cNvSpPr/>
          <p:nvPr/>
        </p:nvSpPr>
        <p:spPr>
          <a:xfrm>
            <a:off x="3016895" y="4206309"/>
            <a:ext cx="308344" cy="22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FE5D48D-A208-48C6-BCEA-985E7FA0127C}"/>
              </a:ext>
            </a:extLst>
          </p:cNvPr>
          <p:cNvSpPr/>
          <p:nvPr/>
        </p:nvSpPr>
        <p:spPr>
          <a:xfrm>
            <a:off x="3059425" y="4265026"/>
            <a:ext cx="155943" cy="165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633D5F0-17AA-47B7-BA6A-289456FDDCC9}"/>
              </a:ext>
            </a:extLst>
          </p:cNvPr>
          <p:cNvSpPr/>
          <p:nvPr/>
        </p:nvSpPr>
        <p:spPr>
          <a:xfrm>
            <a:off x="3381945" y="4112626"/>
            <a:ext cx="478465" cy="42064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DC3B9A1-0E4A-48DC-9880-B0B83CF6EBDC}"/>
              </a:ext>
            </a:extLst>
          </p:cNvPr>
          <p:cNvSpPr/>
          <p:nvPr/>
        </p:nvSpPr>
        <p:spPr>
          <a:xfrm>
            <a:off x="3424476" y="4206309"/>
            <a:ext cx="308344" cy="22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5ABE792-CFDB-4C16-A3D9-08F52D2A4EEF}"/>
              </a:ext>
            </a:extLst>
          </p:cNvPr>
          <p:cNvSpPr/>
          <p:nvPr/>
        </p:nvSpPr>
        <p:spPr>
          <a:xfrm>
            <a:off x="3467006" y="4265026"/>
            <a:ext cx="155943" cy="165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B9519CDF-BE0E-4317-B287-8D88512456FE}"/>
              </a:ext>
            </a:extLst>
          </p:cNvPr>
          <p:cNvSpPr/>
          <p:nvPr/>
        </p:nvSpPr>
        <p:spPr>
          <a:xfrm rot="14933564">
            <a:off x="6462427" y="4503926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E80E9F7-A56F-4842-8F50-9E9C4E2A395C}"/>
              </a:ext>
            </a:extLst>
          </p:cNvPr>
          <p:cNvSpPr txBox="1"/>
          <p:nvPr/>
        </p:nvSpPr>
        <p:spPr>
          <a:xfrm rot="20016194">
            <a:off x="6451194" y="4745649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CLICK!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2BD2AB5-9DB1-423B-8C29-2631D6FD8E03}"/>
              </a:ext>
            </a:extLst>
          </p:cNvPr>
          <p:cNvSpPr txBox="1"/>
          <p:nvPr/>
        </p:nvSpPr>
        <p:spPr>
          <a:xfrm rot="20016194">
            <a:off x="8478069" y="4814698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CLICK!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E0E7EEA-3C9E-45E1-B626-45F773EBBC16}"/>
              </a:ext>
            </a:extLst>
          </p:cNvPr>
          <p:cNvSpPr txBox="1"/>
          <p:nvPr/>
        </p:nvSpPr>
        <p:spPr>
          <a:xfrm>
            <a:off x="4592283" y="4791661"/>
            <a:ext cx="387798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48 </a:t>
            </a:r>
            <a:r>
              <a:rPr lang="de-DE" sz="1400" dirty="0" err="1"/>
              <a:t>old</a:t>
            </a:r>
            <a:r>
              <a:rPr lang="de-DE" sz="14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new</a:t>
            </a:r>
            <a:r>
              <a:rPr lang="de-DE" sz="1400" dirty="0"/>
              <a:t> CSs (</a:t>
            </a: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CS </a:t>
            </a:r>
            <a:r>
              <a:rPr lang="de-DE" sz="1400" dirty="0" err="1"/>
              <a:t>pool</a:t>
            </a:r>
            <a:r>
              <a:rPr lang="de-DE" sz="1400" dirty="0"/>
              <a:t> </a:t>
            </a:r>
          </a:p>
          <a:p>
            <a:r>
              <a:rPr lang="de-DE" sz="1400" dirty="0"/>
              <a:t>      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replacement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few</a:t>
            </a:r>
            <a:r>
              <a:rPr lang="de-DE" sz="1400" dirty="0"/>
              <a:t> </a:t>
            </a:r>
            <a:r>
              <a:rPr lang="de-DE" sz="1400" dirty="0" err="1"/>
              <a:t>distractors</a:t>
            </a:r>
            <a:r>
              <a:rPr lang="de-DE" sz="1400" dirty="0"/>
              <a:t>“ </a:t>
            </a:r>
            <a:r>
              <a:rPr lang="de-DE" sz="1400" dirty="0" err="1"/>
              <a:t>group</a:t>
            </a:r>
            <a:r>
              <a:rPr lang="de-DE" sz="1400" dirty="0"/>
              <a:t>: 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many</a:t>
            </a:r>
            <a:r>
              <a:rPr lang="de-DE" sz="1400" dirty="0"/>
              <a:t> </a:t>
            </a:r>
            <a:r>
              <a:rPr lang="de-DE" sz="1400" dirty="0" err="1"/>
              <a:t>distractors</a:t>
            </a:r>
            <a:r>
              <a:rPr lang="de-DE" sz="1400" dirty="0"/>
              <a:t>“ </a:t>
            </a:r>
            <a:r>
              <a:rPr lang="de-DE" sz="1400" dirty="0" err="1"/>
              <a:t>group</a:t>
            </a:r>
            <a:r>
              <a:rPr lang="de-DE" sz="1400" dirty="0"/>
              <a:t>: 144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position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US </a:t>
            </a:r>
            <a:r>
              <a:rPr lang="de-DE" sz="1400" dirty="0" err="1"/>
              <a:t>images</a:t>
            </a:r>
            <a:r>
              <a:rPr lang="de-DE" sz="1400" dirty="0"/>
              <a:t>: </a:t>
            </a:r>
            <a:r>
              <a:rPr lang="de-DE" sz="1400" dirty="0" err="1"/>
              <a:t>randomized</a:t>
            </a:r>
            <a:endParaRPr lang="de-DE" sz="1400" dirty="0"/>
          </a:p>
          <a:p>
            <a:pPr lvl="1"/>
            <a:endParaRPr lang="de-DE" sz="1400" dirty="0"/>
          </a:p>
          <a:p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presented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randomized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order</a:t>
            </a:r>
            <a:r>
              <a:rPr lang="de-DE" sz="1400" dirty="0"/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06C65C5-0152-45E8-81BB-61FA476B1888}"/>
              </a:ext>
            </a:extLst>
          </p:cNvPr>
          <p:cNvSpPr txBox="1"/>
          <p:nvPr/>
        </p:nvSpPr>
        <p:spPr>
          <a:xfrm>
            <a:off x="1730037" y="3529166"/>
            <a:ext cx="61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[CS</a:t>
            </a:r>
          </a:p>
          <a:p>
            <a:pPr algn="ctr"/>
            <a:r>
              <a:rPr lang="de-DE" sz="1200" dirty="0" err="1"/>
              <a:t>image</a:t>
            </a:r>
            <a:r>
              <a:rPr lang="de-DE" sz="1200" dirty="0"/>
              <a:t>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1B82916-AAFD-4A15-81F6-534617546DCE}"/>
              </a:ext>
            </a:extLst>
          </p:cNvPr>
          <p:cNvSpPr/>
          <p:nvPr/>
        </p:nvSpPr>
        <p:spPr>
          <a:xfrm>
            <a:off x="1706794" y="3360081"/>
            <a:ext cx="657872" cy="718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C6E21A2-DCBC-489B-904C-0159E8295A54}"/>
              </a:ext>
            </a:extLst>
          </p:cNvPr>
          <p:cNvSpPr txBox="1"/>
          <p:nvPr/>
        </p:nvSpPr>
        <p:spPr>
          <a:xfrm>
            <a:off x="7522953" y="3731975"/>
            <a:ext cx="5148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[CS</a:t>
            </a:r>
          </a:p>
          <a:p>
            <a:pPr algn="ctr"/>
            <a:r>
              <a:rPr lang="de-DE" sz="900" b="1" dirty="0" err="1"/>
              <a:t>image</a:t>
            </a:r>
            <a:r>
              <a:rPr lang="de-DE" sz="900" b="1" dirty="0"/>
              <a:t>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6ECEA29-840F-4F54-9B64-E2CAB8941280}"/>
              </a:ext>
            </a:extLst>
          </p:cNvPr>
          <p:cNvSpPr/>
          <p:nvPr/>
        </p:nvSpPr>
        <p:spPr>
          <a:xfrm>
            <a:off x="7526959" y="3731975"/>
            <a:ext cx="506871" cy="445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D3F8CBC-E2AF-44AE-8909-D2066BE08F4A}"/>
              </a:ext>
            </a:extLst>
          </p:cNvPr>
          <p:cNvSpPr/>
          <p:nvPr/>
        </p:nvSpPr>
        <p:spPr>
          <a:xfrm>
            <a:off x="8157391" y="3757753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60116316-DBD7-4BB7-8E1C-E15F2C6BF6AB}"/>
              </a:ext>
            </a:extLst>
          </p:cNvPr>
          <p:cNvSpPr/>
          <p:nvPr/>
        </p:nvSpPr>
        <p:spPr>
          <a:xfrm>
            <a:off x="6967067" y="423197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3FFEE29-0840-4755-A36C-FCED90FA9E7E}"/>
              </a:ext>
            </a:extLst>
          </p:cNvPr>
          <p:cNvSpPr/>
          <p:nvPr/>
        </p:nvSpPr>
        <p:spPr>
          <a:xfrm>
            <a:off x="7593978" y="423197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8EE1972-21A8-441C-96E2-A6C6440637CB}"/>
              </a:ext>
            </a:extLst>
          </p:cNvPr>
          <p:cNvSpPr/>
          <p:nvPr/>
        </p:nvSpPr>
        <p:spPr>
          <a:xfrm>
            <a:off x="8172813" y="423197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07E3953-D645-4643-8055-584345B796BC}"/>
              </a:ext>
            </a:extLst>
          </p:cNvPr>
          <p:cNvSpPr/>
          <p:nvPr/>
        </p:nvSpPr>
        <p:spPr>
          <a:xfrm>
            <a:off x="6977062" y="3277977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9CF7402-FBF5-4407-9EC5-4F6DA9E62CAF}"/>
              </a:ext>
            </a:extLst>
          </p:cNvPr>
          <p:cNvSpPr txBox="1"/>
          <p:nvPr/>
        </p:nvSpPr>
        <p:spPr>
          <a:xfrm>
            <a:off x="6963022" y="328353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2435399-6C61-45E3-84CA-26E3D50857F2}"/>
              </a:ext>
            </a:extLst>
          </p:cNvPr>
          <p:cNvSpPr/>
          <p:nvPr/>
        </p:nvSpPr>
        <p:spPr>
          <a:xfrm>
            <a:off x="7603973" y="3277977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BC300D6-2CF6-46CF-B149-215896895B36}"/>
              </a:ext>
            </a:extLst>
          </p:cNvPr>
          <p:cNvSpPr/>
          <p:nvPr/>
        </p:nvSpPr>
        <p:spPr>
          <a:xfrm>
            <a:off x="8182808" y="3277977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08DA81-4A72-42A9-88D7-3E2B805E1DF9}"/>
              </a:ext>
            </a:extLst>
          </p:cNvPr>
          <p:cNvSpPr txBox="1"/>
          <p:nvPr/>
        </p:nvSpPr>
        <p:spPr>
          <a:xfrm>
            <a:off x="5540735" y="3714703"/>
            <a:ext cx="5148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[CS</a:t>
            </a:r>
          </a:p>
          <a:p>
            <a:pPr algn="ctr"/>
            <a:r>
              <a:rPr lang="de-DE" sz="900" b="1" dirty="0" err="1"/>
              <a:t>image</a:t>
            </a:r>
            <a:r>
              <a:rPr lang="de-DE" sz="900" b="1" dirty="0"/>
              <a:t>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6F9BCA75-8B82-4307-A215-B6D5EC31EE3B}"/>
              </a:ext>
            </a:extLst>
          </p:cNvPr>
          <p:cNvSpPr/>
          <p:nvPr/>
        </p:nvSpPr>
        <p:spPr>
          <a:xfrm>
            <a:off x="5544741" y="3714703"/>
            <a:ext cx="506871" cy="445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03F0E346-47AD-4F6D-B7D8-05E8AA5A60F3}"/>
              </a:ext>
            </a:extLst>
          </p:cNvPr>
          <p:cNvSpPr/>
          <p:nvPr/>
        </p:nvSpPr>
        <p:spPr>
          <a:xfrm rot="14933564">
            <a:off x="8489302" y="4572975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16341DD-73FF-44DB-AABE-F5E7D050CBFD}"/>
              </a:ext>
            </a:extLst>
          </p:cNvPr>
          <p:cNvSpPr/>
          <p:nvPr/>
        </p:nvSpPr>
        <p:spPr>
          <a:xfrm>
            <a:off x="8875576" y="2594098"/>
            <a:ext cx="3199467" cy="4133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F6AC24-97FC-47BF-BB8E-67888A563A9F}"/>
              </a:ext>
            </a:extLst>
          </p:cNvPr>
          <p:cNvSpPr/>
          <p:nvPr/>
        </p:nvSpPr>
        <p:spPr>
          <a:xfrm>
            <a:off x="9587062" y="3195588"/>
            <a:ext cx="1860698" cy="1536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A2EE0390-6BF2-4C65-B1A8-4E119F289454}"/>
              </a:ext>
            </a:extLst>
          </p:cNvPr>
          <p:cNvSpPr txBox="1"/>
          <p:nvPr/>
        </p:nvSpPr>
        <p:spPr>
          <a:xfrm>
            <a:off x="10295302" y="3725875"/>
            <a:ext cx="5148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[CS</a:t>
            </a:r>
          </a:p>
          <a:p>
            <a:pPr algn="ctr"/>
            <a:r>
              <a:rPr lang="de-DE" sz="900" b="1" dirty="0" err="1"/>
              <a:t>image</a:t>
            </a:r>
            <a:r>
              <a:rPr lang="de-DE" sz="900" b="1" dirty="0"/>
              <a:t>]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D41C8A-22E7-4094-9D1D-A39C274E0A29}"/>
              </a:ext>
            </a:extLst>
          </p:cNvPr>
          <p:cNvSpPr/>
          <p:nvPr/>
        </p:nvSpPr>
        <p:spPr>
          <a:xfrm>
            <a:off x="10300564" y="3694413"/>
            <a:ext cx="506871" cy="445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33425FB-3199-47BB-8C15-5896A60C7F18}"/>
              </a:ext>
            </a:extLst>
          </p:cNvPr>
          <p:cNvCxnSpPr>
            <a:cxnSpLocks/>
          </p:cNvCxnSpPr>
          <p:nvPr/>
        </p:nvCxnSpPr>
        <p:spPr>
          <a:xfrm>
            <a:off x="9792586" y="4347672"/>
            <a:ext cx="1488161" cy="1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38398F3-B174-4DEA-A565-6C59BAD40416}"/>
              </a:ext>
            </a:extLst>
          </p:cNvPr>
          <p:cNvSpPr/>
          <p:nvPr/>
        </p:nvSpPr>
        <p:spPr>
          <a:xfrm>
            <a:off x="10493448" y="4275176"/>
            <a:ext cx="159489" cy="17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E0599D-1A71-4818-A0DD-D28DFB593974}"/>
              </a:ext>
            </a:extLst>
          </p:cNvPr>
          <p:cNvSpPr txBox="1"/>
          <p:nvPr/>
        </p:nvSpPr>
        <p:spPr>
          <a:xfrm>
            <a:off x="9627043" y="439314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---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959394C-C272-40DA-8FC4-B71393CC6D2D}"/>
              </a:ext>
            </a:extLst>
          </p:cNvPr>
          <p:cNvSpPr txBox="1"/>
          <p:nvPr/>
        </p:nvSpPr>
        <p:spPr>
          <a:xfrm>
            <a:off x="11000339" y="4419802"/>
            <a:ext cx="43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+++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2E1F898-65FC-4F50-AB0C-202C65B24F48}"/>
              </a:ext>
            </a:extLst>
          </p:cNvPr>
          <p:cNvSpPr txBox="1"/>
          <p:nvPr/>
        </p:nvSpPr>
        <p:spPr>
          <a:xfrm rot="20016194">
            <a:off x="11299521" y="4863803"/>
            <a:ext cx="413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SLIDE!</a:t>
            </a:r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2CA94A98-61D9-46D7-A4A5-8FF4DCCF9987}"/>
              </a:ext>
            </a:extLst>
          </p:cNvPr>
          <p:cNvSpPr/>
          <p:nvPr/>
        </p:nvSpPr>
        <p:spPr>
          <a:xfrm rot="14933564">
            <a:off x="11309151" y="4622080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3745272-1090-4CE5-BAFB-3790AC8BD32B}"/>
              </a:ext>
            </a:extLst>
          </p:cNvPr>
          <p:cNvSpPr txBox="1"/>
          <p:nvPr/>
        </p:nvSpPr>
        <p:spPr>
          <a:xfrm>
            <a:off x="8918110" y="5017938"/>
            <a:ext cx="3477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old</a:t>
            </a:r>
            <a:r>
              <a:rPr lang="de-DE" sz="1400" dirty="0"/>
              <a:t> and </a:t>
            </a:r>
            <a:r>
              <a:rPr lang="de-DE" sz="1400" dirty="0" err="1"/>
              <a:t>new</a:t>
            </a:r>
            <a:r>
              <a:rPr lang="de-DE" sz="1400" dirty="0"/>
              <a:t> CSs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phase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ym typeface="Wingdings" panose="05000000000000000000" pitchFamily="2" charset="2"/>
              </a:rPr>
              <a:t>presented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randomized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order</a:t>
            </a:r>
            <a:r>
              <a:rPr lang="de-DE" sz="1400" dirty="0"/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6F54AF0-CB12-4C34-B65E-C5C363A02A2F}"/>
              </a:ext>
            </a:extLst>
          </p:cNvPr>
          <p:cNvSpPr txBox="1"/>
          <p:nvPr/>
        </p:nvSpPr>
        <p:spPr>
          <a:xfrm>
            <a:off x="10255488" y="2670354"/>
            <a:ext cx="79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Rating</a:t>
            </a:r>
          </a:p>
          <a:p>
            <a:endParaRPr lang="de-DE" b="1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778090C-BC39-47C3-B12B-E79DC131B44B}"/>
              </a:ext>
            </a:extLst>
          </p:cNvPr>
          <p:cNvSpPr txBox="1"/>
          <p:nvPr/>
        </p:nvSpPr>
        <p:spPr>
          <a:xfrm>
            <a:off x="10169879" y="2903544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96/192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312A0BC-2C19-421B-805E-3521F637D14E}"/>
              </a:ext>
            </a:extLst>
          </p:cNvPr>
          <p:cNvSpPr txBox="1"/>
          <p:nvPr/>
        </p:nvSpPr>
        <p:spPr>
          <a:xfrm>
            <a:off x="7595807" y="331136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9D0B3D1-11DD-4869-8583-1B985ACD756D}"/>
              </a:ext>
            </a:extLst>
          </p:cNvPr>
          <p:cNvSpPr txBox="1"/>
          <p:nvPr/>
        </p:nvSpPr>
        <p:spPr>
          <a:xfrm>
            <a:off x="8188980" y="330728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6593C5C-4C2C-4232-B27A-2AD021E0AB80}"/>
              </a:ext>
            </a:extLst>
          </p:cNvPr>
          <p:cNvSpPr txBox="1"/>
          <p:nvPr/>
        </p:nvSpPr>
        <p:spPr>
          <a:xfrm>
            <a:off x="6956561" y="379663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078F346-BFE6-490F-B5F2-339939B556D4}"/>
              </a:ext>
            </a:extLst>
          </p:cNvPr>
          <p:cNvSpPr txBox="1"/>
          <p:nvPr/>
        </p:nvSpPr>
        <p:spPr>
          <a:xfrm>
            <a:off x="8168767" y="380887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98FF0E8F-1FA6-4859-A1BD-F058F2B1A9E6}"/>
              </a:ext>
            </a:extLst>
          </p:cNvPr>
          <p:cNvSpPr txBox="1"/>
          <p:nvPr/>
        </p:nvSpPr>
        <p:spPr>
          <a:xfrm>
            <a:off x="6977025" y="425475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0EF78224-68B1-4695-8050-B2D6E79CD836}"/>
              </a:ext>
            </a:extLst>
          </p:cNvPr>
          <p:cNvSpPr txBox="1"/>
          <p:nvPr/>
        </p:nvSpPr>
        <p:spPr>
          <a:xfrm>
            <a:off x="7605878" y="428709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731CFF3-C940-474A-97F2-DCF5C00F45E2}"/>
              </a:ext>
            </a:extLst>
          </p:cNvPr>
          <p:cNvSpPr txBox="1"/>
          <p:nvPr/>
        </p:nvSpPr>
        <p:spPr>
          <a:xfrm>
            <a:off x="8188980" y="427668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150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EA19724-B9A5-4738-94A1-90D52D719C35}"/>
              </a:ext>
            </a:extLst>
          </p:cNvPr>
          <p:cNvSpPr/>
          <p:nvPr/>
        </p:nvSpPr>
        <p:spPr>
          <a:xfrm>
            <a:off x="4479787" y="2595577"/>
            <a:ext cx="4306186" cy="413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A14E27-AECB-45F2-B501-88FA1FAE5158}"/>
              </a:ext>
            </a:extLst>
          </p:cNvPr>
          <p:cNvSpPr/>
          <p:nvPr/>
        </p:nvSpPr>
        <p:spPr>
          <a:xfrm>
            <a:off x="4832495" y="3184416"/>
            <a:ext cx="1860698" cy="1536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AB7E1B-BB85-4FA0-8066-A3D570692AB1}"/>
              </a:ext>
            </a:extLst>
          </p:cNvPr>
          <p:cNvSpPr/>
          <p:nvPr/>
        </p:nvSpPr>
        <p:spPr>
          <a:xfrm>
            <a:off x="116957" y="2595577"/>
            <a:ext cx="4306186" cy="4133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25EAFF-D881-4072-86C1-4AB08054BB24}"/>
              </a:ext>
            </a:extLst>
          </p:cNvPr>
          <p:cNvSpPr/>
          <p:nvPr/>
        </p:nvSpPr>
        <p:spPr>
          <a:xfrm>
            <a:off x="1456658" y="3184416"/>
            <a:ext cx="1860698" cy="12198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E2AE2C-9D6F-4E0E-9AE7-CA322FA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EC-like </a:t>
            </a:r>
            <a:r>
              <a:rPr lang="de-DE" b="1" dirty="0" err="1"/>
              <a:t>adaptation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EC </a:t>
            </a:r>
            <a:r>
              <a:rPr lang="de-DE" sz="3200" b="1" dirty="0"/>
              <a:t>(</a:t>
            </a:r>
            <a:r>
              <a:rPr lang="de-DE" sz="3200" b="1" dirty="0" err="1"/>
              <a:t>based</a:t>
            </a:r>
            <a:r>
              <a:rPr lang="de-DE" sz="3200" b="1" dirty="0"/>
              <a:t> on Hütter et al., 2012)</a:t>
            </a:r>
            <a:r>
              <a:rPr lang="de-DE" b="1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E174FE-31D5-4674-9D22-BB62F2407FC0}"/>
              </a:ext>
            </a:extLst>
          </p:cNvPr>
          <p:cNvSpPr txBox="1"/>
          <p:nvPr/>
        </p:nvSpPr>
        <p:spPr>
          <a:xfrm>
            <a:off x="1839075" y="1452754"/>
            <a:ext cx="823033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Materials</a:t>
            </a:r>
          </a:p>
          <a:p>
            <a:pPr algn="ctr"/>
            <a:r>
              <a:rPr lang="de-DE" dirty="0"/>
              <a:t>48 CS </a:t>
            </a:r>
            <a:r>
              <a:rPr lang="de-DE" dirty="0" err="1"/>
              <a:t>images</a:t>
            </a:r>
            <a:r>
              <a:rPr lang="de-DE" dirty="0"/>
              <a:t> (e.g. neutral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nonwords</a:t>
            </a:r>
            <a:r>
              <a:rPr lang="de-DE" dirty="0"/>
              <a:t>), 24 US </a:t>
            </a:r>
            <a:r>
              <a:rPr lang="de-DE" dirty="0" err="1"/>
              <a:t>images</a:t>
            </a:r>
            <a:r>
              <a:rPr lang="de-DE" dirty="0"/>
              <a:t> (12 positive, 12 negative)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A849DF-24C8-4D2E-B7CD-CF5545B966B3}"/>
              </a:ext>
            </a:extLst>
          </p:cNvPr>
          <p:cNvSpPr txBox="1"/>
          <p:nvPr/>
        </p:nvSpPr>
        <p:spPr>
          <a:xfrm>
            <a:off x="3405810" y="2155855"/>
            <a:ext cx="51090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Procedure</a:t>
            </a:r>
            <a:r>
              <a:rPr lang="de-DE" b="1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84E8D-2368-4221-B63A-D7DA6AF24404}"/>
              </a:ext>
            </a:extLst>
          </p:cNvPr>
          <p:cNvSpPr txBox="1"/>
          <p:nvPr/>
        </p:nvSpPr>
        <p:spPr>
          <a:xfrm>
            <a:off x="1873435" y="269478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Learning</a:t>
            </a:r>
          </a:p>
          <a:p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9A0E53-10D4-42C6-B1B5-A40696247A2E}"/>
              </a:ext>
            </a:extLst>
          </p:cNvPr>
          <p:cNvSpPr txBox="1"/>
          <p:nvPr/>
        </p:nvSpPr>
        <p:spPr>
          <a:xfrm>
            <a:off x="2471797" y="3535615"/>
            <a:ext cx="61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[US</a:t>
            </a:r>
          </a:p>
          <a:p>
            <a:pPr algn="ctr"/>
            <a:r>
              <a:rPr lang="de-DE" sz="1200" dirty="0" err="1"/>
              <a:t>image</a:t>
            </a:r>
            <a:r>
              <a:rPr lang="de-DE" sz="1200" dirty="0"/>
              <a:t>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692BA-31FD-4CF6-A720-D5C35E87408E}"/>
              </a:ext>
            </a:extLst>
          </p:cNvPr>
          <p:cNvSpPr/>
          <p:nvPr/>
        </p:nvSpPr>
        <p:spPr>
          <a:xfrm>
            <a:off x="2448554" y="3366530"/>
            <a:ext cx="657872" cy="718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50D523-1761-4A2E-A54F-76D487DCC775}"/>
              </a:ext>
            </a:extLst>
          </p:cNvPr>
          <p:cNvSpPr txBox="1"/>
          <p:nvPr/>
        </p:nvSpPr>
        <p:spPr>
          <a:xfrm>
            <a:off x="168230" y="4791661"/>
            <a:ext cx="434638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24 USs (12 positive, 12 negative)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1 CSs per 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CS</a:t>
            </a:r>
          </a:p>
          <a:p>
            <a:pPr lvl="2"/>
            <a:r>
              <a:rPr lang="de-DE" sz="1400" dirty="0"/>
              <a:t>        </a:t>
            </a:r>
            <a:r>
              <a:rPr lang="de-DE" sz="1400" dirty="0" err="1"/>
              <a:t>pool</a:t>
            </a:r>
            <a:r>
              <a:rPr lang="de-DE" sz="1400" dirty="0"/>
              <a:t>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replacement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rounds</a:t>
            </a:r>
            <a:r>
              <a:rPr lang="de-DE" sz="1400" dirty="0"/>
              <a:t>“: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US1-24: 1st CS-US </a:t>
            </a:r>
            <a:r>
              <a:rPr lang="de-DE" sz="1400" dirty="0" err="1"/>
              <a:t>pairing</a:t>
            </a:r>
            <a:r>
              <a:rPr lang="de-DE" sz="1400" dirty="0"/>
              <a:t> (</a:t>
            </a:r>
            <a:r>
              <a:rPr lang="de-DE" sz="1400" dirty="0" err="1"/>
              <a:t>rand</a:t>
            </a:r>
            <a:r>
              <a:rPr lang="de-DE" sz="1400" dirty="0"/>
              <a:t>. </a:t>
            </a:r>
            <a:r>
              <a:rPr lang="de-DE" sz="1400" dirty="0" err="1"/>
              <a:t>order</a:t>
            </a:r>
            <a:r>
              <a:rPr lang="de-DE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US1-24: 2nd CS-US </a:t>
            </a:r>
            <a:r>
              <a:rPr lang="de-DE" sz="1400" dirty="0" err="1"/>
              <a:t>pairing</a:t>
            </a:r>
            <a:r>
              <a:rPr lang="de-DE" sz="1400" dirty="0"/>
              <a:t> (</a:t>
            </a:r>
            <a:r>
              <a:rPr lang="de-DE" sz="1400" dirty="0" err="1"/>
              <a:t>rand</a:t>
            </a:r>
            <a:r>
              <a:rPr lang="de-DE" sz="1400" dirty="0"/>
              <a:t>. </a:t>
            </a:r>
            <a:r>
              <a:rPr lang="de-DE" sz="1400" dirty="0" err="1"/>
              <a:t>order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B24AB7-D2FE-4B9F-9F15-D0A14C2951F4}"/>
              </a:ext>
            </a:extLst>
          </p:cNvPr>
          <p:cNvSpPr txBox="1"/>
          <p:nvPr/>
        </p:nvSpPr>
        <p:spPr>
          <a:xfrm>
            <a:off x="6028022" y="2661336"/>
            <a:ext cx="143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Memory Test</a:t>
            </a:r>
          </a:p>
          <a:p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AA426B2-A818-4A2A-85A1-A624EB213C52}"/>
              </a:ext>
            </a:extLst>
          </p:cNvPr>
          <p:cNvSpPr txBox="1"/>
          <p:nvPr/>
        </p:nvSpPr>
        <p:spPr>
          <a:xfrm>
            <a:off x="2054573" y="2933978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24 * x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3EDE8F-8074-4E69-82F3-BDC37497EAEC}"/>
              </a:ext>
            </a:extLst>
          </p:cNvPr>
          <p:cNvSpPr txBox="1"/>
          <p:nvPr/>
        </p:nvSpPr>
        <p:spPr>
          <a:xfrm>
            <a:off x="6249802" y="2912589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48</a:t>
            </a:r>
            <a:r>
              <a:rPr lang="de-DE" sz="1050" i="1" dirty="0">
                <a:solidFill>
                  <a:schemeClr val="bg1">
                    <a:lumMod val="50000"/>
                  </a:schemeClr>
                </a:solidFill>
              </a:rPr>
              <a:t>/96</a:t>
            </a:r>
            <a:r>
              <a:rPr lang="de-DE" sz="1050" i="1" dirty="0"/>
              <a:t>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739C1B-57E7-4FDC-9C8F-BD79090B1F17}"/>
              </a:ext>
            </a:extLst>
          </p:cNvPr>
          <p:cNvSpPr txBox="1"/>
          <p:nvPr/>
        </p:nvSpPr>
        <p:spPr>
          <a:xfrm>
            <a:off x="5184876" y="4256270"/>
            <a:ext cx="49565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NEW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6274842-76BE-49E3-BADA-51BD354BA71F}"/>
              </a:ext>
            </a:extLst>
          </p:cNvPr>
          <p:cNvSpPr/>
          <p:nvPr/>
        </p:nvSpPr>
        <p:spPr>
          <a:xfrm>
            <a:off x="6809234" y="3181811"/>
            <a:ext cx="1860698" cy="15288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DCB99A-14FA-4099-A145-21A6610B11D9}"/>
              </a:ext>
            </a:extLst>
          </p:cNvPr>
          <p:cNvCxnSpPr>
            <a:cxnSpLocks/>
          </p:cNvCxnSpPr>
          <p:nvPr/>
        </p:nvCxnSpPr>
        <p:spPr>
          <a:xfrm flipV="1">
            <a:off x="6136710" y="4419802"/>
            <a:ext cx="596234" cy="49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8C44C95-7314-407B-AD52-BF78114E3AF3}"/>
              </a:ext>
            </a:extLst>
          </p:cNvPr>
          <p:cNvSpPr txBox="1"/>
          <p:nvPr/>
        </p:nvSpPr>
        <p:spPr>
          <a:xfrm>
            <a:off x="5920711" y="4263104"/>
            <a:ext cx="445956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OLD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DD1741-4FFD-4F32-A018-1964F4D4821B}"/>
              </a:ext>
            </a:extLst>
          </p:cNvPr>
          <p:cNvSpPr/>
          <p:nvPr/>
        </p:nvSpPr>
        <p:spPr>
          <a:xfrm>
            <a:off x="6960570" y="3757753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0599352-9F35-40DB-8CCA-6B42A8987336}"/>
              </a:ext>
            </a:extLst>
          </p:cNvPr>
          <p:cNvSpPr/>
          <p:nvPr/>
        </p:nvSpPr>
        <p:spPr>
          <a:xfrm>
            <a:off x="2974364" y="4112626"/>
            <a:ext cx="478465" cy="42064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38C638-96B1-4129-B7FD-0B578988781D}"/>
              </a:ext>
            </a:extLst>
          </p:cNvPr>
          <p:cNvSpPr/>
          <p:nvPr/>
        </p:nvSpPr>
        <p:spPr>
          <a:xfrm>
            <a:off x="3016895" y="4206309"/>
            <a:ext cx="308344" cy="22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FE5D48D-A208-48C6-BCEA-985E7FA0127C}"/>
              </a:ext>
            </a:extLst>
          </p:cNvPr>
          <p:cNvSpPr/>
          <p:nvPr/>
        </p:nvSpPr>
        <p:spPr>
          <a:xfrm>
            <a:off x="3059425" y="4265026"/>
            <a:ext cx="155943" cy="165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633D5F0-17AA-47B7-BA6A-289456FDDCC9}"/>
              </a:ext>
            </a:extLst>
          </p:cNvPr>
          <p:cNvSpPr/>
          <p:nvPr/>
        </p:nvSpPr>
        <p:spPr>
          <a:xfrm>
            <a:off x="3381945" y="4112626"/>
            <a:ext cx="478465" cy="42064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DC3B9A1-0E4A-48DC-9880-B0B83CF6EBDC}"/>
              </a:ext>
            </a:extLst>
          </p:cNvPr>
          <p:cNvSpPr/>
          <p:nvPr/>
        </p:nvSpPr>
        <p:spPr>
          <a:xfrm>
            <a:off x="3424476" y="4206309"/>
            <a:ext cx="308344" cy="22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5ABE792-CFDB-4C16-A3D9-08F52D2A4EEF}"/>
              </a:ext>
            </a:extLst>
          </p:cNvPr>
          <p:cNvSpPr/>
          <p:nvPr/>
        </p:nvSpPr>
        <p:spPr>
          <a:xfrm>
            <a:off x="3467006" y="4265026"/>
            <a:ext cx="155943" cy="1652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B9519CDF-BE0E-4317-B287-8D88512456FE}"/>
              </a:ext>
            </a:extLst>
          </p:cNvPr>
          <p:cNvSpPr/>
          <p:nvPr/>
        </p:nvSpPr>
        <p:spPr>
          <a:xfrm rot="14933564">
            <a:off x="6462427" y="4503926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E80E9F7-A56F-4842-8F50-9E9C4E2A395C}"/>
              </a:ext>
            </a:extLst>
          </p:cNvPr>
          <p:cNvSpPr txBox="1"/>
          <p:nvPr/>
        </p:nvSpPr>
        <p:spPr>
          <a:xfrm rot="20016194">
            <a:off x="6451194" y="4745649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CLICK!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2BD2AB5-9DB1-423B-8C29-2631D6FD8E03}"/>
              </a:ext>
            </a:extLst>
          </p:cNvPr>
          <p:cNvSpPr txBox="1"/>
          <p:nvPr/>
        </p:nvSpPr>
        <p:spPr>
          <a:xfrm rot="20016194">
            <a:off x="8478069" y="4814698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CLICK!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E0E7EEA-3C9E-45E1-B626-45F773EBBC16}"/>
              </a:ext>
            </a:extLst>
          </p:cNvPr>
          <p:cNvSpPr txBox="1"/>
          <p:nvPr/>
        </p:nvSpPr>
        <p:spPr>
          <a:xfrm>
            <a:off x="4592283" y="4791661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24 </a:t>
            </a:r>
            <a:r>
              <a:rPr lang="de-DE" sz="1400" dirty="0" err="1"/>
              <a:t>old</a:t>
            </a:r>
            <a:r>
              <a:rPr lang="de-DE" sz="14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new</a:t>
            </a:r>
            <a:r>
              <a:rPr lang="de-DE" sz="1400" dirty="0"/>
              <a:t> CSs (</a:t>
            </a: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CS </a:t>
            </a:r>
            <a:r>
              <a:rPr lang="de-DE" sz="1400" dirty="0" err="1"/>
              <a:t>pool</a:t>
            </a:r>
            <a:r>
              <a:rPr lang="de-DE" sz="1400" dirty="0"/>
              <a:t> </a:t>
            </a:r>
          </a:p>
          <a:p>
            <a:r>
              <a:rPr lang="de-DE" sz="1400" dirty="0"/>
              <a:t>      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replacement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few</a:t>
            </a:r>
            <a:r>
              <a:rPr lang="de-DE" sz="1400" dirty="0"/>
              <a:t> </a:t>
            </a:r>
            <a:r>
              <a:rPr lang="de-DE" sz="1400" dirty="0" err="1"/>
              <a:t>distractors</a:t>
            </a:r>
            <a:r>
              <a:rPr lang="de-DE" sz="1400" dirty="0"/>
              <a:t>“ </a:t>
            </a:r>
            <a:r>
              <a:rPr lang="de-DE" sz="1400" dirty="0" err="1"/>
              <a:t>group</a:t>
            </a:r>
            <a:r>
              <a:rPr lang="de-DE" sz="1400" dirty="0"/>
              <a:t>: 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many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distractors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position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US </a:t>
            </a:r>
            <a:r>
              <a:rPr lang="de-DE" sz="1400" dirty="0" err="1"/>
              <a:t>images</a:t>
            </a:r>
            <a:r>
              <a:rPr lang="de-DE" sz="1400" dirty="0"/>
              <a:t>: </a:t>
            </a:r>
            <a:r>
              <a:rPr lang="de-DE" sz="1400" dirty="0" err="1"/>
              <a:t>randomized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option</a:t>
            </a:r>
            <a:r>
              <a:rPr lang="de-DE" sz="1400" dirty="0"/>
              <a:t> 1: all </a:t>
            </a:r>
            <a:r>
              <a:rPr lang="de-DE" sz="1400"/>
              <a:t>24 USs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Option 2: </a:t>
            </a:r>
            <a:r>
              <a:rPr lang="de-DE" sz="1400" dirty="0" err="1"/>
              <a:t>selection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8 (?) USs</a:t>
            </a:r>
          </a:p>
          <a:p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presented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randomized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order</a:t>
            </a:r>
            <a:r>
              <a:rPr lang="de-DE" sz="1400" dirty="0"/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06C65C5-0152-45E8-81BB-61FA476B1888}"/>
              </a:ext>
            </a:extLst>
          </p:cNvPr>
          <p:cNvSpPr txBox="1"/>
          <p:nvPr/>
        </p:nvSpPr>
        <p:spPr>
          <a:xfrm>
            <a:off x="1730037" y="3529166"/>
            <a:ext cx="61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[CS</a:t>
            </a:r>
          </a:p>
          <a:p>
            <a:pPr algn="ctr"/>
            <a:r>
              <a:rPr lang="de-DE" sz="1200" dirty="0" err="1"/>
              <a:t>image</a:t>
            </a:r>
            <a:r>
              <a:rPr lang="de-DE" sz="1200" dirty="0"/>
              <a:t>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1B82916-AAFD-4A15-81F6-534617546DCE}"/>
              </a:ext>
            </a:extLst>
          </p:cNvPr>
          <p:cNvSpPr/>
          <p:nvPr/>
        </p:nvSpPr>
        <p:spPr>
          <a:xfrm>
            <a:off x="1706794" y="3360081"/>
            <a:ext cx="657872" cy="718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C6E21A2-DCBC-489B-904C-0159E8295A54}"/>
              </a:ext>
            </a:extLst>
          </p:cNvPr>
          <p:cNvSpPr txBox="1"/>
          <p:nvPr/>
        </p:nvSpPr>
        <p:spPr>
          <a:xfrm>
            <a:off x="7522953" y="3731975"/>
            <a:ext cx="5148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[CS</a:t>
            </a:r>
          </a:p>
          <a:p>
            <a:pPr algn="ctr"/>
            <a:r>
              <a:rPr lang="de-DE" sz="900" b="1" dirty="0" err="1"/>
              <a:t>image</a:t>
            </a:r>
            <a:r>
              <a:rPr lang="de-DE" sz="900" b="1" dirty="0"/>
              <a:t>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6ECEA29-840F-4F54-9B64-E2CAB8941280}"/>
              </a:ext>
            </a:extLst>
          </p:cNvPr>
          <p:cNvSpPr/>
          <p:nvPr/>
        </p:nvSpPr>
        <p:spPr>
          <a:xfrm>
            <a:off x="7526959" y="3731975"/>
            <a:ext cx="506871" cy="445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D3F8CBC-E2AF-44AE-8909-D2066BE08F4A}"/>
              </a:ext>
            </a:extLst>
          </p:cNvPr>
          <p:cNvSpPr/>
          <p:nvPr/>
        </p:nvSpPr>
        <p:spPr>
          <a:xfrm>
            <a:off x="8157391" y="3757753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60116316-DBD7-4BB7-8E1C-E15F2C6BF6AB}"/>
              </a:ext>
            </a:extLst>
          </p:cNvPr>
          <p:cNvSpPr/>
          <p:nvPr/>
        </p:nvSpPr>
        <p:spPr>
          <a:xfrm>
            <a:off x="6967067" y="423197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3FFEE29-0840-4755-A36C-FCED90FA9E7E}"/>
              </a:ext>
            </a:extLst>
          </p:cNvPr>
          <p:cNvSpPr/>
          <p:nvPr/>
        </p:nvSpPr>
        <p:spPr>
          <a:xfrm>
            <a:off x="7593978" y="423197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8EE1972-21A8-441C-96E2-A6C6440637CB}"/>
              </a:ext>
            </a:extLst>
          </p:cNvPr>
          <p:cNvSpPr/>
          <p:nvPr/>
        </p:nvSpPr>
        <p:spPr>
          <a:xfrm>
            <a:off x="8172813" y="4231971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07E3953-D645-4643-8055-584345B796BC}"/>
              </a:ext>
            </a:extLst>
          </p:cNvPr>
          <p:cNvSpPr/>
          <p:nvPr/>
        </p:nvSpPr>
        <p:spPr>
          <a:xfrm>
            <a:off x="6977062" y="3277977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2435399-6C61-45E3-84CA-26E3D50857F2}"/>
              </a:ext>
            </a:extLst>
          </p:cNvPr>
          <p:cNvSpPr/>
          <p:nvPr/>
        </p:nvSpPr>
        <p:spPr>
          <a:xfrm>
            <a:off x="7603973" y="3277977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BC300D6-2CF6-46CF-B149-215896895B36}"/>
              </a:ext>
            </a:extLst>
          </p:cNvPr>
          <p:cNvSpPr/>
          <p:nvPr/>
        </p:nvSpPr>
        <p:spPr>
          <a:xfrm>
            <a:off x="8182808" y="3277977"/>
            <a:ext cx="381005" cy="3763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08DA81-4A72-42A9-88D7-3E2B805E1DF9}"/>
              </a:ext>
            </a:extLst>
          </p:cNvPr>
          <p:cNvSpPr txBox="1"/>
          <p:nvPr/>
        </p:nvSpPr>
        <p:spPr>
          <a:xfrm>
            <a:off x="5540735" y="3714703"/>
            <a:ext cx="5148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[CS</a:t>
            </a:r>
          </a:p>
          <a:p>
            <a:pPr algn="ctr"/>
            <a:r>
              <a:rPr lang="de-DE" sz="900" b="1" dirty="0" err="1"/>
              <a:t>image</a:t>
            </a:r>
            <a:r>
              <a:rPr lang="de-DE" sz="900" b="1" dirty="0"/>
              <a:t>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6F9BCA75-8B82-4307-A215-B6D5EC31EE3B}"/>
              </a:ext>
            </a:extLst>
          </p:cNvPr>
          <p:cNvSpPr/>
          <p:nvPr/>
        </p:nvSpPr>
        <p:spPr>
          <a:xfrm>
            <a:off x="5544741" y="3714703"/>
            <a:ext cx="506871" cy="445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03F0E346-47AD-4F6D-B7D8-05E8AA5A60F3}"/>
              </a:ext>
            </a:extLst>
          </p:cNvPr>
          <p:cNvSpPr/>
          <p:nvPr/>
        </p:nvSpPr>
        <p:spPr>
          <a:xfrm rot="14933564">
            <a:off x="8489302" y="4572975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16341DD-73FF-44DB-AABE-F5E7D050CBFD}"/>
              </a:ext>
            </a:extLst>
          </p:cNvPr>
          <p:cNvSpPr/>
          <p:nvPr/>
        </p:nvSpPr>
        <p:spPr>
          <a:xfrm>
            <a:off x="8875576" y="2594098"/>
            <a:ext cx="3199467" cy="4133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F6AC24-97FC-47BF-BB8E-67888A563A9F}"/>
              </a:ext>
            </a:extLst>
          </p:cNvPr>
          <p:cNvSpPr/>
          <p:nvPr/>
        </p:nvSpPr>
        <p:spPr>
          <a:xfrm>
            <a:off x="9587062" y="3195588"/>
            <a:ext cx="1860698" cy="1536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A2EE0390-6BF2-4C65-B1A8-4E119F289454}"/>
              </a:ext>
            </a:extLst>
          </p:cNvPr>
          <p:cNvSpPr txBox="1"/>
          <p:nvPr/>
        </p:nvSpPr>
        <p:spPr>
          <a:xfrm>
            <a:off x="10295302" y="3725875"/>
            <a:ext cx="5148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/>
              <a:t>[CS</a:t>
            </a:r>
          </a:p>
          <a:p>
            <a:pPr algn="ctr"/>
            <a:r>
              <a:rPr lang="de-DE" sz="900" b="1" dirty="0" err="1"/>
              <a:t>image</a:t>
            </a:r>
            <a:r>
              <a:rPr lang="de-DE" sz="900" b="1" dirty="0"/>
              <a:t>]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D41C8A-22E7-4094-9D1D-A39C274E0A29}"/>
              </a:ext>
            </a:extLst>
          </p:cNvPr>
          <p:cNvSpPr/>
          <p:nvPr/>
        </p:nvSpPr>
        <p:spPr>
          <a:xfrm>
            <a:off x="10300564" y="3694413"/>
            <a:ext cx="506871" cy="445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33425FB-3199-47BB-8C15-5896A60C7F18}"/>
              </a:ext>
            </a:extLst>
          </p:cNvPr>
          <p:cNvCxnSpPr>
            <a:cxnSpLocks/>
          </p:cNvCxnSpPr>
          <p:nvPr/>
        </p:nvCxnSpPr>
        <p:spPr>
          <a:xfrm>
            <a:off x="9792586" y="4347672"/>
            <a:ext cx="1488161" cy="1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38398F3-B174-4DEA-A565-6C59BAD40416}"/>
              </a:ext>
            </a:extLst>
          </p:cNvPr>
          <p:cNvSpPr/>
          <p:nvPr/>
        </p:nvSpPr>
        <p:spPr>
          <a:xfrm>
            <a:off x="10493448" y="4275176"/>
            <a:ext cx="159489" cy="17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E0599D-1A71-4818-A0DD-D28DFB593974}"/>
              </a:ext>
            </a:extLst>
          </p:cNvPr>
          <p:cNvSpPr txBox="1"/>
          <p:nvPr/>
        </p:nvSpPr>
        <p:spPr>
          <a:xfrm>
            <a:off x="9627043" y="439314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---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959394C-C272-40DA-8FC4-B71393CC6D2D}"/>
              </a:ext>
            </a:extLst>
          </p:cNvPr>
          <p:cNvSpPr txBox="1"/>
          <p:nvPr/>
        </p:nvSpPr>
        <p:spPr>
          <a:xfrm>
            <a:off x="11000339" y="4419802"/>
            <a:ext cx="43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+++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2E1F898-65FC-4F50-AB0C-202C65B24F48}"/>
              </a:ext>
            </a:extLst>
          </p:cNvPr>
          <p:cNvSpPr txBox="1"/>
          <p:nvPr/>
        </p:nvSpPr>
        <p:spPr>
          <a:xfrm rot="20016194">
            <a:off x="11299521" y="4863803"/>
            <a:ext cx="413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SLIDE!</a:t>
            </a:r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2CA94A98-61D9-46D7-A4A5-8FF4DCCF9987}"/>
              </a:ext>
            </a:extLst>
          </p:cNvPr>
          <p:cNvSpPr/>
          <p:nvPr/>
        </p:nvSpPr>
        <p:spPr>
          <a:xfrm rot="14933564">
            <a:off x="11309151" y="4622080"/>
            <a:ext cx="244549" cy="3135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3745272-1090-4CE5-BAFB-3790AC8BD32B}"/>
              </a:ext>
            </a:extLst>
          </p:cNvPr>
          <p:cNvSpPr txBox="1"/>
          <p:nvPr/>
        </p:nvSpPr>
        <p:spPr>
          <a:xfrm>
            <a:off x="8918110" y="5017938"/>
            <a:ext cx="3477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old</a:t>
            </a:r>
            <a:r>
              <a:rPr lang="de-DE" sz="1400" dirty="0"/>
              <a:t> and </a:t>
            </a:r>
            <a:r>
              <a:rPr lang="de-DE" sz="1400" dirty="0" err="1"/>
              <a:t>new</a:t>
            </a:r>
            <a:r>
              <a:rPr lang="de-DE" sz="1400" dirty="0"/>
              <a:t> CSs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phase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ym typeface="Wingdings" panose="05000000000000000000" pitchFamily="2" charset="2"/>
              </a:rPr>
              <a:t>presented</a:t>
            </a:r>
            <a:r>
              <a:rPr lang="de-DE" sz="1400" dirty="0">
                <a:sym typeface="Wingdings" panose="05000000000000000000" pitchFamily="2" charset="2"/>
              </a:rPr>
              <a:t> in </a:t>
            </a:r>
            <a:r>
              <a:rPr lang="de-DE" sz="1400" dirty="0" err="1">
                <a:sym typeface="Wingdings" panose="05000000000000000000" pitchFamily="2" charset="2"/>
              </a:rPr>
              <a:t>randomized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order</a:t>
            </a:r>
            <a:r>
              <a:rPr lang="de-DE" sz="1400" dirty="0"/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6F54AF0-CB12-4C34-B65E-C5C363A02A2F}"/>
              </a:ext>
            </a:extLst>
          </p:cNvPr>
          <p:cNvSpPr txBox="1"/>
          <p:nvPr/>
        </p:nvSpPr>
        <p:spPr>
          <a:xfrm>
            <a:off x="10255488" y="2670354"/>
            <a:ext cx="79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Rating</a:t>
            </a:r>
          </a:p>
          <a:p>
            <a:endParaRPr lang="de-DE" b="1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778090C-BC39-47C3-B12B-E79DC131B44B}"/>
              </a:ext>
            </a:extLst>
          </p:cNvPr>
          <p:cNvSpPr txBox="1"/>
          <p:nvPr/>
        </p:nvSpPr>
        <p:spPr>
          <a:xfrm>
            <a:off x="10169879" y="2903544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48</a:t>
            </a:r>
            <a:r>
              <a:rPr lang="de-DE" sz="1050" i="1" dirty="0">
                <a:solidFill>
                  <a:schemeClr val="bg1">
                    <a:lumMod val="50000"/>
                  </a:schemeClr>
                </a:solidFill>
              </a:rPr>
              <a:t>/96</a:t>
            </a:r>
            <a:r>
              <a:rPr lang="de-DE" sz="1050" i="1" dirty="0"/>
              <a:t> </a:t>
            </a:r>
            <a:r>
              <a:rPr lang="de-DE" sz="1050" i="1" dirty="0" err="1"/>
              <a:t>trials</a:t>
            </a:r>
            <a:endParaRPr lang="de-DE" sz="1050" i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C90B910-7138-4029-914C-F51EA7593092}"/>
              </a:ext>
            </a:extLst>
          </p:cNvPr>
          <p:cNvSpPr txBox="1"/>
          <p:nvPr/>
        </p:nvSpPr>
        <p:spPr>
          <a:xfrm>
            <a:off x="6963022" y="328353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15BB63B-5D0D-47AD-86B1-B26C4AF18058}"/>
              </a:ext>
            </a:extLst>
          </p:cNvPr>
          <p:cNvSpPr txBox="1"/>
          <p:nvPr/>
        </p:nvSpPr>
        <p:spPr>
          <a:xfrm>
            <a:off x="7593690" y="330300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9EFA467-1077-4FF8-B97C-5ECF46B376CA}"/>
              </a:ext>
            </a:extLst>
          </p:cNvPr>
          <p:cNvSpPr txBox="1"/>
          <p:nvPr/>
        </p:nvSpPr>
        <p:spPr>
          <a:xfrm>
            <a:off x="8179462" y="331069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0056C955-773B-4C13-AEA7-148DB47E861C}"/>
              </a:ext>
            </a:extLst>
          </p:cNvPr>
          <p:cNvSpPr txBox="1"/>
          <p:nvPr/>
        </p:nvSpPr>
        <p:spPr>
          <a:xfrm>
            <a:off x="6977062" y="378743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9B09AFA-F0A4-401E-A1DB-8519553FB455}"/>
              </a:ext>
            </a:extLst>
          </p:cNvPr>
          <p:cNvSpPr txBox="1"/>
          <p:nvPr/>
        </p:nvSpPr>
        <p:spPr>
          <a:xfrm>
            <a:off x="8168767" y="378686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B909980-A7F0-45D4-A4F9-FBCA024AC9F2}"/>
              </a:ext>
            </a:extLst>
          </p:cNvPr>
          <p:cNvSpPr txBox="1"/>
          <p:nvPr/>
        </p:nvSpPr>
        <p:spPr>
          <a:xfrm>
            <a:off x="6957299" y="425621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15991CF-4B76-43FE-A0FB-8E4F96C4E77E}"/>
              </a:ext>
            </a:extLst>
          </p:cNvPr>
          <p:cNvSpPr txBox="1"/>
          <p:nvPr/>
        </p:nvSpPr>
        <p:spPr>
          <a:xfrm>
            <a:off x="7604297" y="425462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9D715EC9-D790-4689-B15A-20A7D640743C}"/>
              </a:ext>
            </a:extLst>
          </p:cNvPr>
          <p:cNvSpPr txBox="1"/>
          <p:nvPr/>
        </p:nvSpPr>
        <p:spPr>
          <a:xfrm>
            <a:off x="8167851" y="425462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" dirty="0"/>
              <a:t>[US </a:t>
            </a:r>
          </a:p>
          <a:p>
            <a:pPr algn="ctr"/>
            <a:r>
              <a:rPr lang="de-DE" sz="600" dirty="0"/>
              <a:t>Image</a:t>
            </a:r>
            <a:r>
              <a:rPr lang="de-DE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95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172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„Who said what?“ x EC</vt:lpstr>
      <vt:lpstr>Klauer &amp; Wegener (1998): Experiment 1</vt:lpstr>
      <vt:lpstr>Direct adaptation to EC</vt:lpstr>
      <vt:lpstr>EC-like adaptation to EC (based on Hütter et al., 2012)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„Who said what?“ x EC</dc:title>
  <dc:creator>Karoline Bading</dc:creator>
  <cp:lastModifiedBy>Karoline Bading</cp:lastModifiedBy>
  <cp:revision>17</cp:revision>
  <dcterms:created xsi:type="dcterms:W3CDTF">2022-12-14T06:20:02Z</dcterms:created>
  <dcterms:modified xsi:type="dcterms:W3CDTF">2022-12-14T08:24:12Z</dcterms:modified>
</cp:coreProperties>
</file>