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MU Serif" charset="1" panose="02000603000000000000"/>
      <p:regular r:id="rId14"/>
    </p:embeddedFont>
    <p:embeddedFont>
      <p:font typeface="Aileron"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77276" y="2095500"/>
            <a:ext cx="8547566" cy="6400801"/>
          </a:xfrm>
          <a:prstGeom prst="rect">
            <a:avLst/>
          </a:prstGeom>
        </p:spPr>
        <p:txBody>
          <a:bodyPr anchor="t" rtlCol="false" tIns="0" lIns="0" bIns="0" rIns="0">
            <a:spAutoFit/>
          </a:bodyPr>
          <a:lstStyle/>
          <a:p>
            <a:pPr algn="l" marL="0" indent="0" lvl="0">
              <a:lnSpc>
                <a:spcPts val="9900"/>
              </a:lnSpc>
              <a:spcBef>
                <a:spcPct val="0"/>
              </a:spcBef>
            </a:pPr>
            <a:r>
              <a:rPr lang="en-US" sz="11000" spc="-440" strike="noStrike" u="none">
                <a:solidFill>
                  <a:srgbClr val="0B2556"/>
                </a:solidFill>
                <a:latin typeface="CMU Serif"/>
              </a:rPr>
              <a:t>Presentation Title: Movie Schedule Management System</a:t>
            </a:r>
          </a:p>
        </p:txBody>
      </p:sp>
      <p:sp>
        <p:nvSpPr>
          <p:cNvPr name="Freeform 3" id="3"/>
          <p:cNvSpPr/>
          <p:nvPr/>
        </p:nvSpPr>
        <p:spPr>
          <a:xfrm flipH="false" flipV="false" rot="-10800000">
            <a:off x="14690626" y="1655917"/>
            <a:ext cx="1461230" cy="1461230"/>
          </a:xfrm>
          <a:custGeom>
            <a:avLst/>
            <a:gdLst/>
            <a:ahLst/>
            <a:cxnLst/>
            <a:rect r="r" b="b" t="t" l="l"/>
            <a:pathLst>
              <a:path h="1461230" w="1461230">
                <a:moveTo>
                  <a:pt x="0" y="0"/>
                </a:moveTo>
                <a:lnTo>
                  <a:pt x="1461230" y="0"/>
                </a:lnTo>
                <a:lnTo>
                  <a:pt x="1461230" y="1461230"/>
                </a:lnTo>
                <a:lnTo>
                  <a:pt x="0" y="14612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2580043" y="4772811"/>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2580043" y="6698141"/>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515644">
            <a:off x="11807343" y="2642248"/>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flipV="true">
            <a:off x="14557276" y="-870706"/>
            <a:ext cx="0" cy="11687844"/>
          </a:xfrm>
          <a:prstGeom prst="line">
            <a:avLst/>
          </a:prstGeom>
          <a:ln cap="flat" w="285750">
            <a:solidFill>
              <a:srgbClr val="245EC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2556"/>
        </a:solidFill>
      </p:bgPr>
    </p:bg>
    <p:spTree>
      <p:nvGrpSpPr>
        <p:cNvPr id="1" name=""/>
        <p:cNvGrpSpPr/>
        <p:nvPr/>
      </p:nvGrpSpPr>
      <p:grpSpPr>
        <a:xfrm>
          <a:off x="0" y="0"/>
          <a:ext cx="0" cy="0"/>
          <a:chOff x="0" y="0"/>
          <a:chExt cx="0" cy="0"/>
        </a:xfrm>
      </p:grpSpPr>
      <p:grpSp>
        <p:nvGrpSpPr>
          <p:cNvPr name="Group 2" id="2"/>
          <p:cNvGrpSpPr/>
          <p:nvPr/>
        </p:nvGrpSpPr>
        <p:grpSpPr>
          <a:xfrm rot="0">
            <a:off x="2921000" y="3283034"/>
            <a:ext cx="6146800" cy="3911466"/>
            <a:chOff x="0" y="0"/>
            <a:chExt cx="8195733" cy="5215288"/>
          </a:xfrm>
        </p:grpSpPr>
        <p:sp>
          <p:nvSpPr>
            <p:cNvPr name="TextBox 3" id="3"/>
            <p:cNvSpPr txBox="true"/>
            <p:nvPr/>
          </p:nvSpPr>
          <p:spPr>
            <a:xfrm rot="0">
              <a:off x="0" y="238125"/>
              <a:ext cx="8195733" cy="1476374"/>
            </a:xfrm>
            <a:prstGeom prst="rect">
              <a:avLst/>
            </a:prstGeom>
          </p:spPr>
          <p:txBody>
            <a:bodyPr anchor="t" rtlCol="false" tIns="0" lIns="0" bIns="0" rIns="0">
              <a:spAutoFit/>
            </a:bodyPr>
            <a:lstStyle/>
            <a:p>
              <a:pPr algn="l" marL="0" indent="0" lvl="0">
                <a:lnSpc>
                  <a:spcPts val="7649"/>
                </a:lnSpc>
                <a:spcBef>
                  <a:spcPct val="0"/>
                </a:spcBef>
              </a:pPr>
              <a:r>
                <a:rPr lang="en-US" sz="8499" spc="-339" strike="noStrike" u="none">
                  <a:solidFill>
                    <a:srgbClr val="FFFFFF"/>
                  </a:solidFill>
                  <a:latin typeface="CMU Serif"/>
                </a:rPr>
                <a:t>Introduction:</a:t>
              </a:r>
            </a:p>
          </p:txBody>
        </p:sp>
        <p:sp>
          <p:nvSpPr>
            <p:cNvPr name="TextBox 4" id="4"/>
            <p:cNvSpPr txBox="true"/>
            <p:nvPr/>
          </p:nvSpPr>
          <p:spPr>
            <a:xfrm rot="0">
              <a:off x="0" y="2738788"/>
              <a:ext cx="8195733" cy="2476500"/>
            </a:xfrm>
            <a:prstGeom prst="rect">
              <a:avLst/>
            </a:prstGeom>
          </p:spPr>
          <p:txBody>
            <a:bodyPr anchor="t" rtlCol="false" tIns="0" lIns="0" bIns="0" rIns="0">
              <a:spAutoFit/>
            </a:bodyPr>
            <a:lstStyle/>
            <a:p>
              <a:pPr algn="l" marL="0" indent="0" lvl="0">
                <a:lnSpc>
                  <a:spcPts val="2999"/>
                </a:lnSpc>
                <a:spcBef>
                  <a:spcPct val="0"/>
                </a:spcBef>
              </a:pPr>
              <a:r>
                <a:rPr lang="en-US" sz="2499" spc="-22" strike="noStrike" u="none">
                  <a:solidFill>
                    <a:srgbClr val="FFFFFF"/>
                  </a:solidFill>
                  <a:latin typeface="Aileron"/>
                </a:rPr>
                <a:t>Welcome to the presentation on our Movie Schedule Management System. In this presentation, we'll provide an overview of the project, explaining its functionality, design, and implementation details.</a:t>
              </a:r>
            </a:p>
          </p:txBody>
        </p:sp>
      </p:grpSp>
      <p:sp>
        <p:nvSpPr>
          <p:cNvPr name="Freeform 5" id="5"/>
          <p:cNvSpPr/>
          <p:nvPr/>
        </p:nvSpPr>
        <p:spPr>
          <a:xfrm flipH="false" flipV="false" rot="0">
            <a:off x="13020906" y="7653453"/>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54453" y="5019906"/>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13020906" y="5019906"/>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B2556"/>
        </a:solidFill>
      </p:bgPr>
    </p:bg>
    <p:spTree>
      <p:nvGrpSpPr>
        <p:cNvPr id="1" name=""/>
        <p:cNvGrpSpPr/>
        <p:nvPr/>
      </p:nvGrpSpPr>
      <p:grpSpPr>
        <a:xfrm>
          <a:off x="0" y="0"/>
          <a:ext cx="0" cy="0"/>
          <a:chOff x="0" y="0"/>
          <a:chExt cx="0" cy="0"/>
        </a:xfrm>
      </p:grpSpPr>
      <p:grpSp>
        <p:nvGrpSpPr>
          <p:cNvPr name="Group 2" id="2"/>
          <p:cNvGrpSpPr/>
          <p:nvPr/>
        </p:nvGrpSpPr>
        <p:grpSpPr>
          <a:xfrm rot="0">
            <a:off x="2921000" y="2616284"/>
            <a:ext cx="6146800" cy="5244966"/>
            <a:chOff x="0" y="0"/>
            <a:chExt cx="8195733" cy="6993288"/>
          </a:xfrm>
        </p:grpSpPr>
        <p:sp>
          <p:nvSpPr>
            <p:cNvPr name="TextBox 3" id="3"/>
            <p:cNvSpPr txBox="true"/>
            <p:nvPr/>
          </p:nvSpPr>
          <p:spPr>
            <a:xfrm rot="0">
              <a:off x="0" y="238125"/>
              <a:ext cx="8195733" cy="2759074"/>
            </a:xfrm>
            <a:prstGeom prst="rect">
              <a:avLst/>
            </a:prstGeom>
          </p:spPr>
          <p:txBody>
            <a:bodyPr anchor="t" rtlCol="false" tIns="0" lIns="0" bIns="0" rIns="0">
              <a:spAutoFit/>
            </a:bodyPr>
            <a:lstStyle/>
            <a:p>
              <a:pPr algn="l" marL="0" indent="0" lvl="0">
                <a:lnSpc>
                  <a:spcPts val="7649"/>
                </a:lnSpc>
                <a:spcBef>
                  <a:spcPct val="0"/>
                </a:spcBef>
              </a:pPr>
              <a:r>
                <a:rPr lang="en-US" sz="8499" spc="-339" strike="noStrike" u="none">
                  <a:solidFill>
                    <a:srgbClr val="FFFFFF"/>
                  </a:solidFill>
                  <a:latin typeface="CMU Serif"/>
                </a:rPr>
                <a:t>1. Project Overview:</a:t>
              </a:r>
            </a:p>
          </p:txBody>
        </p:sp>
        <p:sp>
          <p:nvSpPr>
            <p:cNvPr name="TextBox 4" id="4"/>
            <p:cNvSpPr txBox="true"/>
            <p:nvPr/>
          </p:nvSpPr>
          <p:spPr>
            <a:xfrm rot="0">
              <a:off x="0" y="4021488"/>
              <a:ext cx="8195733" cy="2971800"/>
            </a:xfrm>
            <a:prstGeom prst="rect">
              <a:avLst/>
            </a:prstGeom>
          </p:spPr>
          <p:txBody>
            <a:bodyPr anchor="t" rtlCol="false" tIns="0" lIns="0" bIns="0" rIns="0">
              <a:spAutoFit/>
            </a:bodyPr>
            <a:lstStyle/>
            <a:p>
              <a:pPr algn="l" marL="0" indent="0" lvl="0">
                <a:lnSpc>
                  <a:spcPts val="2999"/>
                </a:lnSpc>
                <a:spcBef>
                  <a:spcPct val="0"/>
                </a:spcBef>
              </a:pPr>
              <a:r>
                <a:rPr lang="en-US" sz="2499" spc="-22" strike="noStrike" u="none">
                  <a:solidFill>
                    <a:srgbClr val="FFFFFF"/>
                  </a:solidFill>
                  <a:latin typeface="Aileron"/>
                </a:rPr>
                <a:t>Our Movie Schedule Management System is designed to facilitate the management of movie schedules in a cinema or theater setting. It allows users to add, update, remove, and view movie schedules efficiently.</a:t>
              </a:r>
            </a:p>
          </p:txBody>
        </p:sp>
      </p:grpSp>
      <p:sp>
        <p:nvSpPr>
          <p:cNvPr name="Freeform 5" id="5"/>
          <p:cNvSpPr/>
          <p:nvPr/>
        </p:nvSpPr>
        <p:spPr>
          <a:xfrm flipH="false" flipV="false" rot="0">
            <a:off x="13020906" y="7653453"/>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54453" y="5019906"/>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13020906" y="5019906"/>
            <a:ext cx="2633547" cy="2633547"/>
          </a:xfrm>
          <a:custGeom>
            <a:avLst/>
            <a:gdLst/>
            <a:ahLst/>
            <a:cxnLst/>
            <a:rect r="r" b="b" t="t" l="l"/>
            <a:pathLst>
              <a:path h="2633547" w="2633547">
                <a:moveTo>
                  <a:pt x="0" y="0"/>
                </a:moveTo>
                <a:lnTo>
                  <a:pt x="2633547" y="0"/>
                </a:lnTo>
                <a:lnTo>
                  <a:pt x="2633547" y="2633547"/>
                </a:lnTo>
                <a:lnTo>
                  <a:pt x="0" y="2633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994967" y="5271632"/>
            <a:ext cx="2904400" cy="2670408"/>
          </a:xfrm>
          <a:prstGeom prst="rect">
            <a:avLst/>
          </a:prstGeom>
        </p:spPr>
        <p:txBody>
          <a:bodyPr anchor="t" rtlCol="false" tIns="0" lIns="0" bIns="0" rIns="0">
            <a:spAutoFit/>
          </a:bodyPr>
          <a:lstStyle/>
          <a:p>
            <a:pPr algn="l" marL="0" indent="0" lvl="0">
              <a:lnSpc>
                <a:spcPts val="3455"/>
              </a:lnSpc>
              <a:spcBef>
                <a:spcPct val="0"/>
              </a:spcBef>
            </a:pPr>
            <a:r>
              <a:rPr lang="en-US" sz="3839" spc="-153" strike="noStrike" u="none">
                <a:solidFill>
                  <a:srgbClr val="0B2556"/>
                </a:solidFill>
                <a:latin typeface="CMU Serif"/>
              </a:rPr>
              <a:t>Remove Movie: Movies can be removed from the schedule if necessary.</a:t>
            </a:r>
          </a:p>
        </p:txBody>
      </p:sp>
      <p:sp>
        <p:nvSpPr>
          <p:cNvPr name="TextBox 3" id="3"/>
          <p:cNvSpPr txBox="true"/>
          <p:nvPr/>
        </p:nvSpPr>
        <p:spPr>
          <a:xfrm rot="0">
            <a:off x="13999300" y="4395332"/>
            <a:ext cx="2904400" cy="3546708"/>
          </a:xfrm>
          <a:prstGeom prst="rect">
            <a:avLst/>
          </a:prstGeom>
        </p:spPr>
        <p:txBody>
          <a:bodyPr anchor="t" rtlCol="false" tIns="0" lIns="0" bIns="0" rIns="0">
            <a:spAutoFit/>
          </a:bodyPr>
          <a:lstStyle/>
          <a:p>
            <a:pPr algn="l" marL="0" indent="0" lvl="0">
              <a:lnSpc>
                <a:spcPts val="3455"/>
              </a:lnSpc>
              <a:spcBef>
                <a:spcPct val="0"/>
              </a:spcBef>
            </a:pPr>
            <a:r>
              <a:rPr lang="en-US" sz="3839" spc="-153" strike="noStrike" u="none">
                <a:solidFill>
                  <a:srgbClr val="0B2556"/>
                </a:solidFill>
                <a:latin typeface="CMU Serif"/>
              </a:rPr>
              <a:t>View Schedule: Users can view the entire schedule of movies currently playing.</a:t>
            </a:r>
          </a:p>
        </p:txBody>
      </p:sp>
      <p:sp>
        <p:nvSpPr>
          <p:cNvPr name="TextBox 4" id="4"/>
          <p:cNvSpPr txBox="true"/>
          <p:nvPr/>
        </p:nvSpPr>
        <p:spPr>
          <a:xfrm rot="0">
            <a:off x="2311467" y="3519032"/>
            <a:ext cx="2904400" cy="4423008"/>
          </a:xfrm>
          <a:prstGeom prst="rect">
            <a:avLst/>
          </a:prstGeom>
        </p:spPr>
        <p:txBody>
          <a:bodyPr anchor="t" rtlCol="false" tIns="0" lIns="0" bIns="0" rIns="0">
            <a:spAutoFit/>
          </a:bodyPr>
          <a:lstStyle/>
          <a:p>
            <a:pPr algn="l" marL="0" indent="0" lvl="0">
              <a:lnSpc>
                <a:spcPts val="3455"/>
              </a:lnSpc>
              <a:spcBef>
                <a:spcPct val="0"/>
              </a:spcBef>
            </a:pPr>
            <a:r>
              <a:rPr lang="en-US" sz="3839" spc="-153" strike="noStrike" u="none">
                <a:solidFill>
                  <a:srgbClr val="0B2556"/>
                </a:solidFill>
                <a:latin typeface="CMU Serif"/>
              </a:rPr>
              <a:t>Add Movie: Users can add new movies to the schedule by providing details such as name, genre, duration, hall, and showtimes.</a:t>
            </a:r>
          </a:p>
        </p:txBody>
      </p:sp>
      <p:sp>
        <p:nvSpPr>
          <p:cNvPr name="TextBox 5" id="5"/>
          <p:cNvSpPr txBox="true"/>
          <p:nvPr/>
        </p:nvSpPr>
        <p:spPr>
          <a:xfrm rot="0">
            <a:off x="6172821" y="5271632"/>
            <a:ext cx="2904400" cy="2670408"/>
          </a:xfrm>
          <a:prstGeom prst="rect">
            <a:avLst/>
          </a:prstGeom>
        </p:spPr>
        <p:txBody>
          <a:bodyPr anchor="t" rtlCol="false" tIns="0" lIns="0" bIns="0" rIns="0">
            <a:spAutoFit/>
          </a:bodyPr>
          <a:lstStyle/>
          <a:p>
            <a:pPr algn="l" marL="0" indent="0" lvl="0">
              <a:lnSpc>
                <a:spcPts val="3455"/>
              </a:lnSpc>
              <a:spcBef>
                <a:spcPct val="0"/>
              </a:spcBef>
            </a:pPr>
            <a:r>
              <a:rPr lang="en-US" sz="3839" spc="-153" strike="noStrike" u="none">
                <a:solidFill>
                  <a:srgbClr val="0B2556"/>
                </a:solidFill>
                <a:latin typeface="CMU Serif"/>
              </a:rPr>
              <a:t>Update Movie: Existing movie details such as showtimes and hall can be updated.</a:t>
            </a:r>
          </a:p>
        </p:txBody>
      </p:sp>
      <p:sp>
        <p:nvSpPr>
          <p:cNvPr name="TextBox 6" id="6"/>
          <p:cNvSpPr txBox="true"/>
          <p:nvPr/>
        </p:nvSpPr>
        <p:spPr>
          <a:xfrm rot="0">
            <a:off x="1384300" y="1822258"/>
            <a:ext cx="15519400" cy="1034175"/>
          </a:xfrm>
          <a:prstGeom prst="rect">
            <a:avLst/>
          </a:prstGeom>
        </p:spPr>
        <p:txBody>
          <a:bodyPr anchor="t" rtlCol="false" tIns="0" lIns="0" bIns="0" rIns="0">
            <a:spAutoFit/>
          </a:bodyPr>
          <a:lstStyle/>
          <a:p>
            <a:pPr algn="l" marL="0" indent="0" lvl="0">
              <a:lnSpc>
                <a:spcPts val="7554"/>
              </a:lnSpc>
              <a:spcBef>
                <a:spcPct val="0"/>
              </a:spcBef>
            </a:pPr>
            <a:r>
              <a:rPr lang="en-US" sz="8393" spc="-335" strike="noStrike" u="none">
                <a:solidFill>
                  <a:srgbClr val="0B2556"/>
                </a:solidFill>
                <a:latin typeface="CMU Serif"/>
              </a:rPr>
              <a:t>2. Functionality:</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45ECF"/>
        </a:solidFill>
      </p:bgPr>
    </p:bg>
    <p:spTree>
      <p:nvGrpSpPr>
        <p:cNvPr id="1" name=""/>
        <p:cNvGrpSpPr/>
        <p:nvPr/>
      </p:nvGrpSpPr>
      <p:grpSpPr>
        <a:xfrm>
          <a:off x="0" y="0"/>
          <a:ext cx="0" cy="0"/>
          <a:chOff x="0" y="0"/>
          <a:chExt cx="0" cy="0"/>
        </a:xfrm>
      </p:grpSpPr>
      <p:sp>
        <p:nvSpPr>
          <p:cNvPr name="TextBox 2" id="2"/>
          <p:cNvSpPr txBox="true"/>
          <p:nvPr/>
        </p:nvSpPr>
        <p:spPr>
          <a:xfrm rot="0">
            <a:off x="9067800" y="3100751"/>
            <a:ext cx="6299200" cy="4457700"/>
          </a:xfrm>
          <a:prstGeom prst="rect">
            <a:avLst/>
          </a:prstGeom>
        </p:spPr>
        <p:txBody>
          <a:bodyPr anchor="t" rtlCol="false" tIns="0" lIns="0" bIns="0" rIns="0">
            <a:spAutoFit/>
          </a:bodyPr>
          <a:lstStyle/>
          <a:p>
            <a:pPr algn="l" marL="539749" indent="-269875" lvl="1">
              <a:lnSpc>
                <a:spcPts val="2999"/>
              </a:lnSpc>
              <a:spcBef>
                <a:spcPct val="0"/>
              </a:spcBef>
              <a:buFont typeface="Arial"/>
              <a:buChar char="•"/>
            </a:pPr>
            <a:r>
              <a:rPr lang="en-US" sz="2499" spc="-22" strike="noStrike" u="none">
                <a:solidFill>
                  <a:srgbClr val="FFFFFF"/>
                </a:solidFill>
                <a:latin typeface="Aileron"/>
              </a:rPr>
              <a:t>User Interface: The system provides a user-friendly command-line interface for interaction.</a:t>
            </a:r>
          </a:p>
          <a:p>
            <a:pPr algn="l" marL="539749" indent="-269875" lvl="1">
              <a:lnSpc>
                <a:spcPts val="2999"/>
              </a:lnSpc>
              <a:spcBef>
                <a:spcPct val="0"/>
              </a:spcBef>
              <a:buFont typeface="Arial"/>
              <a:buChar char="•"/>
            </a:pPr>
            <a:r>
              <a:rPr lang="en-US" sz="2499" spc="-22" strike="noStrike" u="none">
                <a:solidFill>
                  <a:srgbClr val="FFFFFF"/>
                </a:solidFill>
                <a:latin typeface="Aileron"/>
              </a:rPr>
              <a:t>Data Storage: Movie schedules are stored in a text file named "schedule.txt".</a:t>
            </a:r>
          </a:p>
          <a:p>
            <a:pPr algn="l" marL="539749" indent="-269875" lvl="1">
              <a:lnSpc>
                <a:spcPts val="2999"/>
              </a:lnSpc>
              <a:spcBef>
                <a:spcPct val="0"/>
              </a:spcBef>
              <a:buFont typeface="Arial"/>
              <a:buChar char="•"/>
            </a:pPr>
            <a:r>
              <a:rPr lang="en-US" sz="2499" spc="-22" strike="noStrike" u="none">
                <a:solidFill>
                  <a:srgbClr val="FFFFFF"/>
                </a:solidFill>
                <a:latin typeface="Aileron"/>
              </a:rPr>
              <a:t>Data Structure: We utilize a vector of structures to store movie details, including name, genre, duration, hall, and showtimes.</a:t>
            </a:r>
          </a:p>
          <a:p>
            <a:pPr algn="l" marL="539749" indent="-269875" lvl="1">
              <a:lnSpc>
                <a:spcPts val="2999"/>
              </a:lnSpc>
              <a:spcBef>
                <a:spcPct val="0"/>
              </a:spcBef>
              <a:buFont typeface="Arial"/>
              <a:buChar char="•"/>
            </a:pPr>
            <a:r>
              <a:rPr lang="en-US" sz="2499" spc="-22" strike="noStrike" u="none">
                <a:solidFill>
                  <a:srgbClr val="FFFFFF"/>
                </a:solidFill>
                <a:latin typeface="Aileron"/>
              </a:rPr>
              <a:t>Error Handling: Error handling is implemented to handle file input/output errors and invalid user inputs.</a:t>
            </a:r>
          </a:p>
        </p:txBody>
      </p:sp>
      <p:sp>
        <p:nvSpPr>
          <p:cNvPr name="TextBox 3" id="3"/>
          <p:cNvSpPr txBox="true"/>
          <p:nvPr/>
        </p:nvSpPr>
        <p:spPr>
          <a:xfrm rot="0">
            <a:off x="2921000" y="3338876"/>
            <a:ext cx="4610100" cy="1047749"/>
          </a:xfrm>
          <a:prstGeom prst="rect">
            <a:avLst/>
          </a:prstGeom>
        </p:spPr>
        <p:txBody>
          <a:bodyPr anchor="t" rtlCol="false" tIns="0" lIns="0" bIns="0" rIns="0">
            <a:spAutoFit/>
          </a:bodyPr>
          <a:lstStyle/>
          <a:p>
            <a:pPr algn="l" marL="0" indent="0" lvl="0">
              <a:lnSpc>
                <a:spcPts val="7649"/>
              </a:lnSpc>
              <a:spcBef>
                <a:spcPct val="0"/>
              </a:spcBef>
            </a:pPr>
            <a:r>
              <a:rPr lang="en-US" sz="8499" spc="-339" strike="noStrike" u="none">
                <a:solidFill>
                  <a:srgbClr val="FFFFFF"/>
                </a:solidFill>
                <a:latin typeface="CMU Serif"/>
              </a:rPr>
              <a:t>3. Design:</a:t>
            </a:r>
          </a:p>
        </p:txBody>
      </p:sp>
      <p:sp>
        <p:nvSpPr>
          <p:cNvPr name="AutoShape 4" id="4"/>
          <p:cNvSpPr/>
          <p:nvPr/>
        </p:nvSpPr>
        <p:spPr>
          <a:xfrm>
            <a:off x="0" y="9401175"/>
            <a:ext cx="18601781" cy="0"/>
          </a:xfrm>
          <a:prstGeom prst="line">
            <a:avLst/>
          </a:prstGeom>
          <a:ln cap="flat" w="28575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245ECF"/>
        </a:solidFill>
      </p:bgPr>
    </p:bg>
    <p:spTree>
      <p:nvGrpSpPr>
        <p:cNvPr id="1" name=""/>
        <p:cNvGrpSpPr/>
        <p:nvPr/>
      </p:nvGrpSpPr>
      <p:grpSpPr>
        <a:xfrm>
          <a:off x="0" y="0"/>
          <a:ext cx="0" cy="0"/>
          <a:chOff x="0" y="0"/>
          <a:chExt cx="0" cy="0"/>
        </a:xfrm>
      </p:grpSpPr>
      <p:sp>
        <p:nvSpPr>
          <p:cNvPr name="TextBox 2" id="2"/>
          <p:cNvSpPr txBox="true"/>
          <p:nvPr/>
        </p:nvSpPr>
        <p:spPr>
          <a:xfrm rot="0">
            <a:off x="9067800" y="3100751"/>
            <a:ext cx="6299200" cy="5572125"/>
          </a:xfrm>
          <a:prstGeom prst="rect">
            <a:avLst/>
          </a:prstGeom>
        </p:spPr>
        <p:txBody>
          <a:bodyPr anchor="t" rtlCol="false" tIns="0" lIns="0" bIns="0" rIns="0">
            <a:spAutoFit/>
          </a:bodyPr>
          <a:lstStyle/>
          <a:p>
            <a:pPr algn="l" marL="539749" indent="-269875" lvl="1">
              <a:lnSpc>
                <a:spcPts val="2999"/>
              </a:lnSpc>
              <a:spcBef>
                <a:spcPct val="0"/>
              </a:spcBef>
              <a:buFont typeface="Arial"/>
              <a:buChar char="•"/>
            </a:pPr>
            <a:r>
              <a:rPr lang="en-US" sz="2499" spc="-22" strike="noStrike" u="none">
                <a:solidFill>
                  <a:srgbClr val="FFFFFF"/>
                </a:solidFill>
                <a:latin typeface="Aileron"/>
              </a:rPr>
              <a:t>Input/Output: The system reads movie details from the "schedule.txt" file and allows user input for adding/updating movies.</a:t>
            </a:r>
          </a:p>
          <a:p>
            <a:pPr algn="l" marL="539749" indent="-269875" lvl="1">
              <a:lnSpc>
                <a:spcPts val="2999"/>
              </a:lnSpc>
              <a:spcBef>
                <a:spcPct val="0"/>
              </a:spcBef>
              <a:buFont typeface="Arial"/>
              <a:buChar char="•"/>
            </a:pPr>
            <a:r>
              <a:rPr lang="en-US" sz="2499" spc="-22" strike="noStrike" u="none">
                <a:solidFill>
                  <a:srgbClr val="FFFFFF"/>
                </a:solidFill>
                <a:latin typeface="Aileron"/>
              </a:rPr>
              <a:t>Data Validation: Input validation is performed to ensure the correctness of user-provided data.</a:t>
            </a:r>
          </a:p>
          <a:p>
            <a:pPr algn="l" marL="539749" indent="-269875" lvl="1">
              <a:lnSpc>
                <a:spcPts val="2999"/>
              </a:lnSpc>
              <a:spcBef>
                <a:spcPct val="0"/>
              </a:spcBef>
              <a:buFont typeface="Arial"/>
              <a:buChar char="•"/>
            </a:pPr>
            <a:r>
              <a:rPr lang="en-US" sz="2499" spc="-22" strike="noStrike" u="none">
                <a:solidFill>
                  <a:srgbClr val="FFFFFF"/>
                </a:solidFill>
                <a:latin typeface="Aileron"/>
              </a:rPr>
              <a:t>File Handling: Input and output operations are performed using ifstream and ofstream for reading from and writing to files.</a:t>
            </a:r>
          </a:p>
          <a:p>
            <a:pPr algn="l" marL="539749" indent="-269875" lvl="1">
              <a:lnSpc>
                <a:spcPts val="2999"/>
              </a:lnSpc>
              <a:spcBef>
                <a:spcPct val="0"/>
              </a:spcBef>
              <a:buFont typeface="Arial"/>
              <a:buChar char="•"/>
            </a:pPr>
            <a:r>
              <a:rPr lang="en-US" sz="2499" spc="-22" strike="noStrike" u="none">
                <a:solidFill>
                  <a:srgbClr val="FFFFFF"/>
                </a:solidFill>
                <a:latin typeface="Aileron"/>
              </a:rPr>
              <a:t>User Interaction: Users are guided through the process of adding, updating, and removing movies with clear prompts and messages.</a:t>
            </a:r>
          </a:p>
        </p:txBody>
      </p:sp>
      <p:sp>
        <p:nvSpPr>
          <p:cNvPr name="TextBox 3" id="3"/>
          <p:cNvSpPr txBox="true"/>
          <p:nvPr/>
        </p:nvSpPr>
        <p:spPr>
          <a:xfrm rot="0">
            <a:off x="2921000" y="3262676"/>
            <a:ext cx="4610100" cy="1998345"/>
          </a:xfrm>
          <a:prstGeom prst="rect">
            <a:avLst/>
          </a:prstGeom>
        </p:spPr>
        <p:txBody>
          <a:bodyPr anchor="t" rtlCol="false" tIns="0" lIns="0" bIns="0" rIns="0">
            <a:spAutoFit/>
          </a:bodyPr>
          <a:lstStyle/>
          <a:p>
            <a:pPr algn="l" marL="0" indent="0" lvl="0">
              <a:lnSpc>
                <a:spcPts val="5130"/>
              </a:lnSpc>
              <a:spcBef>
                <a:spcPct val="0"/>
              </a:spcBef>
            </a:pPr>
            <a:r>
              <a:rPr lang="en-US" sz="5700" spc="-228" strike="noStrike" u="none">
                <a:solidFill>
                  <a:srgbClr val="FFFFFF"/>
                </a:solidFill>
                <a:latin typeface="CMU Serif"/>
              </a:rPr>
              <a:t>4. Implementation Details:</a:t>
            </a:r>
          </a:p>
        </p:txBody>
      </p:sp>
      <p:sp>
        <p:nvSpPr>
          <p:cNvPr name="AutoShape 4" id="4"/>
          <p:cNvSpPr/>
          <p:nvPr/>
        </p:nvSpPr>
        <p:spPr>
          <a:xfrm>
            <a:off x="0" y="9401175"/>
            <a:ext cx="18601781" cy="0"/>
          </a:xfrm>
          <a:prstGeom prst="line">
            <a:avLst/>
          </a:prstGeom>
          <a:ln cap="flat" w="285750">
            <a:solidFill>
              <a:srgbClr val="FFFFF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857849" y="2437605"/>
            <a:ext cx="14572301" cy="4297843"/>
            <a:chOff x="0" y="0"/>
            <a:chExt cx="19429735" cy="5730458"/>
          </a:xfrm>
        </p:grpSpPr>
        <p:sp>
          <p:nvSpPr>
            <p:cNvPr name="TextBox 3" id="3"/>
            <p:cNvSpPr txBox="true"/>
            <p:nvPr/>
          </p:nvSpPr>
          <p:spPr>
            <a:xfrm rot="0">
              <a:off x="0" y="238125"/>
              <a:ext cx="19423679" cy="1476374"/>
            </a:xfrm>
            <a:prstGeom prst="rect">
              <a:avLst/>
            </a:prstGeom>
          </p:spPr>
          <p:txBody>
            <a:bodyPr anchor="t" rtlCol="false" tIns="0" lIns="0" bIns="0" rIns="0">
              <a:spAutoFit/>
            </a:bodyPr>
            <a:lstStyle/>
            <a:p>
              <a:pPr algn="l" marL="0" indent="0" lvl="0">
                <a:lnSpc>
                  <a:spcPts val="7649"/>
                </a:lnSpc>
                <a:spcBef>
                  <a:spcPct val="0"/>
                </a:spcBef>
              </a:pPr>
              <a:r>
                <a:rPr lang="en-US" sz="8499" spc="-339" strike="noStrike" u="none">
                  <a:solidFill>
                    <a:srgbClr val="0B2556"/>
                  </a:solidFill>
                  <a:latin typeface="CMU Serif"/>
                </a:rPr>
                <a:t>Conclusion:</a:t>
              </a:r>
            </a:p>
          </p:txBody>
        </p:sp>
        <p:sp>
          <p:nvSpPr>
            <p:cNvPr name="TextBox 4" id="4"/>
            <p:cNvSpPr txBox="true"/>
            <p:nvPr/>
          </p:nvSpPr>
          <p:spPr>
            <a:xfrm rot="0">
              <a:off x="0" y="3749258"/>
              <a:ext cx="19429735" cy="1981200"/>
            </a:xfrm>
            <a:prstGeom prst="rect">
              <a:avLst/>
            </a:prstGeom>
          </p:spPr>
          <p:txBody>
            <a:bodyPr anchor="t" rtlCol="false" tIns="0" lIns="0" bIns="0" rIns="0">
              <a:spAutoFit/>
            </a:bodyPr>
            <a:lstStyle/>
            <a:p>
              <a:pPr algn="l" marL="0" indent="0" lvl="0">
                <a:lnSpc>
                  <a:spcPts val="2999"/>
                </a:lnSpc>
                <a:spcBef>
                  <a:spcPct val="0"/>
                </a:spcBef>
              </a:pPr>
              <a:r>
                <a:rPr lang="en-US" sz="2499" spc="-22" strike="noStrike" u="none">
                  <a:solidFill>
                    <a:srgbClr val="0B2556"/>
                  </a:solidFill>
                  <a:latin typeface="Aileron"/>
                </a:rPr>
                <a:t>Our Movie Schedule Management System provides a convenient way to manage movie schedules, enhancing the efficiency of cinema or theater operations. With its intuitive interface and robust functionality, it simplifies the task of scheduling and updating movies, contributing to a seamless movie-going experience for customers.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77276" y="3981450"/>
            <a:ext cx="8547566" cy="2628901"/>
          </a:xfrm>
          <a:prstGeom prst="rect">
            <a:avLst/>
          </a:prstGeom>
        </p:spPr>
        <p:txBody>
          <a:bodyPr anchor="t" rtlCol="false" tIns="0" lIns="0" bIns="0" rIns="0">
            <a:spAutoFit/>
          </a:bodyPr>
          <a:lstStyle/>
          <a:p>
            <a:pPr algn="l" marL="0" indent="0" lvl="0">
              <a:lnSpc>
                <a:spcPts val="9900"/>
              </a:lnSpc>
              <a:spcBef>
                <a:spcPct val="0"/>
              </a:spcBef>
            </a:pPr>
            <a:r>
              <a:rPr lang="en-US" sz="11000" spc="-440" strike="noStrike" u="none">
                <a:solidFill>
                  <a:srgbClr val="0B2556"/>
                </a:solidFill>
                <a:latin typeface="CMU Serif"/>
              </a:rPr>
              <a:t>Thank you for your attention.</a:t>
            </a:r>
          </a:p>
        </p:txBody>
      </p:sp>
      <p:sp>
        <p:nvSpPr>
          <p:cNvPr name="Freeform 3" id="3"/>
          <p:cNvSpPr/>
          <p:nvPr/>
        </p:nvSpPr>
        <p:spPr>
          <a:xfrm flipH="false" flipV="false" rot="-10800000">
            <a:off x="14690626" y="1655917"/>
            <a:ext cx="1461230" cy="1461230"/>
          </a:xfrm>
          <a:custGeom>
            <a:avLst/>
            <a:gdLst/>
            <a:ahLst/>
            <a:cxnLst/>
            <a:rect r="r" b="b" t="t" l="l"/>
            <a:pathLst>
              <a:path h="1461230" w="1461230">
                <a:moveTo>
                  <a:pt x="0" y="0"/>
                </a:moveTo>
                <a:lnTo>
                  <a:pt x="1461230" y="0"/>
                </a:lnTo>
                <a:lnTo>
                  <a:pt x="1461230" y="1461230"/>
                </a:lnTo>
                <a:lnTo>
                  <a:pt x="0" y="14612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2580043" y="4772811"/>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2580043" y="6698141"/>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515644">
            <a:off x="11807343" y="2642248"/>
            <a:ext cx="3865884" cy="1932942"/>
          </a:xfrm>
          <a:custGeom>
            <a:avLst/>
            <a:gdLst/>
            <a:ahLst/>
            <a:cxnLst/>
            <a:rect r="r" b="b" t="t" l="l"/>
            <a:pathLst>
              <a:path h="1932942" w="3865884">
                <a:moveTo>
                  <a:pt x="0" y="0"/>
                </a:moveTo>
                <a:lnTo>
                  <a:pt x="3865884" y="0"/>
                </a:lnTo>
                <a:lnTo>
                  <a:pt x="3865884" y="1932942"/>
                </a:lnTo>
                <a:lnTo>
                  <a:pt x="0" y="1932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flipV="true">
            <a:off x="14557276" y="-870706"/>
            <a:ext cx="0" cy="11687844"/>
          </a:xfrm>
          <a:prstGeom prst="line">
            <a:avLst/>
          </a:prstGeom>
          <a:ln cap="flat" w="285750">
            <a:solidFill>
              <a:srgbClr val="245EC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DAGFUJXxjcg</dc:identifier>
  <dcterms:modified xsi:type="dcterms:W3CDTF">2011-08-01T06:04:30Z</dcterms:modified>
  <cp:revision>1</cp:revision>
  <dc:title>Презентация (созданная из вашего документа)</dc:title>
</cp:coreProperties>
</file>