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47" roundtripDataSignature="AMtx7mgr8Fg2PAe1gBMadi51ogRxVAZ5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slide" Target="slides/slide120.xml"/><Relationship Id="rId29" Type="http://schemas.openxmlformats.org/officeDocument/2006/relationships/slide" Target="slides/slide24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customschemas.google.com/relationships/presentationmetadata" Target="metadata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313c89382dd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g313c89382dd_0_6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313c89382dd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g313c89382dd_0_6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313c89382dd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g313c89382dd_0_6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313c89382dd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g313c89382dd_0_6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313c89382d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g313c89382dd_0_7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313c89382dd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g313c89382dd_0_7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13c89382dd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g313c89382dd_0_7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313c89382dd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g313c89382dd_0_7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313c89382dd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g313c89382dd_0_7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13c89382d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g313c89382dd_0_7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313c89382dd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g313c89382dd_0_7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313c89382dd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g313c89382dd_0_7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313c89382dd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g313c89382dd_0_7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313c89382dd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g313c89382dd_0_8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313c89382dd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g313c89382dd_0_8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313c89382dd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g313c89382dd_0_8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313c89382dd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g313c89382dd_0_8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313c89382dd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g313c89382dd_0_8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313c89382dd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g313c89382dd_0_8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313c89382dd_0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g313c89382dd_0_8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313c89382dd_0_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g313c89382dd_0_8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313c89382dd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g313c89382dd_0_8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313c89382dd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g313c89382dd_0_9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313c89382dd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g313c89382dd_0_9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313c89382dd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g313c89382dd_0_9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13c89382dd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g313c89382dd_0_9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313c89382dd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g313c89382dd_0_9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313c89382d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g313c89382dd_0_9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313c89382dd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g313c89382dd_0_9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313c89382dd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g313c89382dd_0_9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313c89382dd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g313c89382dd_0_9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313c89382dd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g313c89382dd_0_9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313c89382dd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g313c89382dd_0_10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313c89382dd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g313c89382dd_0_10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313c89382dd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g313c89382dd_0_10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313c89382dd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g313c89382dd_0_10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0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g313c89382dd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g313c89382dd_0_10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g313c89382dd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g313c89382dd_0_10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g313c89382dd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g313c89382dd_0_10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g313c89382dd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g313c89382dd_0_10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313c89382dd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g313c89382dd_0_10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313c89382dd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g313c89382dd_0_10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3" name="Google Shape;4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3c89382d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g313c89382dd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13c89382d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7" name="Google Shape;597;g313c89382dd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13c89382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g313c89382d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13c89382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g313c89382d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13c89382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g313c89382dd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13c89382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2" name="Google Shape;642;g313c89382dd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13c89382d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g313c89382dd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13c89382d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g313c89382dd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13c89382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g313c89382dd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13c89382d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1" name="Google Shape;681;g313c89382dd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13c89382d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g313c89382dd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13c89382d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g313c89382dd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13c89382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4" name="Google Shape;714;g313c89382dd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13c89382d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6" name="Google Shape;726;g313c89382dd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13c89382d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6" name="Google Shape;736;g313c89382dd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13c89382d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313c89382dd_0_1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13c89382d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313c89382dd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13c89382d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313c89382dd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13c89382d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313c89382dd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13c89382d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313c89382dd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13c89382d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313c89382dd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13c89382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g313c89382dd_0_2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13c89382d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g313c89382dd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13c89382d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g313c89382dd_0_2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13c89382d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g313c89382dd_0_2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13c89382d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313c89382dd_0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13c89382d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313c89382dd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13c89382d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g313c89382dd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13c89382d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g313c89382dd_0_2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13c89382d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313c89382dd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13c89382d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g313c89382dd_0_3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13c89382d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313c89382dd_0_3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13c89382d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g313c89382dd_0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13c89382dd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g313c89382dd_0_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13c89382d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g313c89382dd_0_3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313c89382d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g313c89382dd_0_3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313c89382d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g313c89382dd_0_3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13c89382d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g313c89382dd_0_3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313c89382d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g313c89382dd_0_3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13c89382dd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g313c89382dd_0_4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13c89382d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g313c89382dd_0_4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13c89382d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g313c89382dd_0_4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13c89382d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g313c89382dd_0_4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13c89382d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313c89382dd_0_4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13c89382d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g313c89382dd_0_4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13c89382dd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g313c89382dd_0_4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313c89382d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g313c89382dd_0_4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13c89382dd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g313c89382dd_0_4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13c89382dd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g313c89382dd_0_5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313c89382dd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g313c89382dd_0_5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13c89382d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g313c89382dd_0_5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313c89382dd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g313c89382dd_0_5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13c89382dd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g313c89382dd_0_5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313c89382dd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g313c89382dd_0_5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13c89382dd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g313c89382dd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313c89382d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g313c89382dd_0_5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313c89382dd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g313c89382dd_0_6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13c89382dd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g313c89382dd_0_6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313c89382dd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g313c89382dd_0_6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313c89382dd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g313c89382dd_0_6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7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07.png"/><Relationship Id="rId4" Type="http://schemas.openxmlformats.org/officeDocument/2006/relationships/image" Target="../media/image10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07.png"/><Relationship Id="rId4" Type="http://schemas.openxmlformats.org/officeDocument/2006/relationships/image" Target="../media/image11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07.png"/><Relationship Id="rId4" Type="http://schemas.openxmlformats.org/officeDocument/2006/relationships/image" Target="../media/image11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07.png"/><Relationship Id="rId4" Type="http://schemas.openxmlformats.org/officeDocument/2006/relationships/image" Target="../media/image117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07.png"/><Relationship Id="rId4" Type="http://schemas.openxmlformats.org/officeDocument/2006/relationships/image" Target="../media/image123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2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20.png"/><Relationship Id="rId4" Type="http://schemas.openxmlformats.org/officeDocument/2006/relationships/image" Target="../media/image12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20.png"/><Relationship Id="rId4" Type="http://schemas.openxmlformats.org/officeDocument/2006/relationships/image" Target="../media/image125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20.png"/><Relationship Id="rId4" Type="http://schemas.openxmlformats.org/officeDocument/2006/relationships/image" Target="../media/image12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20.png"/><Relationship Id="rId4" Type="http://schemas.openxmlformats.org/officeDocument/2006/relationships/image" Target="../media/image1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20.png"/><Relationship Id="rId4" Type="http://schemas.openxmlformats.org/officeDocument/2006/relationships/image" Target="../media/image127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20.png"/><Relationship Id="rId4" Type="http://schemas.openxmlformats.org/officeDocument/2006/relationships/image" Target="../media/image127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20.png"/><Relationship Id="rId4" Type="http://schemas.openxmlformats.org/officeDocument/2006/relationships/image" Target="../media/image13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20.png"/><Relationship Id="rId4" Type="http://schemas.openxmlformats.org/officeDocument/2006/relationships/image" Target="../media/image128.png"/><Relationship Id="rId5" Type="http://schemas.openxmlformats.org/officeDocument/2006/relationships/image" Target="../media/image14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131.png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131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1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132.png"/><Relationship Id="rId4" Type="http://schemas.openxmlformats.org/officeDocument/2006/relationships/image" Target="../media/image134.png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132.png"/><Relationship Id="rId4" Type="http://schemas.openxmlformats.org/officeDocument/2006/relationships/image" Target="../media/image134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132.png"/><Relationship Id="rId4" Type="http://schemas.openxmlformats.org/officeDocument/2006/relationships/image" Target="../media/image144.png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132.png"/><Relationship Id="rId4" Type="http://schemas.openxmlformats.org/officeDocument/2006/relationships/image" Target="../media/image129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132.png"/><Relationship Id="rId4" Type="http://schemas.openxmlformats.org/officeDocument/2006/relationships/image" Target="../media/image133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132.png"/><Relationship Id="rId4" Type="http://schemas.openxmlformats.org/officeDocument/2006/relationships/image" Target="../media/image133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132.png"/><Relationship Id="rId4" Type="http://schemas.openxmlformats.org/officeDocument/2006/relationships/image" Target="../media/image145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132.png"/><Relationship Id="rId4" Type="http://schemas.openxmlformats.org/officeDocument/2006/relationships/image" Target="../media/image135.png"/><Relationship Id="rId5" Type="http://schemas.openxmlformats.org/officeDocument/2006/relationships/image" Target="../media/image146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143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137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137.png"/><Relationship Id="rId4" Type="http://schemas.openxmlformats.org/officeDocument/2006/relationships/image" Target="../media/image139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137.png"/><Relationship Id="rId4" Type="http://schemas.openxmlformats.org/officeDocument/2006/relationships/image" Target="../media/image139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4.xml"/><Relationship Id="rId3" Type="http://schemas.openxmlformats.org/officeDocument/2006/relationships/image" Target="../media/image137.png"/><Relationship Id="rId4" Type="http://schemas.openxmlformats.org/officeDocument/2006/relationships/image" Target="../media/image138.png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137.png"/><Relationship Id="rId4" Type="http://schemas.openxmlformats.org/officeDocument/2006/relationships/image" Target="../media/image138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6.xml"/><Relationship Id="rId3" Type="http://schemas.openxmlformats.org/officeDocument/2006/relationships/image" Target="../media/image137.png"/><Relationship Id="rId4" Type="http://schemas.openxmlformats.org/officeDocument/2006/relationships/image" Target="../media/image142.png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7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8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9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37.png"/><Relationship Id="rId4" Type="http://schemas.openxmlformats.org/officeDocument/2006/relationships/image" Target="../media/image1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11" Type="http://schemas.openxmlformats.org/officeDocument/2006/relationships/image" Target="../media/image47.png"/><Relationship Id="rId10" Type="http://schemas.openxmlformats.org/officeDocument/2006/relationships/image" Target="../media/image44.png"/><Relationship Id="rId9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34.png"/><Relationship Id="rId8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11" Type="http://schemas.openxmlformats.org/officeDocument/2006/relationships/image" Target="../media/image50.png"/><Relationship Id="rId10" Type="http://schemas.openxmlformats.org/officeDocument/2006/relationships/image" Target="../media/image44.png"/><Relationship Id="rId9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34.png"/><Relationship Id="rId8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11" Type="http://schemas.openxmlformats.org/officeDocument/2006/relationships/image" Target="../media/image52.png"/><Relationship Id="rId10" Type="http://schemas.openxmlformats.org/officeDocument/2006/relationships/image" Target="../media/image44.png"/><Relationship Id="rId9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34.png"/><Relationship Id="rId8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3.png"/><Relationship Id="rId4" Type="http://schemas.openxmlformats.org/officeDocument/2006/relationships/image" Target="../media/image6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3.png"/><Relationship Id="rId4" Type="http://schemas.openxmlformats.org/officeDocument/2006/relationships/image" Target="../media/image6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1.png"/><Relationship Id="rId4" Type="http://schemas.openxmlformats.org/officeDocument/2006/relationships/image" Target="../media/image7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7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3.png"/><Relationship Id="rId4" Type="http://schemas.openxmlformats.org/officeDocument/2006/relationships/image" Target="../media/image8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8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6.png"/><Relationship Id="rId4" Type="http://schemas.openxmlformats.org/officeDocument/2006/relationships/image" Target="../media/image9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8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8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7.png"/><Relationship Id="rId4" Type="http://schemas.openxmlformats.org/officeDocument/2006/relationships/image" Target="../media/image8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7.png"/><Relationship Id="rId4" Type="http://schemas.openxmlformats.org/officeDocument/2006/relationships/image" Target="../media/image9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7.png"/><Relationship Id="rId4" Type="http://schemas.openxmlformats.org/officeDocument/2006/relationships/image" Target="../media/image9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8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8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0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0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9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9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9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98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98.png"/><Relationship Id="rId4" Type="http://schemas.openxmlformats.org/officeDocument/2006/relationships/image" Target="../media/image10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2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22.png"/><Relationship Id="rId4" Type="http://schemas.openxmlformats.org/officeDocument/2006/relationships/image" Target="../media/image10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03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05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07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0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07.png"/><Relationship Id="rId4" Type="http://schemas.openxmlformats.org/officeDocument/2006/relationships/image" Target="../media/image11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07.png"/><Relationship Id="rId4" Type="http://schemas.openxmlformats.org/officeDocument/2006/relationships/image" Target="../media/image112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07.png"/><Relationship Id="rId4" Type="http://schemas.openxmlformats.org/officeDocument/2006/relationships/image" Target="../media/image1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905" cy="19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12192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to Python Objects – Part 1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3581400"/>
            <a:ext cx="4914900" cy="16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 Operations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03" name="Google Shape;203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04" name="Google Shape;204;p1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43000"/>
            <a:ext cx="17145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304800" y="16764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= comment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" name="Google Shape;207;p10"/>
          <p:cNvCxnSpPr/>
          <p:nvPr/>
        </p:nvCxnSpPr>
        <p:spPr>
          <a:xfrm>
            <a:off x="1371600" y="2057400"/>
            <a:ext cx="45720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313c89382dd_0_659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g313c89382dd_0_659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99" name="Google Shape;1299;g313c89382dd_0_65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00" name="Google Shape;1300;g313c89382dd_0_659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1" name="Google Shape;1301;g313c89382dd_0_6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g313c89382dd_0_659"/>
          <p:cNvSpPr/>
          <p:nvPr/>
        </p:nvSpPr>
        <p:spPr>
          <a:xfrm>
            <a:off x="2438400" y="5181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03" name="Google Shape;1303;g313c89382dd_0_6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828800"/>
            <a:ext cx="1803398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4" name="Google Shape;1304;g313c89382dd_0_659"/>
          <p:cNvCxnSpPr/>
          <p:nvPr/>
        </p:nvCxnSpPr>
        <p:spPr>
          <a:xfrm>
            <a:off x="67818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13c89382dd_0_67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g313c89382dd_0_670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11" name="Google Shape;1311;g313c89382dd_0_67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12" name="Google Shape;1312;g313c89382dd_0_67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3" name="Google Shape;1313;g313c89382dd_0_6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g313c89382dd_0_670"/>
          <p:cNvSpPr/>
          <p:nvPr/>
        </p:nvSpPr>
        <p:spPr>
          <a:xfrm>
            <a:off x="1371600" y="4648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15" name="Google Shape;1315;g313c89382dd_0_6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828800"/>
            <a:ext cx="1803400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6" name="Google Shape;1316;g313c89382dd_0_670"/>
          <p:cNvCxnSpPr/>
          <p:nvPr/>
        </p:nvCxnSpPr>
        <p:spPr>
          <a:xfrm>
            <a:off x="73533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13c89382dd_0_68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g313c89382dd_0_681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23" name="Google Shape;1323;g313c89382dd_0_68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24" name="Google Shape;1324;g313c89382dd_0_68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5" name="Google Shape;1325;g313c89382dd_0_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g313c89382dd_0_681"/>
          <p:cNvSpPr/>
          <p:nvPr/>
        </p:nvSpPr>
        <p:spPr>
          <a:xfrm>
            <a:off x="2438400" y="5181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27" name="Google Shape;1327;g313c89382dd_0_6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828800"/>
            <a:ext cx="2031999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8" name="Google Shape;1328;g313c89382dd_0_681"/>
          <p:cNvCxnSpPr/>
          <p:nvPr/>
        </p:nvCxnSpPr>
        <p:spPr>
          <a:xfrm>
            <a:off x="73533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313c89382dd_0_69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g313c89382dd_0_692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35" name="Google Shape;1335;g313c89382dd_0_69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36" name="Google Shape;1336;g313c89382dd_0_69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7" name="Google Shape;1337;g313c89382dd_0_6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g313c89382dd_0_692"/>
          <p:cNvSpPr/>
          <p:nvPr/>
        </p:nvSpPr>
        <p:spPr>
          <a:xfrm>
            <a:off x="1371600" y="4648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39" name="Google Shape;1339;g313c89382dd_0_6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828800"/>
            <a:ext cx="2031999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0" name="Google Shape;1340;g313c89382dd_0_692"/>
          <p:cNvCxnSpPr/>
          <p:nvPr/>
        </p:nvCxnSpPr>
        <p:spPr>
          <a:xfrm>
            <a:off x="79248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313c89382dd_0_70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g313c89382dd_0_703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47" name="Google Shape;1347;g313c89382dd_0_70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48" name="Google Shape;1348;g313c89382dd_0_70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9" name="Google Shape;1349;g313c89382dd_0_7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0" name="Google Shape;1350;g313c89382dd_0_703"/>
          <p:cNvSpPr/>
          <p:nvPr/>
        </p:nvSpPr>
        <p:spPr>
          <a:xfrm>
            <a:off x="2438400" y="5181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51" name="Google Shape;1351;g313c89382dd_0_7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828800"/>
            <a:ext cx="2031999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2" name="Google Shape;1352;g313c89382dd_0_703"/>
          <p:cNvCxnSpPr/>
          <p:nvPr/>
        </p:nvCxnSpPr>
        <p:spPr>
          <a:xfrm>
            <a:off x="79248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13c89382dd_0_714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8" name="Google Shape;1358;g313c89382dd_0_714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59" name="Google Shape;1359;g313c89382dd_0_71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60" name="Google Shape;1360;g313c89382dd_0_714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1" name="Google Shape;1361;g313c89382dd_0_7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095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g313c89382dd_0_714"/>
          <p:cNvSpPr txBox="1"/>
          <p:nvPr/>
        </p:nvSpPr>
        <p:spPr>
          <a:xfrm>
            <a:off x="1371600" y="1143000"/>
            <a:ext cx="7010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loop target is a string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number of words in sentence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313c89382dd_0_72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g313c89382dd_0_723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69" name="Google Shape;1369;g313c89382dd_0_7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70" name="Google Shape;1370;g313c89382dd_0_72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g313c89382dd_0_723"/>
          <p:cNvSpPr/>
          <p:nvPr/>
        </p:nvSpPr>
        <p:spPr>
          <a:xfrm>
            <a:off x="1524000" y="3429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2" name="Google Shape;1372;g313c89382dd_0_7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095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373" name="Google Shape;1373;g313c89382dd_0_7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4" name="Google Shape;1374;g313c89382dd_0_723"/>
          <p:cNvCxnSpPr/>
          <p:nvPr/>
        </p:nvCxnSpPr>
        <p:spPr>
          <a:xfrm>
            <a:off x="51054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9" name="Google Shape;1379;g313c89382dd_0_7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2095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0" name="Google Shape;1380;g313c89382dd_0_734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1" name="Google Shape;1381;g313c89382dd_0_734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82" name="Google Shape;1382;g313c89382dd_0_73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83" name="Google Shape;1383;g313c89382dd_0_734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g313c89382dd_0_734"/>
          <p:cNvSpPr/>
          <p:nvPr/>
        </p:nvSpPr>
        <p:spPr>
          <a:xfrm>
            <a:off x="2362200" y="3810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85" name="Google Shape;1385;g313c89382dd_0_7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6" name="Google Shape;1386;g313c89382dd_0_734"/>
          <p:cNvCxnSpPr/>
          <p:nvPr/>
        </p:nvCxnSpPr>
        <p:spPr>
          <a:xfrm>
            <a:off x="51054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313c89382dd_0_745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g313c89382dd_0_745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93" name="Google Shape;1393;g313c89382dd_0_74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94" name="Google Shape;1394;g313c89382dd_0_745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5" name="Google Shape;1395;g313c89382dd_0_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6" name="Google Shape;1396;g313c89382dd_0_745"/>
          <p:cNvSpPr/>
          <p:nvPr/>
        </p:nvSpPr>
        <p:spPr>
          <a:xfrm>
            <a:off x="1524000" y="3429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97" name="Google Shape;1397;g313c89382dd_0_7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8" name="Google Shape;1398;g313c89382dd_0_745"/>
          <p:cNvCxnSpPr/>
          <p:nvPr/>
        </p:nvCxnSpPr>
        <p:spPr>
          <a:xfrm>
            <a:off x="52832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g313c89382dd_0_75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g313c89382dd_0_756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05" name="Google Shape;1405;g313c89382dd_0_75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06" name="Google Shape;1406;g313c89382dd_0_75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7" name="Google Shape;1407;g313c89382dd_0_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g313c89382dd_0_756"/>
          <p:cNvSpPr/>
          <p:nvPr/>
        </p:nvSpPr>
        <p:spPr>
          <a:xfrm>
            <a:off x="2362200" y="3810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409" name="Google Shape;1409;g313c89382dd_0_7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0" name="Google Shape;1410;g313c89382dd_0_756"/>
          <p:cNvCxnSpPr/>
          <p:nvPr/>
        </p:nvCxnSpPr>
        <p:spPr>
          <a:xfrm>
            <a:off x="52832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 Operations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14" name="Google Shape;214;p1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15" name="Google Shape;215;p1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43000"/>
            <a:ext cx="1714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143000"/>
            <a:ext cx="2438400" cy="2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313c89382dd_0_76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6" name="Google Shape;1416;g313c89382dd_0_767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17" name="Google Shape;1417;g313c89382dd_0_76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18" name="Google Shape;1418;g313c89382dd_0_76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9" name="Google Shape;1419;g313c89382dd_0_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g313c89382dd_0_767"/>
          <p:cNvSpPr/>
          <p:nvPr/>
        </p:nvSpPr>
        <p:spPr>
          <a:xfrm>
            <a:off x="1524000" y="3429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421" name="Google Shape;1421;g313c89382dd_0_7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2" name="Google Shape;1422;g313c89382dd_0_767"/>
          <p:cNvCxnSpPr/>
          <p:nvPr/>
        </p:nvCxnSpPr>
        <p:spPr>
          <a:xfrm>
            <a:off x="63246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423" name="Google Shape;1423;g313c89382dd_0_767"/>
          <p:cNvSpPr txBox="1"/>
          <p:nvPr/>
        </p:nvSpPr>
        <p:spPr>
          <a:xfrm>
            <a:off x="5562600" y="2209800"/>
            <a:ext cx="38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313c89382dd_0_779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9" name="Google Shape;1429;g313c89382dd_0_779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30" name="Google Shape;1430;g313c89382dd_0_77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31" name="Google Shape;1431;g313c89382dd_0_779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2" name="Google Shape;1432;g313c89382dd_0_7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3" name="Google Shape;1433;g313c89382dd_0_779"/>
          <p:cNvSpPr/>
          <p:nvPr/>
        </p:nvSpPr>
        <p:spPr>
          <a:xfrm>
            <a:off x="2362200" y="3810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434" name="Google Shape;1434;g313c89382dd_0_7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5" name="Google Shape;1435;g313c89382dd_0_779"/>
          <p:cNvCxnSpPr/>
          <p:nvPr/>
        </p:nvCxnSpPr>
        <p:spPr>
          <a:xfrm>
            <a:off x="63246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313c89382dd_0_79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g313c89382dd_0_790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42" name="Google Shape;1442;g313c89382dd_0_79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43" name="Google Shape;1443;g313c89382dd_0_79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4" name="Google Shape;1444;g313c89382dd_0_7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g313c89382dd_0_790"/>
          <p:cNvSpPr/>
          <p:nvPr/>
        </p:nvSpPr>
        <p:spPr>
          <a:xfrm>
            <a:off x="1524000" y="3429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446" name="Google Shape;1446;g313c89382dd_0_7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7" name="Google Shape;1447;g313c89382dd_0_790"/>
          <p:cNvCxnSpPr/>
          <p:nvPr/>
        </p:nvCxnSpPr>
        <p:spPr>
          <a:xfrm>
            <a:off x="65532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313c89382dd_0_80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g313c89382dd_0_801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54" name="Google Shape;1454;g313c89382dd_0_80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55" name="Google Shape;1455;g313c89382dd_0_80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6" name="Google Shape;1456;g313c89382dd_0_8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g313c89382dd_0_801"/>
          <p:cNvSpPr/>
          <p:nvPr/>
        </p:nvSpPr>
        <p:spPr>
          <a:xfrm>
            <a:off x="2286000" y="3810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458" name="Google Shape;1458;g313c89382dd_0_8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55799" cy="888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9" name="Google Shape;1459;g313c89382dd_0_801"/>
          <p:cNvCxnSpPr/>
          <p:nvPr/>
        </p:nvCxnSpPr>
        <p:spPr>
          <a:xfrm>
            <a:off x="65532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313c89382dd_0_81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g313c89382dd_0_812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66" name="Google Shape;1466;g313c89382dd_0_81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67" name="Google Shape;1467;g313c89382dd_0_81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8" name="Google Shape;1468;g313c89382dd_0_8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9" name="Google Shape;1469;g313c89382dd_0_812"/>
          <p:cNvSpPr/>
          <p:nvPr/>
        </p:nvSpPr>
        <p:spPr>
          <a:xfrm>
            <a:off x="3124200" y="4191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470" name="Google Shape;1470;g313c89382dd_0_8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43100" cy="8763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1" name="Google Shape;1471;g313c89382dd_0_812"/>
          <p:cNvCxnSpPr/>
          <p:nvPr/>
        </p:nvCxnSpPr>
        <p:spPr>
          <a:xfrm>
            <a:off x="65532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313c89382dd_0_82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7" name="Google Shape;1477;g313c89382dd_0_823"/>
          <p:cNvSpPr txBox="1"/>
          <p:nvPr/>
        </p:nvSpPr>
        <p:spPr>
          <a:xfrm>
            <a:off x="2515689" y="0"/>
            <a:ext cx="409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Strings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78" name="Google Shape;1478;g313c89382dd_0_82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79" name="Google Shape;1479;g313c89382dd_0_82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0" name="Google Shape;1480;g313c89382dd_0_8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5514" y="2590800"/>
            <a:ext cx="680190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1" name="Google Shape;1481;g313c89382dd_0_823"/>
          <p:cNvSpPr/>
          <p:nvPr/>
        </p:nvSpPr>
        <p:spPr>
          <a:xfrm>
            <a:off x="1524000" y="3429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482" name="Google Shape;1482;g313c89382dd_0_8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1447800"/>
            <a:ext cx="1943100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483" name="Google Shape;1483;g313c89382dd_0_8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5791200"/>
            <a:ext cx="2374898" cy="34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4" name="Google Shape;1484;g313c89382dd_0_823"/>
          <p:cNvCxnSpPr/>
          <p:nvPr/>
        </p:nvCxnSpPr>
        <p:spPr>
          <a:xfrm>
            <a:off x="6743700" y="2209800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313c89382dd_0_835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g313c89382dd_0_835"/>
          <p:cNvSpPr txBox="1"/>
          <p:nvPr/>
        </p:nvSpPr>
        <p:spPr>
          <a:xfrm>
            <a:off x="756948" y="0"/>
            <a:ext cx="761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Summary: For Loops w/ Strings or Lists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91" name="Google Shape;1491;g313c89382dd_0_83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92" name="Google Shape;1492;g313c89382dd_0_835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g313c89382dd_0_835"/>
          <p:cNvSpPr txBox="1"/>
          <p:nvPr/>
        </p:nvSpPr>
        <p:spPr>
          <a:xfrm>
            <a:off x="609600" y="1371600"/>
            <a:ext cx="77724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loop target can be a string or a list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loop target is a list – iterate over the elements of the list by increasing index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loop target is a string – iterate over the characters of the string by increasing index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other python objects that can be loop for targets 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313c89382dd_0_84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g313c89382dd_0_843"/>
          <p:cNvSpPr txBox="1"/>
          <p:nvPr/>
        </p:nvSpPr>
        <p:spPr>
          <a:xfrm>
            <a:off x="3877131" y="0"/>
            <a:ext cx="137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00" name="Google Shape;1500;g313c89382dd_0_84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01" name="Google Shape;1501;g313c89382dd_0_84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2" name="Google Shape;1502;g313c89382dd_0_8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828800"/>
            <a:ext cx="28956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3" name="Google Shape;1503;g313c89382dd_0_843"/>
          <p:cNvSpPr txBox="1"/>
          <p:nvPr/>
        </p:nvSpPr>
        <p:spPr>
          <a:xfrm>
            <a:off x="838200" y="2133600"/>
            <a:ext cx="19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range function</a:t>
            </a:r>
            <a:endParaRPr/>
          </a:p>
        </p:txBody>
      </p:sp>
      <p:cxnSp>
        <p:nvCxnSpPr>
          <p:cNvPr id="1504" name="Google Shape;1504;g313c89382dd_0_843"/>
          <p:cNvCxnSpPr/>
          <p:nvPr/>
        </p:nvCxnSpPr>
        <p:spPr>
          <a:xfrm>
            <a:off x="2286000" y="243840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05" name="Google Shape;1505;g313c89382dd_0_843"/>
          <p:cNvSpPr txBox="1"/>
          <p:nvPr/>
        </p:nvSpPr>
        <p:spPr>
          <a:xfrm>
            <a:off x="5867400" y="1752600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(non-inclusive)</a:t>
            </a:r>
            <a:endParaRPr/>
          </a:p>
        </p:txBody>
      </p:sp>
      <p:cxnSp>
        <p:nvCxnSpPr>
          <p:cNvPr id="1506" name="Google Shape;1506;g313c89382dd_0_843"/>
          <p:cNvCxnSpPr/>
          <p:nvPr/>
        </p:nvCxnSpPr>
        <p:spPr>
          <a:xfrm flipH="1">
            <a:off x="5029200" y="1981200"/>
            <a:ext cx="8382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07" name="Google Shape;1507;g313c89382dd_0_843"/>
          <p:cNvSpPr txBox="1"/>
          <p:nvPr/>
        </p:nvSpPr>
        <p:spPr>
          <a:xfrm>
            <a:off x="4267200" y="91440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(defaults to 0 if left off) </a:t>
            </a:r>
            <a:endParaRPr/>
          </a:p>
        </p:txBody>
      </p:sp>
      <p:cxnSp>
        <p:nvCxnSpPr>
          <p:cNvPr id="1508" name="Google Shape;1508;g313c89382dd_0_843"/>
          <p:cNvCxnSpPr/>
          <p:nvPr/>
        </p:nvCxnSpPr>
        <p:spPr>
          <a:xfrm flipH="1">
            <a:off x="4419600" y="1524000"/>
            <a:ext cx="1524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313c89382dd_0_85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4" name="Google Shape;1514;g313c89382dd_0_857"/>
          <p:cNvSpPr txBox="1"/>
          <p:nvPr/>
        </p:nvSpPr>
        <p:spPr>
          <a:xfrm>
            <a:off x="3877131" y="0"/>
            <a:ext cx="137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15" name="Google Shape;1515;g313c89382dd_0_85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16" name="Google Shape;1516;g313c89382dd_0_85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7" name="Google Shape;1517;g313c89382dd_0_8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828800"/>
            <a:ext cx="28956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8" name="Google Shape;1518;g313c89382dd_0_857"/>
          <p:cNvSpPr txBox="1"/>
          <p:nvPr/>
        </p:nvSpPr>
        <p:spPr>
          <a:xfrm>
            <a:off x="838200" y="2133600"/>
            <a:ext cx="19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range function</a:t>
            </a:r>
            <a:endParaRPr/>
          </a:p>
        </p:txBody>
      </p:sp>
      <p:cxnSp>
        <p:nvCxnSpPr>
          <p:cNvPr id="1519" name="Google Shape;1519;g313c89382dd_0_857"/>
          <p:cNvCxnSpPr/>
          <p:nvPr/>
        </p:nvCxnSpPr>
        <p:spPr>
          <a:xfrm>
            <a:off x="2286000" y="2438400"/>
            <a:ext cx="914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20" name="Google Shape;1520;g313c89382dd_0_857"/>
          <p:cNvSpPr txBox="1"/>
          <p:nvPr/>
        </p:nvSpPr>
        <p:spPr>
          <a:xfrm>
            <a:off x="4267200" y="91440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(defaults to 0 if left off) </a:t>
            </a:r>
            <a:endParaRPr/>
          </a:p>
        </p:txBody>
      </p:sp>
      <p:cxnSp>
        <p:nvCxnSpPr>
          <p:cNvPr id="1521" name="Google Shape;1521;g313c89382dd_0_857"/>
          <p:cNvCxnSpPr/>
          <p:nvPr/>
        </p:nvCxnSpPr>
        <p:spPr>
          <a:xfrm flipH="1">
            <a:off x="4419600" y="1524000"/>
            <a:ext cx="1524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22" name="Google Shape;1522;g313c89382dd_0_857"/>
          <p:cNvSpPr txBox="1"/>
          <p:nvPr/>
        </p:nvSpPr>
        <p:spPr>
          <a:xfrm>
            <a:off x="5867400" y="1752600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(non-inclusive)</a:t>
            </a:r>
            <a:endParaRPr/>
          </a:p>
        </p:txBody>
      </p:sp>
      <p:cxnSp>
        <p:nvCxnSpPr>
          <p:cNvPr id="1523" name="Google Shape;1523;g313c89382dd_0_857"/>
          <p:cNvCxnSpPr/>
          <p:nvPr/>
        </p:nvCxnSpPr>
        <p:spPr>
          <a:xfrm flipH="1">
            <a:off x="5029200" y="1981200"/>
            <a:ext cx="8382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524" name="Google Shape;1524;g313c89382dd_0_857"/>
          <p:cNvSpPr txBox="1"/>
          <p:nvPr/>
        </p:nvSpPr>
        <p:spPr>
          <a:xfrm>
            <a:off x="1447800" y="4419600"/>
            <a:ext cx="632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range(0,n) as loop target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consecutive integers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repeat something n times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313c89382dd_0_87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0" name="Google Shape;1530;g313c89382dd_0_872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31" name="Google Shape;1531;g313c89382dd_0_87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32" name="Google Shape;1532;g313c89382dd_0_87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3" name="Google Shape;1533;g313c89382dd_0_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4" name="Google Shape;1534;g313c89382dd_0_872"/>
          <p:cNvSpPr txBox="1"/>
          <p:nvPr/>
        </p:nvSpPr>
        <p:spPr>
          <a:xfrm>
            <a:off x="1600200" y="1066800"/>
            <a:ext cx="70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range() as loop target to get consecutive integers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even numbers &gt;=0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 Operations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24" name="Google Shape;224;p1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25" name="Google Shape;225;p1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43000"/>
            <a:ext cx="1714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143000"/>
            <a:ext cx="2438400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4191000"/>
            <a:ext cx="26797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13c89382dd_0_88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g313c89382dd_0_88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41" name="Google Shape;1541;g313c89382dd_0_88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42" name="Google Shape;1542;g313c89382dd_0_88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g313c89382dd_0_881"/>
          <p:cNvSpPr/>
          <p:nvPr/>
        </p:nvSpPr>
        <p:spPr>
          <a:xfrm>
            <a:off x="1524000" y="3429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4" name="Google Shape;1544;g313c89382dd_0_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545" name="Google Shape;1545;g313c89382dd_0_8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073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313c89382dd_0_89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51" name="Google Shape;1551;g313c89382dd_0_89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52" name="Google Shape;1552;g313c89382dd_0_89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3" name="Google Shape;1553;g313c89382dd_0_8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554" name="Google Shape;1554;g313c89382dd_0_8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073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g313c89382dd_0_891"/>
          <p:cNvSpPr/>
          <p:nvPr/>
        </p:nvSpPr>
        <p:spPr>
          <a:xfrm>
            <a:off x="2819400" y="3886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g313c89382dd_0_89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313c89382dd_0_90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62" name="Google Shape;1562;g313c89382dd_0_90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63" name="Google Shape;1563;g313c89382dd_0_90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4" name="Google Shape;1564;g313c89382dd_0_9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5" name="Google Shape;1565;g313c89382dd_0_901"/>
          <p:cNvSpPr/>
          <p:nvPr/>
        </p:nvSpPr>
        <p:spPr>
          <a:xfrm>
            <a:off x="3962400" y="4419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566" name="Google Shape;1566;g313c89382dd_0_9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174998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7" name="Google Shape;1567;g313c89382dd_0_90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g313c89382dd_0_91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73" name="Google Shape;1573;g313c89382dd_0_9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74" name="Google Shape;1574;g313c89382dd_0_91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5" name="Google Shape;1575;g313c89382dd_0_9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6" name="Google Shape;1576;g313c89382dd_0_911"/>
          <p:cNvSpPr/>
          <p:nvPr/>
        </p:nvSpPr>
        <p:spPr>
          <a:xfrm>
            <a:off x="1676400" y="3352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577" name="Google Shape;1577;g313c89382dd_0_9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174999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g313c89382dd_0_91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13c89382dd_0_92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84" name="Google Shape;1584;g313c89382dd_0_9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85" name="Google Shape;1585;g313c89382dd_0_92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6" name="Google Shape;1586;g313c89382dd_0_9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7" name="Google Shape;1587;g313c89382dd_0_921"/>
          <p:cNvSpPr/>
          <p:nvPr/>
        </p:nvSpPr>
        <p:spPr>
          <a:xfrm>
            <a:off x="2819400" y="3886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588" name="Google Shape;1588;g313c89382dd_0_9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174999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g313c89382dd_0_92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313c89382dd_0_93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95" name="Google Shape;1595;g313c89382dd_0_93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96" name="Google Shape;1596;g313c89382dd_0_93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7" name="Google Shape;1597;g313c89382dd_0_9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g313c89382dd_0_931"/>
          <p:cNvSpPr/>
          <p:nvPr/>
        </p:nvSpPr>
        <p:spPr>
          <a:xfrm>
            <a:off x="1676400" y="3352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599" name="Google Shape;1599;g313c89382dd_0_9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174999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g313c89382dd_0_93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313c89382dd_0_94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06" name="Google Shape;1606;g313c89382dd_0_94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07" name="Google Shape;1607;g313c89382dd_0_94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8" name="Google Shape;1608;g313c89382dd_0_9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9" name="Google Shape;1609;g313c89382dd_0_941"/>
          <p:cNvSpPr/>
          <p:nvPr/>
        </p:nvSpPr>
        <p:spPr>
          <a:xfrm>
            <a:off x="2819400" y="3886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610" name="Google Shape;1610;g313c89382dd_0_9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174999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g313c89382dd_0_94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313c89382dd_0_95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17" name="Google Shape;1617;g313c89382dd_0_95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18" name="Google Shape;1618;g313c89382dd_0_95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9" name="Google Shape;1619;g313c89382dd_0_9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0" name="Google Shape;1620;g313c89382dd_0_951"/>
          <p:cNvSpPr/>
          <p:nvPr/>
        </p:nvSpPr>
        <p:spPr>
          <a:xfrm>
            <a:off x="3962400" y="4419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621" name="Google Shape;1621;g313c89382dd_0_9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6068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g313c89382dd_0_95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313c89382dd_0_96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28" name="Google Shape;1628;g313c89382dd_0_96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29" name="Google Shape;1629;g313c89382dd_0_96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0" name="Google Shape;1630;g313c89382dd_0_9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743200"/>
            <a:ext cx="6515100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1" name="Google Shape;1631;g313c89382dd_0_961"/>
          <p:cNvSpPr/>
          <p:nvPr/>
        </p:nvSpPr>
        <p:spPr>
          <a:xfrm>
            <a:off x="1676400" y="3352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632" name="Google Shape;1632;g313c89382dd_0_9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360680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1633" name="Google Shape;1633;g313c89382dd_0_9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9500" y="5654717"/>
            <a:ext cx="2374898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g313c89382dd_0_961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313c89382dd_0_97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40" name="Google Shape;1640;g313c89382dd_0_97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41" name="Google Shape;1641;g313c89382dd_0_97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g313c89382dd_0_972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  <p:sp>
        <p:nvSpPr>
          <p:cNvPr id="1643" name="Google Shape;1643;g313c89382dd_0_972"/>
          <p:cNvSpPr txBox="1"/>
          <p:nvPr/>
        </p:nvSpPr>
        <p:spPr>
          <a:xfrm>
            <a:off x="1600200" y="1066800"/>
            <a:ext cx="70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range() as loop target to do something n times.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variables will not be used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n random samples of U[0,1]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2332761" y="0"/>
            <a:ext cx="44602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Arithmetic Operations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35" name="Google Shape;235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36" name="Google Shape;236;p1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43000"/>
            <a:ext cx="1714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143000"/>
            <a:ext cx="2438400" cy="20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9200" y="4191000"/>
            <a:ext cx="26797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4343400"/>
            <a:ext cx="2921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313c89382dd_0_98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49" name="Google Shape;1649;g313c89382dd_0_98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50" name="Google Shape;1650;g313c89382dd_0_98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g313c89382dd_0_980"/>
          <p:cNvSpPr txBox="1"/>
          <p:nvPr/>
        </p:nvSpPr>
        <p:spPr>
          <a:xfrm>
            <a:off x="2575538" y="0"/>
            <a:ext cx="39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Range</a:t>
            </a:r>
            <a:endParaRPr/>
          </a:p>
        </p:txBody>
      </p:sp>
      <p:sp>
        <p:nvSpPr>
          <p:cNvPr id="1652" name="Google Shape;1652;g313c89382dd_0_980"/>
          <p:cNvSpPr txBox="1"/>
          <p:nvPr/>
        </p:nvSpPr>
        <p:spPr>
          <a:xfrm>
            <a:off x="1600200" y="1066800"/>
            <a:ext cx="70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range() as loop target to do something n times.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variables will not be used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n random samples of U[0,1]</a:t>
            </a:r>
            <a:endParaRPr/>
          </a:p>
        </p:txBody>
      </p:sp>
      <p:pic>
        <p:nvPicPr>
          <p:cNvPr id="1653" name="Google Shape;1653;g313c89382dd_0_9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10000"/>
            <a:ext cx="53467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g313c89382dd_0_980"/>
          <p:cNvSpPr txBox="1"/>
          <p:nvPr/>
        </p:nvSpPr>
        <p:spPr>
          <a:xfrm>
            <a:off x="5791200" y="3352800"/>
            <a:ext cx="21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will run n times</a:t>
            </a:r>
            <a:endParaRPr/>
          </a:p>
        </p:txBody>
      </p:sp>
      <p:cxnSp>
        <p:nvCxnSpPr>
          <p:cNvPr id="1655" name="Google Shape;1655;g313c89382dd_0_980"/>
          <p:cNvCxnSpPr/>
          <p:nvPr/>
        </p:nvCxnSpPr>
        <p:spPr>
          <a:xfrm flipH="1">
            <a:off x="5334000" y="3810000"/>
            <a:ext cx="1143000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313c89382dd_0_99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g313c89382dd_0_991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62" name="Google Shape;1662;g313c89382dd_0_99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63" name="Google Shape;1663;g313c89382dd_0_99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4" name="Google Shape;1664;g313c89382dd_0_9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24384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65" name="Google Shape;1665;g313c89382dd_0_991"/>
          <p:cNvSpPr txBox="1"/>
          <p:nvPr/>
        </p:nvSpPr>
        <p:spPr>
          <a:xfrm>
            <a:off x="533400" y="990600"/>
            <a:ext cx="822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 out of nearest loop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 x is prime – just need to find one factor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0" name="Google Shape;1670;g313c89382dd_0_1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24384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71" name="Google Shape;1671;g313c89382dd_0_100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g313c89382dd_0_100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73" name="Google Shape;1673;g313c89382dd_0_10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74" name="Google Shape;1674;g313c89382dd_0_100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g313c89382dd_0_1000"/>
          <p:cNvSpPr/>
          <p:nvPr/>
        </p:nvSpPr>
        <p:spPr>
          <a:xfrm>
            <a:off x="1600200" y="3352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676" name="Google Shape;1676;g313c89382dd_0_10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762000"/>
            <a:ext cx="11430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1" name="Google Shape;1681;g313c89382dd_0_10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24384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g313c89382dd_0_101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g313c89382dd_0_101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84" name="Google Shape;1684;g313c89382dd_0_101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85" name="Google Shape;1685;g313c89382dd_0_101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g313c89382dd_0_1010"/>
          <p:cNvSpPr/>
          <p:nvPr/>
        </p:nvSpPr>
        <p:spPr>
          <a:xfrm>
            <a:off x="1600200" y="3352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687" name="Google Shape;1687;g313c89382dd_0_10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762000"/>
            <a:ext cx="11430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2" name="Google Shape;1692;g313c89382dd_0_10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24384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693" name="Google Shape;1693;g313c89382dd_0_102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4" name="Google Shape;1694;g313c89382dd_0_102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95" name="Google Shape;1695;g313c89382dd_0_102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96" name="Google Shape;1696;g313c89382dd_0_102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7" name="Google Shape;1697;g313c89382dd_0_1020"/>
          <p:cNvSpPr/>
          <p:nvPr/>
        </p:nvSpPr>
        <p:spPr>
          <a:xfrm>
            <a:off x="914400" y="3124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698" name="Google Shape;1698;g313c89382dd_0_10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762000"/>
            <a:ext cx="1142999" cy="12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3" name="Google Shape;1703;g313c89382dd_0_10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24384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04" name="Google Shape;1704;g313c89382dd_0_103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g313c89382dd_0_103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06" name="Google Shape;1706;g313c89382dd_0_103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07" name="Google Shape;1707;g313c89382dd_0_103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g313c89382dd_0_1030"/>
          <p:cNvSpPr/>
          <p:nvPr/>
        </p:nvSpPr>
        <p:spPr>
          <a:xfrm>
            <a:off x="1600200" y="3352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709" name="Google Shape;1709;g313c89382dd_0_10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762000"/>
            <a:ext cx="1142999" cy="12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4" name="Google Shape;1714;g313c89382dd_0_10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1" y="24384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5" name="Google Shape;1715;g313c89382dd_0_104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g313c89382dd_0_104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17" name="Google Shape;1717;g313c89382dd_0_104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18" name="Google Shape;1718;g313c89382dd_0_104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g313c89382dd_0_1040"/>
          <p:cNvSpPr/>
          <p:nvPr/>
        </p:nvSpPr>
        <p:spPr>
          <a:xfrm>
            <a:off x="2209800" y="3657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720" name="Google Shape;1720;g313c89382dd_0_10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762000"/>
            <a:ext cx="1117599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5" name="Google Shape;1725;g313c89382dd_0_10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6670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26" name="Google Shape;1726;g313c89382dd_0_105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g313c89382dd_0_105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28" name="Google Shape;1728;g313c89382dd_0_105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29" name="Google Shape;1729;g313c89382dd_0_105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g313c89382dd_0_1050"/>
          <p:cNvSpPr/>
          <p:nvPr/>
        </p:nvSpPr>
        <p:spPr>
          <a:xfrm>
            <a:off x="2133600" y="4191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731" name="Google Shape;1731;g313c89382dd_0_10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838200"/>
            <a:ext cx="1600200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6" name="Google Shape;1736;g313c89382dd_0_10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6670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g313c89382dd_0_106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g313c89382dd_0_106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39" name="Google Shape;1739;g313c89382dd_0_106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40" name="Google Shape;1740;g313c89382dd_0_106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g313c89382dd_0_1060"/>
          <p:cNvSpPr/>
          <p:nvPr/>
        </p:nvSpPr>
        <p:spPr>
          <a:xfrm>
            <a:off x="2133600" y="4495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742" name="Google Shape;1742;g313c89382dd_0_10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838200"/>
            <a:ext cx="1600200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7" name="Google Shape;1747;g313c89382dd_0_10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6670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g313c89382dd_0_107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g313c89382dd_0_107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50" name="Google Shape;1750;g313c89382dd_0_107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51" name="Google Shape;1751;g313c89382dd_0_107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g313c89382dd_0_1070"/>
          <p:cNvSpPr/>
          <p:nvPr/>
        </p:nvSpPr>
        <p:spPr>
          <a:xfrm>
            <a:off x="838200" y="51054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753" name="Google Shape;1753;g313c89382dd_0_10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838200"/>
            <a:ext cx="1600200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47" name="Google Shape;247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48" name="Google Shape;248;p1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description variable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4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52" name="Google Shape;252;p14"/>
          <p:cNvSpPr txBox="1"/>
          <p:nvPr/>
        </p:nvSpPr>
        <p:spPr>
          <a:xfrm>
            <a:off x="762000" y="4724400"/>
            <a:ext cx="8077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for creating variable names: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descriptive and separate words with underscore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spaces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punctuation other than underscore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8" name="Google Shape;1758;g313c89382dd_0_10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6670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59" name="Google Shape;1759;g313c89382dd_0_108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g313c89382dd_0_108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61" name="Google Shape;1761;g313c89382dd_0_108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62" name="Google Shape;1762;g313c89382dd_0_108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g313c89382dd_0_1080"/>
          <p:cNvSpPr/>
          <p:nvPr/>
        </p:nvSpPr>
        <p:spPr>
          <a:xfrm>
            <a:off x="838200" y="5715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764" name="Google Shape;1764;g313c89382dd_0_10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838200"/>
            <a:ext cx="1600200" cy="1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9" name="Google Shape;1769;g313c89382dd_0_10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667000"/>
            <a:ext cx="7391400" cy="3715547"/>
          </a:xfrm>
          <a:prstGeom prst="rect">
            <a:avLst/>
          </a:prstGeom>
          <a:noFill/>
          <a:ln>
            <a:noFill/>
          </a:ln>
        </p:spPr>
      </p:pic>
      <p:sp>
        <p:nvSpPr>
          <p:cNvPr id="1770" name="Google Shape;1770;g313c89382dd_0_109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g313c89382dd_0_1090"/>
          <p:cNvSpPr txBox="1"/>
          <p:nvPr/>
        </p:nvSpPr>
        <p:spPr>
          <a:xfrm>
            <a:off x="2858783" y="0"/>
            <a:ext cx="340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Break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72" name="Google Shape;1772;g313c89382dd_0_109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73" name="Google Shape;1773;g313c89382dd_0_109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g313c89382dd_0_1090"/>
          <p:cNvSpPr/>
          <p:nvPr/>
        </p:nvSpPr>
        <p:spPr>
          <a:xfrm>
            <a:off x="1447800" y="60198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775" name="Google Shape;1775;g313c89382dd_0_10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0" y="838200"/>
            <a:ext cx="1600200" cy="17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6" name="Google Shape;1776;g313c89382dd_0_1090"/>
          <p:cNvSpPr txBox="1"/>
          <p:nvPr/>
        </p:nvSpPr>
        <p:spPr>
          <a:xfrm>
            <a:off x="1752600" y="6400800"/>
            <a:ext cx="533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“3 is multiple of 15”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59" name="Google Shape;259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60" name="Google Shape;260;p1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description variable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5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64" name="Google Shape;264;p15"/>
          <p:cNvSpPr txBox="1"/>
          <p:nvPr/>
        </p:nvSpPr>
        <p:spPr>
          <a:xfrm>
            <a:off x="5181600" y="4343400"/>
            <a:ext cx="396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backslash lets you continue your block of code on the next line.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15"/>
          <p:cNvCxnSpPr/>
          <p:nvPr/>
        </p:nvCxnSpPr>
        <p:spPr>
          <a:xfrm flipH="1" rot="10800000">
            <a:off x="7162800" y="3048000"/>
            <a:ext cx="152400" cy="1219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72" name="Google Shape;272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73" name="Google Shape;273;p1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6"/>
          <p:cNvSpPr txBox="1"/>
          <p:nvPr/>
        </p:nvSpPr>
        <p:spPr>
          <a:xfrm>
            <a:off x="152400" y="1143000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description variable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16"/>
          <p:cNvCxnSpPr/>
          <p:nvPr/>
        </p:nvCxnSpPr>
        <p:spPr>
          <a:xfrm>
            <a:off x="1600200" y="1600200"/>
            <a:ext cx="533400" cy="152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77" name="Google Shape;277;p16"/>
          <p:cNvSpPr txBox="1"/>
          <p:nvPr/>
        </p:nvSpPr>
        <p:spPr>
          <a:xfrm>
            <a:off x="5181600" y="4343400"/>
            <a:ext cx="396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backslash lets you continue your block of code on the next line.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16"/>
          <p:cNvCxnSpPr/>
          <p:nvPr/>
        </p:nvCxnSpPr>
        <p:spPr>
          <a:xfrm flipH="1" rot="10800000">
            <a:off x="7162800" y="3048000"/>
            <a:ext cx="152400" cy="1219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279" name="Google Shape;279;p16"/>
          <p:cNvSpPr txBox="1"/>
          <p:nvPr/>
        </p:nvSpPr>
        <p:spPr>
          <a:xfrm>
            <a:off x="76200" y="2667000"/>
            <a:ext cx="1828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create variables that are a function of other variables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16"/>
          <p:cNvCxnSpPr/>
          <p:nvPr/>
        </p:nvCxnSpPr>
        <p:spPr>
          <a:xfrm flipH="1" rot="10800000">
            <a:off x="1828800" y="2743200"/>
            <a:ext cx="38100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87" name="Google Shape;287;p1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88" name="Google Shape;288;p1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/>
          <p:nvPr/>
        </p:nvSpPr>
        <p:spPr>
          <a:xfrm>
            <a:off x="1447800" y="13716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291" name="Google Shape;29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209" y="4642437"/>
            <a:ext cx="19812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98" name="Google Shape;298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99" name="Google Shape;299;p1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/>
          <p:nvPr/>
        </p:nvSpPr>
        <p:spPr>
          <a:xfrm>
            <a:off x="1447800" y="167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302" name="Google Shape;3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800600"/>
            <a:ext cx="198120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09" name="Google Shape;309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10" name="Google Shape;310;p1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9"/>
          <p:cNvSpPr/>
          <p:nvPr/>
        </p:nvSpPr>
        <p:spPr>
          <a:xfrm>
            <a:off x="1447800" y="1981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313" name="Google Shape;3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4800600"/>
            <a:ext cx="1981200" cy="7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3010489" y="0"/>
            <a:ext cx="31047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Objects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9" name="Google Shape;99;p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0" name="Google Shape;100;p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81000" y="1143000"/>
            <a:ext cx="84582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are simply names that are used to keep track of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are created when they are first assigned a value.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must be assigned before they can be 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will take the form of Python objects. We will use 3 different objects: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integers, real number, etc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ordered sequences of characters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ordered collection of objects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objects are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typed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meaning you don’t have to declare the type of the variable upon creation.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20" name="Google Shape;320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21" name="Google Shape;321;p2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0"/>
          <p:cNvSpPr/>
          <p:nvPr/>
        </p:nvSpPr>
        <p:spPr>
          <a:xfrm>
            <a:off x="1447800" y="2590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324" name="Google Shape;3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074" y="4742232"/>
            <a:ext cx="21717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31" name="Google Shape;331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32" name="Google Shape;332;p2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295400"/>
            <a:ext cx="56896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/>
          <p:nvPr/>
        </p:nvSpPr>
        <p:spPr>
          <a:xfrm>
            <a:off x="14478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335" name="Google Shape;3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9074" y="4742232"/>
            <a:ext cx="2171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1"/>
          <p:cNvSpPr txBox="1"/>
          <p:nvPr/>
        </p:nvSpPr>
        <p:spPr>
          <a:xfrm>
            <a:off x="5105400" y="4572000"/>
            <a:ext cx="2971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just prints the value stored in the variable so we can see it.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21"/>
          <p:cNvCxnSpPr/>
          <p:nvPr/>
        </p:nvCxnSpPr>
        <p:spPr>
          <a:xfrm rot="10800000">
            <a:off x="4038600" y="4038600"/>
            <a:ext cx="9144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44" name="Google Shape;344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45" name="Google Shape;345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often find yourself updating variables: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057400"/>
            <a:ext cx="20447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2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code executes…want to add 1 to count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55" name="Google Shape;355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56" name="Google Shape;356;p2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often find yourself updating variables: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057400"/>
            <a:ext cx="20447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3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code executes…want to add 1 to count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0" name="Google Shape;36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0" y="3962400"/>
            <a:ext cx="3530600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2993584" y="0"/>
            <a:ext cx="31385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67" name="Google Shape;367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68" name="Google Shape;368;p2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 txBox="1"/>
          <p:nvPr/>
        </p:nvSpPr>
        <p:spPr>
          <a:xfrm>
            <a:off x="838200" y="1219200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often find yourself updating variables: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2057400"/>
            <a:ext cx="2044700" cy="6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4"/>
          <p:cNvSpPr txBox="1"/>
          <p:nvPr/>
        </p:nvSpPr>
        <p:spPr>
          <a:xfrm>
            <a:off x="1752600" y="3124200"/>
            <a:ext cx="510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code executes…want to add 1 to count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4114800"/>
            <a:ext cx="2781300" cy="11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79" name="Google Shape;379;p2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80" name="Google Shape;380;p2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5"/>
          <p:cNvSpPr txBox="1"/>
          <p:nvPr/>
        </p:nvSpPr>
        <p:spPr>
          <a:xfrm>
            <a:off x="685800" y="1295400"/>
            <a:ext cx="7924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Boolean type can be viewed as numeric in nature because its values (True and False) are just customized versions of the integers 1 and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True and False behave in the same way as 1 and 0, they just make the code more readable.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us check if specified conditions are true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3590161" y="0"/>
            <a:ext cx="19454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Booleans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88" name="Google Shape;388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89" name="Google Shape;389;p2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boolean variable: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 boolean does behave exactly like a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2438400"/>
            <a:ext cx="35179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257800"/>
            <a:ext cx="29845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2819218" y="0"/>
            <a:ext cx="3487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Conditional Tests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99" name="Google Shape;399;p2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00" name="Google Shape;400;p2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685800" y="1295400"/>
            <a:ext cx="7924800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the variables x equal to 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Asks if x is equal to 5.  Returns boolean.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Asks if x is less than or equal to 4. Returns boolean.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905000"/>
            <a:ext cx="13589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352800"/>
            <a:ext cx="15367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5105400"/>
            <a:ext cx="15113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3817274" y="0"/>
            <a:ext cx="1491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11" name="Google Shape;411;p2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12" name="Google Shape;412;p2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685800" y="1295400"/>
            <a:ext cx="79248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strings are an ordered collection of characters (usually these characters will be letters and numbers) used to represent text.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are created by placing single or double quotation marks around a sequence of characters.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support the following operations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 (combining strings)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(extracting sections)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(fetching by offset)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 goes on ….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9"/>
          <p:cNvSpPr txBox="1"/>
          <p:nvPr/>
        </p:nvSpPr>
        <p:spPr>
          <a:xfrm>
            <a:off x="3817274" y="0"/>
            <a:ext cx="1491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20" name="Google Shape;420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21" name="Google Shape;421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685800" y="1295400"/>
            <a:ext cx="7924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strings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400" y="2044700"/>
            <a:ext cx="3759200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9"/>
          <p:cNvSpPr txBox="1"/>
          <p:nvPr/>
        </p:nvSpPr>
        <p:spPr>
          <a:xfrm>
            <a:off x="381000" y="5105400"/>
            <a:ext cx="868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create a string with either single or double quotes.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left to right ordering that we will explore on the next slide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8" name="Google Shape;108;p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9" name="Google Shape;109;p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2120900"/>
            <a:ext cx="17145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2209800" y="5029200"/>
            <a:ext cx="4267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executes from top to bottom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 flipH="1">
            <a:off x="5410200" y="2667000"/>
            <a:ext cx="9906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14" name="Google Shape;114;p3"/>
          <p:cNvSpPr txBox="1"/>
          <p:nvPr/>
        </p:nvSpPr>
        <p:spPr>
          <a:xfrm>
            <a:off x="6400800" y="2438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cell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2943540" y="0"/>
            <a:ext cx="32386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Indexing Strings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31" name="Google Shape;431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32" name="Google Shape;432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access the characters of the string through their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single characters through e index: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895600"/>
            <a:ext cx="4737100" cy="6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30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36" name="Google Shape;436;p30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37" name="Google Shape;437;p30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38" name="Google Shape;438;p30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39" name="Google Shape;439;p30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0" name="Google Shape;440;p30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41" name="Google Shape;441;p30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descr="latex-image-1.pdf" id="442" name="Google Shape;44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2359" y="2403207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43" name="Google Shape;44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786" y="2403208"/>
            <a:ext cx="76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44" name="Google Shape;44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3372" y="239206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45" name="Google Shape;44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7872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46" name="Google Shape;44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19176" y="2403208"/>
            <a:ext cx="1016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47" name="Google Shape;447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26603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48" name="Google Shape;448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27680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0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(pretend there aren’t spaces between the letters)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886200" y="4648200"/>
            <a:ext cx="1930400" cy="20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1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Slicing Strings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57" name="Google Shape;457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58" name="Google Shape;458;p3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access the characters of the string through their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contiguous characters: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895600"/>
            <a:ext cx="4737100" cy="6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31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2" name="Google Shape;462;p31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3" name="Google Shape;463;p31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4" name="Google Shape;464;p31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5" name="Google Shape;465;p31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6" name="Google Shape;466;p31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67" name="Google Shape;467;p31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descr="latex-image-1.pdf" id="468" name="Google Shape;46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2359" y="2403207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69" name="Google Shape;46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786" y="2403208"/>
            <a:ext cx="76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70" name="Google Shape;47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3372" y="239206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71" name="Google Shape;47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7872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72" name="Google Shape;472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19176" y="2403208"/>
            <a:ext cx="1016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73" name="Google Shape;473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26603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74" name="Google Shape;474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27680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1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(pretend there aren’t spaces between the letters)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429000" y="5410200"/>
            <a:ext cx="2311400" cy="10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1"/>
          <p:cNvSpPr txBox="1"/>
          <p:nvPr/>
        </p:nvSpPr>
        <p:spPr>
          <a:xfrm>
            <a:off x="3352800" y="480060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31"/>
          <p:cNvSpPr txBox="1"/>
          <p:nvPr/>
        </p:nvSpPr>
        <p:spPr>
          <a:xfrm>
            <a:off x="4953000" y="48006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(non-inclusive)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31"/>
          <p:cNvCxnSpPr/>
          <p:nvPr/>
        </p:nvCxnSpPr>
        <p:spPr>
          <a:xfrm>
            <a:off x="3886200" y="5105400"/>
            <a:ext cx="68580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80" name="Google Shape;480;p31"/>
          <p:cNvCxnSpPr/>
          <p:nvPr/>
        </p:nvCxnSpPr>
        <p:spPr>
          <a:xfrm flipH="1">
            <a:off x="5257800" y="5181600"/>
            <a:ext cx="4572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Slicing Strings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87" name="Google Shape;487;p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88" name="Google Shape;488;p3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685800" y="1295400"/>
            <a:ext cx="7924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access the characters of the string through their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Slicing contiguous characters: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895600"/>
            <a:ext cx="4737100" cy="63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32"/>
          <p:cNvCxnSpPr/>
          <p:nvPr/>
        </p:nvCxnSpPr>
        <p:spPr>
          <a:xfrm>
            <a:off x="3778364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2" name="Google Shape;492;p32"/>
          <p:cNvCxnSpPr/>
          <p:nvPr/>
        </p:nvCxnSpPr>
        <p:spPr>
          <a:xfrm>
            <a:off x="4191000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3" name="Google Shape;493;p32"/>
          <p:cNvCxnSpPr/>
          <p:nvPr/>
        </p:nvCxnSpPr>
        <p:spPr>
          <a:xfrm>
            <a:off x="4570213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4" name="Google Shape;494;p32"/>
          <p:cNvCxnSpPr/>
          <p:nvPr/>
        </p:nvCxnSpPr>
        <p:spPr>
          <a:xfrm>
            <a:off x="4995777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5" name="Google Shape;495;p32"/>
          <p:cNvCxnSpPr/>
          <p:nvPr/>
        </p:nvCxnSpPr>
        <p:spPr>
          <a:xfrm>
            <a:off x="5365636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6" name="Google Shape;496;p32"/>
          <p:cNvCxnSpPr/>
          <p:nvPr/>
        </p:nvCxnSpPr>
        <p:spPr>
          <a:xfrm>
            <a:off x="5770705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497" name="Google Shape;497;p32"/>
          <p:cNvCxnSpPr/>
          <p:nvPr/>
        </p:nvCxnSpPr>
        <p:spPr>
          <a:xfrm>
            <a:off x="6172200" y="2667000"/>
            <a:ext cx="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pic>
        <p:nvPicPr>
          <p:cNvPr descr="latex-image-1.pdf" id="498" name="Google Shape;49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2359" y="2403207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99" name="Google Shape;49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9786" y="2403208"/>
            <a:ext cx="762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00" name="Google Shape;500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3372" y="239206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01" name="Google Shape;50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7872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02" name="Google Shape;50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19176" y="2403208"/>
            <a:ext cx="1016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03" name="Google Shape;503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26603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04" name="Google Shape;504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27680" y="2403208"/>
            <a:ext cx="889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2"/>
          <p:cNvSpPr txBox="1"/>
          <p:nvPr/>
        </p:nvSpPr>
        <p:spPr>
          <a:xfrm>
            <a:off x="2133600" y="3657600"/>
            <a:ext cx="4648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(pretend there aren’t spaces between the letters)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14600" y="4724400"/>
            <a:ext cx="1981200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2"/>
          <p:cNvSpPr txBox="1"/>
          <p:nvPr/>
        </p:nvSpPr>
        <p:spPr>
          <a:xfrm>
            <a:off x="4800600" y="4800600"/>
            <a:ext cx="3733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start index is left blank defaults to 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4876800" y="5791200"/>
            <a:ext cx="3733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end index is left blank defaults to end of the string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Slicing Strings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15" name="Google Shape;515;p3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16" name="Google Shape;516;p3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3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access the characters of the string through their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8" name="Google Shape;5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590800"/>
            <a:ext cx="6946900" cy="2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3"/>
          <p:cNvSpPr/>
          <p:nvPr/>
        </p:nvSpPr>
        <p:spPr>
          <a:xfrm>
            <a:off x="544541" y="344014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3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Spaces and punctuation count in the indexing of a string!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4"/>
          <p:cNvSpPr txBox="1"/>
          <p:nvPr/>
        </p:nvSpPr>
        <p:spPr>
          <a:xfrm>
            <a:off x="3156000" y="0"/>
            <a:ext cx="281376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Slicing Strings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27" name="Google Shape;527;p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28" name="Google Shape;528;p3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685800" y="1295400"/>
            <a:ext cx="7924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access the characters of the string through their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590800"/>
            <a:ext cx="6946900" cy="27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4"/>
          <p:cNvSpPr/>
          <p:nvPr/>
        </p:nvSpPr>
        <p:spPr>
          <a:xfrm>
            <a:off x="609600" y="4495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4"/>
          <p:cNvSpPr txBox="1"/>
          <p:nvPr/>
        </p:nvSpPr>
        <p:spPr>
          <a:xfrm>
            <a:off x="1066800" y="5715000"/>
            <a:ext cx="792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number of characters in the string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5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Concatenation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39" name="Google Shape;539;p3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40" name="Google Shape;540;p3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5"/>
          <p:cNvSpPr txBox="1"/>
          <p:nvPr/>
        </p:nvSpPr>
        <p:spPr>
          <a:xfrm>
            <a:off x="685800" y="1295400"/>
            <a:ext cx="79248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combine strings using the + operator.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+ operator between two numbers add them and the + operator between two strings concatenates them! This is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6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Concatenation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48" name="Google Shape;548;p3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49" name="Google Shape;549;p3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6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combine strings using the + operator.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+ operator between two numbers add them and the + operator between two strings concatenates them! This is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a space, we have to say 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048000"/>
            <a:ext cx="61849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Concatenation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58" name="Google Shape;558;p3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59" name="Google Shape;559;p3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combine strings using the + operator.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+ operator between two numbers add them and the + operator between two strings concatenates them! This is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95600"/>
            <a:ext cx="82296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8"/>
          <p:cNvSpPr txBox="1"/>
          <p:nvPr/>
        </p:nvSpPr>
        <p:spPr>
          <a:xfrm>
            <a:off x="2459333" y="0"/>
            <a:ext cx="42071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Concatenation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68" name="Google Shape;568;p3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69" name="Google Shape;569;p3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8"/>
          <p:cNvSpPr txBox="1"/>
          <p:nvPr/>
        </p:nvSpPr>
        <p:spPr>
          <a:xfrm>
            <a:off x="685800" y="1295400"/>
            <a:ext cx="7924800" cy="1148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combine strings using the + operator.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+ operator between two numbers add them and the + operator between two strings concatenates them! This is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polymorphism.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Google Shape;5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95600"/>
            <a:ext cx="7454900" cy="26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39"/>
          <p:cNvSpPr txBox="1"/>
          <p:nvPr/>
        </p:nvSpPr>
        <p:spPr>
          <a:xfrm>
            <a:off x="3700173" y="0"/>
            <a:ext cx="17254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In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78" name="Google Shape;578;p3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79" name="Google Shape;579;p3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9"/>
          <p:cNvSpPr txBox="1"/>
          <p:nvPr/>
        </p:nvSpPr>
        <p:spPr>
          <a:xfrm>
            <a:off x="685800" y="1295400"/>
            <a:ext cx="7924800" cy="13942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keyword in to check if a string is contained in another string.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also a not in: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286000"/>
            <a:ext cx="320040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09900" y="5638800"/>
            <a:ext cx="31242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1" name="Google Shape;121;p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2" name="Google Shape;122;p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2120900"/>
            <a:ext cx="17145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3200400" y="2209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1300" y="5068873"/>
            <a:ext cx="622300" cy="1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13c89382dd_0_9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313c89382dd_0_9"/>
          <p:cNvSpPr txBox="1"/>
          <p:nvPr/>
        </p:nvSpPr>
        <p:spPr>
          <a:xfrm>
            <a:off x="2722743" y="0"/>
            <a:ext cx="368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Checking the Type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89" name="Google Shape;589;g313c89382dd_0_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90" name="Google Shape;590;g313c89382dd_0_9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313c89382dd_0_9"/>
          <p:cNvSpPr txBox="1"/>
          <p:nvPr/>
        </p:nvSpPr>
        <p:spPr>
          <a:xfrm>
            <a:off x="685800" y="1295400"/>
            <a:ext cx="792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any variable, we can check what kind of object it 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g313c89382dd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828800"/>
            <a:ext cx="29210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g313c89382dd_0_9"/>
          <p:cNvSpPr txBox="1"/>
          <p:nvPr/>
        </p:nvSpPr>
        <p:spPr>
          <a:xfrm>
            <a:off x="228600" y="2438400"/>
            <a:ext cx="22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in type function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4" name="Google Shape;594;g313c89382dd_0_9"/>
          <p:cNvCxnSpPr/>
          <p:nvPr/>
        </p:nvCxnSpPr>
        <p:spPr>
          <a:xfrm>
            <a:off x="2362200" y="2667000"/>
            <a:ext cx="8382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3c89382dd_0_2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313c89382dd_0_20"/>
          <p:cNvSpPr txBox="1"/>
          <p:nvPr/>
        </p:nvSpPr>
        <p:spPr>
          <a:xfrm>
            <a:off x="2330286" y="0"/>
            <a:ext cx="44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the Type Matters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01" name="Google Shape;601;g313c89382dd_0_2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02" name="Google Shape;602;g313c89382dd_0_2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g313c89382dd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914400"/>
            <a:ext cx="15367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313c89382dd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352800"/>
            <a:ext cx="6997700" cy="218744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g313c89382dd_0_20"/>
          <p:cNvSpPr txBox="1"/>
          <p:nvPr/>
        </p:nvSpPr>
        <p:spPr>
          <a:xfrm>
            <a:off x="849109" y="5867400"/>
            <a:ext cx="830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can’t concatenate a string and a number…and we shouldn’t be 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3c89382dd_0_3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g313c89382dd_0_30"/>
          <p:cNvSpPr txBox="1"/>
          <p:nvPr/>
        </p:nvSpPr>
        <p:spPr>
          <a:xfrm>
            <a:off x="2330286" y="0"/>
            <a:ext cx="44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the Type Matters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12" name="Google Shape;612;g313c89382dd_0_3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13" name="Google Shape;613;g313c89382dd_0_3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g313c89382dd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914400"/>
            <a:ext cx="15367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g313c89382dd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3352800"/>
            <a:ext cx="6997700" cy="218744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g313c89382dd_0_30"/>
          <p:cNvSpPr txBox="1"/>
          <p:nvPr/>
        </p:nvSpPr>
        <p:spPr>
          <a:xfrm>
            <a:off x="1828800" y="5715000"/>
            <a:ext cx="586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type() can be helpful for debugging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reason to have descriptive variable names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g313c89382dd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066800"/>
            <a:ext cx="4318000" cy="39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g313c89382dd_0_4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313c89382dd_0_40"/>
          <p:cNvSpPr txBox="1"/>
          <p:nvPr/>
        </p:nvSpPr>
        <p:spPr>
          <a:xfrm>
            <a:off x="2816526" y="0"/>
            <a:ext cx="34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Converting Types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24" name="Google Shape;624;g313c89382dd_0_4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25" name="Google Shape;625;g313c89382dd_0_4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313c89382dd_0_40"/>
          <p:cNvSpPr txBox="1"/>
          <p:nvPr/>
        </p:nvSpPr>
        <p:spPr>
          <a:xfrm>
            <a:off x="5334000" y="3505200"/>
            <a:ext cx="22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in int() function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313c89382dd_0_40"/>
          <p:cNvCxnSpPr/>
          <p:nvPr/>
        </p:nvCxnSpPr>
        <p:spPr>
          <a:xfrm rot="10800000">
            <a:off x="3810000" y="3048000"/>
            <a:ext cx="13716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  <p:sp>
        <p:nvSpPr>
          <p:cNvPr id="628" name="Google Shape;628;g313c89382dd_0_40"/>
          <p:cNvSpPr txBox="1"/>
          <p:nvPr/>
        </p:nvSpPr>
        <p:spPr>
          <a:xfrm>
            <a:off x="1981200" y="5334000"/>
            <a:ext cx="54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int() is one way to perform a floor operation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13c89382dd_0_5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g313c89382dd_0_51"/>
          <p:cNvSpPr txBox="1"/>
          <p:nvPr/>
        </p:nvSpPr>
        <p:spPr>
          <a:xfrm>
            <a:off x="2816526" y="0"/>
            <a:ext cx="34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Converting Types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35" name="Google Shape;635;g313c89382dd_0_5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36" name="Google Shape;636;g313c89382dd_0_5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g313c89382dd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143000"/>
            <a:ext cx="40386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g313c89382dd_0_51"/>
          <p:cNvSpPr txBox="1"/>
          <p:nvPr/>
        </p:nvSpPr>
        <p:spPr>
          <a:xfrm>
            <a:off x="5867400" y="3505200"/>
            <a:ext cx="22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in str() function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Google Shape;639;g313c89382dd_0_51"/>
          <p:cNvCxnSpPr/>
          <p:nvPr/>
        </p:nvCxnSpPr>
        <p:spPr>
          <a:xfrm rot="10800000">
            <a:off x="4419600" y="3124200"/>
            <a:ext cx="13716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g313c89382dd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219200"/>
            <a:ext cx="4076700" cy="40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g313c89382dd_0_6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313c89382dd_0_61"/>
          <p:cNvSpPr txBox="1"/>
          <p:nvPr/>
        </p:nvSpPr>
        <p:spPr>
          <a:xfrm>
            <a:off x="2816526" y="0"/>
            <a:ext cx="34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Converting Types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47" name="Google Shape;647;g313c89382dd_0_6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48" name="Google Shape;648;g313c89382dd_0_6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g313c89382dd_0_61"/>
          <p:cNvSpPr txBox="1"/>
          <p:nvPr/>
        </p:nvSpPr>
        <p:spPr>
          <a:xfrm>
            <a:off x="6248400" y="3657600"/>
            <a:ext cx="22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in float() function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0" name="Google Shape;650;g313c89382dd_0_61"/>
          <p:cNvCxnSpPr/>
          <p:nvPr/>
        </p:nvCxnSpPr>
        <p:spPr>
          <a:xfrm rot="10800000">
            <a:off x="4800600" y="3276600"/>
            <a:ext cx="13716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13c89382dd_0_7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313c89382dd_0_71"/>
          <p:cNvSpPr txBox="1"/>
          <p:nvPr/>
        </p:nvSpPr>
        <p:spPr>
          <a:xfrm>
            <a:off x="2330286" y="0"/>
            <a:ext cx="4465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the Type Matters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57" name="Google Shape;657;g313c89382dd_0_7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58" name="Google Shape;658;g313c89382dd_0_7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g313c89382dd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3551119"/>
            <a:ext cx="4191000" cy="2621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313c89382dd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8892" y="838199"/>
            <a:ext cx="1727381" cy="26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13c89382dd_0_8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g313c89382dd_0_80"/>
          <p:cNvSpPr txBox="1"/>
          <p:nvPr/>
        </p:nvSpPr>
        <p:spPr>
          <a:xfrm>
            <a:off x="1058124" y="0"/>
            <a:ext cx="700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Digging Deeper into Python Objects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67" name="Google Shape;667;g313c89382dd_0_8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68" name="Google Shape;668;g313c89382dd_0_8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313c89382dd_0_80"/>
          <p:cNvSpPr txBox="1"/>
          <p:nvPr/>
        </p:nvSpPr>
        <p:spPr>
          <a:xfrm>
            <a:off x="609600" y="1143000"/>
            <a:ext cx="7924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Python Object is either mutable or immutable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changed once created -  a list L can have its first element replaced.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be changed once creating – a string S cannot have its first letter changed.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13c89382dd_0_88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313c89382dd_0_88"/>
          <p:cNvSpPr txBox="1"/>
          <p:nvPr/>
        </p:nvSpPr>
        <p:spPr>
          <a:xfrm>
            <a:off x="1058124" y="0"/>
            <a:ext cx="700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Digging Deeper into Python Objects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76" name="Google Shape;676;g313c89382dd_0_8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77" name="Google Shape;677;g313c89382dd_0_88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313c89382dd_0_88"/>
          <p:cNvSpPr txBox="1"/>
          <p:nvPr/>
        </p:nvSpPr>
        <p:spPr>
          <a:xfrm>
            <a:off x="609600" y="1143000"/>
            <a:ext cx="7924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Python Object is either mutable or immutable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changed once created -  a list L can have its first element replaced.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be changed once creating – a string S cannot have its first letter changed.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know so far: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Numbers = Immutable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= Immutable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 = Mutable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13c89382dd_0_9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g313c89382dd_0_96"/>
          <p:cNvSpPr txBox="1"/>
          <p:nvPr/>
        </p:nvSpPr>
        <p:spPr>
          <a:xfrm>
            <a:off x="2110951" y="0"/>
            <a:ext cx="490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Immutability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85" name="Google Shape;685;g313c89382dd_0_9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86" name="Google Shape;686;g313c89382dd_0_9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g313c89382dd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066800"/>
            <a:ext cx="2819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g313c89382dd_0_96"/>
          <p:cNvSpPr txBox="1"/>
          <p:nvPr/>
        </p:nvSpPr>
        <p:spPr>
          <a:xfrm>
            <a:off x="2057400" y="2667000"/>
            <a:ext cx="60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I want to change the first letter of name to a “J”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3" name="Google Shape;133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34" name="Google Shape;134;p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variables. These variables with be numbers.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2120900"/>
            <a:ext cx="17145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3200400" y="2590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277" y="4913353"/>
            <a:ext cx="825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13c89382dd_0_105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313c89382dd_0_105"/>
          <p:cNvSpPr txBox="1"/>
          <p:nvPr/>
        </p:nvSpPr>
        <p:spPr>
          <a:xfrm>
            <a:off x="2110951" y="0"/>
            <a:ext cx="490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Immutability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95" name="Google Shape;695;g313c89382dd_0_10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96" name="Google Shape;696;g313c89382dd_0_105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7" name="Google Shape;697;g313c89382dd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066800"/>
            <a:ext cx="2819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g313c89382dd_0_105"/>
          <p:cNvSpPr txBox="1"/>
          <p:nvPr/>
        </p:nvSpPr>
        <p:spPr>
          <a:xfrm>
            <a:off x="2057400" y="2667000"/>
            <a:ext cx="60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I want to change the first letter of name to a “J”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9" name="Google Shape;699;g313c89382dd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352800"/>
            <a:ext cx="6159500" cy="2893533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g313c89382dd_0_105"/>
          <p:cNvSpPr txBox="1"/>
          <p:nvPr/>
        </p:nvSpPr>
        <p:spPr>
          <a:xfrm>
            <a:off x="1600200" y="6248400"/>
            <a:ext cx="64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change name once it is created!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13c89382dd_0_11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313c89382dd_0_116"/>
          <p:cNvSpPr txBox="1"/>
          <p:nvPr/>
        </p:nvSpPr>
        <p:spPr>
          <a:xfrm>
            <a:off x="2110951" y="0"/>
            <a:ext cx="490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Immutability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07" name="Google Shape;707;g313c89382dd_0_11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08" name="Google Shape;708;g313c89382dd_0_11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g313c89382dd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066800"/>
            <a:ext cx="2819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313c89382dd_0_116"/>
          <p:cNvSpPr txBox="1"/>
          <p:nvPr/>
        </p:nvSpPr>
        <p:spPr>
          <a:xfrm>
            <a:off x="2057400" y="2667000"/>
            <a:ext cx="60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I want to change the first letter of name to a “J”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1" name="Google Shape;711;g313c89382dd_0_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3352800"/>
            <a:ext cx="5524500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13c89382dd_0_12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g313c89382dd_0_126"/>
          <p:cNvSpPr txBox="1"/>
          <p:nvPr/>
        </p:nvSpPr>
        <p:spPr>
          <a:xfrm>
            <a:off x="2110951" y="0"/>
            <a:ext cx="490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Immutability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18" name="Google Shape;718;g313c89382dd_0_12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19" name="Google Shape;719;g313c89382dd_0_12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g313c89382dd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066800"/>
            <a:ext cx="28194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313c89382dd_0_126"/>
          <p:cNvSpPr txBox="1"/>
          <p:nvPr/>
        </p:nvSpPr>
        <p:spPr>
          <a:xfrm>
            <a:off x="2057400" y="2667000"/>
            <a:ext cx="60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I want to change the first letter of name to a “J”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2" name="Google Shape;722;g313c89382dd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3352800"/>
            <a:ext cx="5524500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313c89382dd_0_126"/>
          <p:cNvSpPr txBox="1"/>
          <p:nvPr/>
        </p:nvSpPr>
        <p:spPr>
          <a:xfrm>
            <a:off x="1905000" y="5181600"/>
            <a:ext cx="66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an easier way to do this…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13c89382dd_0_13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313c89382dd_0_137"/>
          <p:cNvSpPr txBox="1"/>
          <p:nvPr/>
        </p:nvSpPr>
        <p:spPr>
          <a:xfrm>
            <a:off x="2348195" y="0"/>
            <a:ext cx="442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Mutability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30" name="Google Shape;730;g313c89382dd_0_13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31" name="Google Shape;731;g313c89382dd_0_13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2" name="Google Shape;732;g313c89382dd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143000"/>
            <a:ext cx="50038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313c89382dd_0_137"/>
          <p:cNvSpPr txBox="1"/>
          <p:nvPr/>
        </p:nvSpPr>
        <p:spPr>
          <a:xfrm>
            <a:off x="1676400" y="3429000"/>
            <a:ext cx="60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I want to change the string in index 0 to  a “J”.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13c89382dd_0_14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313c89382dd_0_146"/>
          <p:cNvSpPr txBox="1"/>
          <p:nvPr/>
        </p:nvSpPr>
        <p:spPr>
          <a:xfrm>
            <a:off x="2348195" y="0"/>
            <a:ext cx="442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of Mutability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40" name="Google Shape;740;g313c89382dd_0_1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41" name="Google Shape;741;g313c89382dd_0_14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2" name="Google Shape;742;g313c89382dd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143000"/>
            <a:ext cx="50038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g313c89382dd_0_146"/>
          <p:cNvSpPr txBox="1"/>
          <p:nvPr/>
        </p:nvSpPr>
        <p:spPr>
          <a:xfrm>
            <a:off x="1676400" y="3429000"/>
            <a:ext cx="601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I want to change the string in index 0 to  a “J”.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4" name="Google Shape;744;g313c89382dd_0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038600"/>
            <a:ext cx="5397500" cy="2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g313c89382dd_0_146"/>
          <p:cNvSpPr txBox="1"/>
          <p:nvPr/>
        </p:nvSpPr>
        <p:spPr>
          <a:xfrm>
            <a:off x="1066800" y="6324600"/>
            <a:ext cx="76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lists are mutable, we change an any part of list after it has been created.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g313c89382dd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905" cy="190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g313c89382dd_0_157"/>
          <p:cNvSpPr txBox="1"/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g313c89382dd_0_157"/>
          <p:cNvSpPr txBox="1"/>
          <p:nvPr>
            <p:ph type="ctrTitle"/>
          </p:nvPr>
        </p:nvSpPr>
        <p:spPr>
          <a:xfrm>
            <a:off x="685800" y="12192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Conditionals and Loops</a:t>
            </a:r>
            <a:br>
              <a:rPr lang="en-US"/>
            </a:br>
            <a:endParaRPr/>
          </a:p>
        </p:txBody>
      </p:sp>
      <p:sp>
        <p:nvSpPr>
          <p:cNvPr id="753" name="Google Shape;753;g313c89382dd_0_157"/>
          <p:cNvSpPr txBox="1"/>
          <p:nvPr/>
        </p:nvSpPr>
        <p:spPr>
          <a:xfrm>
            <a:off x="3124200" y="6477000"/>
            <a:ext cx="312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754" name="Google Shape;754;g313c89382dd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352800"/>
            <a:ext cx="6736948" cy="3056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13c89382dd_0_165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313c89382dd_0_165"/>
          <p:cNvSpPr txBox="1"/>
          <p:nvPr/>
        </p:nvSpPr>
        <p:spPr>
          <a:xfrm>
            <a:off x="3276600" y="0"/>
            <a:ext cx="2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61" name="Google Shape;761;g313c89382dd_0_16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62" name="Google Shape;762;g313c89382dd_0_165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313c89382dd_0_165"/>
          <p:cNvSpPr txBox="1"/>
          <p:nvPr/>
        </p:nvSpPr>
        <p:spPr>
          <a:xfrm>
            <a:off x="381000" y="12192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 certain block of code only if a certain condition is true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13c89382dd_0_17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g313c89382dd_0_173"/>
          <p:cNvSpPr txBox="1"/>
          <p:nvPr/>
        </p:nvSpPr>
        <p:spPr>
          <a:xfrm>
            <a:off x="3276600" y="0"/>
            <a:ext cx="2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70" name="Google Shape;770;g313c89382dd_0_17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71" name="Google Shape;771;g313c89382dd_0_17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g313c89382dd_0_173"/>
          <p:cNvSpPr txBox="1"/>
          <p:nvPr/>
        </p:nvSpPr>
        <p:spPr>
          <a:xfrm>
            <a:off x="381000" y="12192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 certain block of code only if a certain condition is true </a:t>
            </a:r>
            <a:endParaRPr/>
          </a:p>
        </p:txBody>
      </p:sp>
      <p:pic>
        <p:nvPicPr>
          <p:cNvPr id="773" name="Google Shape;773;g313c89382dd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38862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313c89382dd_0_173"/>
          <p:cNvSpPr txBox="1"/>
          <p:nvPr/>
        </p:nvSpPr>
        <p:spPr>
          <a:xfrm>
            <a:off x="381000" y="5257800"/>
            <a:ext cx="29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statements always begin with an “if”</a:t>
            </a:r>
            <a:endParaRPr/>
          </a:p>
        </p:txBody>
      </p:sp>
      <p:cxnSp>
        <p:nvCxnSpPr>
          <p:cNvPr id="775" name="Google Shape;775;g313c89382dd_0_173"/>
          <p:cNvCxnSpPr/>
          <p:nvPr/>
        </p:nvCxnSpPr>
        <p:spPr>
          <a:xfrm flipH="1" rot="10800000">
            <a:off x="685800" y="3962400"/>
            <a:ext cx="685800" cy="129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76" name="Google Shape;776;g313c89382dd_0_173"/>
          <p:cNvSpPr txBox="1"/>
          <p:nvPr/>
        </p:nvSpPr>
        <p:spPr>
          <a:xfrm>
            <a:off x="4114800" y="213360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Conditional: must return boolean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7" name="Google Shape;777;g313c89382dd_0_173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13c89382dd_0_18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g313c89382dd_0_186"/>
          <p:cNvSpPr txBox="1"/>
          <p:nvPr/>
        </p:nvSpPr>
        <p:spPr>
          <a:xfrm>
            <a:off x="3276600" y="0"/>
            <a:ext cx="2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84" name="Google Shape;784;g313c89382dd_0_18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85" name="Google Shape;785;g313c89382dd_0_18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g313c89382dd_0_186"/>
          <p:cNvSpPr txBox="1"/>
          <p:nvPr/>
        </p:nvSpPr>
        <p:spPr>
          <a:xfrm>
            <a:off x="381000" y="12192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 certain block of code only if a certain condition is true </a:t>
            </a:r>
            <a:endParaRPr/>
          </a:p>
        </p:txBody>
      </p:sp>
      <p:pic>
        <p:nvPicPr>
          <p:cNvPr id="787" name="Google Shape;787;g313c89382dd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38862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g313c89382dd_0_186"/>
          <p:cNvSpPr txBox="1"/>
          <p:nvPr/>
        </p:nvSpPr>
        <p:spPr>
          <a:xfrm>
            <a:off x="381000" y="5257800"/>
            <a:ext cx="29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statements always begin with an “if”</a:t>
            </a:r>
            <a:endParaRPr/>
          </a:p>
        </p:txBody>
      </p:sp>
      <p:cxnSp>
        <p:nvCxnSpPr>
          <p:cNvPr id="789" name="Google Shape;789;g313c89382dd_0_186"/>
          <p:cNvCxnSpPr/>
          <p:nvPr/>
        </p:nvCxnSpPr>
        <p:spPr>
          <a:xfrm flipH="1" rot="10800000">
            <a:off x="685800" y="3962400"/>
            <a:ext cx="685800" cy="129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790" name="Google Shape;790;g313c89382dd_0_186"/>
          <p:cNvSpPr txBox="1"/>
          <p:nvPr/>
        </p:nvSpPr>
        <p:spPr>
          <a:xfrm>
            <a:off x="4114800" y="213360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Conditional: must return boolean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1" name="Google Shape;791;g313c89382dd_0_186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id="792" name="Google Shape;792;g313c89382dd_0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474" y="2971800"/>
            <a:ext cx="3886201" cy="162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13c89382dd_0_20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g313c89382dd_0_200"/>
          <p:cNvSpPr txBox="1"/>
          <p:nvPr/>
        </p:nvSpPr>
        <p:spPr>
          <a:xfrm>
            <a:off x="3276600" y="0"/>
            <a:ext cx="2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99" name="Google Shape;799;g313c89382dd_0_20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00" name="Google Shape;800;g313c89382dd_0_20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g313c89382dd_0_200"/>
          <p:cNvSpPr txBox="1"/>
          <p:nvPr/>
        </p:nvSpPr>
        <p:spPr>
          <a:xfrm>
            <a:off x="381000" y="12192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 certain block of code only if a certain condition is true </a:t>
            </a:r>
            <a:endParaRPr/>
          </a:p>
        </p:txBody>
      </p:sp>
      <p:pic>
        <p:nvPicPr>
          <p:cNvPr id="802" name="Google Shape;802;g313c89382dd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38862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g313c89382dd_0_200"/>
          <p:cNvSpPr txBox="1"/>
          <p:nvPr/>
        </p:nvSpPr>
        <p:spPr>
          <a:xfrm>
            <a:off x="381000" y="5257800"/>
            <a:ext cx="29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statements always begin with an “if”</a:t>
            </a:r>
            <a:endParaRPr/>
          </a:p>
        </p:txBody>
      </p:sp>
      <p:cxnSp>
        <p:nvCxnSpPr>
          <p:cNvPr id="804" name="Google Shape;804;g313c89382dd_0_200"/>
          <p:cNvCxnSpPr/>
          <p:nvPr/>
        </p:nvCxnSpPr>
        <p:spPr>
          <a:xfrm flipH="1" rot="10800000">
            <a:off x="685800" y="3962400"/>
            <a:ext cx="685800" cy="129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05" name="Google Shape;805;g313c89382dd_0_200"/>
          <p:cNvSpPr txBox="1"/>
          <p:nvPr/>
        </p:nvSpPr>
        <p:spPr>
          <a:xfrm>
            <a:off x="4114800" y="213360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Conditional: must return boolean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6" name="Google Shape;806;g313c89382dd_0_200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07" name="Google Shape;807;g313c89382dd_0_200"/>
          <p:cNvSpPr txBox="1"/>
          <p:nvPr/>
        </p:nvSpPr>
        <p:spPr>
          <a:xfrm>
            <a:off x="5334000" y="3276600"/>
            <a:ext cx="28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“:” ends statement</a:t>
            </a:r>
            <a:endParaRPr/>
          </a:p>
        </p:txBody>
      </p:sp>
      <p:cxnSp>
        <p:nvCxnSpPr>
          <p:cNvPr id="808" name="Google Shape;808;g313c89382dd_0_200"/>
          <p:cNvCxnSpPr>
            <a:stCxn id="807" idx="1"/>
          </p:cNvCxnSpPr>
          <p:nvPr/>
        </p:nvCxnSpPr>
        <p:spPr>
          <a:xfrm flipH="1">
            <a:off x="3581400" y="3461250"/>
            <a:ext cx="1752600" cy="26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5" name="Google Shape;145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6" name="Google Shape;146;p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8400" y="2120900"/>
            <a:ext cx="17145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/>
          <p:nvPr/>
        </p:nvSpPr>
        <p:spPr>
          <a:xfrm>
            <a:off x="31242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6277" y="4913353"/>
            <a:ext cx="825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13c89382dd_0_215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313c89382dd_0_215"/>
          <p:cNvSpPr txBox="1"/>
          <p:nvPr/>
        </p:nvSpPr>
        <p:spPr>
          <a:xfrm>
            <a:off x="3276600" y="0"/>
            <a:ext cx="2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15" name="Google Shape;815;g313c89382dd_0_21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16" name="Google Shape;816;g313c89382dd_0_215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313c89382dd_0_215"/>
          <p:cNvSpPr txBox="1"/>
          <p:nvPr/>
        </p:nvSpPr>
        <p:spPr>
          <a:xfrm>
            <a:off x="381000" y="12192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a certain block of code only if a certain condition is true </a:t>
            </a:r>
            <a:endParaRPr/>
          </a:p>
        </p:txBody>
      </p:sp>
      <p:pic>
        <p:nvPicPr>
          <p:cNvPr id="818" name="Google Shape;818;g313c89382dd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3886200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g313c89382dd_0_215"/>
          <p:cNvSpPr txBox="1"/>
          <p:nvPr/>
        </p:nvSpPr>
        <p:spPr>
          <a:xfrm>
            <a:off x="381000" y="5257800"/>
            <a:ext cx="297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statements always begin with an “if”</a:t>
            </a:r>
            <a:endParaRPr/>
          </a:p>
        </p:txBody>
      </p:sp>
      <p:cxnSp>
        <p:nvCxnSpPr>
          <p:cNvPr id="820" name="Google Shape;820;g313c89382dd_0_215"/>
          <p:cNvCxnSpPr/>
          <p:nvPr/>
        </p:nvCxnSpPr>
        <p:spPr>
          <a:xfrm flipH="1" rot="10800000">
            <a:off x="685800" y="3962400"/>
            <a:ext cx="685800" cy="1295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1" name="Google Shape;821;g313c89382dd_0_215"/>
          <p:cNvSpPr txBox="1"/>
          <p:nvPr/>
        </p:nvSpPr>
        <p:spPr>
          <a:xfrm>
            <a:off x="4114800" y="213360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Conditional: must return boolean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2" name="Google Shape;822;g313c89382dd_0_215"/>
          <p:cNvCxnSpPr/>
          <p:nvPr/>
        </p:nvCxnSpPr>
        <p:spPr>
          <a:xfrm flipH="1">
            <a:off x="2895600" y="2438400"/>
            <a:ext cx="121920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3" name="Google Shape;823;g313c89382dd_0_215"/>
          <p:cNvSpPr txBox="1"/>
          <p:nvPr/>
        </p:nvSpPr>
        <p:spPr>
          <a:xfrm>
            <a:off x="5334000" y="3276600"/>
            <a:ext cx="289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“:” ends statement</a:t>
            </a:r>
            <a:endParaRPr/>
          </a:p>
        </p:txBody>
      </p:sp>
      <p:cxnSp>
        <p:nvCxnSpPr>
          <p:cNvPr id="824" name="Google Shape;824;g313c89382dd_0_215"/>
          <p:cNvCxnSpPr>
            <a:stCxn id="823" idx="1"/>
          </p:cNvCxnSpPr>
          <p:nvPr/>
        </p:nvCxnSpPr>
        <p:spPr>
          <a:xfrm flipH="1">
            <a:off x="3581400" y="3461250"/>
            <a:ext cx="1752600" cy="266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825" name="Google Shape;825;g313c89382dd_0_215"/>
          <p:cNvSpPr txBox="1"/>
          <p:nvPr/>
        </p:nvSpPr>
        <p:spPr>
          <a:xfrm>
            <a:off x="4343400" y="5334000"/>
            <a:ext cx="41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condition is true, then indented line of code will run</a:t>
            </a:r>
            <a:endParaRPr/>
          </a:p>
        </p:txBody>
      </p:sp>
      <p:cxnSp>
        <p:nvCxnSpPr>
          <p:cNvPr id="826" name="Google Shape;826;g313c89382dd_0_215"/>
          <p:cNvCxnSpPr/>
          <p:nvPr/>
        </p:nvCxnSpPr>
        <p:spPr>
          <a:xfrm rot="10800000">
            <a:off x="4495800" y="4572000"/>
            <a:ext cx="9906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13c89382dd_0_23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313c89382dd_0_232"/>
          <p:cNvSpPr txBox="1"/>
          <p:nvPr/>
        </p:nvSpPr>
        <p:spPr>
          <a:xfrm>
            <a:off x="3276600" y="0"/>
            <a:ext cx="257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33" name="Google Shape;833;g313c89382dd_0_23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34" name="Google Shape;834;g313c89382dd_0_23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5" name="Google Shape;835;g313c89382dd_0_2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133600"/>
            <a:ext cx="5328486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13c89382dd_0_240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g313c89382dd_0_240"/>
          <p:cNvSpPr txBox="1"/>
          <p:nvPr/>
        </p:nvSpPr>
        <p:spPr>
          <a:xfrm>
            <a:off x="2679684" y="0"/>
            <a:ext cx="376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42" name="Google Shape;842;g313c89382dd_0_240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43" name="Google Shape;843;g313c89382dd_0_240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g313c89382dd_0_240"/>
          <p:cNvSpPr txBox="1"/>
          <p:nvPr/>
        </p:nvSpPr>
        <p:spPr>
          <a:xfrm>
            <a:off x="381000" y="1219200"/>
            <a:ext cx="815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statement allows us to specify separate directions if the condition with the if is False.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13c89382dd_0_248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g313c89382dd_0_248"/>
          <p:cNvSpPr txBox="1"/>
          <p:nvPr/>
        </p:nvSpPr>
        <p:spPr>
          <a:xfrm>
            <a:off x="2679684" y="0"/>
            <a:ext cx="376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51" name="Google Shape;851;g313c89382dd_0_24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52" name="Google Shape;852;g313c89382dd_0_248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g313c89382dd_0_248"/>
          <p:cNvSpPr txBox="1"/>
          <p:nvPr/>
        </p:nvSpPr>
        <p:spPr>
          <a:xfrm>
            <a:off x="381000" y="1219200"/>
            <a:ext cx="8153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statement allows us to specify separate directions if the condition with the if is False.</a:t>
            </a:r>
            <a:endParaRPr/>
          </a:p>
        </p:txBody>
      </p:sp>
      <p:pic>
        <p:nvPicPr>
          <p:cNvPr id="854" name="Google Shape;854;g313c89382dd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2209800"/>
            <a:ext cx="480408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g313c89382dd_0_248"/>
          <p:cNvSpPr txBox="1"/>
          <p:nvPr/>
        </p:nvSpPr>
        <p:spPr>
          <a:xfrm>
            <a:off x="914400" y="5181600"/>
            <a:ext cx="7772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when the if condition is False.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 if + else by indentation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is optional, meaning an if statement doesn’t have to have an accompanying else.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13c89382dd_0_258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g313c89382dd_0_258"/>
          <p:cNvSpPr txBox="1"/>
          <p:nvPr/>
        </p:nvSpPr>
        <p:spPr>
          <a:xfrm>
            <a:off x="2679684" y="0"/>
            <a:ext cx="376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62" name="Google Shape;862;g313c89382dd_0_25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63" name="Google Shape;863;g313c89382dd_0_258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4" name="Google Shape;864;g313c89382dd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5232401" cy="3385671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g313c89382dd_0_258"/>
          <p:cNvSpPr txBox="1"/>
          <p:nvPr/>
        </p:nvSpPr>
        <p:spPr>
          <a:xfrm>
            <a:off x="1524000" y="4876800"/>
            <a:ext cx="67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condition is False, so code inside of else executes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13c89382dd_0_26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g313c89382dd_0_267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72" name="Google Shape;872;g313c89382dd_0_26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73" name="Google Shape;873;g313c89382dd_0_26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g313c89382dd_0_267"/>
          <p:cNvSpPr txBox="1"/>
          <p:nvPr/>
        </p:nvSpPr>
        <p:spPr>
          <a:xfrm>
            <a:off x="533400" y="990600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specify multiple conditions?...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13c89382dd_0_275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313c89382dd_0_275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81" name="Google Shape;881;g313c89382dd_0_275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82" name="Google Shape;882;g313c89382dd_0_275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g313c89382dd_0_275"/>
          <p:cNvSpPr txBox="1"/>
          <p:nvPr/>
        </p:nvSpPr>
        <p:spPr>
          <a:xfrm>
            <a:off x="533400" y="990600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specify multiple conditions?...elif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13c89382dd_0_28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g313c89382dd_0_283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90" name="Google Shape;890;g313c89382dd_0_28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91" name="Google Shape;891;g313c89382dd_0_28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g313c89382dd_0_283"/>
          <p:cNvSpPr txBox="1"/>
          <p:nvPr/>
        </p:nvSpPr>
        <p:spPr>
          <a:xfrm>
            <a:off x="533400" y="990600"/>
            <a:ext cx="830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I specify multiple conditions?...elif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g313c89382dd_0_283"/>
          <p:cNvSpPr txBox="1"/>
          <p:nvPr/>
        </p:nvSpPr>
        <p:spPr>
          <a:xfrm>
            <a:off x="990600" y="4267200"/>
            <a:ext cx="7772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Comes between if and else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arbitrary number of elifs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if/elif condition that is true is executed and only this block is executed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if/elif condition is true then else is executed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Indentation matches up if/elif/else statements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4" name="Google Shape;894;g313c89382dd_0_2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76400"/>
            <a:ext cx="46863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13c89382dd_0_29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g313c89382dd_0_293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01" name="Google Shape;901;g313c89382dd_0_29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02" name="Google Shape;902;g313c89382dd_0_29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3" name="Google Shape;903;g313c89382dd_0_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71600"/>
            <a:ext cx="594129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g313c89382dd_0_293"/>
          <p:cNvSpPr/>
          <p:nvPr/>
        </p:nvSpPr>
        <p:spPr>
          <a:xfrm>
            <a:off x="1295400" y="1981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5" name="Google Shape;905;g313c89382dd_0_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4876800"/>
            <a:ext cx="2971800" cy="129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13c89382dd_0_30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g313c89382dd_0_303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12" name="Google Shape;912;g313c89382dd_0_30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13" name="Google Shape;913;g313c89382dd_0_30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4" name="Google Shape;914;g313c89382dd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71600"/>
            <a:ext cx="594129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g313c89382dd_0_303"/>
          <p:cNvSpPr/>
          <p:nvPr/>
        </p:nvSpPr>
        <p:spPr>
          <a:xfrm>
            <a:off x="1371600" y="28194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6" name="Google Shape;916;g313c89382dd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4724400"/>
            <a:ext cx="2792186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7" name="Google Shape;157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58" name="Google Shape;158;p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300" y="2120900"/>
            <a:ext cx="25654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457200" y="51816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couple of things about Jupyter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7"/>
          <p:cNvCxnSpPr/>
          <p:nvPr/>
        </p:nvCxnSpPr>
        <p:spPr>
          <a:xfrm flipH="1">
            <a:off x="5867400" y="2667000"/>
            <a:ext cx="9906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63" name="Google Shape;163;p7"/>
          <p:cNvSpPr txBox="1"/>
          <p:nvPr/>
        </p:nvSpPr>
        <p:spPr>
          <a:xfrm>
            <a:off x="6858000" y="2438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cell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13c89382dd_0_31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g313c89382dd_0_313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23" name="Google Shape;923;g313c89382dd_0_31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24" name="Google Shape;924;g313c89382dd_0_31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5" name="Google Shape;925;g313c89382dd_0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71600"/>
            <a:ext cx="594129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g313c89382dd_0_313"/>
          <p:cNvSpPr/>
          <p:nvPr/>
        </p:nvSpPr>
        <p:spPr>
          <a:xfrm>
            <a:off x="1371600" y="28194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7" name="Google Shape;927;g313c89382dd_0_3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4724400"/>
            <a:ext cx="2792186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g313c89382dd_0_313"/>
          <p:cNvSpPr txBox="1"/>
          <p:nvPr/>
        </p:nvSpPr>
        <p:spPr>
          <a:xfrm>
            <a:off x="914400" y="6019800"/>
            <a:ext cx="792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all if/elif conditions were False, else statement executes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g313c89382dd_0_3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799" y="1447800"/>
            <a:ext cx="555528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g313c89382dd_0_324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g313c89382dd_0_324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36" name="Google Shape;936;g313c89382dd_0_32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37" name="Google Shape;937;g313c89382dd_0_324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g313c89382dd_0_324"/>
          <p:cNvSpPr/>
          <p:nvPr/>
        </p:nvSpPr>
        <p:spPr>
          <a:xfrm>
            <a:off x="2438400" y="3886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13c89382dd_0_33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g313c89382dd_0_333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45" name="Google Shape;945;g313c89382dd_0_33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46" name="Google Shape;946;g313c89382dd_0_33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g313c89382dd_0_333"/>
          <p:cNvSpPr txBox="1"/>
          <p:nvPr/>
        </p:nvSpPr>
        <p:spPr>
          <a:xfrm>
            <a:off x="609600" y="1143000"/>
            <a:ext cx="80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just have an if + elif, with no else: </a:t>
            </a:r>
            <a:endParaRPr/>
          </a:p>
        </p:txBody>
      </p:sp>
      <p:pic>
        <p:nvPicPr>
          <p:cNvPr id="948" name="Google Shape;948;g313c89382dd_0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09800"/>
            <a:ext cx="6115176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13c89382dd_0_34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g313c89382dd_0_342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55" name="Google Shape;955;g313c89382dd_0_34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56" name="Google Shape;956;g313c89382dd_0_34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g313c89382dd_0_342"/>
          <p:cNvSpPr txBox="1"/>
          <p:nvPr/>
        </p:nvSpPr>
        <p:spPr>
          <a:xfrm>
            <a:off x="609600" y="1143000"/>
            <a:ext cx="807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just have an if + elif, with no else: </a:t>
            </a:r>
            <a:endParaRPr/>
          </a:p>
        </p:txBody>
      </p:sp>
      <p:pic>
        <p:nvPicPr>
          <p:cNvPr id="958" name="Google Shape;958;g313c89382dd_0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209800"/>
            <a:ext cx="6115176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g313c89382dd_0_342"/>
          <p:cNvSpPr txBox="1"/>
          <p:nvPr/>
        </p:nvSpPr>
        <p:spPr>
          <a:xfrm>
            <a:off x="533400" y="5715000"/>
            <a:ext cx="815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is printed since neither if not elif condition is true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13c89382dd_0_35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g313c89382dd_0_352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66" name="Google Shape;966;g313c89382dd_0_35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67" name="Google Shape;967;g313c89382dd_0_35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g313c89382dd_0_352"/>
          <p:cNvSpPr txBox="1"/>
          <p:nvPr/>
        </p:nvSpPr>
        <p:spPr>
          <a:xfrm>
            <a:off x="457200" y="12192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multiple elif conditions:</a:t>
            </a:r>
            <a:endParaRPr/>
          </a:p>
        </p:txBody>
      </p:sp>
      <p:pic>
        <p:nvPicPr>
          <p:cNvPr id="969" name="Google Shape;969;g313c89382dd_0_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09800"/>
            <a:ext cx="4724400" cy="34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Google Shape;974;g313c89382dd_0_3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09800"/>
            <a:ext cx="47244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g313c89382dd_0_36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g313c89382dd_0_361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77" name="Google Shape;977;g313c89382dd_0_36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78" name="Google Shape;978;g313c89382dd_0_36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313c89382dd_0_361"/>
          <p:cNvSpPr txBox="1"/>
          <p:nvPr/>
        </p:nvSpPr>
        <p:spPr>
          <a:xfrm>
            <a:off x="457200" y="12192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multiple elif conditions:</a:t>
            </a:r>
            <a:endParaRPr/>
          </a:p>
        </p:txBody>
      </p:sp>
      <p:sp>
        <p:nvSpPr>
          <p:cNvPr id="980" name="Google Shape;980;g313c89382dd_0_361"/>
          <p:cNvSpPr/>
          <p:nvPr/>
        </p:nvSpPr>
        <p:spPr>
          <a:xfrm>
            <a:off x="1524000" y="30480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5" name="Google Shape;985;g313c89382dd_0_3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09800"/>
            <a:ext cx="47244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g313c89382dd_0_37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g313c89382dd_0_371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88" name="Google Shape;988;g313c89382dd_0_37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89" name="Google Shape;989;g313c89382dd_0_37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313c89382dd_0_371"/>
          <p:cNvSpPr txBox="1"/>
          <p:nvPr/>
        </p:nvSpPr>
        <p:spPr>
          <a:xfrm>
            <a:off x="457200" y="12192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multiple elif conditions:</a:t>
            </a:r>
            <a:endParaRPr/>
          </a:p>
        </p:txBody>
      </p:sp>
      <p:sp>
        <p:nvSpPr>
          <p:cNvPr id="991" name="Google Shape;991;g313c89382dd_0_371"/>
          <p:cNvSpPr/>
          <p:nvPr/>
        </p:nvSpPr>
        <p:spPr>
          <a:xfrm>
            <a:off x="1524000" y="3657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g313c89382dd_0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09800"/>
            <a:ext cx="47244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g313c89382dd_0_38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g313c89382dd_0_381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999" name="Google Shape;999;g313c89382dd_0_38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00" name="Google Shape;1000;g313c89382dd_0_38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g313c89382dd_0_381"/>
          <p:cNvSpPr txBox="1"/>
          <p:nvPr/>
        </p:nvSpPr>
        <p:spPr>
          <a:xfrm>
            <a:off x="457200" y="12192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multiple elif conditions:</a:t>
            </a:r>
            <a:endParaRPr/>
          </a:p>
        </p:txBody>
      </p:sp>
      <p:sp>
        <p:nvSpPr>
          <p:cNvPr id="1002" name="Google Shape;1002;g313c89382dd_0_381"/>
          <p:cNvSpPr/>
          <p:nvPr/>
        </p:nvSpPr>
        <p:spPr>
          <a:xfrm>
            <a:off x="1524000" y="4267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g313c89382dd_0_3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09800"/>
            <a:ext cx="47244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g313c89382dd_0_39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g313c89382dd_0_391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10" name="Google Shape;1010;g313c89382dd_0_39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11" name="Google Shape;1011;g313c89382dd_0_39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g313c89382dd_0_391"/>
          <p:cNvSpPr txBox="1"/>
          <p:nvPr/>
        </p:nvSpPr>
        <p:spPr>
          <a:xfrm>
            <a:off x="457200" y="12192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multiple elif conditions:</a:t>
            </a:r>
            <a:endParaRPr/>
          </a:p>
        </p:txBody>
      </p:sp>
      <p:sp>
        <p:nvSpPr>
          <p:cNvPr id="1013" name="Google Shape;1013;g313c89382dd_0_391"/>
          <p:cNvSpPr/>
          <p:nvPr/>
        </p:nvSpPr>
        <p:spPr>
          <a:xfrm>
            <a:off x="2269291" y="4614776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4" name="Google Shape;1014;g313c89382dd_0_3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5638800"/>
            <a:ext cx="1981200" cy="5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g313c89382dd_0_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209800"/>
            <a:ext cx="4724400" cy="34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0" name="Google Shape;1020;g313c89382dd_0_40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g313c89382dd_0_402"/>
          <p:cNvSpPr txBox="1"/>
          <p:nvPr/>
        </p:nvSpPr>
        <p:spPr>
          <a:xfrm>
            <a:off x="2161326" y="0"/>
            <a:ext cx="480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+ Elif + Else Statement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22" name="Google Shape;1022;g313c89382dd_0_40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23" name="Google Shape;1023;g313c89382dd_0_40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g313c89382dd_0_402"/>
          <p:cNvSpPr txBox="1"/>
          <p:nvPr/>
        </p:nvSpPr>
        <p:spPr>
          <a:xfrm>
            <a:off x="457200" y="1219200"/>
            <a:ext cx="838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with multiple elif conditions:</a:t>
            </a:r>
            <a:endParaRPr/>
          </a:p>
        </p:txBody>
      </p:sp>
      <p:sp>
        <p:nvSpPr>
          <p:cNvPr id="1025" name="Google Shape;1025;g313c89382dd_0_402"/>
          <p:cNvSpPr/>
          <p:nvPr/>
        </p:nvSpPr>
        <p:spPr>
          <a:xfrm>
            <a:off x="2269291" y="4614776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Google Shape;1026;g313c89382dd_0_4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5638800"/>
            <a:ext cx="19812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g313c89382dd_0_402"/>
          <p:cNvSpPr/>
          <p:nvPr/>
        </p:nvSpPr>
        <p:spPr>
          <a:xfrm>
            <a:off x="1600200" y="4191000"/>
            <a:ext cx="457200" cy="457200"/>
          </a:xfrm>
          <a:prstGeom prst="smileyFace">
            <a:avLst>
              <a:gd fmla="val 4653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g313c89382dd_0_402"/>
          <p:cNvSpPr/>
          <p:nvPr/>
        </p:nvSpPr>
        <p:spPr>
          <a:xfrm>
            <a:off x="1600200" y="29718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g313c89382dd_0_402"/>
          <p:cNvSpPr/>
          <p:nvPr/>
        </p:nvSpPr>
        <p:spPr>
          <a:xfrm>
            <a:off x="1600200" y="35814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g313c89382dd_0_402"/>
          <p:cNvSpPr/>
          <p:nvPr/>
        </p:nvSpPr>
        <p:spPr>
          <a:xfrm>
            <a:off x="1600200" y="48768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0" name="Google Shape;170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1" name="Google Shape;171;p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300" y="2120900"/>
            <a:ext cx="25654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457200" y="51816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couple of things about Jupyter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8"/>
          <p:cNvCxnSpPr/>
          <p:nvPr/>
        </p:nvCxnSpPr>
        <p:spPr>
          <a:xfrm flipH="1">
            <a:off x="5867400" y="2667000"/>
            <a:ext cx="9906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76" name="Google Shape;176;p8"/>
          <p:cNvSpPr txBox="1"/>
          <p:nvPr/>
        </p:nvSpPr>
        <p:spPr>
          <a:xfrm>
            <a:off x="6858000" y="2438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cell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8"/>
          <p:cNvCxnSpPr/>
          <p:nvPr/>
        </p:nvCxnSpPr>
        <p:spPr>
          <a:xfrm flipH="1" rot="10800000">
            <a:off x="2286000" y="2514600"/>
            <a:ext cx="1371600" cy="1219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78" name="Google Shape;178;p8"/>
          <p:cNvSpPr txBox="1"/>
          <p:nvPr/>
        </p:nvSpPr>
        <p:spPr>
          <a:xfrm>
            <a:off x="533400" y="3733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in which cells have been run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13c89382dd_0_41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g313c89382dd_0_417"/>
          <p:cNvSpPr txBox="1"/>
          <p:nvPr/>
        </p:nvSpPr>
        <p:spPr>
          <a:xfrm>
            <a:off x="2541387" y="0"/>
            <a:ext cx="40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Conditionals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37" name="Google Shape;1037;g313c89382dd_0_41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38" name="Google Shape;1038;g313c89382dd_0_41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g313c89382dd_0_417"/>
          <p:cNvSpPr txBox="1"/>
          <p:nvPr/>
        </p:nvSpPr>
        <p:spPr>
          <a:xfrm>
            <a:off x="533400" y="1066800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have if statements nested within if statements: </a:t>
            </a:r>
            <a:endParaRPr/>
          </a:p>
        </p:txBody>
      </p:sp>
      <p:pic>
        <p:nvPicPr>
          <p:cNvPr id="1040" name="Google Shape;1040;g313c89382dd_0_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05000"/>
            <a:ext cx="5410200" cy="4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Google Shape;1045;g313c89382dd_0_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05000"/>
            <a:ext cx="54102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g313c89382dd_0_42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g313c89382dd_0_426"/>
          <p:cNvSpPr txBox="1"/>
          <p:nvPr/>
        </p:nvSpPr>
        <p:spPr>
          <a:xfrm>
            <a:off x="2541387" y="0"/>
            <a:ext cx="40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Conditionals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48" name="Google Shape;1048;g313c89382dd_0_42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49" name="Google Shape;1049;g313c89382dd_0_42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g313c89382dd_0_426"/>
          <p:cNvSpPr txBox="1"/>
          <p:nvPr/>
        </p:nvSpPr>
        <p:spPr>
          <a:xfrm>
            <a:off x="533400" y="1066800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have if statements nested within if statements: </a:t>
            </a:r>
            <a:endParaRPr/>
          </a:p>
        </p:txBody>
      </p:sp>
      <p:sp>
        <p:nvSpPr>
          <p:cNvPr id="1051" name="Google Shape;1051;g313c89382dd_0_426"/>
          <p:cNvSpPr/>
          <p:nvPr/>
        </p:nvSpPr>
        <p:spPr>
          <a:xfrm>
            <a:off x="1405018" y="3336088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g313c89382dd_0_4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05000"/>
            <a:ext cx="54102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g313c89382dd_0_43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g313c89382dd_0_436"/>
          <p:cNvSpPr txBox="1"/>
          <p:nvPr/>
        </p:nvSpPr>
        <p:spPr>
          <a:xfrm>
            <a:off x="2541387" y="0"/>
            <a:ext cx="40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Conditionals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59" name="Google Shape;1059;g313c89382dd_0_43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60" name="Google Shape;1060;g313c89382dd_0_43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g313c89382dd_0_436"/>
          <p:cNvSpPr txBox="1"/>
          <p:nvPr/>
        </p:nvSpPr>
        <p:spPr>
          <a:xfrm>
            <a:off x="533400" y="1066800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have if statements nested within if statements: </a:t>
            </a:r>
            <a:endParaRPr/>
          </a:p>
        </p:txBody>
      </p:sp>
      <p:sp>
        <p:nvSpPr>
          <p:cNvPr id="1062" name="Google Shape;1062;g313c89382dd_0_436"/>
          <p:cNvSpPr/>
          <p:nvPr/>
        </p:nvSpPr>
        <p:spPr>
          <a:xfrm>
            <a:off x="2083473" y="3631536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313c89382dd_0_436"/>
          <p:cNvSpPr/>
          <p:nvPr/>
        </p:nvSpPr>
        <p:spPr>
          <a:xfrm>
            <a:off x="1371600" y="3200400"/>
            <a:ext cx="457200" cy="457200"/>
          </a:xfrm>
          <a:prstGeom prst="smileyFace">
            <a:avLst>
              <a:gd fmla="val 4653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313c89382dd_0_436"/>
          <p:cNvSpPr/>
          <p:nvPr/>
        </p:nvSpPr>
        <p:spPr>
          <a:xfrm>
            <a:off x="1371600" y="54102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g313c89382dd_0_4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05000"/>
            <a:ext cx="54102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g313c89382dd_0_448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g313c89382dd_0_448"/>
          <p:cNvSpPr txBox="1"/>
          <p:nvPr/>
        </p:nvSpPr>
        <p:spPr>
          <a:xfrm>
            <a:off x="2541387" y="0"/>
            <a:ext cx="40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Conditionals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72" name="Google Shape;1072;g313c89382dd_0_44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73" name="Google Shape;1073;g313c89382dd_0_448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g313c89382dd_0_448"/>
          <p:cNvSpPr txBox="1"/>
          <p:nvPr/>
        </p:nvSpPr>
        <p:spPr>
          <a:xfrm>
            <a:off x="533400" y="1066800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have if statements nested within if statements: </a:t>
            </a:r>
            <a:endParaRPr/>
          </a:p>
        </p:txBody>
      </p:sp>
      <p:sp>
        <p:nvSpPr>
          <p:cNvPr id="1075" name="Google Shape;1075;g313c89382dd_0_448"/>
          <p:cNvSpPr/>
          <p:nvPr/>
        </p:nvSpPr>
        <p:spPr>
          <a:xfrm>
            <a:off x="2667000" y="39624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g313c89382dd_0_448"/>
          <p:cNvSpPr/>
          <p:nvPr/>
        </p:nvSpPr>
        <p:spPr>
          <a:xfrm>
            <a:off x="1371600" y="3200400"/>
            <a:ext cx="457200" cy="457200"/>
          </a:xfrm>
          <a:prstGeom prst="smileyFace">
            <a:avLst>
              <a:gd fmla="val 4653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g313c89382dd_0_448"/>
          <p:cNvSpPr/>
          <p:nvPr/>
        </p:nvSpPr>
        <p:spPr>
          <a:xfrm>
            <a:off x="1371600" y="54102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g313c89382dd_0_448"/>
          <p:cNvSpPr/>
          <p:nvPr/>
        </p:nvSpPr>
        <p:spPr>
          <a:xfrm>
            <a:off x="2438400" y="48006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g313c89382dd_0_448"/>
          <p:cNvSpPr/>
          <p:nvPr/>
        </p:nvSpPr>
        <p:spPr>
          <a:xfrm>
            <a:off x="2438400" y="41910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g313c89382dd_0_448"/>
          <p:cNvSpPr/>
          <p:nvPr/>
        </p:nvSpPr>
        <p:spPr>
          <a:xfrm>
            <a:off x="2438400" y="3505200"/>
            <a:ext cx="457200" cy="457200"/>
          </a:xfrm>
          <a:prstGeom prst="smileyFace">
            <a:avLst>
              <a:gd fmla="val 4653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g313c89382dd_0_4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905000"/>
            <a:ext cx="5410200" cy="43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g313c89382dd_0_46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g313c89382dd_0_463"/>
          <p:cNvSpPr txBox="1"/>
          <p:nvPr/>
        </p:nvSpPr>
        <p:spPr>
          <a:xfrm>
            <a:off x="2541387" y="0"/>
            <a:ext cx="40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Conditionals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88" name="Google Shape;1088;g313c89382dd_0_46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89" name="Google Shape;1089;g313c89382dd_0_46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g313c89382dd_0_463"/>
          <p:cNvSpPr txBox="1"/>
          <p:nvPr/>
        </p:nvSpPr>
        <p:spPr>
          <a:xfrm>
            <a:off x="533400" y="1066800"/>
            <a:ext cx="75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have if statements nested within if statements: </a:t>
            </a:r>
            <a:endParaRPr/>
          </a:p>
        </p:txBody>
      </p:sp>
      <p:sp>
        <p:nvSpPr>
          <p:cNvPr id="1091" name="Google Shape;1091;g313c89382dd_0_463"/>
          <p:cNvSpPr/>
          <p:nvPr/>
        </p:nvSpPr>
        <p:spPr>
          <a:xfrm>
            <a:off x="2667000" y="39624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g313c89382dd_0_463"/>
          <p:cNvSpPr/>
          <p:nvPr/>
        </p:nvSpPr>
        <p:spPr>
          <a:xfrm>
            <a:off x="1371600" y="3200400"/>
            <a:ext cx="457200" cy="457200"/>
          </a:xfrm>
          <a:prstGeom prst="smileyFace">
            <a:avLst>
              <a:gd fmla="val 4653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g313c89382dd_0_463"/>
          <p:cNvSpPr/>
          <p:nvPr/>
        </p:nvSpPr>
        <p:spPr>
          <a:xfrm>
            <a:off x="1371600" y="54102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g313c89382dd_0_463"/>
          <p:cNvSpPr/>
          <p:nvPr/>
        </p:nvSpPr>
        <p:spPr>
          <a:xfrm>
            <a:off x="2438400" y="48006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g313c89382dd_0_463"/>
          <p:cNvSpPr/>
          <p:nvPr/>
        </p:nvSpPr>
        <p:spPr>
          <a:xfrm>
            <a:off x="2438400" y="4191000"/>
            <a:ext cx="457200" cy="3810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313c89382dd_0_463"/>
          <p:cNvSpPr/>
          <p:nvPr/>
        </p:nvSpPr>
        <p:spPr>
          <a:xfrm>
            <a:off x="2438400" y="3505200"/>
            <a:ext cx="457200" cy="457200"/>
          </a:xfrm>
          <a:prstGeom prst="smileyFace">
            <a:avLst>
              <a:gd fmla="val 4653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g313c89382dd_0_4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6362700"/>
            <a:ext cx="14478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13c89382dd_0_479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313c89382dd_0_479"/>
          <p:cNvSpPr txBox="1"/>
          <p:nvPr/>
        </p:nvSpPr>
        <p:spPr>
          <a:xfrm>
            <a:off x="2541387" y="0"/>
            <a:ext cx="40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Conditionals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04" name="Google Shape;1104;g313c89382dd_0_47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05" name="Google Shape;1105;g313c89382dd_0_479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6" name="Google Shape;1106;g313c89382dd_0_4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1231900"/>
            <a:ext cx="735330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313c89382dd_0_48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g313c89382dd_0_487"/>
          <p:cNvSpPr txBox="1"/>
          <p:nvPr/>
        </p:nvSpPr>
        <p:spPr>
          <a:xfrm>
            <a:off x="2541387" y="0"/>
            <a:ext cx="40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Conditionals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13" name="Google Shape;1113;g313c89382dd_0_48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14" name="Google Shape;1114;g313c89382dd_0_48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5" name="Google Shape;1115;g313c89382dd_0_4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000" y="1231900"/>
            <a:ext cx="7353300" cy="43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g313c89382dd_0_4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5791200"/>
            <a:ext cx="12700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313c89382dd_0_49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g313c89382dd_0_496"/>
          <p:cNvSpPr txBox="1"/>
          <p:nvPr/>
        </p:nvSpPr>
        <p:spPr>
          <a:xfrm>
            <a:off x="1551228" y="0"/>
            <a:ext cx="60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Specifying Multiple Conditions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23" name="Google Shape;1123;g313c89382dd_0_49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24" name="Google Shape;1124;g313c89382dd_0_49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g313c89382dd_0_496"/>
          <p:cNvSpPr txBox="1"/>
          <p:nvPr/>
        </p:nvSpPr>
        <p:spPr>
          <a:xfrm>
            <a:off x="685800" y="1219200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specify multiple conditions in a conditional statements?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Google Shape;1130;g313c89382dd_0_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4419600" cy="173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g313c89382dd_0_504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g313c89382dd_0_504"/>
          <p:cNvSpPr txBox="1"/>
          <p:nvPr/>
        </p:nvSpPr>
        <p:spPr>
          <a:xfrm>
            <a:off x="962316" y="0"/>
            <a:ext cx="720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Specifying Multiple Conditions  - and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33" name="Google Shape;1133;g313c89382dd_0_504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34" name="Google Shape;1134;g313c89382dd_0_504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5" name="Google Shape;1135;g313c89382dd_0_504"/>
          <p:cNvSpPr txBox="1"/>
          <p:nvPr/>
        </p:nvSpPr>
        <p:spPr>
          <a:xfrm>
            <a:off x="685800" y="1219200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specify multiple conditions in a conditional statements? </a:t>
            </a:r>
            <a:endParaRPr/>
          </a:p>
        </p:txBody>
      </p:sp>
      <p:sp>
        <p:nvSpPr>
          <p:cNvPr id="1136" name="Google Shape;1136;g313c89382dd_0_504"/>
          <p:cNvSpPr txBox="1"/>
          <p:nvPr/>
        </p:nvSpPr>
        <p:spPr>
          <a:xfrm>
            <a:off x="914400" y="5257800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g313c89382dd_0_504"/>
          <p:cNvSpPr/>
          <p:nvPr/>
        </p:nvSpPr>
        <p:spPr>
          <a:xfrm rot="-5400000">
            <a:off x="2667000" y="3657600"/>
            <a:ext cx="228600" cy="8382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g313c89382dd_0_504"/>
          <p:cNvSpPr/>
          <p:nvPr/>
        </p:nvSpPr>
        <p:spPr>
          <a:xfrm rot="-5400000">
            <a:off x="4572000" y="3657600"/>
            <a:ext cx="228600" cy="8382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g313c89382dd_0_504"/>
          <p:cNvSpPr txBox="1"/>
          <p:nvPr/>
        </p:nvSpPr>
        <p:spPr>
          <a:xfrm>
            <a:off x="20574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1</a:t>
            </a:r>
            <a:endParaRPr/>
          </a:p>
        </p:txBody>
      </p:sp>
      <p:sp>
        <p:nvSpPr>
          <p:cNvPr id="1140" name="Google Shape;1140;g313c89382dd_0_504"/>
          <p:cNvSpPr txBox="1"/>
          <p:nvPr/>
        </p:nvSpPr>
        <p:spPr>
          <a:xfrm>
            <a:off x="40386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2</a:t>
            </a:r>
            <a:endParaRPr/>
          </a:p>
        </p:txBody>
      </p:sp>
      <p:cxnSp>
        <p:nvCxnSpPr>
          <p:cNvPr id="1141" name="Google Shape;1141;g313c89382dd_0_504"/>
          <p:cNvCxnSpPr/>
          <p:nvPr/>
        </p:nvCxnSpPr>
        <p:spPr>
          <a:xfrm>
            <a:off x="2209800" y="3810000"/>
            <a:ext cx="403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42" name="Google Shape;1142;g313c89382dd_0_504"/>
          <p:cNvSpPr txBox="1"/>
          <p:nvPr/>
        </p:nvSpPr>
        <p:spPr>
          <a:xfrm>
            <a:off x="5715000" y="4953000"/>
            <a:ext cx="32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statements w/ “and”</a:t>
            </a:r>
            <a:endParaRPr/>
          </a:p>
        </p:txBody>
      </p:sp>
      <p:cxnSp>
        <p:nvCxnSpPr>
          <p:cNvPr id="1143" name="Google Shape;1143;g313c89382dd_0_504"/>
          <p:cNvCxnSpPr/>
          <p:nvPr/>
        </p:nvCxnSpPr>
        <p:spPr>
          <a:xfrm rot="10800000">
            <a:off x="6096000" y="3962400"/>
            <a:ext cx="68580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g313c89382dd_0_5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4419600" cy="1731762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g313c89382dd_0_521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50" name="Google Shape;1150;g313c89382dd_0_52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51" name="Google Shape;1151;g313c89382dd_0_521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g313c89382dd_0_521"/>
          <p:cNvSpPr txBox="1"/>
          <p:nvPr/>
        </p:nvSpPr>
        <p:spPr>
          <a:xfrm>
            <a:off x="685800" y="1219200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specify multiple conditions in a conditional statements? </a:t>
            </a:r>
            <a:endParaRPr/>
          </a:p>
        </p:txBody>
      </p:sp>
      <p:sp>
        <p:nvSpPr>
          <p:cNvPr id="1153" name="Google Shape;1153;g313c89382dd_0_521"/>
          <p:cNvSpPr txBox="1"/>
          <p:nvPr/>
        </p:nvSpPr>
        <p:spPr>
          <a:xfrm>
            <a:off x="914400" y="5257800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g313c89382dd_0_521"/>
          <p:cNvSpPr/>
          <p:nvPr/>
        </p:nvSpPr>
        <p:spPr>
          <a:xfrm rot="-5400000">
            <a:off x="2667000" y="3657600"/>
            <a:ext cx="228600" cy="8382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g313c89382dd_0_521"/>
          <p:cNvSpPr/>
          <p:nvPr/>
        </p:nvSpPr>
        <p:spPr>
          <a:xfrm rot="-5400000">
            <a:off x="4572000" y="3657600"/>
            <a:ext cx="228600" cy="8382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g313c89382dd_0_521"/>
          <p:cNvSpPr txBox="1"/>
          <p:nvPr/>
        </p:nvSpPr>
        <p:spPr>
          <a:xfrm>
            <a:off x="20574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1</a:t>
            </a:r>
            <a:endParaRPr/>
          </a:p>
        </p:txBody>
      </p:sp>
      <p:sp>
        <p:nvSpPr>
          <p:cNvPr id="1157" name="Google Shape;1157;g313c89382dd_0_521"/>
          <p:cNvSpPr txBox="1"/>
          <p:nvPr/>
        </p:nvSpPr>
        <p:spPr>
          <a:xfrm>
            <a:off x="40386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2</a:t>
            </a:r>
            <a:endParaRPr/>
          </a:p>
        </p:txBody>
      </p:sp>
      <p:cxnSp>
        <p:nvCxnSpPr>
          <p:cNvPr id="1158" name="Google Shape;1158;g313c89382dd_0_521"/>
          <p:cNvCxnSpPr/>
          <p:nvPr/>
        </p:nvCxnSpPr>
        <p:spPr>
          <a:xfrm>
            <a:off x="2209800" y="3810000"/>
            <a:ext cx="403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59" name="Google Shape;1159;g313c89382dd_0_521"/>
          <p:cNvSpPr txBox="1"/>
          <p:nvPr/>
        </p:nvSpPr>
        <p:spPr>
          <a:xfrm>
            <a:off x="1828800" y="5105400"/>
            <a:ext cx="647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conditions must evaluate to True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arbitrary number of conditions </a:t>
            </a:r>
            <a:endParaRPr/>
          </a:p>
        </p:txBody>
      </p:sp>
      <p:sp>
        <p:nvSpPr>
          <p:cNvPr id="1160" name="Google Shape;1160;g313c89382dd_0_521"/>
          <p:cNvSpPr txBox="1"/>
          <p:nvPr/>
        </p:nvSpPr>
        <p:spPr>
          <a:xfrm>
            <a:off x="962316" y="0"/>
            <a:ext cx="720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Specifying Multiple Conditions  - and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2723529" y="0"/>
            <a:ext cx="36787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Creating Variables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85" name="Google Shape;185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86" name="Google Shape;186;p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381000" y="11430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create our first variables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9300" y="2120900"/>
            <a:ext cx="25654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/>
          <p:nvPr/>
        </p:nvSpPr>
        <p:spPr>
          <a:xfrm>
            <a:off x="457200" y="5181600"/>
            <a:ext cx="845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couple of things about Jupyter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9"/>
          <p:cNvCxnSpPr/>
          <p:nvPr/>
        </p:nvCxnSpPr>
        <p:spPr>
          <a:xfrm flipH="1">
            <a:off x="5867400" y="2667000"/>
            <a:ext cx="9906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91" name="Google Shape;191;p9"/>
          <p:cNvSpPr txBox="1"/>
          <p:nvPr/>
        </p:nvSpPr>
        <p:spPr>
          <a:xfrm>
            <a:off x="6858000" y="24384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cell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9"/>
          <p:cNvCxnSpPr/>
          <p:nvPr/>
        </p:nvCxnSpPr>
        <p:spPr>
          <a:xfrm flipH="1" rot="10800000">
            <a:off x="2286000" y="2514600"/>
            <a:ext cx="1371600" cy="1219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93" name="Google Shape;193;p9"/>
          <p:cNvSpPr txBox="1"/>
          <p:nvPr/>
        </p:nvSpPr>
        <p:spPr>
          <a:xfrm>
            <a:off x="533400" y="3733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in which cells have been run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9"/>
          <p:cNvCxnSpPr/>
          <p:nvPr/>
        </p:nvCxnSpPr>
        <p:spPr>
          <a:xfrm rot="10800000">
            <a:off x="4800600" y="4343400"/>
            <a:ext cx="1066800" cy="22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95" name="Google Shape;195;p9"/>
          <p:cNvSpPr txBox="1"/>
          <p:nvPr/>
        </p:nvSpPr>
        <p:spPr>
          <a:xfrm>
            <a:off x="6019800" y="41910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Output, we get this by typing variable names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9"/>
          <p:cNvCxnSpPr/>
          <p:nvPr/>
        </p:nvCxnSpPr>
        <p:spPr>
          <a:xfrm rot="10800000">
            <a:off x="4648200" y="3505200"/>
            <a:ext cx="1371600" cy="76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13c89382dd_0_53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66" name="Google Shape;1166;g313c89382dd_0_53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67" name="Google Shape;1167;g313c89382dd_0_53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g313c89382dd_0_537"/>
          <p:cNvSpPr txBox="1"/>
          <p:nvPr/>
        </p:nvSpPr>
        <p:spPr>
          <a:xfrm>
            <a:off x="685800" y="1219200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specify multiple conditions in a conditional statements? </a:t>
            </a:r>
            <a:endParaRPr/>
          </a:p>
        </p:txBody>
      </p:sp>
      <p:pic>
        <p:nvPicPr>
          <p:cNvPr id="1169" name="Google Shape;1169;g313c89382dd_0_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09800"/>
            <a:ext cx="5715000" cy="3938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70" name="Google Shape;1170;g313c89382dd_0_537"/>
          <p:cNvSpPr txBox="1"/>
          <p:nvPr/>
        </p:nvSpPr>
        <p:spPr>
          <a:xfrm>
            <a:off x="962316" y="0"/>
            <a:ext cx="720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Specifying Multiple Conditions  - and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g313c89382dd_0_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438400"/>
            <a:ext cx="4572000" cy="1443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g313c89382dd_0_54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g313c89382dd_0_546"/>
          <p:cNvSpPr txBox="1"/>
          <p:nvPr/>
        </p:nvSpPr>
        <p:spPr>
          <a:xfrm>
            <a:off x="1117858" y="0"/>
            <a:ext cx="68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Specifying Multiple Conditions  - or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78" name="Google Shape;1178;g313c89382dd_0_54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79" name="Google Shape;1179;g313c89382dd_0_54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0" name="Google Shape;1180;g313c89382dd_0_546"/>
          <p:cNvSpPr txBox="1"/>
          <p:nvPr/>
        </p:nvSpPr>
        <p:spPr>
          <a:xfrm>
            <a:off x="685800" y="1219200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specify multiple conditions in a conditional statements? </a:t>
            </a:r>
            <a:endParaRPr/>
          </a:p>
        </p:txBody>
      </p:sp>
      <p:sp>
        <p:nvSpPr>
          <p:cNvPr id="1181" name="Google Shape;1181;g313c89382dd_0_546"/>
          <p:cNvSpPr txBox="1"/>
          <p:nvPr/>
        </p:nvSpPr>
        <p:spPr>
          <a:xfrm>
            <a:off x="914400" y="5257800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g313c89382dd_0_546"/>
          <p:cNvSpPr/>
          <p:nvPr/>
        </p:nvSpPr>
        <p:spPr>
          <a:xfrm rot="-5400000">
            <a:off x="2971800" y="3352800"/>
            <a:ext cx="304800" cy="15240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g313c89382dd_0_546"/>
          <p:cNvSpPr/>
          <p:nvPr/>
        </p:nvSpPr>
        <p:spPr>
          <a:xfrm rot="-5400000">
            <a:off x="5448300" y="3314700"/>
            <a:ext cx="228600" cy="15240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g313c89382dd_0_546"/>
          <p:cNvSpPr txBox="1"/>
          <p:nvPr/>
        </p:nvSpPr>
        <p:spPr>
          <a:xfrm>
            <a:off x="24384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1</a:t>
            </a:r>
            <a:endParaRPr/>
          </a:p>
        </p:txBody>
      </p:sp>
      <p:sp>
        <p:nvSpPr>
          <p:cNvPr id="1185" name="Google Shape;1185;g313c89382dd_0_546"/>
          <p:cNvSpPr txBox="1"/>
          <p:nvPr/>
        </p:nvSpPr>
        <p:spPr>
          <a:xfrm>
            <a:off x="48768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2</a:t>
            </a:r>
            <a:endParaRPr/>
          </a:p>
        </p:txBody>
      </p:sp>
      <p:cxnSp>
        <p:nvCxnSpPr>
          <p:cNvPr id="1186" name="Google Shape;1186;g313c89382dd_0_546"/>
          <p:cNvCxnSpPr/>
          <p:nvPr/>
        </p:nvCxnSpPr>
        <p:spPr>
          <a:xfrm>
            <a:off x="2209800" y="3810000"/>
            <a:ext cx="403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87" name="Google Shape;1187;g313c89382dd_0_546"/>
          <p:cNvSpPr txBox="1"/>
          <p:nvPr/>
        </p:nvSpPr>
        <p:spPr>
          <a:xfrm>
            <a:off x="5891419" y="4800600"/>
            <a:ext cx="3276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statements w/ “or”</a:t>
            </a:r>
            <a:endParaRPr/>
          </a:p>
        </p:txBody>
      </p:sp>
      <p:cxnSp>
        <p:nvCxnSpPr>
          <p:cNvPr id="1188" name="Google Shape;1188;g313c89382dd_0_546"/>
          <p:cNvCxnSpPr/>
          <p:nvPr/>
        </p:nvCxnSpPr>
        <p:spPr>
          <a:xfrm rot="10800000">
            <a:off x="6477000" y="3657600"/>
            <a:ext cx="914400" cy="114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3" name="Google Shape;1193;g313c89382dd_0_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438400"/>
            <a:ext cx="4572000" cy="1443789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g313c89382dd_0_563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5" name="Google Shape;1195;g313c89382dd_0_563"/>
          <p:cNvSpPr txBox="1"/>
          <p:nvPr/>
        </p:nvSpPr>
        <p:spPr>
          <a:xfrm>
            <a:off x="1117858" y="0"/>
            <a:ext cx="689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Specifying Multiple Conditions  - or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96" name="Google Shape;1196;g313c89382dd_0_563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197" name="Google Shape;1197;g313c89382dd_0_563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g313c89382dd_0_563"/>
          <p:cNvSpPr txBox="1"/>
          <p:nvPr/>
        </p:nvSpPr>
        <p:spPr>
          <a:xfrm>
            <a:off x="685800" y="1219200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specify multiple conditions in a conditional statements? </a:t>
            </a:r>
            <a:endParaRPr/>
          </a:p>
        </p:txBody>
      </p:sp>
      <p:sp>
        <p:nvSpPr>
          <p:cNvPr id="1199" name="Google Shape;1199;g313c89382dd_0_563"/>
          <p:cNvSpPr txBox="1"/>
          <p:nvPr/>
        </p:nvSpPr>
        <p:spPr>
          <a:xfrm>
            <a:off x="914400" y="5257800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g313c89382dd_0_563"/>
          <p:cNvSpPr/>
          <p:nvPr/>
        </p:nvSpPr>
        <p:spPr>
          <a:xfrm rot="-5400000">
            <a:off x="2971800" y="3352800"/>
            <a:ext cx="304800" cy="15240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g313c89382dd_0_563"/>
          <p:cNvSpPr/>
          <p:nvPr/>
        </p:nvSpPr>
        <p:spPr>
          <a:xfrm rot="-5400000">
            <a:off x="5448300" y="3314700"/>
            <a:ext cx="228600" cy="1524000"/>
          </a:xfrm>
          <a:prstGeom prst="leftBracket">
            <a:avLst>
              <a:gd fmla="val 8333" name="adj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g313c89382dd_0_563"/>
          <p:cNvSpPr txBox="1"/>
          <p:nvPr/>
        </p:nvSpPr>
        <p:spPr>
          <a:xfrm>
            <a:off x="24384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1</a:t>
            </a:r>
            <a:endParaRPr/>
          </a:p>
        </p:txBody>
      </p:sp>
      <p:sp>
        <p:nvSpPr>
          <p:cNvPr id="1203" name="Google Shape;1203;g313c89382dd_0_563"/>
          <p:cNvSpPr txBox="1"/>
          <p:nvPr/>
        </p:nvSpPr>
        <p:spPr>
          <a:xfrm>
            <a:off x="4876800" y="43434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2</a:t>
            </a:r>
            <a:endParaRPr/>
          </a:p>
        </p:txBody>
      </p:sp>
      <p:cxnSp>
        <p:nvCxnSpPr>
          <p:cNvPr id="1204" name="Google Shape;1204;g313c89382dd_0_563"/>
          <p:cNvCxnSpPr/>
          <p:nvPr/>
        </p:nvCxnSpPr>
        <p:spPr>
          <a:xfrm>
            <a:off x="2209800" y="3810000"/>
            <a:ext cx="403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05" name="Google Shape;1205;g313c89382dd_0_563"/>
          <p:cNvSpPr txBox="1"/>
          <p:nvPr/>
        </p:nvSpPr>
        <p:spPr>
          <a:xfrm>
            <a:off x="1828800" y="5105400"/>
            <a:ext cx="647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least one condition must evaluate to True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arbitrary number of conditions 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313c89382dd_0_579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g313c89382dd_0_579"/>
          <p:cNvSpPr txBox="1"/>
          <p:nvPr/>
        </p:nvSpPr>
        <p:spPr>
          <a:xfrm>
            <a:off x="1551232" y="0"/>
            <a:ext cx="602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Specifying Multiple Conditions 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12" name="Google Shape;1212;g313c89382dd_0_579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13" name="Google Shape;1213;g313c89382dd_0_579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g313c89382dd_0_579"/>
          <p:cNvSpPr txBox="1"/>
          <p:nvPr/>
        </p:nvSpPr>
        <p:spPr>
          <a:xfrm>
            <a:off x="685800" y="1219200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specify multiple conditions in a conditional statements? </a:t>
            </a:r>
            <a:endParaRPr/>
          </a:p>
        </p:txBody>
      </p:sp>
      <p:pic>
        <p:nvPicPr>
          <p:cNvPr id="1215" name="Google Shape;1215;g313c89382dd_0_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286000"/>
            <a:ext cx="6629401" cy="4351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313c89382dd_0_588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g313c89382dd_0_588"/>
          <p:cNvSpPr txBox="1"/>
          <p:nvPr/>
        </p:nvSpPr>
        <p:spPr>
          <a:xfrm>
            <a:off x="3544514" y="0"/>
            <a:ext cx="203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22" name="Google Shape;1222;g313c89382dd_0_58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23" name="Google Shape;1223;g313c89382dd_0_588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g313c89382dd_0_588"/>
          <p:cNvSpPr txBox="1"/>
          <p:nvPr/>
        </p:nvSpPr>
        <p:spPr>
          <a:xfrm>
            <a:off x="1295400" y="1600200"/>
            <a:ext cx="67818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 of for loops: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 over the elements of a list or string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element, perform some sort of operation  - count or sum</a:t>
            </a:r>
            <a:endParaRPr/>
          </a:p>
          <a:p>
            <a:pPr indent="-1905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some action a specified number of times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Deal out 5 cards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student go through all 100 lockers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313c89382dd_0_59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g313c89382dd_0_596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31" name="Google Shape;1231;g313c89382dd_0_59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32" name="Google Shape;1232;g313c89382dd_0_59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3" name="Google Shape;1233;g313c89382dd_0_5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g313c89382dd_0_596"/>
          <p:cNvSpPr txBox="1"/>
          <p:nvPr/>
        </p:nvSpPr>
        <p:spPr>
          <a:xfrm>
            <a:off x="1066800" y="990600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g313c89382dd_0_596"/>
          <p:cNvSpPr txBox="1"/>
          <p:nvPr/>
        </p:nvSpPr>
        <p:spPr>
          <a:xfrm>
            <a:off x="1295400" y="990600"/>
            <a:ext cx="685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sum of elements of a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for loop to iterate over the elements of the list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13c89382dd_0_606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1" name="Google Shape;1241;g313c89382dd_0_606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42" name="Google Shape;1242;g313c89382dd_0_606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43" name="Google Shape;1243;g313c89382dd_0_606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4" name="Google Shape;1244;g313c89382dd_0_6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g313c89382dd_0_606"/>
          <p:cNvSpPr txBox="1"/>
          <p:nvPr/>
        </p:nvSpPr>
        <p:spPr>
          <a:xfrm>
            <a:off x="1066800" y="990600"/>
            <a:ext cx="777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g313c89382dd_0_606"/>
          <p:cNvSpPr txBox="1"/>
          <p:nvPr/>
        </p:nvSpPr>
        <p:spPr>
          <a:xfrm>
            <a:off x="1295400" y="990600"/>
            <a:ext cx="685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sum of elements of a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for loop to iterate over the elements of the list</a:t>
            </a:r>
            <a:endParaRPr/>
          </a:p>
        </p:txBody>
      </p:sp>
      <p:sp>
        <p:nvSpPr>
          <p:cNvPr id="1247" name="Google Shape;1247;g313c89382dd_0_606"/>
          <p:cNvSpPr txBox="1"/>
          <p:nvPr/>
        </p:nvSpPr>
        <p:spPr>
          <a:xfrm>
            <a:off x="152400" y="4724400"/>
            <a:ext cx="16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“for”</a:t>
            </a:r>
            <a:endParaRPr/>
          </a:p>
        </p:txBody>
      </p:sp>
      <p:cxnSp>
        <p:nvCxnSpPr>
          <p:cNvPr id="1248" name="Google Shape;1248;g313c89382dd_0_606"/>
          <p:cNvCxnSpPr/>
          <p:nvPr/>
        </p:nvCxnSpPr>
        <p:spPr>
          <a:xfrm flipH="1" rot="10800000">
            <a:off x="1676400" y="4800466"/>
            <a:ext cx="533400" cy="10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49" name="Google Shape;1249;g313c89382dd_0_606"/>
          <p:cNvSpPr txBox="1"/>
          <p:nvPr/>
        </p:nvSpPr>
        <p:spPr>
          <a:xfrm>
            <a:off x="1295400" y="5638800"/>
            <a:ext cx="1600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variable – takes on each value of loop target</a:t>
            </a:r>
            <a:endParaRPr/>
          </a:p>
        </p:txBody>
      </p:sp>
      <p:cxnSp>
        <p:nvCxnSpPr>
          <p:cNvPr id="1250" name="Google Shape;1250;g313c89382dd_0_606"/>
          <p:cNvCxnSpPr/>
          <p:nvPr/>
        </p:nvCxnSpPr>
        <p:spPr>
          <a:xfrm flipH="1" rot="10800000">
            <a:off x="2057400" y="4952866"/>
            <a:ext cx="1295400" cy="71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51" name="Google Shape;1251;g313c89382dd_0_606"/>
          <p:cNvSpPr txBox="1"/>
          <p:nvPr/>
        </p:nvSpPr>
        <p:spPr>
          <a:xfrm>
            <a:off x="7086600" y="5715000"/>
            <a:ext cx="160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target – object to be iterated over</a:t>
            </a:r>
            <a:endParaRPr/>
          </a:p>
        </p:txBody>
      </p:sp>
      <p:cxnSp>
        <p:nvCxnSpPr>
          <p:cNvPr id="1252" name="Google Shape;1252;g313c89382dd_0_606"/>
          <p:cNvCxnSpPr/>
          <p:nvPr/>
        </p:nvCxnSpPr>
        <p:spPr>
          <a:xfrm rot="10800000">
            <a:off x="7315200" y="5105266"/>
            <a:ext cx="381000" cy="56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313c89382dd_0_622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8" name="Google Shape;1258;g313c89382dd_0_622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59" name="Google Shape;1259;g313c89382dd_0_622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60" name="Google Shape;1260;g313c89382dd_0_622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1" name="Google Shape;1261;g313c89382dd_0_6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2" name="Google Shape;1262;g313c89382dd_0_622"/>
          <p:cNvSpPr/>
          <p:nvPr/>
        </p:nvSpPr>
        <p:spPr>
          <a:xfrm>
            <a:off x="1371600" y="4648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263" name="Google Shape;1263;g313c89382dd_0_6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828800"/>
            <a:ext cx="18034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g313c89382dd_0_622"/>
          <p:cNvSpPr txBox="1"/>
          <p:nvPr/>
        </p:nvSpPr>
        <p:spPr>
          <a:xfrm>
            <a:off x="3657600" y="6096000"/>
            <a:ext cx="48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of code to run each iteration of for loop</a:t>
            </a:r>
            <a:endParaRPr/>
          </a:p>
        </p:txBody>
      </p:sp>
      <p:cxnSp>
        <p:nvCxnSpPr>
          <p:cNvPr id="1265" name="Google Shape;1265;g313c89382dd_0_622"/>
          <p:cNvCxnSpPr/>
          <p:nvPr/>
        </p:nvCxnSpPr>
        <p:spPr>
          <a:xfrm rot="10800000">
            <a:off x="5257800" y="5562466"/>
            <a:ext cx="381000" cy="56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266" name="Google Shape;1266;g313c89382dd_0_622"/>
          <p:cNvCxnSpPr/>
          <p:nvPr/>
        </p:nvCxnSpPr>
        <p:spPr>
          <a:xfrm>
            <a:off x="61722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267" name="Google Shape;1267;g313c89382dd_0_622"/>
          <p:cNvSpPr txBox="1"/>
          <p:nvPr/>
        </p:nvSpPr>
        <p:spPr>
          <a:xfrm>
            <a:off x="228600" y="1066800"/>
            <a:ext cx="472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call loop variable whatever you want</a:t>
            </a:r>
            <a:endParaRPr/>
          </a:p>
        </p:txBody>
      </p:sp>
      <p:cxnSp>
        <p:nvCxnSpPr>
          <p:cNvPr id="1268" name="Google Shape;1268;g313c89382dd_0_622"/>
          <p:cNvCxnSpPr/>
          <p:nvPr/>
        </p:nvCxnSpPr>
        <p:spPr>
          <a:xfrm>
            <a:off x="1143000" y="1447800"/>
            <a:ext cx="8382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13c89382dd_0_637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g313c89382dd_0_637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75" name="Google Shape;1275;g313c89382dd_0_637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76" name="Google Shape;1276;g313c89382dd_0_637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7" name="Google Shape;1277;g313c89382dd_0_6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g313c89382dd_0_637"/>
          <p:cNvSpPr/>
          <p:nvPr/>
        </p:nvSpPr>
        <p:spPr>
          <a:xfrm>
            <a:off x="2514600" y="51816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279" name="Google Shape;1279;g313c89382dd_0_6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828800"/>
            <a:ext cx="1803400" cy="86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0" name="Google Shape;1280;g313c89382dd_0_637"/>
          <p:cNvCxnSpPr/>
          <p:nvPr/>
        </p:nvCxnSpPr>
        <p:spPr>
          <a:xfrm>
            <a:off x="61722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13c89382dd_0_648"/>
          <p:cNvSpPr txBox="1"/>
          <p:nvPr/>
        </p:nvSpPr>
        <p:spPr>
          <a:xfrm>
            <a:off x="-14068" y="0"/>
            <a:ext cx="9158100" cy="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g313c89382dd_0_648"/>
          <p:cNvSpPr txBox="1"/>
          <p:nvPr/>
        </p:nvSpPr>
        <p:spPr>
          <a:xfrm>
            <a:off x="2842550" y="0"/>
            <a:ext cx="344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Loops w/ List</a:t>
            </a:r>
            <a:endParaRPr/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87" name="Google Shape;1287;g313c89382dd_0_648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88" name="Google Shape;1288;g313c89382dd_0_648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9" name="Google Shape;1289;g313c89382dd_0_6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95600"/>
            <a:ext cx="6311900" cy="28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g313c89382dd_0_648"/>
          <p:cNvSpPr/>
          <p:nvPr/>
        </p:nvSpPr>
        <p:spPr>
          <a:xfrm>
            <a:off x="1371600" y="4648200"/>
            <a:ext cx="8382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291" name="Google Shape;1291;g313c89382dd_0_6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1752600"/>
            <a:ext cx="1803398" cy="87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2" name="Google Shape;1292;g313c89382dd_0_648"/>
          <p:cNvCxnSpPr/>
          <p:nvPr/>
        </p:nvCxnSpPr>
        <p:spPr>
          <a:xfrm>
            <a:off x="6781800" y="2546866"/>
            <a:ext cx="0" cy="34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2015-04-30T01:39:07Z</dcterms:created>
  <dc:creator>Jake Feldman</dc:creator>
</cp:coreProperties>
</file>