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y="6858000" cx="9144000"/>
  <p:notesSz cx="6858000" cy="9144000"/>
  <p:embeddedFontLst>
    <p:embeddedFont>
      <p:font typeface="Roboto Mono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Mono-boldItalic.fntdata"/><Relationship Id="rId72" Type="http://schemas.openxmlformats.org/officeDocument/2006/relationships/font" Target="fonts/RobotoMono-italic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RobotoMono-bold.fntdata"/><Relationship Id="rId70" Type="http://schemas.openxmlformats.org/officeDocument/2006/relationships/font" Target="fonts/RobotoMono-regular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5" name="Google Shape;35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2" name="Google Shape;422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7" name="Google Shape;437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1" name="Google Shape;48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" name="Google Shape;547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4" name="Google Shape;56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1" name="Google Shape;58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9" name="Google Shape;599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9" name="Google Shape;609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1" name="Google Shape;621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3" name="Google Shape;63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5" name="Google Shape;645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8" name="Google Shape;65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1" name="Google Shape;67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3" name="Google Shape;683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6" name="Google Shape;696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9" name="Google Shape;709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8" name="Google Shape;718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0" name="Google Shape;73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4" name="Google Shape;744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9" name="Google Shape;759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4" name="Google Shape;774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0" name="Google Shape;790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6" name="Google Shape;806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1" name="Google Shape;821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6" name="Google Shape;836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1" name="Google Shape;851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5" name="Google Shape;865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8" name="Google Shape;878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9" name="Google Shape;879;p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3719fe657ea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3719fe657e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g3719fe657ea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3719fe657ea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3719fe657e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g3719fe657ea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2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localhost:8888/notebooks/Lec9/Python_Functions.ipynb?" TargetMode="External"/><Relationship Id="rId4" Type="http://schemas.openxmlformats.org/officeDocument/2006/relationships/hyperlink" Target="http://localhost:8888/notebooks/Lec9/Python_Functions.ipynb?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2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5" Type="http://schemas.openxmlformats.org/officeDocument/2006/relationships/image" Target="../media/image3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5" Type="http://schemas.openxmlformats.org/officeDocument/2006/relationships/image" Target="../media/image3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5" Type="http://schemas.openxmlformats.org/officeDocument/2006/relationships/image" Target="../media/image3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5" Type="http://schemas.openxmlformats.org/officeDocument/2006/relationships/image" Target="../media/image3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5" Type="http://schemas.openxmlformats.org/officeDocument/2006/relationships/image" Target="../media/image3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5" Type="http://schemas.openxmlformats.org/officeDocument/2006/relationships/image" Target="../media/image3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5" Type="http://schemas.openxmlformats.org/officeDocument/2006/relationships/image" Target="../media/image3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4.png"/><Relationship Id="rId4" Type="http://schemas.openxmlformats.org/officeDocument/2006/relationships/image" Target="../media/image32.png"/><Relationship Id="rId5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3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Relationship Id="rId5" Type="http://schemas.openxmlformats.org/officeDocument/2006/relationships/image" Target="../media/image4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4.png"/><Relationship Id="rId4" Type="http://schemas.openxmlformats.org/officeDocument/2006/relationships/image" Target="../media/image4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5.png"/><Relationship Id="rId4" Type="http://schemas.openxmlformats.org/officeDocument/2006/relationships/image" Target="../media/image4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0000" y="2540000"/>
            <a:ext cx="1905" cy="190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>
            <p:ph type="ctrTitle"/>
          </p:nvPr>
        </p:nvSpPr>
        <p:spPr>
          <a:xfrm>
            <a:off x="685800" y="1219200"/>
            <a:ext cx="77724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Functions + Scope</a:t>
            </a:r>
            <a:br>
              <a:rPr lang="en-US"/>
            </a:b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0" y="2819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3545079" y="0"/>
            <a:ext cx="2035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88" name="Google Shape;188;p2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89" name="Google Shape;189;p2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700" y="1866900"/>
            <a:ext cx="40259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2"/>
          <p:cNvSpPr/>
          <p:nvPr/>
        </p:nvSpPr>
        <p:spPr>
          <a:xfrm>
            <a:off x="2873318" y="270978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3200400" y="4953000"/>
            <a:ext cx="4495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call a function type the name and give the inputs required.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2"/>
          <p:cNvSpPr/>
          <p:nvPr/>
        </p:nvSpPr>
        <p:spPr>
          <a:xfrm rot="-9069793">
            <a:off x="3647107" y="4670114"/>
            <a:ext cx="7620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94" name="Google Shape;19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9167" y="884268"/>
            <a:ext cx="14859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2"/>
          <p:cNvSpPr/>
          <p:nvPr/>
        </p:nvSpPr>
        <p:spPr>
          <a:xfrm>
            <a:off x="2057400" y="41910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3545079" y="0"/>
            <a:ext cx="2035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02" name="Google Shape;202;p2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03" name="Google Shape;203;p23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700" y="1866900"/>
            <a:ext cx="40259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3"/>
          <p:cNvSpPr/>
          <p:nvPr/>
        </p:nvSpPr>
        <p:spPr>
          <a:xfrm>
            <a:off x="2895600" y="34290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3200400" y="4953000"/>
            <a:ext cx="4495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call a function type the name and give the inputs required.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/>
          <p:nvPr/>
        </p:nvSpPr>
        <p:spPr>
          <a:xfrm rot="-9069793">
            <a:off x="3647107" y="4670114"/>
            <a:ext cx="7620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208" name="Google Shape;20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9167" y="884268"/>
            <a:ext cx="14859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/>
          <p:nvPr/>
        </p:nvSpPr>
        <p:spPr>
          <a:xfrm>
            <a:off x="2057400" y="41910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3545079" y="0"/>
            <a:ext cx="2035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16" name="Google Shape;216;p2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17" name="Google Shape;217;p24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700" y="1866900"/>
            <a:ext cx="40259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4"/>
          <p:cNvSpPr/>
          <p:nvPr/>
        </p:nvSpPr>
        <p:spPr>
          <a:xfrm>
            <a:off x="2057400" y="41910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3200400" y="4953000"/>
            <a:ext cx="4495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call a function type the name and give the inputs required.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"/>
          <p:cNvSpPr/>
          <p:nvPr/>
        </p:nvSpPr>
        <p:spPr>
          <a:xfrm rot="-9069793">
            <a:off x="3647107" y="4670114"/>
            <a:ext cx="7620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222" name="Google Shape;22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9167" y="884268"/>
            <a:ext cx="14859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"/>
          <p:cNvSpPr txBox="1"/>
          <p:nvPr/>
        </p:nvSpPr>
        <p:spPr>
          <a:xfrm>
            <a:off x="3545079" y="0"/>
            <a:ext cx="2035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29" name="Google Shape;229;p2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30" name="Google Shape;230;p25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066800"/>
            <a:ext cx="6400800" cy="397325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/>
        </p:nvSpPr>
        <p:spPr>
          <a:xfrm>
            <a:off x="381000" y="5410200"/>
            <a:ext cx="8229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variables product doesn’t exist outside of the function…but we can store the object returned by the function!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 txBox="1"/>
          <p:nvPr/>
        </p:nvSpPr>
        <p:spPr>
          <a:xfrm>
            <a:off x="3545079" y="0"/>
            <a:ext cx="2035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39" name="Google Shape;239;p2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40" name="Google Shape;240;p26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2133600" y="1295400"/>
            <a:ext cx="4495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store the result returned from the function in a 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286000"/>
            <a:ext cx="54991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/>
          <p:nvPr/>
        </p:nvSpPr>
        <p:spPr>
          <a:xfrm>
            <a:off x="1524000" y="467048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3545079" y="0"/>
            <a:ext cx="2035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50" name="Google Shape;250;p2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51" name="Google Shape;251;p27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2133600" y="1295400"/>
            <a:ext cx="4495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store the result returned from the function in a 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3" name="Google Shape;25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286000"/>
            <a:ext cx="54991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7"/>
          <p:cNvSpPr/>
          <p:nvPr/>
        </p:nvSpPr>
        <p:spPr>
          <a:xfrm>
            <a:off x="1524000" y="24384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1524000" y="467048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3545079" y="0"/>
            <a:ext cx="2035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62" name="Google Shape;262;p2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63" name="Google Shape;263;p28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2133600" y="1295400"/>
            <a:ext cx="4495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store the result returned from the function in a 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286000"/>
            <a:ext cx="54991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8"/>
          <p:cNvSpPr/>
          <p:nvPr/>
        </p:nvSpPr>
        <p:spPr>
          <a:xfrm>
            <a:off x="2286000" y="32004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8"/>
          <p:cNvSpPr/>
          <p:nvPr/>
        </p:nvSpPr>
        <p:spPr>
          <a:xfrm>
            <a:off x="1524000" y="467048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3545079" y="0"/>
            <a:ext cx="2035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74" name="Google Shape;274;p2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75" name="Google Shape;275;p29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2133600" y="1295400"/>
            <a:ext cx="4495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store the result returned from the function in a 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286000"/>
            <a:ext cx="54991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9"/>
          <p:cNvSpPr/>
          <p:nvPr/>
        </p:nvSpPr>
        <p:spPr>
          <a:xfrm>
            <a:off x="2286000" y="39624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1524000" y="467048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0"/>
          <p:cNvSpPr txBox="1"/>
          <p:nvPr/>
        </p:nvSpPr>
        <p:spPr>
          <a:xfrm>
            <a:off x="3545079" y="0"/>
            <a:ext cx="2035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86" name="Google Shape;286;p3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87" name="Google Shape;287;p30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2133600" y="1295400"/>
            <a:ext cx="4495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store the result returned from the function in a 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9" name="Google Shape;2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286000"/>
            <a:ext cx="54991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0"/>
          <p:cNvSpPr/>
          <p:nvPr/>
        </p:nvSpPr>
        <p:spPr>
          <a:xfrm>
            <a:off x="1503505" y="468162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1295400" y="6096000"/>
            <a:ext cx="7467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did not have to name this variable product, we could have names it anything.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1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1"/>
          <p:cNvSpPr txBox="1"/>
          <p:nvPr/>
        </p:nvSpPr>
        <p:spPr>
          <a:xfrm>
            <a:off x="3545079" y="0"/>
            <a:ext cx="2035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98" name="Google Shape;298;p3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299" name="Google Shape;299;p31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2133600" y="1295400"/>
            <a:ext cx="4495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store the result returned from the function in a 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286000"/>
            <a:ext cx="54991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1"/>
          <p:cNvSpPr/>
          <p:nvPr/>
        </p:nvSpPr>
        <p:spPr>
          <a:xfrm>
            <a:off x="1447800" y="50292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401750" y="465400"/>
            <a:ext cx="90360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1475" lvl="0" marL="457200" marR="0" rtl="0" algn="l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●"/>
            </a:pPr>
            <a:r>
              <a:rPr b="1" i="0" lang="en-US" sz="21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is a function in Python?</a:t>
            </a:r>
            <a:endParaRPr b="1" i="0" sz="2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●"/>
            </a:pPr>
            <a:r>
              <a:rPr b="1" i="0" lang="en-US" sz="21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Types of Functions</a:t>
            </a:r>
            <a:endParaRPr b="1" i="0" sz="2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●"/>
            </a:pPr>
            <a:r>
              <a:rPr b="1" i="0" lang="en-US" sz="21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Defining a Function:</a:t>
            </a:r>
            <a:endParaRPr b="1" i="0" sz="2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■"/>
            </a:pPr>
            <a:r>
              <a:rPr b="0" i="0" lang="en-US" sz="22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Defining a function without any parameters</a:t>
            </a:r>
            <a:endParaRPr b="0" i="0" sz="22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■"/>
            </a:pPr>
            <a:r>
              <a:rPr b="0" i="0" lang="en-US" sz="22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Defining a function without parameters and return value</a:t>
            </a:r>
            <a:endParaRPr b="0" i="0" sz="22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■"/>
            </a:pPr>
            <a:r>
              <a:rPr b="0" i="0" lang="en-US" sz="22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Defining a function with parameters</a:t>
            </a:r>
            <a:endParaRPr b="0" i="0" sz="22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■"/>
            </a:pPr>
            <a:r>
              <a:rPr b="0" i="0" lang="en-US" sz="22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Defining a function with parameters and return value</a:t>
            </a:r>
            <a:endParaRPr b="0" i="0" sz="22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●"/>
            </a:pPr>
            <a:r>
              <a:rPr b="1" i="0" lang="en-US" sz="21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Passing Arguments with Key and Value</a:t>
            </a:r>
            <a:endParaRPr b="1" i="0" sz="2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●"/>
            </a:pPr>
            <a:r>
              <a:rPr b="1" i="0" lang="en-US" sz="21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How to call a function in python?</a:t>
            </a:r>
            <a:endParaRPr b="1" i="0" sz="2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●"/>
            </a:pPr>
            <a:r>
              <a:rPr b="1" i="0" lang="en-US" sz="21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Docstrings</a:t>
            </a:r>
            <a:endParaRPr b="1" i="0" sz="2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7147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●"/>
            </a:pPr>
            <a:r>
              <a:rPr b="1" i="0" lang="en-US" sz="21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Global, Local Variables</a:t>
            </a:r>
            <a:endParaRPr b="1" i="0" sz="215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3545079" y="0"/>
            <a:ext cx="2035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09" name="Google Shape;309;p3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10" name="Google Shape;310;p3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2133600" y="1295400"/>
            <a:ext cx="4495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store the result returned from the function in a 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2" name="Google Shape;3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286000"/>
            <a:ext cx="4102100" cy="353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3545079" y="0"/>
            <a:ext cx="2035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19" name="Google Shape;319;p3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20" name="Google Shape;320;p33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2133600" y="1295400"/>
            <a:ext cx="4495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store the result returned from the function in a 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286000"/>
            <a:ext cx="4102100" cy="3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3"/>
          <p:cNvSpPr txBox="1"/>
          <p:nvPr/>
        </p:nvSpPr>
        <p:spPr>
          <a:xfrm>
            <a:off x="304800" y="5791200"/>
            <a:ext cx="853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happen if I try to print product? Or x?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3545079" y="0"/>
            <a:ext cx="2035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30" name="Google Shape;330;p3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31" name="Google Shape;331;p34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2133600" y="1295400"/>
            <a:ext cx="4495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store the result returned from the function in a 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286000"/>
            <a:ext cx="4102100" cy="35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4"/>
          <p:cNvSpPr txBox="1"/>
          <p:nvPr/>
        </p:nvSpPr>
        <p:spPr>
          <a:xfrm>
            <a:off x="304800" y="5791200"/>
            <a:ext cx="85344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will happen if I try to print product? Or x?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 does each variables “live”?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5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41" name="Google Shape;341;p3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42" name="Google Shape;342;p35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35"/>
          <p:cNvSpPr txBox="1"/>
          <p:nvPr/>
        </p:nvSpPr>
        <p:spPr>
          <a:xfrm>
            <a:off x="685800" y="1219200"/>
            <a:ext cx="762000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scopes are the places where variables are defined and looked up.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Scope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created with a function, i.e., inside of a def.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inside of a def will not clash with variables outside even if they have the same name.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Scope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created outside of a function.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6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50" name="Google Shape;350;p3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51" name="Google Shape;351;p36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6"/>
          <p:cNvSpPr txBox="1"/>
          <p:nvPr/>
        </p:nvSpPr>
        <p:spPr>
          <a:xfrm>
            <a:off x="685800" y="1219200"/>
            <a:ext cx="7620000" cy="6001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scopes are the places where variables are defined and looked up.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Scope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created with a function, i.e., inside of a def.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inside of a def will not clash with variables outside even if they have the same name.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Scope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created outside of a function.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outside of a function, python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sees variables in the global scope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7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59" name="Google Shape;359;p3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60" name="Google Shape;360;p37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37"/>
          <p:cNvSpPr txBox="1"/>
          <p:nvPr/>
        </p:nvSpPr>
        <p:spPr>
          <a:xfrm>
            <a:off x="685800" y="1219200"/>
            <a:ext cx="7620000" cy="6001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scopes are the places where variables are defined and looked up.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Scope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created with a function, i.e., inside of a def.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 inside of a def will not clash with variables outside even if they have the same name.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Scope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created outside of a function.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inside of a function, python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searches the local scope and then searches the global.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8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68" name="Google Shape;368;p3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69" name="Google Shape;369;p38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0" name="Google Shape;37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762000"/>
            <a:ext cx="4102100" cy="353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Google Shape;371;p38"/>
          <p:cNvCxnSpPr/>
          <p:nvPr/>
        </p:nvCxnSpPr>
        <p:spPr>
          <a:xfrm>
            <a:off x="4191000" y="4419600"/>
            <a:ext cx="0" cy="2362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372" name="Google Shape;372;p38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8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2133600" y="31242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9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81" name="Google Shape;381;p3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82" name="Google Shape;382;p39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3" name="Google Shape;38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762000"/>
            <a:ext cx="4102100" cy="353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4" name="Google Shape;384;p39"/>
          <p:cNvCxnSpPr/>
          <p:nvPr/>
        </p:nvCxnSpPr>
        <p:spPr>
          <a:xfrm>
            <a:off x="4191000" y="4419600"/>
            <a:ext cx="0" cy="2362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385" name="Google Shape;385;p39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9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39"/>
          <p:cNvSpPr/>
          <p:nvPr/>
        </p:nvSpPr>
        <p:spPr>
          <a:xfrm>
            <a:off x="2057400" y="8382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388" name="Google Shape;38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3428" y="5113871"/>
            <a:ext cx="6223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39"/>
          <p:cNvSpPr/>
          <p:nvPr/>
        </p:nvSpPr>
        <p:spPr>
          <a:xfrm>
            <a:off x="2133600" y="31242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0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0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96" name="Google Shape;396;p4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397" name="Google Shape;397;p40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762000"/>
            <a:ext cx="4102100" cy="353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9" name="Google Shape;399;p40"/>
          <p:cNvCxnSpPr/>
          <p:nvPr/>
        </p:nvCxnSpPr>
        <p:spPr>
          <a:xfrm>
            <a:off x="4191000" y="4419600"/>
            <a:ext cx="0" cy="2362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400" name="Google Shape;400;p40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0"/>
          <p:cNvSpPr/>
          <p:nvPr/>
        </p:nvSpPr>
        <p:spPr>
          <a:xfrm>
            <a:off x="2895600" y="16002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403" name="Google Shape;403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3576" y="5184269"/>
            <a:ext cx="14859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0"/>
          <p:cNvSpPr/>
          <p:nvPr/>
        </p:nvSpPr>
        <p:spPr>
          <a:xfrm>
            <a:off x="2133600" y="31242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1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1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411" name="Google Shape;411;p4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412" name="Google Shape;412;p41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3" name="Google Shape;41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762000"/>
            <a:ext cx="4102100" cy="353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4" name="Google Shape;414;p41"/>
          <p:cNvCxnSpPr/>
          <p:nvPr/>
        </p:nvCxnSpPr>
        <p:spPr>
          <a:xfrm>
            <a:off x="4191000" y="4419600"/>
            <a:ext cx="0" cy="2362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415" name="Google Shape;415;p41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1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1"/>
          <p:cNvSpPr/>
          <p:nvPr/>
        </p:nvSpPr>
        <p:spPr>
          <a:xfrm>
            <a:off x="2895600" y="23622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418" name="Google Shape;418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3576" y="5184269"/>
            <a:ext cx="14859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41"/>
          <p:cNvSpPr/>
          <p:nvPr/>
        </p:nvSpPr>
        <p:spPr>
          <a:xfrm>
            <a:off x="2133600" y="31242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3545079" y="0"/>
            <a:ext cx="2035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05" name="Google Shape;105;p1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06" name="Google Shape;106;p15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685800" y="1219200"/>
            <a:ext cx="7620000" cy="4154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functions?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Maximize code reuse and minimize redundancy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Procedural decomposition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 bit task into smaller tasks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333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Makes code less buggy – can test each function individually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2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426" name="Google Shape;426;p4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427" name="Google Shape;427;p4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8" name="Google Shape;42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762000"/>
            <a:ext cx="4102100" cy="353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42"/>
          <p:cNvCxnSpPr/>
          <p:nvPr/>
        </p:nvCxnSpPr>
        <p:spPr>
          <a:xfrm>
            <a:off x="4191000" y="4419600"/>
            <a:ext cx="0" cy="2362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430" name="Google Shape;430;p42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2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2"/>
          <p:cNvSpPr/>
          <p:nvPr/>
        </p:nvSpPr>
        <p:spPr>
          <a:xfrm>
            <a:off x="2133600" y="31242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433" name="Google Shape;43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3576" y="5184269"/>
            <a:ext cx="14859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434" name="Google Shape;434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2112" y="5251901"/>
            <a:ext cx="124460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3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3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441" name="Google Shape;441;p4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442" name="Google Shape;442;p43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762000"/>
            <a:ext cx="4102100" cy="3530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4" name="Google Shape;444;p43"/>
          <p:cNvCxnSpPr/>
          <p:nvPr/>
        </p:nvCxnSpPr>
        <p:spPr>
          <a:xfrm>
            <a:off x="4191000" y="4419600"/>
            <a:ext cx="0" cy="2362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445" name="Google Shape;445;p43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3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3"/>
          <p:cNvSpPr/>
          <p:nvPr/>
        </p:nvSpPr>
        <p:spPr>
          <a:xfrm>
            <a:off x="2133600" y="35052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448" name="Google Shape;448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3576" y="5184269"/>
            <a:ext cx="14859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449" name="Google Shape;449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72112" y="5251901"/>
            <a:ext cx="124460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4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4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456" name="Google Shape;456;p4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457" name="Google Shape;457;p44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8" name="Google Shape;458;p44"/>
          <p:cNvCxnSpPr/>
          <p:nvPr/>
        </p:nvCxnSpPr>
        <p:spPr>
          <a:xfrm>
            <a:off x="4191000" y="4419600"/>
            <a:ext cx="0" cy="2362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459" name="Google Shape;459;p44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44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1" name="Google Shape;46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838200"/>
            <a:ext cx="4572000" cy="3616817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4"/>
          <p:cNvSpPr/>
          <p:nvPr/>
        </p:nvSpPr>
        <p:spPr>
          <a:xfrm>
            <a:off x="1371600" y="31242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463" name="Google Shape;463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5105400"/>
            <a:ext cx="1460500" cy="24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5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45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470" name="Google Shape;470;p4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471" name="Google Shape;471;p45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2" name="Google Shape;472;p45"/>
          <p:cNvCxnSpPr/>
          <p:nvPr/>
        </p:nvCxnSpPr>
        <p:spPr>
          <a:xfrm>
            <a:off x="4191000" y="4419600"/>
            <a:ext cx="0" cy="2362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473" name="Google Shape;473;p45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45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5" name="Google Shape;47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838200"/>
            <a:ext cx="4572000" cy="3616817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5"/>
          <p:cNvSpPr/>
          <p:nvPr/>
        </p:nvSpPr>
        <p:spPr>
          <a:xfrm>
            <a:off x="1371600" y="34290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477" name="Google Shape;47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5105400"/>
            <a:ext cx="14605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478" name="Google Shape;478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8800" y="5432480"/>
            <a:ext cx="137160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6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46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485" name="Google Shape;485;p4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486" name="Google Shape;486;p46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7" name="Google Shape;487;p46"/>
          <p:cNvCxnSpPr/>
          <p:nvPr/>
        </p:nvCxnSpPr>
        <p:spPr>
          <a:xfrm>
            <a:off x="4191000" y="4419600"/>
            <a:ext cx="0" cy="2362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488" name="Google Shape;488;p46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6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0" name="Google Shape;49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838200"/>
            <a:ext cx="4572000" cy="3616817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46"/>
          <p:cNvSpPr/>
          <p:nvPr/>
        </p:nvSpPr>
        <p:spPr>
          <a:xfrm>
            <a:off x="1371600" y="37338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492" name="Google Shape;492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5105400"/>
            <a:ext cx="14605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493" name="Google Shape;493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8800" y="5432480"/>
            <a:ext cx="137160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7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47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00" name="Google Shape;500;p4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01" name="Google Shape;501;p47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2" name="Google Shape;502;p47"/>
          <p:cNvCxnSpPr/>
          <p:nvPr/>
        </p:nvCxnSpPr>
        <p:spPr>
          <a:xfrm>
            <a:off x="4191000" y="4419600"/>
            <a:ext cx="0" cy="2362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503" name="Google Shape;503;p47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47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5" name="Google Shape;50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838200"/>
            <a:ext cx="4572000" cy="3616817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47"/>
          <p:cNvSpPr/>
          <p:nvPr/>
        </p:nvSpPr>
        <p:spPr>
          <a:xfrm>
            <a:off x="1295400" y="9144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507" name="Google Shape;50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5105400"/>
            <a:ext cx="14605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508" name="Google Shape;508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8800" y="5432480"/>
            <a:ext cx="13716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509" name="Google Shape;509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8702" y="5085241"/>
            <a:ext cx="166370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47"/>
          <p:cNvSpPr/>
          <p:nvPr/>
        </p:nvSpPr>
        <p:spPr>
          <a:xfrm>
            <a:off x="1371600" y="37338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8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48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17" name="Google Shape;517;p4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18" name="Google Shape;518;p48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9" name="Google Shape;519;p48"/>
          <p:cNvCxnSpPr/>
          <p:nvPr/>
        </p:nvCxnSpPr>
        <p:spPr>
          <a:xfrm>
            <a:off x="4191000" y="4419600"/>
            <a:ext cx="0" cy="2362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520" name="Google Shape;520;p48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8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2" name="Google Shape;52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838200"/>
            <a:ext cx="4572000" cy="3616817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48"/>
          <p:cNvSpPr/>
          <p:nvPr/>
        </p:nvSpPr>
        <p:spPr>
          <a:xfrm>
            <a:off x="1981200" y="12192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524" name="Google Shape;52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5105400"/>
            <a:ext cx="14605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525" name="Google Shape;525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8800" y="5432480"/>
            <a:ext cx="13716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526" name="Google Shape;526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2352" y="5082450"/>
            <a:ext cx="1676400" cy="8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8"/>
          <p:cNvSpPr/>
          <p:nvPr/>
        </p:nvSpPr>
        <p:spPr>
          <a:xfrm>
            <a:off x="1371600" y="37338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9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9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34" name="Google Shape;534;p4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35" name="Google Shape;535;p49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6" name="Google Shape;536;p49"/>
          <p:cNvCxnSpPr/>
          <p:nvPr/>
        </p:nvCxnSpPr>
        <p:spPr>
          <a:xfrm>
            <a:off x="4191000" y="4419600"/>
            <a:ext cx="0" cy="2362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537" name="Google Shape;537;p49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p49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838200"/>
            <a:ext cx="4572000" cy="3616817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49"/>
          <p:cNvSpPr/>
          <p:nvPr/>
        </p:nvSpPr>
        <p:spPr>
          <a:xfrm>
            <a:off x="1981200" y="15240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541" name="Google Shape;541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5105400"/>
            <a:ext cx="14605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542" name="Google Shape;542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8800" y="5432480"/>
            <a:ext cx="13716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543" name="Google Shape;543;p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6916" y="5028639"/>
            <a:ext cx="16764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49"/>
          <p:cNvSpPr/>
          <p:nvPr/>
        </p:nvSpPr>
        <p:spPr>
          <a:xfrm>
            <a:off x="1371600" y="37338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50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50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51" name="Google Shape;551;p5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52" name="Google Shape;552;p50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3" name="Google Shape;553;p50"/>
          <p:cNvCxnSpPr/>
          <p:nvPr/>
        </p:nvCxnSpPr>
        <p:spPr>
          <a:xfrm>
            <a:off x="4191000" y="4419600"/>
            <a:ext cx="0" cy="2362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554" name="Google Shape;554;p50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50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6" name="Google Shape;55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838200"/>
            <a:ext cx="4572000" cy="3616817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50"/>
          <p:cNvSpPr/>
          <p:nvPr/>
        </p:nvSpPr>
        <p:spPr>
          <a:xfrm>
            <a:off x="2667000" y="18288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558" name="Google Shape;558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5105400"/>
            <a:ext cx="14605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559" name="Google Shape;559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8800" y="5432480"/>
            <a:ext cx="13716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560" name="Google Shape;560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6916" y="5028639"/>
            <a:ext cx="16764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50"/>
          <p:cNvSpPr/>
          <p:nvPr/>
        </p:nvSpPr>
        <p:spPr>
          <a:xfrm>
            <a:off x="1371600" y="37338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1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51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68" name="Google Shape;568;p5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69" name="Google Shape;569;p51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0" name="Google Shape;570;p51"/>
          <p:cNvCxnSpPr/>
          <p:nvPr/>
        </p:nvCxnSpPr>
        <p:spPr>
          <a:xfrm>
            <a:off x="4191000" y="4419600"/>
            <a:ext cx="0" cy="2362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571" name="Google Shape;571;p51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51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3" name="Google Shape;57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838200"/>
            <a:ext cx="4572000" cy="3616817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51"/>
          <p:cNvSpPr/>
          <p:nvPr/>
        </p:nvSpPr>
        <p:spPr>
          <a:xfrm>
            <a:off x="3276600" y="22098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575" name="Google Shape;57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5105400"/>
            <a:ext cx="14605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576" name="Google Shape;57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8800" y="5432480"/>
            <a:ext cx="13716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577" name="Google Shape;577;p5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89198" y="4972940"/>
            <a:ext cx="167640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51"/>
          <p:cNvSpPr/>
          <p:nvPr/>
        </p:nvSpPr>
        <p:spPr>
          <a:xfrm>
            <a:off x="1371600" y="37338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0" y="0"/>
            <a:ext cx="8964900" cy="7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Types of Functions</a:t>
            </a:r>
            <a:endParaRPr b="1" i="0" sz="28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Python support two types of functions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1905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i="0" lang="en-US" sz="2200" u="none" cap="none" strike="noStrike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Built-in</a:t>
            </a:r>
            <a:r>
              <a:rPr b="0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function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190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i="0" lang="en-US" sz="2200" u="none" cap="none" strike="noStrike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User-defined</a:t>
            </a:r>
            <a:r>
              <a:rPr b="0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function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1.</a:t>
            </a:r>
            <a:r>
              <a:rPr b="1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Built-in function</a:t>
            </a:r>
            <a:endParaRPr b="1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functions which are come along with Python itself are called a built-in function or predefined function. Some of them are: </a:t>
            </a:r>
            <a:r>
              <a:rPr b="1" i="0" lang="en-US" sz="2200" u="none" cap="none" strike="noStrike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range()</a:t>
            </a:r>
            <a:r>
              <a:rPr b="0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200" u="none" cap="none" strike="noStrike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print()</a:t>
            </a:r>
            <a:r>
              <a:rPr b="0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200" u="none" cap="none" strike="noStrike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input()</a:t>
            </a:r>
            <a:r>
              <a:rPr b="0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200" u="none" cap="none" strike="noStrike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type()</a:t>
            </a:r>
            <a:r>
              <a:rPr b="0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200" u="none" cap="none" strike="noStrike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id()</a:t>
            </a:r>
            <a:r>
              <a:rPr b="0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200" u="none" cap="none" strike="noStrike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eval()</a:t>
            </a:r>
            <a:r>
              <a:rPr b="0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etc.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b="0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Python </a:t>
            </a:r>
            <a:r>
              <a:rPr b="1" i="0" lang="en-US" sz="2200" u="none" cap="none" strike="noStrike">
                <a:solidFill>
                  <a:srgbClr val="188038"/>
                </a:solidFill>
                <a:highlight>
                  <a:srgbClr val="FFFFFF"/>
                </a:highlight>
                <a:latin typeface="Roboto Mono"/>
                <a:ea typeface="Roboto Mono"/>
                <a:cs typeface="Roboto Mono"/>
                <a:sym typeface="Roboto Mono"/>
              </a:rPr>
              <a:t>range()</a:t>
            </a:r>
            <a:r>
              <a:rPr b="0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function generates the immutable sequence of numbers starting from the given start integer to the stop integer.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</a:t>
            </a:r>
            <a:r>
              <a:rPr b="0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b="1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range(1, 10):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&gt;&gt;&gt;</a:t>
            </a:r>
            <a:r>
              <a:rPr b="0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print(i, end</a:t>
            </a:r>
            <a:r>
              <a:rPr b="1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' ')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1 2 3 4 5 6 7 8 9</a:t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0" marR="4445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2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52"/>
          <p:cNvSpPr txBox="1"/>
          <p:nvPr/>
        </p:nvSpPr>
        <p:spPr>
          <a:xfrm>
            <a:off x="3900681" y="0"/>
            <a:ext cx="13244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Scope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85" name="Google Shape;585;p5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586" name="Google Shape;586;p5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7" name="Google Shape;587;p52"/>
          <p:cNvCxnSpPr/>
          <p:nvPr/>
        </p:nvCxnSpPr>
        <p:spPr>
          <a:xfrm>
            <a:off x="4191000" y="4419600"/>
            <a:ext cx="0" cy="2362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588" name="Google Shape;588;p52"/>
          <p:cNvSpPr txBox="1"/>
          <p:nvPr/>
        </p:nvSpPr>
        <p:spPr>
          <a:xfrm>
            <a:off x="152400" y="4495800"/>
            <a:ext cx="13242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52"/>
          <p:cNvSpPr txBox="1"/>
          <p:nvPr/>
        </p:nvSpPr>
        <p:spPr>
          <a:xfrm>
            <a:off x="4572000" y="4495800"/>
            <a:ext cx="14495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scope: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0" name="Google Shape;59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838200"/>
            <a:ext cx="4572000" cy="3616817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2"/>
          <p:cNvSpPr/>
          <p:nvPr/>
        </p:nvSpPr>
        <p:spPr>
          <a:xfrm>
            <a:off x="1981200" y="15240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592" name="Google Shape;592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5105400"/>
            <a:ext cx="1460500" cy="241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593" name="Google Shape;593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8800" y="5432480"/>
            <a:ext cx="13716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594" name="Google Shape;594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66647" y="5047799"/>
            <a:ext cx="1676400" cy="1155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atex-image-1.pdf" id="595" name="Google Shape;595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187790" y="6343611"/>
            <a:ext cx="1422400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52"/>
          <p:cNvSpPr/>
          <p:nvPr/>
        </p:nvSpPr>
        <p:spPr>
          <a:xfrm>
            <a:off x="1371600" y="37338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3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53"/>
          <p:cNvSpPr txBox="1"/>
          <p:nvPr/>
        </p:nvSpPr>
        <p:spPr>
          <a:xfrm>
            <a:off x="1723335" y="0"/>
            <a:ext cx="5679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Stringing Functions Together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03" name="Google Shape;603;p5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04" name="Google Shape;604;p53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5" name="Google Shape;60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752600"/>
            <a:ext cx="25527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1447800"/>
            <a:ext cx="5710785" cy="218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4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2" name="Google Shape;612;p54"/>
          <p:cNvSpPr txBox="1"/>
          <p:nvPr/>
        </p:nvSpPr>
        <p:spPr>
          <a:xfrm>
            <a:off x="1723335" y="0"/>
            <a:ext cx="5679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Stringing Functions Together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13" name="Google Shape;613;p5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14" name="Google Shape;614;p54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5" name="Google Shape;615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752600"/>
            <a:ext cx="25527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1447800"/>
            <a:ext cx="5710785" cy="2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6400" y="4038600"/>
            <a:ext cx="55245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54"/>
          <p:cNvSpPr/>
          <p:nvPr/>
        </p:nvSpPr>
        <p:spPr>
          <a:xfrm>
            <a:off x="1143000" y="41148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5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55"/>
          <p:cNvSpPr txBox="1"/>
          <p:nvPr/>
        </p:nvSpPr>
        <p:spPr>
          <a:xfrm>
            <a:off x="1723335" y="0"/>
            <a:ext cx="5679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Stringing Functions Together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25" name="Google Shape;625;p5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26" name="Google Shape;626;p55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7" name="Google Shape;62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752600"/>
            <a:ext cx="25527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1447800"/>
            <a:ext cx="5710785" cy="2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6400" y="4038600"/>
            <a:ext cx="55245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55"/>
          <p:cNvSpPr/>
          <p:nvPr/>
        </p:nvSpPr>
        <p:spPr>
          <a:xfrm>
            <a:off x="1143000" y="44196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6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56"/>
          <p:cNvSpPr txBox="1"/>
          <p:nvPr/>
        </p:nvSpPr>
        <p:spPr>
          <a:xfrm>
            <a:off x="1723335" y="0"/>
            <a:ext cx="5679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Stringing Functions Together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37" name="Google Shape;637;p5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38" name="Google Shape;638;p56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9" name="Google Shape;639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752600"/>
            <a:ext cx="25527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1447800"/>
            <a:ext cx="5710785" cy="2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6400" y="4038600"/>
            <a:ext cx="55245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p56"/>
          <p:cNvSpPr/>
          <p:nvPr/>
        </p:nvSpPr>
        <p:spPr>
          <a:xfrm>
            <a:off x="1143000" y="50292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7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57"/>
          <p:cNvSpPr txBox="1"/>
          <p:nvPr/>
        </p:nvSpPr>
        <p:spPr>
          <a:xfrm>
            <a:off x="1723335" y="0"/>
            <a:ext cx="5679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Stringing Functions Together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49" name="Google Shape;649;p5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50" name="Google Shape;650;p57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1" name="Google Shape;65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752600"/>
            <a:ext cx="25527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1447800"/>
            <a:ext cx="5710785" cy="2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6400" y="4038600"/>
            <a:ext cx="55245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7"/>
          <p:cNvSpPr/>
          <p:nvPr/>
        </p:nvSpPr>
        <p:spPr>
          <a:xfrm>
            <a:off x="0" y="1905000"/>
            <a:ext cx="3429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57"/>
          <p:cNvSpPr/>
          <p:nvPr/>
        </p:nvSpPr>
        <p:spPr>
          <a:xfrm>
            <a:off x="1143000" y="50292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8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58"/>
          <p:cNvSpPr txBox="1"/>
          <p:nvPr/>
        </p:nvSpPr>
        <p:spPr>
          <a:xfrm>
            <a:off x="1723335" y="0"/>
            <a:ext cx="5679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Stringing Functions Together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62" name="Google Shape;662;p5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63" name="Google Shape;663;p58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4" name="Google Shape;664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752600"/>
            <a:ext cx="25527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1447800"/>
            <a:ext cx="5710785" cy="2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6400" y="4038600"/>
            <a:ext cx="55245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58"/>
          <p:cNvSpPr/>
          <p:nvPr/>
        </p:nvSpPr>
        <p:spPr>
          <a:xfrm>
            <a:off x="609600" y="2514600"/>
            <a:ext cx="3429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58"/>
          <p:cNvSpPr/>
          <p:nvPr/>
        </p:nvSpPr>
        <p:spPr>
          <a:xfrm>
            <a:off x="1143000" y="50292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9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Google Shape;674;p59"/>
          <p:cNvSpPr txBox="1"/>
          <p:nvPr/>
        </p:nvSpPr>
        <p:spPr>
          <a:xfrm>
            <a:off x="1723335" y="0"/>
            <a:ext cx="5679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Stringing Functions Together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75" name="Google Shape;675;p5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76" name="Google Shape;676;p59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7" name="Google Shape;67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752600"/>
            <a:ext cx="25527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1447800"/>
            <a:ext cx="5710785" cy="2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6400" y="4038600"/>
            <a:ext cx="55245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59"/>
          <p:cNvSpPr/>
          <p:nvPr/>
        </p:nvSpPr>
        <p:spPr>
          <a:xfrm>
            <a:off x="1143000" y="529122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0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60"/>
          <p:cNvSpPr txBox="1"/>
          <p:nvPr/>
        </p:nvSpPr>
        <p:spPr>
          <a:xfrm>
            <a:off x="1723335" y="0"/>
            <a:ext cx="5679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Stringing Functions Together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87" name="Google Shape;687;p6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688" name="Google Shape;688;p60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9" name="Google Shape;68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752600"/>
            <a:ext cx="25527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1447800"/>
            <a:ext cx="5710785" cy="2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6400" y="4038600"/>
            <a:ext cx="55245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60"/>
          <p:cNvSpPr/>
          <p:nvPr/>
        </p:nvSpPr>
        <p:spPr>
          <a:xfrm>
            <a:off x="2590800" y="14478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60"/>
          <p:cNvSpPr/>
          <p:nvPr/>
        </p:nvSpPr>
        <p:spPr>
          <a:xfrm>
            <a:off x="1143000" y="529122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1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61"/>
          <p:cNvSpPr txBox="1"/>
          <p:nvPr/>
        </p:nvSpPr>
        <p:spPr>
          <a:xfrm>
            <a:off x="1723335" y="0"/>
            <a:ext cx="56791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Stringing Functions Together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00" name="Google Shape;700;p6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01" name="Google Shape;701;p61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2" name="Google Shape;70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1752600"/>
            <a:ext cx="2552700" cy="11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0400" y="1447800"/>
            <a:ext cx="5710785" cy="21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6400" y="4038600"/>
            <a:ext cx="552450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61"/>
          <p:cNvSpPr/>
          <p:nvPr/>
        </p:nvSpPr>
        <p:spPr>
          <a:xfrm>
            <a:off x="3505200" y="32766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61"/>
          <p:cNvSpPr/>
          <p:nvPr/>
        </p:nvSpPr>
        <p:spPr>
          <a:xfrm>
            <a:off x="1143000" y="529122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425675" y="1277025"/>
            <a:ext cx="79245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0" marR="4445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marR="1905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AutoNum type="arabicPeriod" startAt="2"/>
            </a:pPr>
            <a:r>
              <a:rPr b="1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User-defined function</a:t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Functions which are created by programmer explicitly according to the requirement are called a user-defined function.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1905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Syntax:</a:t>
            </a:r>
            <a:endParaRPr b="1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r>
              <a:rPr b="0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function_name(parameter1, parameter2):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"""docstring"""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1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function body    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1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 write some action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0" marR="4445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-US" sz="19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value</a:t>
            </a:r>
            <a:endParaRPr b="0" i="0" sz="19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2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62"/>
          <p:cNvSpPr txBox="1"/>
          <p:nvPr/>
        </p:nvSpPr>
        <p:spPr>
          <a:xfrm>
            <a:off x="2812465" y="0"/>
            <a:ext cx="35008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13" name="Google Shape;713;p6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14" name="Google Shape;714;p6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62"/>
          <p:cNvSpPr txBox="1"/>
          <p:nvPr/>
        </p:nvSpPr>
        <p:spPr>
          <a:xfrm>
            <a:off x="381000" y="1143000"/>
            <a:ext cx="7848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can call other functions!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3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63"/>
          <p:cNvSpPr txBox="1"/>
          <p:nvPr/>
        </p:nvSpPr>
        <p:spPr>
          <a:xfrm>
            <a:off x="2812465" y="0"/>
            <a:ext cx="35008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22" name="Google Shape;722;p6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23" name="Google Shape;723;p63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4" name="Google Shape;72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990600"/>
            <a:ext cx="4502545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5" name="Google Shape;725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3048000"/>
            <a:ext cx="425166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63"/>
          <p:cNvSpPr txBox="1"/>
          <p:nvPr/>
        </p:nvSpPr>
        <p:spPr>
          <a:xfrm>
            <a:off x="6477000" y="1447800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number of vowels in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63"/>
          <p:cNvSpPr txBox="1"/>
          <p:nvPr/>
        </p:nvSpPr>
        <p:spPr>
          <a:xfrm>
            <a:off x="6477000" y="3429000"/>
            <a:ext cx="2514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Computes percentage of vowels in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4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64"/>
          <p:cNvSpPr txBox="1"/>
          <p:nvPr/>
        </p:nvSpPr>
        <p:spPr>
          <a:xfrm>
            <a:off x="2812465" y="0"/>
            <a:ext cx="35008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34" name="Google Shape;734;p6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35" name="Google Shape;735;p64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6" name="Google Shape;736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990600"/>
            <a:ext cx="4502545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3048000"/>
            <a:ext cx="425166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64"/>
          <p:cNvSpPr txBox="1"/>
          <p:nvPr/>
        </p:nvSpPr>
        <p:spPr>
          <a:xfrm>
            <a:off x="6477000" y="1447800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number of vowels in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64"/>
          <p:cNvSpPr txBox="1"/>
          <p:nvPr/>
        </p:nvSpPr>
        <p:spPr>
          <a:xfrm>
            <a:off x="6477000" y="3429000"/>
            <a:ext cx="2514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Computes percentage of vowels in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0" name="Google Shape;740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5334000"/>
            <a:ext cx="364490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64"/>
          <p:cNvSpPr/>
          <p:nvPr/>
        </p:nvSpPr>
        <p:spPr>
          <a:xfrm>
            <a:off x="1295400" y="54864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5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65"/>
          <p:cNvSpPr txBox="1"/>
          <p:nvPr/>
        </p:nvSpPr>
        <p:spPr>
          <a:xfrm>
            <a:off x="2812465" y="0"/>
            <a:ext cx="35008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48" name="Google Shape;748;p6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49" name="Google Shape;749;p65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0" name="Google Shape;75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990600"/>
            <a:ext cx="4502545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3048000"/>
            <a:ext cx="425166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65"/>
          <p:cNvSpPr txBox="1"/>
          <p:nvPr/>
        </p:nvSpPr>
        <p:spPr>
          <a:xfrm>
            <a:off x="6477000" y="1447800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number of vowels in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65"/>
          <p:cNvSpPr txBox="1"/>
          <p:nvPr/>
        </p:nvSpPr>
        <p:spPr>
          <a:xfrm>
            <a:off x="6477000" y="3429000"/>
            <a:ext cx="2514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Computes percentage of vowels in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4" name="Google Shape;754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5334000"/>
            <a:ext cx="364490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65"/>
          <p:cNvSpPr/>
          <p:nvPr/>
        </p:nvSpPr>
        <p:spPr>
          <a:xfrm>
            <a:off x="1295400" y="54864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65"/>
          <p:cNvSpPr/>
          <p:nvPr/>
        </p:nvSpPr>
        <p:spPr>
          <a:xfrm>
            <a:off x="1219200" y="31242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6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66"/>
          <p:cNvSpPr txBox="1"/>
          <p:nvPr/>
        </p:nvSpPr>
        <p:spPr>
          <a:xfrm>
            <a:off x="2812465" y="0"/>
            <a:ext cx="35008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63" name="Google Shape;763;p6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64" name="Google Shape;764;p66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5" name="Google Shape;76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990600"/>
            <a:ext cx="4502545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3048000"/>
            <a:ext cx="425166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66"/>
          <p:cNvSpPr txBox="1"/>
          <p:nvPr/>
        </p:nvSpPr>
        <p:spPr>
          <a:xfrm>
            <a:off x="6477000" y="1447800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number of vowels in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66"/>
          <p:cNvSpPr txBox="1"/>
          <p:nvPr/>
        </p:nvSpPr>
        <p:spPr>
          <a:xfrm>
            <a:off x="6477000" y="3429000"/>
            <a:ext cx="2514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Computes percentage of vowels in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9" name="Google Shape;769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5334000"/>
            <a:ext cx="364490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770" name="Google Shape;770;p66"/>
          <p:cNvSpPr/>
          <p:nvPr/>
        </p:nvSpPr>
        <p:spPr>
          <a:xfrm>
            <a:off x="1295400" y="54864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66"/>
          <p:cNvSpPr/>
          <p:nvPr/>
        </p:nvSpPr>
        <p:spPr>
          <a:xfrm>
            <a:off x="1676400" y="35814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67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67"/>
          <p:cNvSpPr txBox="1"/>
          <p:nvPr/>
        </p:nvSpPr>
        <p:spPr>
          <a:xfrm>
            <a:off x="2812465" y="0"/>
            <a:ext cx="35008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78" name="Google Shape;778;p67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79" name="Google Shape;779;p67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0" name="Google Shape;78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990600"/>
            <a:ext cx="4502545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3048000"/>
            <a:ext cx="425166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67"/>
          <p:cNvSpPr txBox="1"/>
          <p:nvPr/>
        </p:nvSpPr>
        <p:spPr>
          <a:xfrm>
            <a:off x="6477000" y="1447800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number of vowels in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67"/>
          <p:cNvSpPr txBox="1"/>
          <p:nvPr/>
        </p:nvSpPr>
        <p:spPr>
          <a:xfrm>
            <a:off x="6477000" y="3429000"/>
            <a:ext cx="2514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Computes percentage of vowels in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4" name="Google Shape;784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5334000"/>
            <a:ext cx="364490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67"/>
          <p:cNvSpPr/>
          <p:nvPr/>
        </p:nvSpPr>
        <p:spPr>
          <a:xfrm>
            <a:off x="1295400" y="54864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67"/>
          <p:cNvSpPr/>
          <p:nvPr/>
        </p:nvSpPr>
        <p:spPr>
          <a:xfrm>
            <a:off x="1676400" y="35814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67"/>
          <p:cNvSpPr/>
          <p:nvPr/>
        </p:nvSpPr>
        <p:spPr>
          <a:xfrm>
            <a:off x="1219200" y="10668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8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68"/>
          <p:cNvSpPr txBox="1"/>
          <p:nvPr/>
        </p:nvSpPr>
        <p:spPr>
          <a:xfrm>
            <a:off x="2812465" y="0"/>
            <a:ext cx="35008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94" name="Google Shape;794;p6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795" name="Google Shape;795;p68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6" name="Google Shape;796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990600"/>
            <a:ext cx="4502545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7" name="Google Shape;797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3048000"/>
            <a:ext cx="425166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68"/>
          <p:cNvSpPr txBox="1"/>
          <p:nvPr/>
        </p:nvSpPr>
        <p:spPr>
          <a:xfrm>
            <a:off x="6477000" y="1447800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number of vowels in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68"/>
          <p:cNvSpPr txBox="1"/>
          <p:nvPr/>
        </p:nvSpPr>
        <p:spPr>
          <a:xfrm>
            <a:off x="6477000" y="3429000"/>
            <a:ext cx="2514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Computes percentage of vowels in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0" name="Google Shape;800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5334000"/>
            <a:ext cx="364490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68"/>
          <p:cNvSpPr/>
          <p:nvPr/>
        </p:nvSpPr>
        <p:spPr>
          <a:xfrm>
            <a:off x="1295400" y="54864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68"/>
          <p:cNvSpPr/>
          <p:nvPr/>
        </p:nvSpPr>
        <p:spPr>
          <a:xfrm>
            <a:off x="1676400" y="35814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68"/>
          <p:cNvSpPr/>
          <p:nvPr/>
        </p:nvSpPr>
        <p:spPr>
          <a:xfrm>
            <a:off x="1752600" y="25146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25400">
            <a:solidFill>
              <a:srgbClr val="5D48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69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69"/>
          <p:cNvSpPr txBox="1"/>
          <p:nvPr/>
        </p:nvSpPr>
        <p:spPr>
          <a:xfrm>
            <a:off x="2812465" y="0"/>
            <a:ext cx="35008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10" name="Google Shape;810;p6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11" name="Google Shape;811;p69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2" name="Google Shape;81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990600"/>
            <a:ext cx="4502545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3" name="Google Shape;813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3048000"/>
            <a:ext cx="425166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69"/>
          <p:cNvSpPr txBox="1"/>
          <p:nvPr/>
        </p:nvSpPr>
        <p:spPr>
          <a:xfrm>
            <a:off x="6477000" y="1447800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number of vowels in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69"/>
          <p:cNvSpPr txBox="1"/>
          <p:nvPr/>
        </p:nvSpPr>
        <p:spPr>
          <a:xfrm>
            <a:off x="6477000" y="3429000"/>
            <a:ext cx="2514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Computes percentage of vowels in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6" name="Google Shape;816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5334000"/>
            <a:ext cx="364490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69"/>
          <p:cNvSpPr/>
          <p:nvPr/>
        </p:nvSpPr>
        <p:spPr>
          <a:xfrm>
            <a:off x="1295400" y="54864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8" name="Google Shape;818;p69"/>
          <p:cNvSpPr/>
          <p:nvPr/>
        </p:nvSpPr>
        <p:spPr>
          <a:xfrm>
            <a:off x="1676400" y="35814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70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70"/>
          <p:cNvSpPr txBox="1"/>
          <p:nvPr/>
        </p:nvSpPr>
        <p:spPr>
          <a:xfrm>
            <a:off x="2812465" y="0"/>
            <a:ext cx="35008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25" name="Google Shape;825;p7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26" name="Google Shape;826;p70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7" name="Google Shape;82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990600"/>
            <a:ext cx="4502545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3048000"/>
            <a:ext cx="425166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70"/>
          <p:cNvSpPr txBox="1"/>
          <p:nvPr/>
        </p:nvSpPr>
        <p:spPr>
          <a:xfrm>
            <a:off x="6477000" y="1447800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number of vowels in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70"/>
          <p:cNvSpPr txBox="1"/>
          <p:nvPr/>
        </p:nvSpPr>
        <p:spPr>
          <a:xfrm>
            <a:off x="6477000" y="3429000"/>
            <a:ext cx="2514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Computes percentage of vowels in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1" name="Google Shape;831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5334000"/>
            <a:ext cx="364490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0"/>
          <p:cNvSpPr/>
          <p:nvPr/>
        </p:nvSpPr>
        <p:spPr>
          <a:xfrm>
            <a:off x="1295400" y="54864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70"/>
          <p:cNvSpPr/>
          <p:nvPr/>
        </p:nvSpPr>
        <p:spPr>
          <a:xfrm>
            <a:off x="1676400" y="38100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1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71"/>
          <p:cNvSpPr txBox="1"/>
          <p:nvPr/>
        </p:nvSpPr>
        <p:spPr>
          <a:xfrm>
            <a:off x="2812465" y="0"/>
            <a:ext cx="35008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40" name="Google Shape;840;p7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41" name="Google Shape;841;p71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2" name="Google Shape;84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990600"/>
            <a:ext cx="4502545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3048000"/>
            <a:ext cx="425166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71"/>
          <p:cNvSpPr txBox="1"/>
          <p:nvPr/>
        </p:nvSpPr>
        <p:spPr>
          <a:xfrm>
            <a:off x="6477000" y="1447800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number of vowels in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71"/>
          <p:cNvSpPr txBox="1"/>
          <p:nvPr/>
        </p:nvSpPr>
        <p:spPr>
          <a:xfrm>
            <a:off x="6477000" y="3429000"/>
            <a:ext cx="2514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Computes percentage of vowels in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6" name="Google Shape;846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5334000"/>
            <a:ext cx="3644900" cy="5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71"/>
          <p:cNvSpPr/>
          <p:nvPr/>
        </p:nvSpPr>
        <p:spPr>
          <a:xfrm>
            <a:off x="1295400" y="54864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8" name="Google Shape;848;p71"/>
          <p:cNvSpPr/>
          <p:nvPr/>
        </p:nvSpPr>
        <p:spPr>
          <a:xfrm>
            <a:off x="1676400" y="40386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3545079" y="0"/>
            <a:ext cx="2035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26" name="Google Shape;126;p1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27" name="Google Shape;127;p18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667000"/>
            <a:ext cx="38735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304800" y="1600200"/>
            <a:ext cx="2514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function (required)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/>
          <p:nvPr/>
        </p:nvSpPr>
        <p:spPr>
          <a:xfrm rot="1626893">
            <a:off x="1543705" y="2230737"/>
            <a:ext cx="1057719" cy="1259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4191000" y="1752600"/>
            <a:ext cx="3352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inputs: here there are two and order matters. (optional)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8"/>
          <p:cNvSpPr/>
          <p:nvPr/>
        </p:nvSpPr>
        <p:spPr>
          <a:xfrm rot="7119724">
            <a:off x="4946834" y="2519321"/>
            <a:ext cx="455909" cy="1429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2286000" y="5334000"/>
            <a:ext cx="419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that function gives back. (optional)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/>
          <p:nvPr/>
        </p:nvSpPr>
        <p:spPr>
          <a:xfrm rot="-3912965">
            <a:off x="4067820" y="4959867"/>
            <a:ext cx="855962" cy="108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Google Shape;85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5410200"/>
            <a:ext cx="3771900" cy="88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72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72"/>
          <p:cNvSpPr txBox="1"/>
          <p:nvPr/>
        </p:nvSpPr>
        <p:spPr>
          <a:xfrm>
            <a:off x="2812465" y="0"/>
            <a:ext cx="35008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56" name="Google Shape;856;p72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57" name="Google Shape;857;p72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8" name="Google Shape;858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990600"/>
            <a:ext cx="4502545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3048000"/>
            <a:ext cx="425166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72"/>
          <p:cNvSpPr txBox="1"/>
          <p:nvPr/>
        </p:nvSpPr>
        <p:spPr>
          <a:xfrm>
            <a:off x="6477000" y="1447800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number of vowels in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72"/>
          <p:cNvSpPr txBox="1"/>
          <p:nvPr/>
        </p:nvSpPr>
        <p:spPr>
          <a:xfrm>
            <a:off x="6477000" y="3429000"/>
            <a:ext cx="2514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Computes percentage of vowels in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72"/>
          <p:cNvSpPr/>
          <p:nvPr/>
        </p:nvSpPr>
        <p:spPr>
          <a:xfrm>
            <a:off x="1447800" y="54864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3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73"/>
          <p:cNvSpPr txBox="1"/>
          <p:nvPr/>
        </p:nvSpPr>
        <p:spPr>
          <a:xfrm>
            <a:off x="2812465" y="0"/>
            <a:ext cx="35008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Nested 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69" name="Google Shape;869;p7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870" name="Google Shape;870;p73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1" name="Google Shape;871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990600"/>
            <a:ext cx="4502545" cy="18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3048000"/>
            <a:ext cx="4251669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3" name="Google Shape;873;p73"/>
          <p:cNvSpPr txBox="1"/>
          <p:nvPr/>
        </p:nvSpPr>
        <p:spPr>
          <a:xfrm>
            <a:off x="6477000" y="1447800"/>
            <a:ext cx="2362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number of vowels in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73"/>
          <p:cNvSpPr txBox="1"/>
          <p:nvPr/>
        </p:nvSpPr>
        <p:spPr>
          <a:xfrm>
            <a:off x="6477000" y="3429000"/>
            <a:ext cx="2514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Computes percentage of vowels in name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5" name="Google Shape;875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4692641"/>
            <a:ext cx="5638800" cy="2159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74"/>
          <p:cNvSpPr/>
          <p:nvPr/>
        </p:nvSpPr>
        <p:spPr>
          <a:xfrm>
            <a:off x="6413700" y="5048200"/>
            <a:ext cx="1227000" cy="42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2" name="Google Shape;88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47350"/>
            <a:ext cx="9069148" cy="36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74"/>
          <p:cNvPicPr preferRelativeResize="0"/>
          <p:nvPr/>
        </p:nvPicPr>
        <p:blipFill rotWithShape="1">
          <a:blip r:embed="rId3">
            <a:alphaModFix/>
          </a:blip>
          <a:srcRect b="91155" l="0" r="71432" t="0"/>
          <a:stretch/>
        </p:blipFill>
        <p:spPr>
          <a:xfrm>
            <a:off x="1942534" y="231450"/>
            <a:ext cx="5184077" cy="64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" name="Google Shape;889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09299"/>
            <a:ext cx="8991600" cy="478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0" name="Google Shape;890;p75"/>
          <p:cNvPicPr preferRelativeResize="0"/>
          <p:nvPr/>
        </p:nvPicPr>
        <p:blipFill rotWithShape="1">
          <a:blip r:embed="rId4">
            <a:alphaModFix/>
          </a:blip>
          <a:srcRect b="91155" l="0" r="71432" t="0"/>
          <a:stretch/>
        </p:blipFill>
        <p:spPr>
          <a:xfrm>
            <a:off x="1942534" y="231450"/>
            <a:ext cx="5184077" cy="64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6" name="Google Shape;89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75" y="1187775"/>
            <a:ext cx="8839200" cy="4925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76"/>
          <p:cNvPicPr preferRelativeResize="0"/>
          <p:nvPr/>
        </p:nvPicPr>
        <p:blipFill rotWithShape="1">
          <a:blip r:embed="rId4">
            <a:alphaModFix/>
          </a:blip>
          <a:srcRect b="91155" l="0" r="71432" t="0"/>
          <a:stretch/>
        </p:blipFill>
        <p:spPr>
          <a:xfrm>
            <a:off x="1942534" y="231450"/>
            <a:ext cx="5184077" cy="64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3545079" y="0"/>
            <a:ext cx="2035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41" name="Google Shape;141;p19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42" name="Google Shape;142;p19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667000"/>
            <a:ext cx="3873500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304800" y="1600200"/>
            <a:ext cx="2514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function (required)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/>
          <p:nvPr/>
        </p:nvSpPr>
        <p:spPr>
          <a:xfrm rot="1626893">
            <a:off x="1543705" y="2230737"/>
            <a:ext cx="1057719" cy="12594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4191000" y="1752600"/>
            <a:ext cx="3352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inputs: here there are two and order matters. (optional)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/>
          <p:nvPr/>
        </p:nvSpPr>
        <p:spPr>
          <a:xfrm rot="7119724">
            <a:off x="4946834" y="2519321"/>
            <a:ext cx="455909" cy="14295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2286000" y="5334000"/>
            <a:ext cx="4191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 that function gives back. (optional)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/>
          <p:nvPr/>
        </p:nvSpPr>
        <p:spPr>
          <a:xfrm rot="-3912965">
            <a:off x="4067820" y="4959867"/>
            <a:ext cx="855962" cy="10836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9"/>
          <p:cNvCxnSpPr/>
          <p:nvPr/>
        </p:nvCxnSpPr>
        <p:spPr>
          <a:xfrm>
            <a:off x="3124200" y="3429000"/>
            <a:ext cx="0" cy="1295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51" name="Google Shape;151;p19"/>
          <p:cNvCxnSpPr/>
          <p:nvPr/>
        </p:nvCxnSpPr>
        <p:spPr>
          <a:xfrm>
            <a:off x="3124200" y="4724400"/>
            <a:ext cx="3429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52" name="Google Shape;152;p19"/>
          <p:cNvCxnSpPr/>
          <p:nvPr/>
        </p:nvCxnSpPr>
        <p:spPr>
          <a:xfrm>
            <a:off x="3124200" y="3429000"/>
            <a:ext cx="34290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cxnSp>
        <p:nvCxnSpPr>
          <p:cNvPr id="153" name="Google Shape;153;p19"/>
          <p:cNvCxnSpPr/>
          <p:nvPr/>
        </p:nvCxnSpPr>
        <p:spPr>
          <a:xfrm>
            <a:off x="6553200" y="3429000"/>
            <a:ext cx="0" cy="12954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4"/>
              </a:srgbClr>
            </a:outerShdw>
          </a:effectLst>
        </p:spPr>
      </p:cxnSp>
      <p:sp>
        <p:nvSpPr>
          <p:cNvPr id="154" name="Google Shape;154;p19"/>
          <p:cNvSpPr txBox="1"/>
          <p:nvPr/>
        </p:nvSpPr>
        <p:spPr>
          <a:xfrm>
            <a:off x="6858000" y="3733800"/>
            <a:ext cx="2209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Inside the function (local scope)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1143000" y="5943600"/>
            <a:ext cx="7696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inside the function is never executed unless you call the function!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3545079" y="0"/>
            <a:ext cx="2035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62" name="Google Shape;162;p2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63" name="Google Shape;163;p20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700" y="1866900"/>
            <a:ext cx="40259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0"/>
          <p:cNvSpPr/>
          <p:nvPr/>
        </p:nvSpPr>
        <p:spPr>
          <a:xfrm>
            <a:off x="2057400" y="41910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3200400" y="4953000"/>
            <a:ext cx="4495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call a function type the name and give the inputs required.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 rot="-9069793">
            <a:off x="3647107" y="4670114"/>
            <a:ext cx="7620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/>
        </p:nvSpPr>
        <p:spPr>
          <a:xfrm>
            <a:off x="-14068" y="0"/>
            <a:ext cx="9158068" cy="7483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3545079" y="0"/>
            <a:ext cx="20356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74" name="Google Shape;174;p21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 id="175" name="Google Shape;175;p21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700" y="1866900"/>
            <a:ext cx="4025900" cy="312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/>
          <p:nvPr/>
        </p:nvSpPr>
        <p:spPr>
          <a:xfrm>
            <a:off x="2057400" y="19050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25400">
            <a:solidFill>
              <a:srgbClr val="8C3A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3200400" y="4953000"/>
            <a:ext cx="4495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call a function type the name and give the inputs required.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 rot="-9069793">
            <a:off x="3647107" y="4670114"/>
            <a:ext cx="7620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atex-image-1.pdf" id="180" name="Google Shape;18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1569" y="880710"/>
            <a:ext cx="62230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1"/>
          <p:cNvSpPr/>
          <p:nvPr/>
        </p:nvSpPr>
        <p:spPr>
          <a:xfrm>
            <a:off x="2057400" y="4191000"/>
            <a:ext cx="6858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2D5C97"/>
              </a:gs>
              <a:gs pos="80000">
                <a:srgbClr val="3C7AC5"/>
              </a:gs>
              <a:gs pos="100000">
                <a:srgbClr val="397BC9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