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6858000" cx="12192000"/>
  <p:notesSz cx="12192000" cy="6858000"/>
  <p:embeddedFontLst>
    <p:embeddedFont>
      <p:font typeface="Roboto Mono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ono-regular.fntdata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RobotoMono-italic.fntdata"/><Relationship Id="rId30" Type="http://schemas.openxmlformats.org/officeDocument/2006/relationships/slide" Target="slides/slide25.xml"/><Relationship Id="rId74" Type="http://schemas.openxmlformats.org/officeDocument/2006/relationships/font" Target="fonts/RobotoMono-bold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schemas.openxmlformats.org/officeDocument/2006/relationships/font" Target="fonts/RobotoMono-boldItalic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d990de4491_0_20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2d990de4491_0_20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d990de4491_0_15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d990de4491_0_15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990de4491_0_18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990de4491_0_18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ac5a37b29_1_2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ac5a37b29_1_2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ac5a37b29_1_1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ac5a37b29_1_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ac5a37b29_1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ac5a37b29_1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ac5a37b29_1_2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ac5a37b29_1_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990de4491_0_19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990de4491_0_19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d990de4491_0_14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d990de4491_0_14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990de4491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d990de4491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990de4491_0_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990de4491_0_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990de4491_0_16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990de4491_0_16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990de4491_0_12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d990de4491_0_12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990de4491_0_13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d990de4491_0_13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990de4491_0_13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d990de4491_0_13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d990de4491_0_1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d990de4491_0_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d990de4491_0_1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d990de4491_0_1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84e6e9c5bf_0_2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84e6e9c5bf_0_2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84e6e9c5bf_0_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84e6e9c5bf_0_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d990de4491_0_2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d990de4491_0_2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d990de4491_0_4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d990de4491_0_4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d990de4491_0_4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d990de4491_0_4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d990de4491_0_10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d990de4491_0_10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d990de4491_0_11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d990de4491_0_1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d990de4491_0_7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d990de4491_0_7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d990de4491_0_9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d990de4491_0_9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d990de4491_0_7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d990de4491_0_7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84e6e9c5bf_0_4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84e6e9c5bf_0_4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d990de4491_0_10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d990de4491_0_10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84e6e9c5bf_0_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84e6e9c5bf_0_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3c3c854204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3c3c854204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795270" y="653415"/>
            <a:ext cx="6271259" cy="17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993264" y="4184015"/>
            <a:ext cx="7874634" cy="9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69240" y="83819"/>
            <a:ext cx="9519920" cy="1176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763269" y="2069465"/>
            <a:ext cx="10007600" cy="404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69240" y="83819"/>
            <a:ext cx="9519920" cy="1176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269240" y="83819"/>
            <a:ext cx="9519920" cy="1176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9240" y="83819"/>
            <a:ext cx="9519920" cy="1176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3269" y="2069465"/>
            <a:ext cx="10007600" cy="404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lotly.com/python/plotly-express/#plotly-express-in-dash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hyperlink" Target="https://dash.plotly.com/dash-html-component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plotly.com/python/plotly-express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7.png"/><Relationship Id="rId4" Type="http://schemas.openxmlformats.org/officeDocument/2006/relationships/image" Target="../media/image2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6.png"/><Relationship Id="rId4" Type="http://schemas.openxmlformats.org/officeDocument/2006/relationships/image" Target="../media/image2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5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7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6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2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1806975" y="2825025"/>
            <a:ext cx="9135900" cy="585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/>
              <a:t>Building dashboards with Plotly and Dash</a:t>
            </a:r>
            <a:endParaRPr sz="3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763269" y="480695"/>
            <a:ext cx="20447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px.line()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63269" y="1710690"/>
            <a:ext cx="2461895" cy="3865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data_frame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color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size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facet_row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facet_col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454525" y="1710690"/>
            <a:ext cx="3523615" cy="3865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labels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height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width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animation_frame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line_shape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8345805" y="1710690"/>
            <a:ext cx="2438400" cy="167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70865" lvl="0" marL="5835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range_x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570865" lvl="0" marL="5835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range_y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570865" lvl="0" marL="5835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line_color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0" y="0"/>
            <a:ext cx="12192000" cy="6858253"/>
            <a:chOff x="0" y="0"/>
            <a:chExt cx="12192000" cy="6858253"/>
          </a:xfrm>
        </p:grpSpPr>
        <p:pic>
          <p:nvPicPr>
            <p:cNvPr id="114" name="Google Shape;11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3468" y="0"/>
              <a:ext cx="8998163" cy="51755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7"/>
            <p:cNvSpPr/>
            <p:nvPr/>
          </p:nvSpPr>
          <p:spPr>
            <a:xfrm>
              <a:off x="0" y="5213603"/>
              <a:ext cx="12192000" cy="1644650"/>
            </a:xfrm>
            <a:custGeom>
              <a:rect b="b" l="l" r="r" t="t"/>
              <a:pathLst>
                <a:path extrusionOk="0" h="1644650" w="12192000">
                  <a:moveTo>
                    <a:pt x="11917680" y="1644396"/>
                  </a:moveTo>
                  <a:lnTo>
                    <a:pt x="272796" y="1644396"/>
                  </a:lnTo>
                  <a:lnTo>
                    <a:pt x="223726" y="1639979"/>
                  </a:lnTo>
                  <a:lnTo>
                    <a:pt x="177515" y="1627245"/>
                  </a:lnTo>
                  <a:lnTo>
                    <a:pt x="134947" y="1606964"/>
                  </a:lnTo>
                  <a:lnTo>
                    <a:pt x="96807" y="1579911"/>
                  </a:lnTo>
                  <a:lnTo>
                    <a:pt x="63880" y="1546856"/>
                  </a:lnTo>
                  <a:lnTo>
                    <a:pt x="36951" y="1508573"/>
                  </a:lnTo>
                  <a:lnTo>
                    <a:pt x="16804" y="1465834"/>
                  </a:lnTo>
                  <a:lnTo>
                    <a:pt x="4226" y="1419410"/>
                  </a:lnTo>
                  <a:lnTo>
                    <a:pt x="0" y="1370076"/>
                  </a:lnTo>
                  <a:lnTo>
                    <a:pt x="0" y="274320"/>
                  </a:lnTo>
                  <a:lnTo>
                    <a:pt x="4226" y="224909"/>
                  </a:lnTo>
                  <a:lnTo>
                    <a:pt x="16804" y="178429"/>
                  </a:lnTo>
                  <a:lnTo>
                    <a:pt x="36951" y="135652"/>
                  </a:lnTo>
                  <a:lnTo>
                    <a:pt x="63880" y="97350"/>
                  </a:lnTo>
                  <a:lnTo>
                    <a:pt x="96807" y="64296"/>
                  </a:lnTo>
                  <a:lnTo>
                    <a:pt x="134947" y="37261"/>
                  </a:lnTo>
                  <a:lnTo>
                    <a:pt x="177515" y="17019"/>
                  </a:lnTo>
                  <a:lnTo>
                    <a:pt x="223726" y="4341"/>
                  </a:lnTo>
                  <a:lnTo>
                    <a:pt x="272796" y="0"/>
                  </a:lnTo>
                  <a:lnTo>
                    <a:pt x="11917680" y="0"/>
                  </a:lnTo>
                  <a:lnTo>
                    <a:pt x="11967014" y="4341"/>
                  </a:lnTo>
                  <a:lnTo>
                    <a:pt x="12013438" y="17019"/>
                  </a:lnTo>
                  <a:lnTo>
                    <a:pt x="12056177" y="37261"/>
                  </a:lnTo>
                  <a:lnTo>
                    <a:pt x="12094460" y="64296"/>
                  </a:lnTo>
                  <a:lnTo>
                    <a:pt x="12127515" y="97350"/>
                  </a:lnTo>
                  <a:lnTo>
                    <a:pt x="12154568" y="135652"/>
                  </a:lnTo>
                  <a:lnTo>
                    <a:pt x="12174849" y="178429"/>
                  </a:lnTo>
                  <a:lnTo>
                    <a:pt x="12187583" y="224909"/>
                  </a:lnTo>
                  <a:lnTo>
                    <a:pt x="12192000" y="274320"/>
                  </a:lnTo>
                  <a:lnTo>
                    <a:pt x="12192000" y="1370076"/>
                  </a:lnTo>
                  <a:lnTo>
                    <a:pt x="12187583" y="1419410"/>
                  </a:lnTo>
                  <a:lnTo>
                    <a:pt x="12174849" y="1465834"/>
                  </a:lnTo>
                  <a:lnTo>
                    <a:pt x="12154568" y="1508573"/>
                  </a:lnTo>
                  <a:lnTo>
                    <a:pt x="12127515" y="1546856"/>
                  </a:lnTo>
                  <a:lnTo>
                    <a:pt x="12094460" y="1579911"/>
                  </a:lnTo>
                  <a:lnTo>
                    <a:pt x="12056177" y="1606964"/>
                  </a:lnTo>
                  <a:lnTo>
                    <a:pt x="12013438" y="1627245"/>
                  </a:lnTo>
                  <a:lnTo>
                    <a:pt x="11967014" y="1639979"/>
                  </a:lnTo>
                  <a:lnTo>
                    <a:pt x="11917680" y="1644396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7"/>
          <p:cNvSpPr txBox="1"/>
          <p:nvPr/>
        </p:nvSpPr>
        <p:spPr>
          <a:xfrm>
            <a:off x="324484" y="5222875"/>
            <a:ext cx="11910060" cy="148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df = px.data.gapminder().query("country=='Canada'")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fig = px.line(df, x="year", y="lifeExp", title='Life expectancy in Canada') fig.show()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522" y="425241"/>
            <a:ext cx="8945930" cy="456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/>
          <p:nvPr/>
        </p:nvSpPr>
        <p:spPr>
          <a:xfrm>
            <a:off x="0" y="5213603"/>
            <a:ext cx="12192000" cy="1644650"/>
          </a:xfrm>
          <a:custGeom>
            <a:rect b="b" l="l" r="r" t="t"/>
            <a:pathLst>
              <a:path extrusionOk="0" h="1644650" w="12192000">
                <a:moveTo>
                  <a:pt x="11917680" y="1644396"/>
                </a:moveTo>
                <a:lnTo>
                  <a:pt x="272796" y="1644396"/>
                </a:lnTo>
                <a:lnTo>
                  <a:pt x="223726" y="1639979"/>
                </a:lnTo>
                <a:lnTo>
                  <a:pt x="177515" y="1627245"/>
                </a:lnTo>
                <a:lnTo>
                  <a:pt x="134947" y="1606964"/>
                </a:lnTo>
                <a:lnTo>
                  <a:pt x="96807" y="1579911"/>
                </a:lnTo>
                <a:lnTo>
                  <a:pt x="63880" y="1546856"/>
                </a:lnTo>
                <a:lnTo>
                  <a:pt x="36951" y="1508573"/>
                </a:lnTo>
                <a:lnTo>
                  <a:pt x="16804" y="1465834"/>
                </a:lnTo>
                <a:lnTo>
                  <a:pt x="4226" y="1419410"/>
                </a:lnTo>
                <a:lnTo>
                  <a:pt x="0" y="1370076"/>
                </a:lnTo>
                <a:lnTo>
                  <a:pt x="0" y="274320"/>
                </a:lnTo>
                <a:lnTo>
                  <a:pt x="4226" y="224909"/>
                </a:lnTo>
                <a:lnTo>
                  <a:pt x="16804" y="178429"/>
                </a:lnTo>
                <a:lnTo>
                  <a:pt x="36951" y="135652"/>
                </a:lnTo>
                <a:lnTo>
                  <a:pt x="63880" y="97350"/>
                </a:lnTo>
                <a:lnTo>
                  <a:pt x="96807" y="64296"/>
                </a:lnTo>
                <a:lnTo>
                  <a:pt x="134947" y="37261"/>
                </a:lnTo>
                <a:lnTo>
                  <a:pt x="177515" y="17019"/>
                </a:lnTo>
                <a:lnTo>
                  <a:pt x="223726" y="4341"/>
                </a:lnTo>
                <a:lnTo>
                  <a:pt x="272796" y="0"/>
                </a:lnTo>
                <a:lnTo>
                  <a:pt x="11917680" y="0"/>
                </a:lnTo>
                <a:lnTo>
                  <a:pt x="11967014" y="4341"/>
                </a:lnTo>
                <a:lnTo>
                  <a:pt x="12013438" y="17019"/>
                </a:lnTo>
                <a:lnTo>
                  <a:pt x="12056177" y="37261"/>
                </a:lnTo>
                <a:lnTo>
                  <a:pt x="12094460" y="64296"/>
                </a:lnTo>
                <a:lnTo>
                  <a:pt x="12127515" y="97350"/>
                </a:lnTo>
                <a:lnTo>
                  <a:pt x="12154568" y="135652"/>
                </a:lnTo>
                <a:lnTo>
                  <a:pt x="12174849" y="178429"/>
                </a:lnTo>
                <a:lnTo>
                  <a:pt x="12187583" y="224909"/>
                </a:lnTo>
                <a:lnTo>
                  <a:pt x="12192000" y="274320"/>
                </a:lnTo>
                <a:lnTo>
                  <a:pt x="12192000" y="1370076"/>
                </a:lnTo>
                <a:lnTo>
                  <a:pt x="12187583" y="1419410"/>
                </a:lnTo>
                <a:lnTo>
                  <a:pt x="12174849" y="1465834"/>
                </a:lnTo>
                <a:lnTo>
                  <a:pt x="12154568" y="1508573"/>
                </a:lnTo>
                <a:lnTo>
                  <a:pt x="12127515" y="1546856"/>
                </a:lnTo>
                <a:lnTo>
                  <a:pt x="12094460" y="1579911"/>
                </a:lnTo>
                <a:lnTo>
                  <a:pt x="12056177" y="1606964"/>
                </a:lnTo>
                <a:lnTo>
                  <a:pt x="12013438" y="1627245"/>
                </a:lnTo>
                <a:lnTo>
                  <a:pt x="11967014" y="1639979"/>
                </a:lnTo>
                <a:lnTo>
                  <a:pt x="11917680" y="164439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324484" y="5222875"/>
            <a:ext cx="9479280" cy="148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df = px.data.gapminder().query("continent=='Oceania'") fig = px.line(df, x="year", y="lifeExp", color='country') fig.show()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367" y="473188"/>
            <a:ext cx="9349740" cy="442628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0" y="5213603"/>
            <a:ext cx="12192000" cy="1644650"/>
          </a:xfrm>
          <a:custGeom>
            <a:rect b="b" l="l" r="r" t="t"/>
            <a:pathLst>
              <a:path extrusionOk="0" h="1644650" w="12192000">
                <a:moveTo>
                  <a:pt x="11917680" y="1644396"/>
                </a:moveTo>
                <a:lnTo>
                  <a:pt x="272796" y="1644396"/>
                </a:lnTo>
                <a:lnTo>
                  <a:pt x="223726" y="1639979"/>
                </a:lnTo>
                <a:lnTo>
                  <a:pt x="177515" y="1627245"/>
                </a:lnTo>
                <a:lnTo>
                  <a:pt x="134947" y="1606964"/>
                </a:lnTo>
                <a:lnTo>
                  <a:pt x="96807" y="1579911"/>
                </a:lnTo>
                <a:lnTo>
                  <a:pt x="63880" y="1546856"/>
                </a:lnTo>
                <a:lnTo>
                  <a:pt x="36951" y="1508573"/>
                </a:lnTo>
                <a:lnTo>
                  <a:pt x="16804" y="1465834"/>
                </a:lnTo>
                <a:lnTo>
                  <a:pt x="4226" y="1419410"/>
                </a:lnTo>
                <a:lnTo>
                  <a:pt x="0" y="1370076"/>
                </a:lnTo>
                <a:lnTo>
                  <a:pt x="0" y="274320"/>
                </a:lnTo>
                <a:lnTo>
                  <a:pt x="4226" y="224909"/>
                </a:lnTo>
                <a:lnTo>
                  <a:pt x="16804" y="178429"/>
                </a:lnTo>
                <a:lnTo>
                  <a:pt x="36951" y="135652"/>
                </a:lnTo>
                <a:lnTo>
                  <a:pt x="63880" y="97350"/>
                </a:lnTo>
                <a:lnTo>
                  <a:pt x="96807" y="64296"/>
                </a:lnTo>
                <a:lnTo>
                  <a:pt x="134947" y="37261"/>
                </a:lnTo>
                <a:lnTo>
                  <a:pt x="177515" y="17019"/>
                </a:lnTo>
                <a:lnTo>
                  <a:pt x="223726" y="4341"/>
                </a:lnTo>
                <a:lnTo>
                  <a:pt x="272796" y="0"/>
                </a:lnTo>
                <a:lnTo>
                  <a:pt x="11917680" y="0"/>
                </a:lnTo>
                <a:lnTo>
                  <a:pt x="11967014" y="4341"/>
                </a:lnTo>
                <a:lnTo>
                  <a:pt x="12013438" y="17019"/>
                </a:lnTo>
                <a:lnTo>
                  <a:pt x="12056177" y="37261"/>
                </a:lnTo>
                <a:lnTo>
                  <a:pt x="12094460" y="64296"/>
                </a:lnTo>
                <a:lnTo>
                  <a:pt x="12127515" y="97350"/>
                </a:lnTo>
                <a:lnTo>
                  <a:pt x="12154568" y="135652"/>
                </a:lnTo>
                <a:lnTo>
                  <a:pt x="12174849" y="178429"/>
                </a:lnTo>
                <a:lnTo>
                  <a:pt x="12187583" y="224909"/>
                </a:lnTo>
                <a:lnTo>
                  <a:pt x="12192000" y="274320"/>
                </a:lnTo>
                <a:lnTo>
                  <a:pt x="12192000" y="1370076"/>
                </a:lnTo>
                <a:lnTo>
                  <a:pt x="12187583" y="1419410"/>
                </a:lnTo>
                <a:lnTo>
                  <a:pt x="12174849" y="1465834"/>
                </a:lnTo>
                <a:lnTo>
                  <a:pt x="12154568" y="1508573"/>
                </a:lnTo>
                <a:lnTo>
                  <a:pt x="12127515" y="1546856"/>
                </a:lnTo>
                <a:lnTo>
                  <a:pt x="12094460" y="1579911"/>
                </a:lnTo>
                <a:lnTo>
                  <a:pt x="12056177" y="1606964"/>
                </a:lnTo>
                <a:lnTo>
                  <a:pt x="12013438" y="1627245"/>
                </a:lnTo>
                <a:lnTo>
                  <a:pt x="11967014" y="1639979"/>
                </a:lnTo>
                <a:lnTo>
                  <a:pt x="11917680" y="164439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78739" y="5222875"/>
            <a:ext cx="12004040" cy="148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fig = px.line(df,x="lifeExp",y="gdpPercap",color="country",text="year") fig.update_traces(textposition="bottom right")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fig.show()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/>
        </p:nvSpPr>
        <p:spPr>
          <a:xfrm>
            <a:off x="763269" y="480695"/>
            <a:ext cx="19431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px.bar()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763269" y="1710690"/>
            <a:ext cx="2461895" cy="3865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data_frame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color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size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facet_row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facet_col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4454525" y="1710690"/>
            <a:ext cx="3523615" cy="3865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labels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height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width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animation_frame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barmode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1891" y="473188"/>
            <a:ext cx="8827573" cy="441643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/>
          <p:nvPr/>
        </p:nvSpPr>
        <p:spPr>
          <a:xfrm>
            <a:off x="2325623" y="5175503"/>
            <a:ext cx="7009130" cy="1644650"/>
          </a:xfrm>
          <a:custGeom>
            <a:rect b="b" l="l" r="r" t="t"/>
            <a:pathLst>
              <a:path extrusionOk="0" h="1644650" w="7009130">
                <a:moveTo>
                  <a:pt x="6734556" y="1644396"/>
                </a:moveTo>
                <a:lnTo>
                  <a:pt x="274319" y="1644396"/>
                </a:lnTo>
                <a:lnTo>
                  <a:pt x="224909" y="1640169"/>
                </a:lnTo>
                <a:lnTo>
                  <a:pt x="178429" y="1627591"/>
                </a:lnTo>
                <a:lnTo>
                  <a:pt x="135652" y="1607444"/>
                </a:lnTo>
                <a:lnTo>
                  <a:pt x="97350" y="1580515"/>
                </a:lnTo>
                <a:lnTo>
                  <a:pt x="64296" y="1547588"/>
                </a:lnTo>
                <a:lnTo>
                  <a:pt x="37261" y="1509448"/>
                </a:lnTo>
                <a:lnTo>
                  <a:pt x="17019" y="1466880"/>
                </a:lnTo>
                <a:lnTo>
                  <a:pt x="4341" y="1420669"/>
                </a:lnTo>
                <a:lnTo>
                  <a:pt x="0" y="1371600"/>
                </a:lnTo>
                <a:lnTo>
                  <a:pt x="0" y="274320"/>
                </a:lnTo>
                <a:lnTo>
                  <a:pt x="4341" y="225097"/>
                </a:lnTo>
                <a:lnTo>
                  <a:pt x="17019" y="178759"/>
                </a:lnTo>
                <a:lnTo>
                  <a:pt x="37261" y="136076"/>
                </a:lnTo>
                <a:lnTo>
                  <a:pt x="64296" y="97821"/>
                </a:lnTo>
                <a:lnTo>
                  <a:pt x="97350" y="64766"/>
                </a:lnTo>
                <a:lnTo>
                  <a:pt x="135652" y="37685"/>
                </a:lnTo>
                <a:lnTo>
                  <a:pt x="178429" y="17348"/>
                </a:lnTo>
                <a:lnTo>
                  <a:pt x="224909" y="4529"/>
                </a:lnTo>
                <a:lnTo>
                  <a:pt x="274319" y="0"/>
                </a:lnTo>
                <a:lnTo>
                  <a:pt x="6734556" y="0"/>
                </a:lnTo>
                <a:lnTo>
                  <a:pt x="6783890" y="4529"/>
                </a:lnTo>
                <a:lnTo>
                  <a:pt x="6830314" y="17348"/>
                </a:lnTo>
                <a:lnTo>
                  <a:pt x="6873053" y="37685"/>
                </a:lnTo>
                <a:lnTo>
                  <a:pt x="6911336" y="64766"/>
                </a:lnTo>
                <a:lnTo>
                  <a:pt x="6944391" y="97821"/>
                </a:lnTo>
                <a:lnTo>
                  <a:pt x="6971444" y="136076"/>
                </a:lnTo>
                <a:lnTo>
                  <a:pt x="6991725" y="178759"/>
                </a:lnTo>
                <a:lnTo>
                  <a:pt x="7004459" y="225097"/>
                </a:lnTo>
                <a:lnTo>
                  <a:pt x="7008876" y="274320"/>
                </a:lnTo>
                <a:lnTo>
                  <a:pt x="7008876" y="1371600"/>
                </a:lnTo>
                <a:lnTo>
                  <a:pt x="7004459" y="1420669"/>
                </a:lnTo>
                <a:lnTo>
                  <a:pt x="6991725" y="1466880"/>
                </a:lnTo>
                <a:lnTo>
                  <a:pt x="6971444" y="1509448"/>
                </a:lnTo>
                <a:lnTo>
                  <a:pt x="6944391" y="1547588"/>
                </a:lnTo>
                <a:lnTo>
                  <a:pt x="6911336" y="1580515"/>
                </a:lnTo>
                <a:lnTo>
                  <a:pt x="6873053" y="1607444"/>
                </a:lnTo>
                <a:lnTo>
                  <a:pt x="6830314" y="1627591"/>
                </a:lnTo>
                <a:lnTo>
                  <a:pt x="6783890" y="1640169"/>
                </a:lnTo>
                <a:lnTo>
                  <a:pt x="6734556" y="164439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2536189" y="5185409"/>
            <a:ext cx="6431280" cy="148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df = px.data.tips()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fig = px.bar(df, x="sex", y="total_bill") fig.show()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5588" y="463330"/>
            <a:ext cx="9349740" cy="442628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0" y="5213603"/>
            <a:ext cx="12192000" cy="1644650"/>
          </a:xfrm>
          <a:custGeom>
            <a:rect b="b" l="l" r="r" t="t"/>
            <a:pathLst>
              <a:path extrusionOk="0" h="1644650" w="12192000">
                <a:moveTo>
                  <a:pt x="11917680" y="1644396"/>
                </a:moveTo>
                <a:lnTo>
                  <a:pt x="272796" y="1644396"/>
                </a:lnTo>
                <a:lnTo>
                  <a:pt x="223726" y="1639979"/>
                </a:lnTo>
                <a:lnTo>
                  <a:pt x="177515" y="1627245"/>
                </a:lnTo>
                <a:lnTo>
                  <a:pt x="134947" y="1606964"/>
                </a:lnTo>
                <a:lnTo>
                  <a:pt x="96807" y="1579911"/>
                </a:lnTo>
                <a:lnTo>
                  <a:pt x="63880" y="1546856"/>
                </a:lnTo>
                <a:lnTo>
                  <a:pt x="36951" y="1508573"/>
                </a:lnTo>
                <a:lnTo>
                  <a:pt x="16804" y="1465834"/>
                </a:lnTo>
                <a:lnTo>
                  <a:pt x="4226" y="1419410"/>
                </a:lnTo>
                <a:lnTo>
                  <a:pt x="0" y="1370076"/>
                </a:lnTo>
                <a:lnTo>
                  <a:pt x="0" y="274320"/>
                </a:lnTo>
                <a:lnTo>
                  <a:pt x="4226" y="224909"/>
                </a:lnTo>
                <a:lnTo>
                  <a:pt x="16804" y="178429"/>
                </a:lnTo>
                <a:lnTo>
                  <a:pt x="36951" y="135652"/>
                </a:lnTo>
                <a:lnTo>
                  <a:pt x="63880" y="97350"/>
                </a:lnTo>
                <a:lnTo>
                  <a:pt x="96807" y="64296"/>
                </a:lnTo>
                <a:lnTo>
                  <a:pt x="134947" y="37261"/>
                </a:lnTo>
                <a:lnTo>
                  <a:pt x="177515" y="17019"/>
                </a:lnTo>
                <a:lnTo>
                  <a:pt x="223726" y="4341"/>
                </a:lnTo>
                <a:lnTo>
                  <a:pt x="272796" y="0"/>
                </a:lnTo>
                <a:lnTo>
                  <a:pt x="11917680" y="0"/>
                </a:lnTo>
                <a:lnTo>
                  <a:pt x="11967014" y="4341"/>
                </a:lnTo>
                <a:lnTo>
                  <a:pt x="12013438" y="17019"/>
                </a:lnTo>
                <a:lnTo>
                  <a:pt x="12056177" y="37261"/>
                </a:lnTo>
                <a:lnTo>
                  <a:pt x="12094460" y="64296"/>
                </a:lnTo>
                <a:lnTo>
                  <a:pt x="12127515" y="97350"/>
                </a:lnTo>
                <a:lnTo>
                  <a:pt x="12154568" y="135652"/>
                </a:lnTo>
                <a:lnTo>
                  <a:pt x="12174849" y="178429"/>
                </a:lnTo>
                <a:lnTo>
                  <a:pt x="12187583" y="224909"/>
                </a:lnTo>
                <a:lnTo>
                  <a:pt x="12192000" y="274320"/>
                </a:lnTo>
                <a:lnTo>
                  <a:pt x="12192000" y="1370076"/>
                </a:lnTo>
                <a:lnTo>
                  <a:pt x="12187583" y="1419410"/>
                </a:lnTo>
                <a:lnTo>
                  <a:pt x="12174849" y="1465834"/>
                </a:lnTo>
                <a:lnTo>
                  <a:pt x="12154568" y="1508573"/>
                </a:lnTo>
                <a:lnTo>
                  <a:pt x="12127515" y="1546856"/>
                </a:lnTo>
                <a:lnTo>
                  <a:pt x="12094460" y="1579911"/>
                </a:lnTo>
                <a:lnTo>
                  <a:pt x="12056177" y="1606964"/>
                </a:lnTo>
                <a:lnTo>
                  <a:pt x="12013438" y="1627245"/>
                </a:lnTo>
                <a:lnTo>
                  <a:pt x="11967014" y="1639979"/>
                </a:lnTo>
                <a:lnTo>
                  <a:pt x="11917680" y="164439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78105" y="5222875"/>
            <a:ext cx="12189460" cy="148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df = px.data.tips()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fig = px.bar(df,x="sex",y="total_bill",color="smoker",barmode="group") fig.show()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4544" y="473188"/>
            <a:ext cx="9349740" cy="441643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/>
          <p:nvPr/>
        </p:nvSpPr>
        <p:spPr>
          <a:xfrm>
            <a:off x="541019" y="5091684"/>
            <a:ext cx="11109960" cy="1644650"/>
          </a:xfrm>
          <a:custGeom>
            <a:rect b="b" l="l" r="r" t="t"/>
            <a:pathLst>
              <a:path extrusionOk="0" h="1644650" w="11109960">
                <a:moveTo>
                  <a:pt x="10835640" y="1644395"/>
                </a:moveTo>
                <a:lnTo>
                  <a:pt x="272795" y="1644395"/>
                </a:lnTo>
                <a:lnTo>
                  <a:pt x="223726" y="1639979"/>
                </a:lnTo>
                <a:lnTo>
                  <a:pt x="177515" y="1627245"/>
                </a:lnTo>
                <a:lnTo>
                  <a:pt x="134947" y="1606964"/>
                </a:lnTo>
                <a:lnTo>
                  <a:pt x="96807" y="1579911"/>
                </a:lnTo>
                <a:lnTo>
                  <a:pt x="63880" y="1546856"/>
                </a:lnTo>
                <a:lnTo>
                  <a:pt x="36951" y="1508573"/>
                </a:lnTo>
                <a:lnTo>
                  <a:pt x="16804" y="1465834"/>
                </a:lnTo>
                <a:lnTo>
                  <a:pt x="4226" y="1419410"/>
                </a:lnTo>
                <a:lnTo>
                  <a:pt x="0" y="1370076"/>
                </a:lnTo>
                <a:lnTo>
                  <a:pt x="0" y="274319"/>
                </a:lnTo>
                <a:lnTo>
                  <a:pt x="4226" y="224909"/>
                </a:lnTo>
                <a:lnTo>
                  <a:pt x="16804" y="178429"/>
                </a:lnTo>
                <a:lnTo>
                  <a:pt x="36951" y="135652"/>
                </a:lnTo>
                <a:lnTo>
                  <a:pt x="63880" y="97350"/>
                </a:lnTo>
                <a:lnTo>
                  <a:pt x="96807" y="64296"/>
                </a:lnTo>
                <a:lnTo>
                  <a:pt x="134947" y="37261"/>
                </a:lnTo>
                <a:lnTo>
                  <a:pt x="177515" y="17019"/>
                </a:lnTo>
                <a:lnTo>
                  <a:pt x="223726" y="4341"/>
                </a:lnTo>
                <a:lnTo>
                  <a:pt x="272795" y="0"/>
                </a:lnTo>
                <a:lnTo>
                  <a:pt x="10835640" y="0"/>
                </a:lnTo>
                <a:lnTo>
                  <a:pt x="10884974" y="4341"/>
                </a:lnTo>
                <a:lnTo>
                  <a:pt x="10931398" y="17019"/>
                </a:lnTo>
                <a:lnTo>
                  <a:pt x="10974137" y="37261"/>
                </a:lnTo>
                <a:lnTo>
                  <a:pt x="11012420" y="64296"/>
                </a:lnTo>
                <a:lnTo>
                  <a:pt x="11045475" y="97350"/>
                </a:lnTo>
                <a:lnTo>
                  <a:pt x="11072528" y="135652"/>
                </a:lnTo>
                <a:lnTo>
                  <a:pt x="11092809" y="178429"/>
                </a:lnTo>
                <a:lnTo>
                  <a:pt x="11105543" y="224909"/>
                </a:lnTo>
                <a:lnTo>
                  <a:pt x="11109960" y="274319"/>
                </a:lnTo>
                <a:lnTo>
                  <a:pt x="11109960" y="1370076"/>
                </a:lnTo>
                <a:lnTo>
                  <a:pt x="11105543" y="1419410"/>
                </a:lnTo>
                <a:lnTo>
                  <a:pt x="11092809" y="1465834"/>
                </a:lnTo>
                <a:lnTo>
                  <a:pt x="11072528" y="1508573"/>
                </a:lnTo>
                <a:lnTo>
                  <a:pt x="11045475" y="1546856"/>
                </a:lnTo>
                <a:lnTo>
                  <a:pt x="11012420" y="1579911"/>
                </a:lnTo>
                <a:lnTo>
                  <a:pt x="10974137" y="1606964"/>
                </a:lnTo>
                <a:lnTo>
                  <a:pt x="10931398" y="1627245"/>
                </a:lnTo>
                <a:lnTo>
                  <a:pt x="10884974" y="1639979"/>
                </a:lnTo>
                <a:lnTo>
                  <a:pt x="10835640" y="1644395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619125" y="5142865"/>
            <a:ext cx="10881995" cy="1304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df = px.data.tips()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fig = px.bar(df, x="sex", y="total_bill", color="smoker", barmode="stack") fig.show()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684276" y="409955"/>
            <a:ext cx="4857115" cy="1153795"/>
          </a:xfrm>
          <a:custGeom>
            <a:rect b="b" l="l" r="r" t="t"/>
            <a:pathLst>
              <a:path extrusionOk="0" h="1153795" w="4857115">
                <a:moveTo>
                  <a:pt x="4664964" y="1153668"/>
                </a:moveTo>
                <a:lnTo>
                  <a:pt x="192023" y="1153668"/>
                </a:lnTo>
                <a:lnTo>
                  <a:pt x="148126" y="1148730"/>
                </a:lnTo>
                <a:lnTo>
                  <a:pt x="107785" y="1134362"/>
                </a:lnTo>
                <a:lnTo>
                  <a:pt x="72160" y="1111724"/>
                </a:lnTo>
                <a:lnTo>
                  <a:pt x="42410" y="1081974"/>
                </a:lnTo>
                <a:lnTo>
                  <a:pt x="19694" y="1046271"/>
                </a:lnTo>
                <a:lnTo>
                  <a:pt x="5171" y="1005775"/>
                </a:lnTo>
                <a:lnTo>
                  <a:pt x="0" y="961644"/>
                </a:lnTo>
                <a:lnTo>
                  <a:pt x="0" y="192024"/>
                </a:lnTo>
                <a:lnTo>
                  <a:pt x="5171" y="148126"/>
                </a:lnTo>
                <a:lnTo>
                  <a:pt x="19694" y="107785"/>
                </a:lnTo>
                <a:lnTo>
                  <a:pt x="42410" y="72160"/>
                </a:lnTo>
                <a:lnTo>
                  <a:pt x="72160" y="42410"/>
                </a:lnTo>
                <a:lnTo>
                  <a:pt x="107785" y="19694"/>
                </a:lnTo>
                <a:lnTo>
                  <a:pt x="148126" y="5171"/>
                </a:lnTo>
                <a:lnTo>
                  <a:pt x="192023" y="0"/>
                </a:lnTo>
                <a:lnTo>
                  <a:pt x="4664964" y="0"/>
                </a:lnTo>
                <a:lnTo>
                  <a:pt x="4709095" y="5171"/>
                </a:lnTo>
                <a:lnTo>
                  <a:pt x="4749591" y="19694"/>
                </a:lnTo>
                <a:lnTo>
                  <a:pt x="4785294" y="42410"/>
                </a:lnTo>
                <a:lnTo>
                  <a:pt x="4815044" y="72160"/>
                </a:lnTo>
                <a:lnTo>
                  <a:pt x="4837682" y="107785"/>
                </a:lnTo>
                <a:lnTo>
                  <a:pt x="4852050" y="148126"/>
                </a:lnTo>
                <a:lnTo>
                  <a:pt x="4856988" y="192024"/>
                </a:lnTo>
                <a:lnTo>
                  <a:pt x="4856988" y="961644"/>
                </a:lnTo>
                <a:lnTo>
                  <a:pt x="4852050" y="1005775"/>
                </a:lnTo>
                <a:lnTo>
                  <a:pt x="4837682" y="1046271"/>
                </a:lnTo>
                <a:lnTo>
                  <a:pt x="4815044" y="1081974"/>
                </a:lnTo>
                <a:lnTo>
                  <a:pt x="4785294" y="1111724"/>
                </a:lnTo>
                <a:lnTo>
                  <a:pt x="4749591" y="1134362"/>
                </a:lnTo>
                <a:lnTo>
                  <a:pt x="4709095" y="1148730"/>
                </a:lnTo>
                <a:lnTo>
                  <a:pt x="4664964" y="1153668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269240" y="83819"/>
            <a:ext cx="9519920" cy="1176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2125">
            <a:spAutoFit/>
          </a:bodyPr>
          <a:lstStyle/>
          <a:p>
            <a:pPr indent="0" lvl="0" marL="860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1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1-D destribution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763269" y="1652905"/>
            <a:ext cx="3187700" cy="4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075">
            <a:spAutoFit/>
          </a:bodyPr>
          <a:lstStyle/>
          <a:p>
            <a:pPr indent="-4572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Times New Roman"/>
              <a:buAutoNum type="arabicPeriod"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px.histogram()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115" lvl="1" marL="827405" rtl="0" algn="l">
              <a:lnSpc>
                <a:spcPct val="100000"/>
              </a:lnSpc>
              <a:spcBef>
                <a:spcPts val="157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data_frame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827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827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827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color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827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barmode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827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nbins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8274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6311900" y="2600325"/>
            <a:ext cx="1986914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labels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height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width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range_x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range_y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438" y="425241"/>
            <a:ext cx="8293623" cy="4563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/>
          <p:nvPr/>
        </p:nvSpPr>
        <p:spPr>
          <a:xfrm>
            <a:off x="2215895" y="5173979"/>
            <a:ext cx="6643370" cy="1684020"/>
          </a:xfrm>
          <a:custGeom>
            <a:rect b="b" l="l" r="r" t="t"/>
            <a:pathLst>
              <a:path extrusionOk="0" h="1684020" w="6643370">
                <a:moveTo>
                  <a:pt x="6362700" y="1684020"/>
                </a:moveTo>
                <a:lnTo>
                  <a:pt x="280416" y="1684020"/>
                </a:lnTo>
                <a:lnTo>
                  <a:pt x="235016" y="1680174"/>
                </a:lnTo>
                <a:lnTo>
                  <a:pt x="191931" y="1669400"/>
                </a:lnTo>
                <a:lnTo>
                  <a:pt x="151739" y="1652266"/>
                </a:lnTo>
                <a:lnTo>
                  <a:pt x="115018" y="1629341"/>
                </a:lnTo>
                <a:lnTo>
                  <a:pt x="82348" y="1601195"/>
                </a:lnTo>
                <a:lnTo>
                  <a:pt x="54306" y="1568397"/>
                </a:lnTo>
                <a:lnTo>
                  <a:pt x="31472" y="1531518"/>
                </a:lnTo>
                <a:lnTo>
                  <a:pt x="14424" y="1491125"/>
                </a:lnTo>
                <a:lnTo>
                  <a:pt x="3740" y="1447789"/>
                </a:lnTo>
                <a:lnTo>
                  <a:pt x="0" y="1402079"/>
                </a:lnTo>
                <a:lnTo>
                  <a:pt x="0" y="280416"/>
                </a:lnTo>
                <a:lnTo>
                  <a:pt x="3740" y="234947"/>
                </a:lnTo>
                <a:lnTo>
                  <a:pt x="14424" y="191809"/>
                </a:lnTo>
                <a:lnTo>
                  <a:pt x="31472" y="151579"/>
                </a:lnTo>
                <a:lnTo>
                  <a:pt x="54306" y="114835"/>
                </a:lnTo>
                <a:lnTo>
                  <a:pt x="82348" y="82157"/>
                </a:lnTo>
                <a:lnTo>
                  <a:pt x="115018" y="54123"/>
                </a:lnTo>
                <a:lnTo>
                  <a:pt x="151739" y="31312"/>
                </a:lnTo>
                <a:lnTo>
                  <a:pt x="191931" y="14302"/>
                </a:lnTo>
                <a:lnTo>
                  <a:pt x="235016" y="3672"/>
                </a:lnTo>
                <a:lnTo>
                  <a:pt x="280416" y="0"/>
                </a:lnTo>
                <a:lnTo>
                  <a:pt x="6362700" y="0"/>
                </a:lnTo>
                <a:lnTo>
                  <a:pt x="6408133" y="3672"/>
                </a:lnTo>
                <a:lnTo>
                  <a:pt x="6451245" y="14302"/>
                </a:lnTo>
                <a:lnTo>
                  <a:pt x="6491456" y="31312"/>
                </a:lnTo>
                <a:lnTo>
                  <a:pt x="6528188" y="54123"/>
                </a:lnTo>
                <a:lnTo>
                  <a:pt x="6560862" y="82157"/>
                </a:lnTo>
                <a:lnTo>
                  <a:pt x="6588900" y="114835"/>
                </a:lnTo>
                <a:lnTo>
                  <a:pt x="6611723" y="151579"/>
                </a:lnTo>
                <a:lnTo>
                  <a:pt x="6628752" y="191809"/>
                </a:lnTo>
                <a:lnTo>
                  <a:pt x="6639409" y="234947"/>
                </a:lnTo>
                <a:lnTo>
                  <a:pt x="6643115" y="280416"/>
                </a:lnTo>
                <a:lnTo>
                  <a:pt x="6643115" y="1402079"/>
                </a:lnTo>
                <a:lnTo>
                  <a:pt x="6639409" y="1447789"/>
                </a:lnTo>
                <a:lnTo>
                  <a:pt x="6628752" y="1491125"/>
                </a:lnTo>
                <a:lnTo>
                  <a:pt x="6611723" y="1531518"/>
                </a:lnTo>
                <a:lnTo>
                  <a:pt x="6588900" y="1568397"/>
                </a:lnTo>
                <a:lnTo>
                  <a:pt x="6560862" y="1601195"/>
                </a:lnTo>
                <a:lnTo>
                  <a:pt x="6528188" y="1629341"/>
                </a:lnTo>
                <a:lnTo>
                  <a:pt x="6491456" y="1652266"/>
                </a:lnTo>
                <a:lnTo>
                  <a:pt x="6451245" y="1669400"/>
                </a:lnTo>
                <a:lnTo>
                  <a:pt x="6408133" y="1680174"/>
                </a:lnTo>
                <a:lnTo>
                  <a:pt x="6362700" y="1684020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2482850" y="5183504"/>
            <a:ext cx="6061075" cy="148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df = px.data.tips()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fig = px.histogram(df, x="total_bill") fig.show()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9149080" y="4972050"/>
            <a:ext cx="1759585" cy="1002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Numerical data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/>
        </p:nvSpPr>
        <p:spPr>
          <a:xfrm>
            <a:off x="1018225" y="419250"/>
            <a:ext cx="76650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Outline</a:t>
            </a:r>
            <a:endParaRPr b="1" sz="3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Introduction to Plotly</a:t>
            </a:r>
            <a:endParaRPr sz="2200">
              <a:solidFill>
                <a:schemeClr val="dk1"/>
              </a:solidFill>
            </a:endParaRPr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Charts in Plotly</a:t>
            </a:r>
            <a:endParaRPr sz="2200">
              <a:solidFill>
                <a:schemeClr val="dk1"/>
              </a:solidFill>
            </a:endParaRPr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Introduction to Dash</a:t>
            </a:r>
            <a:endParaRPr sz="2200">
              <a:solidFill>
                <a:schemeClr val="dk1"/>
              </a:solidFill>
            </a:endParaRPr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App structure in Dash</a:t>
            </a:r>
            <a:endParaRPr sz="2200">
              <a:solidFill>
                <a:schemeClr val="dk1"/>
              </a:solidFill>
            </a:endParaRPr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Layout and Interactivity and Callbacks</a:t>
            </a:r>
            <a:endParaRPr sz="2200">
              <a:solidFill>
                <a:schemeClr val="dk1"/>
              </a:solidFill>
            </a:endParaRPr>
          </a:p>
          <a:p>
            <a:pPr indent="-3683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Practical Examples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222" y="425116"/>
            <a:ext cx="8283269" cy="456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/>
          <p:nvPr/>
        </p:nvSpPr>
        <p:spPr>
          <a:xfrm>
            <a:off x="3179064" y="5173979"/>
            <a:ext cx="5567680" cy="1645920"/>
          </a:xfrm>
          <a:custGeom>
            <a:rect b="b" l="l" r="r" t="t"/>
            <a:pathLst>
              <a:path extrusionOk="0" h="1645920" w="5567680">
                <a:moveTo>
                  <a:pt x="5292852" y="1645920"/>
                </a:moveTo>
                <a:lnTo>
                  <a:pt x="274320" y="1645920"/>
                </a:lnTo>
                <a:lnTo>
                  <a:pt x="224909" y="1641315"/>
                </a:lnTo>
                <a:lnTo>
                  <a:pt x="178429" y="1628439"/>
                </a:lnTo>
                <a:lnTo>
                  <a:pt x="135652" y="1608065"/>
                </a:lnTo>
                <a:lnTo>
                  <a:pt x="97350" y="1580964"/>
                </a:lnTo>
                <a:lnTo>
                  <a:pt x="64296" y="1547910"/>
                </a:lnTo>
                <a:lnTo>
                  <a:pt x="37261" y="1509674"/>
                </a:lnTo>
                <a:lnTo>
                  <a:pt x="17019" y="1467029"/>
                </a:lnTo>
                <a:lnTo>
                  <a:pt x="4341" y="1420746"/>
                </a:lnTo>
                <a:lnTo>
                  <a:pt x="0" y="1371600"/>
                </a:lnTo>
                <a:lnTo>
                  <a:pt x="0" y="274320"/>
                </a:lnTo>
                <a:lnTo>
                  <a:pt x="4341" y="225173"/>
                </a:lnTo>
                <a:lnTo>
                  <a:pt x="17019" y="178890"/>
                </a:lnTo>
                <a:lnTo>
                  <a:pt x="37261" y="136245"/>
                </a:lnTo>
                <a:lnTo>
                  <a:pt x="64296" y="98009"/>
                </a:lnTo>
                <a:lnTo>
                  <a:pt x="97350" y="64955"/>
                </a:lnTo>
                <a:lnTo>
                  <a:pt x="135652" y="37854"/>
                </a:lnTo>
                <a:lnTo>
                  <a:pt x="178429" y="17480"/>
                </a:lnTo>
                <a:lnTo>
                  <a:pt x="224909" y="4604"/>
                </a:lnTo>
                <a:lnTo>
                  <a:pt x="274320" y="0"/>
                </a:lnTo>
                <a:lnTo>
                  <a:pt x="5292852" y="0"/>
                </a:lnTo>
                <a:lnTo>
                  <a:pt x="5342262" y="4604"/>
                </a:lnTo>
                <a:lnTo>
                  <a:pt x="5388742" y="17480"/>
                </a:lnTo>
                <a:lnTo>
                  <a:pt x="5431519" y="37854"/>
                </a:lnTo>
                <a:lnTo>
                  <a:pt x="5469821" y="64955"/>
                </a:lnTo>
                <a:lnTo>
                  <a:pt x="5502875" y="98009"/>
                </a:lnTo>
                <a:lnTo>
                  <a:pt x="5529910" y="136245"/>
                </a:lnTo>
                <a:lnTo>
                  <a:pt x="5550152" y="178890"/>
                </a:lnTo>
                <a:lnTo>
                  <a:pt x="5562830" y="225173"/>
                </a:lnTo>
                <a:lnTo>
                  <a:pt x="5567171" y="274320"/>
                </a:lnTo>
                <a:lnTo>
                  <a:pt x="5567171" y="1371600"/>
                </a:lnTo>
                <a:lnTo>
                  <a:pt x="5562830" y="1420746"/>
                </a:lnTo>
                <a:lnTo>
                  <a:pt x="5550152" y="1467029"/>
                </a:lnTo>
                <a:lnTo>
                  <a:pt x="5529910" y="1509674"/>
                </a:lnTo>
                <a:lnTo>
                  <a:pt x="5502875" y="1547910"/>
                </a:lnTo>
                <a:lnTo>
                  <a:pt x="5469821" y="1580964"/>
                </a:lnTo>
                <a:lnTo>
                  <a:pt x="5431519" y="1608065"/>
                </a:lnTo>
                <a:lnTo>
                  <a:pt x="5388742" y="1628439"/>
                </a:lnTo>
                <a:lnTo>
                  <a:pt x="5342262" y="1641315"/>
                </a:lnTo>
                <a:lnTo>
                  <a:pt x="5292852" y="1645920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3445509" y="5184140"/>
            <a:ext cx="5153025" cy="148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df = px.data.tips()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fig = px.histogram(df, x="day") fig.show()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9076690" y="4869815"/>
            <a:ext cx="2573655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Categorial data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/>
        </p:nvSpPr>
        <p:spPr>
          <a:xfrm>
            <a:off x="763269" y="480695"/>
            <a:ext cx="20447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px.box()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763269" y="1710690"/>
            <a:ext cx="2461895" cy="3865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data_frame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color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size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facet_row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facet_col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4454525" y="1710690"/>
            <a:ext cx="3523615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labels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height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width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animation_frame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910" y="425241"/>
            <a:ext cx="8283269" cy="405535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/>
          <p:nvPr/>
        </p:nvSpPr>
        <p:spPr>
          <a:xfrm>
            <a:off x="3223260" y="5009388"/>
            <a:ext cx="5758180" cy="1644650"/>
          </a:xfrm>
          <a:custGeom>
            <a:rect b="b" l="l" r="r" t="t"/>
            <a:pathLst>
              <a:path extrusionOk="0" h="1644650" w="5758180">
                <a:moveTo>
                  <a:pt x="5483351" y="1644395"/>
                </a:moveTo>
                <a:lnTo>
                  <a:pt x="272795" y="1644395"/>
                </a:lnTo>
                <a:lnTo>
                  <a:pt x="223726" y="1640092"/>
                </a:lnTo>
                <a:lnTo>
                  <a:pt x="177515" y="1627442"/>
                </a:lnTo>
                <a:lnTo>
                  <a:pt x="134947" y="1607218"/>
                </a:lnTo>
                <a:lnTo>
                  <a:pt x="96807" y="1580193"/>
                </a:lnTo>
                <a:lnTo>
                  <a:pt x="63880" y="1547139"/>
                </a:lnTo>
                <a:lnTo>
                  <a:pt x="36951" y="1508827"/>
                </a:lnTo>
                <a:lnTo>
                  <a:pt x="16804" y="1466031"/>
                </a:lnTo>
                <a:lnTo>
                  <a:pt x="4226" y="1419523"/>
                </a:lnTo>
                <a:lnTo>
                  <a:pt x="0" y="1370076"/>
                </a:lnTo>
                <a:lnTo>
                  <a:pt x="0" y="274320"/>
                </a:lnTo>
                <a:lnTo>
                  <a:pt x="4226" y="225022"/>
                </a:lnTo>
                <a:lnTo>
                  <a:pt x="16804" y="178627"/>
                </a:lnTo>
                <a:lnTo>
                  <a:pt x="36951" y="135906"/>
                </a:lnTo>
                <a:lnTo>
                  <a:pt x="63880" y="97633"/>
                </a:lnTo>
                <a:lnTo>
                  <a:pt x="96807" y="64578"/>
                </a:lnTo>
                <a:lnTo>
                  <a:pt x="134947" y="37515"/>
                </a:lnTo>
                <a:lnTo>
                  <a:pt x="177515" y="17216"/>
                </a:lnTo>
                <a:lnTo>
                  <a:pt x="223726" y="4454"/>
                </a:lnTo>
                <a:lnTo>
                  <a:pt x="272795" y="0"/>
                </a:lnTo>
                <a:lnTo>
                  <a:pt x="5483351" y="0"/>
                </a:lnTo>
                <a:lnTo>
                  <a:pt x="5532461" y="4454"/>
                </a:lnTo>
                <a:lnTo>
                  <a:pt x="5578715" y="17216"/>
                </a:lnTo>
                <a:lnTo>
                  <a:pt x="5621341" y="37515"/>
                </a:lnTo>
                <a:lnTo>
                  <a:pt x="5659568" y="64578"/>
                </a:lnTo>
                <a:lnTo>
                  <a:pt x="5692622" y="97633"/>
                </a:lnTo>
                <a:lnTo>
                  <a:pt x="5719732" y="135906"/>
                </a:lnTo>
                <a:lnTo>
                  <a:pt x="5740125" y="178627"/>
                </a:lnTo>
                <a:lnTo>
                  <a:pt x="5753029" y="225022"/>
                </a:lnTo>
                <a:lnTo>
                  <a:pt x="5757671" y="274320"/>
                </a:lnTo>
                <a:lnTo>
                  <a:pt x="5757671" y="1370076"/>
                </a:lnTo>
                <a:lnTo>
                  <a:pt x="5753029" y="1419523"/>
                </a:lnTo>
                <a:lnTo>
                  <a:pt x="5740125" y="1466031"/>
                </a:lnTo>
                <a:lnTo>
                  <a:pt x="5719732" y="1508827"/>
                </a:lnTo>
                <a:lnTo>
                  <a:pt x="5692622" y="1547139"/>
                </a:lnTo>
                <a:lnTo>
                  <a:pt x="5659568" y="1580193"/>
                </a:lnTo>
                <a:lnTo>
                  <a:pt x="5621341" y="1607218"/>
                </a:lnTo>
                <a:lnTo>
                  <a:pt x="5578715" y="1627442"/>
                </a:lnTo>
                <a:lnTo>
                  <a:pt x="5532461" y="1640092"/>
                </a:lnTo>
                <a:lnTo>
                  <a:pt x="5483351" y="1644395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3489325" y="5019040"/>
            <a:ext cx="4993005" cy="148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df = px.data.tips()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fig = px.box(df, y="total_bill") fig.show()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230" y="425241"/>
            <a:ext cx="8283269" cy="456357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/>
          <p:nvPr/>
        </p:nvSpPr>
        <p:spPr>
          <a:xfrm>
            <a:off x="2404872" y="5175503"/>
            <a:ext cx="7512050" cy="1644650"/>
          </a:xfrm>
          <a:custGeom>
            <a:rect b="b" l="l" r="r" t="t"/>
            <a:pathLst>
              <a:path extrusionOk="0" h="1644650" w="7512050">
                <a:moveTo>
                  <a:pt x="7237476" y="1644396"/>
                </a:moveTo>
                <a:lnTo>
                  <a:pt x="272795" y="1644396"/>
                </a:lnTo>
                <a:lnTo>
                  <a:pt x="223688" y="1639979"/>
                </a:lnTo>
                <a:lnTo>
                  <a:pt x="177449" y="1627245"/>
                </a:lnTo>
                <a:lnTo>
                  <a:pt x="134862" y="1606964"/>
                </a:lnTo>
                <a:lnTo>
                  <a:pt x="96713" y="1579911"/>
                </a:lnTo>
                <a:lnTo>
                  <a:pt x="63786" y="1546856"/>
                </a:lnTo>
                <a:lnTo>
                  <a:pt x="36866" y="1508573"/>
                </a:lnTo>
                <a:lnTo>
                  <a:pt x="16739" y="1465834"/>
                </a:lnTo>
                <a:lnTo>
                  <a:pt x="4188" y="1419410"/>
                </a:lnTo>
                <a:lnTo>
                  <a:pt x="0" y="1370076"/>
                </a:lnTo>
                <a:lnTo>
                  <a:pt x="0" y="274320"/>
                </a:lnTo>
                <a:lnTo>
                  <a:pt x="4188" y="224909"/>
                </a:lnTo>
                <a:lnTo>
                  <a:pt x="16739" y="178429"/>
                </a:lnTo>
                <a:lnTo>
                  <a:pt x="36866" y="135652"/>
                </a:lnTo>
                <a:lnTo>
                  <a:pt x="63786" y="97350"/>
                </a:lnTo>
                <a:lnTo>
                  <a:pt x="96713" y="64296"/>
                </a:lnTo>
                <a:lnTo>
                  <a:pt x="134862" y="37261"/>
                </a:lnTo>
                <a:lnTo>
                  <a:pt x="177449" y="17019"/>
                </a:lnTo>
                <a:lnTo>
                  <a:pt x="223688" y="4341"/>
                </a:lnTo>
                <a:lnTo>
                  <a:pt x="272795" y="0"/>
                </a:lnTo>
                <a:lnTo>
                  <a:pt x="7237476" y="0"/>
                </a:lnTo>
                <a:lnTo>
                  <a:pt x="7286848" y="4341"/>
                </a:lnTo>
                <a:lnTo>
                  <a:pt x="7333300" y="17019"/>
                </a:lnTo>
                <a:lnTo>
                  <a:pt x="7376058" y="37261"/>
                </a:lnTo>
                <a:lnTo>
                  <a:pt x="7414350" y="64296"/>
                </a:lnTo>
                <a:lnTo>
                  <a:pt x="7447405" y="97350"/>
                </a:lnTo>
                <a:lnTo>
                  <a:pt x="7474449" y="135652"/>
                </a:lnTo>
                <a:lnTo>
                  <a:pt x="7494710" y="178429"/>
                </a:lnTo>
                <a:lnTo>
                  <a:pt x="7507417" y="224909"/>
                </a:lnTo>
                <a:lnTo>
                  <a:pt x="7511796" y="274320"/>
                </a:lnTo>
                <a:lnTo>
                  <a:pt x="7511796" y="1370076"/>
                </a:lnTo>
                <a:lnTo>
                  <a:pt x="7507417" y="1419410"/>
                </a:lnTo>
                <a:lnTo>
                  <a:pt x="7494710" y="1465834"/>
                </a:lnTo>
                <a:lnTo>
                  <a:pt x="7474449" y="1508573"/>
                </a:lnTo>
                <a:lnTo>
                  <a:pt x="7447405" y="1546856"/>
                </a:lnTo>
                <a:lnTo>
                  <a:pt x="7414350" y="1579911"/>
                </a:lnTo>
                <a:lnTo>
                  <a:pt x="7376058" y="1606964"/>
                </a:lnTo>
                <a:lnTo>
                  <a:pt x="7333300" y="1627245"/>
                </a:lnTo>
                <a:lnTo>
                  <a:pt x="7286848" y="1639979"/>
                </a:lnTo>
                <a:lnTo>
                  <a:pt x="7237476" y="164439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2773679" y="5184775"/>
            <a:ext cx="6711950" cy="148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df = px.data.tips()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fig = px.box(df, x="time", y="total_bill") fig.show()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3039675" y="1587200"/>
            <a:ext cx="65718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</a:rPr>
              <a:t>Practical</a:t>
            </a:r>
            <a:r>
              <a:rPr b="1" lang="en-US" sz="3500">
                <a:solidFill>
                  <a:schemeClr val="dk1"/>
                </a:solidFill>
              </a:rPr>
              <a:t> Work in: </a:t>
            </a:r>
            <a:endParaRPr b="1" sz="3500">
              <a:solidFill>
                <a:schemeClr val="dk1"/>
              </a:solidFill>
            </a:endParaRPr>
          </a:p>
          <a:p>
            <a:pPr indent="-425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1_Plotly_Basics.ipynb</a:t>
            </a:r>
            <a:endParaRPr sz="3100">
              <a:solidFill>
                <a:schemeClr val="dk1"/>
              </a:solidFill>
            </a:endParaRPr>
          </a:p>
          <a:p>
            <a:pPr indent="-4254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2_Plotly_Basics.ipynb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/>
        </p:nvSpPr>
        <p:spPr>
          <a:xfrm>
            <a:off x="3429000" y="2768875"/>
            <a:ext cx="6171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rPr b="1" lang="en-US" sz="4500">
                <a:solidFill>
                  <a:schemeClr val="dk1"/>
                </a:solidFill>
              </a:rPr>
              <a:t>Dash </a:t>
            </a:r>
            <a:r>
              <a:rPr b="1" lang="en-US" sz="4500">
                <a:solidFill>
                  <a:schemeClr val="dk1"/>
                </a:solidFill>
              </a:rPr>
              <a:t>Framework</a:t>
            </a:r>
            <a:endParaRPr sz="2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/>
        </p:nvSpPr>
        <p:spPr>
          <a:xfrm>
            <a:off x="0" y="0"/>
            <a:ext cx="120525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</a:rPr>
              <a:t>What is Dash?</a:t>
            </a:r>
            <a:endParaRPr b="1" sz="3600">
              <a:solidFill>
                <a:schemeClr val="dk1"/>
              </a:solidFill>
            </a:endParaRPr>
          </a:p>
          <a:p>
            <a:pPr indent="-457200" lvl="0" marL="914400" rtl="0" algn="l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Dash is a Python framework for building interactive web applications, particularly for data visualization and analytics</a:t>
            </a:r>
            <a:endParaRPr sz="3600">
              <a:solidFill>
                <a:schemeClr val="dk1"/>
              </a:solidFill>
            </a:endParaRPr>
          </a:p>
          <a:p>
            <a:pPr indent="-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No need for deep knowledge of HTML, CSS, or JavaScript.</a:t>
            </a:r>
            <a:endParaRPr sz="3600">
              <a:solidFill>
                <a:schemeClr val="dk1"/>
              </a:solidFill>
            </a:endParaRPr>
          </a:p>
          <a:p>
            <a:pPr indent="-457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3600">
                <a:solidFill>
                  <a:schemeClr val="dk1"/>
                </a:solidFill>
              </a:rPr>
              <a:t>Ideal for data visualization and dashboards.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0" y="0"/>
            <a:ext cx="12192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Key Technologies Behind Dash</a:t>
            </a:r>
            <a:endParaRPr b="1" sz="3200">
              <a:solidFill>
                <a:schemeClr val="dk1"/>
              </a:solidFill>
            </a:endParaRPr>
          </a:p>
          <a:p>
            <a:pPr indent="-43180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 sz="3200">
                <a:solidFill>
                  <a:schemeClr val="dk1"/>
                </a:solidFill>
              </a:rPr>
              <a:t>Flask</a:t>
            </a:r>
            <a:r>
              <a:rPr lang="en-US" sz="3200">
                <a:solidFill>
                  <a:schemeClr val="dk1"/>
                </a:solidFill>
              </a:rPr>
              <a:t>: Handles the backend server.</a:t>
            </a:r>
            <a:endParaRPr sz="3200">
              <a:solidFill>
                <a:schemeClr val="dk1"/>
              </a:solidFill>
            </a:endParaRPr>
          </a:p>
          <a:p>
            <a:pPr indent="-431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 sz="3200">
                <a:solidFill>
                  <a:schemeClr val="dk1"/>
                </a:solidFill>
              </a:rPr>
              <a:t>React.js</a:t>
            </a:r>
            <a:r>
              <a:rPr lang="en-US" sz="3200">
                <a:solidFill>
                  <a:schemeClr val="dk1"/>
                </a:solidFill>
              </a:rPr>
              <a:t>: Manages the interactive frontend.</a:t>
            </a:r>
            <a:endParaRPr sz="3200">
              <a:solidFill>
                <a:schemeClr val="dk1"/>
              </a:solidFill>
            </a:endParaRPr>
          </a:p>
          <a:p>
            <a:pPr indent="-431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 sz="3200">
                <a:solidFill>
                  <a:schemeClr val="dk1"/>
                </a:solidFill>
              </a:rPr>
              <a:t>Plotly.js</a:t>
            </a:r>
            <a:r>
              <a:rPr lang="en-US" sz="3200">
                <a:solidFill>
                  <a:schemeClr val="dk1"/>
                </a:solidFill>
              </a:rPr>
              <a:t>: Enables advanced data visualization.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325" y="2939824"/>
            <a:ext cx="7084549" cy="378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/>
        </p:nvSpPr>
        <p:spPr>
          <a:xfrm>
            <a:off x="281425" y="1628925"/>
            <a:ext cx="12192000" cy="30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Why Use Dash?</a:t>
            </a:r>
            <a:endParaRPr b="1" sz="3200">
              <a:solidFill>
                <a:schemeClr val="dk1"/>
              </a:solidFill>
            </a:endParaRPr>
          </a:p>
          <a:p>
            <a:pPr indent="-431800" lvl="0" marL="9144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Simplifies web development for Python users.</a:t>
            </a:r>
            <a:endParaRPr sz="3200">
              <a:solidFill>
                <a:schemeClr val="dk1"/>
              </a:solidFill>
            </a:endParaRPr>
          </a:p>
          <a:p>
            <a:pPr indent="-431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Supports dynamic and interactive UI components.</a:t>
            </a:r>
            <a:endParaRPr sz="3200">
              <a:solidFill>
                <a:schemeClr val="dk1"/>
              </a:solidFill>
            </a:endParaRPr>
          </a:p>
          <a:p>
            <a:pPr indent="-431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Easily integrates with data science workflows.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1033175" y="2186175"/>
            <a:ext cx="103902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chemeClr val="hlink"/>
                </a:solidFill>
                <a:hlinkClick r:id="rId3"/>
              </a:rPr>
              <a:t>https://plotly.com/python/plotly-express/#plotly-express-in-dash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0" y="1242825"/>
            <a:ext cx="117378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Plotly is a Python library used for creating interactive, web-based visualizations.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It supports a wide range of charts and plots, including line graphs, scatter plots, and 3D graphs</a:t>
            </a:r>
            <a:r>
              <a:rPr lang="en-US" sz="2800">
                <a:solidFill>
                  <a:schemeClr val="dk1"/>
                </a:solidFill>
              </a:rPr>
              <a:t>.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Its ultimate strength lies in the ability to build visually appealing, dynamic graphics that can be easily integrated into web applications and dashboards.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54" name="Google Shape;54;p9"/>
          <p:cNvSpPr txBox="1"/>
          <p:nvPr/>
        </p:nvSpPr>
        <p:spPr>
          <a:xfrm>
            <a:off x="0" y="0"/>
            <a:ext cx="5898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</a:rPr>
              <a:t>What is plotly ?</a:t>
            </a:r>
            <a:endParaRPr b="1"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763269" y="1997710"/>
            <a:ext cx="9551035" cy="31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Dash application has four prime components: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315" lvl="0" marL="755015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Times New Roman"/>
              <a:buAutoNum type="arabicPeriod"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instance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315" lvl="0" marL="755015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Times New Roman"/>
              <a:buAutoNum type="arabicPeriod"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315" lvl="0" marL="755015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Times New Roman"/>
              <a:buAutoNum type="arabicPeriod"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Callback function ( Optional 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315" lvl="0" marL="755015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Times New Roman"/>
              <a:buAutoNum type="arabicPeriod"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app.runserver()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684276" y="409955"/>
            <a:ext cx="8764905" cy="1153795"/>
          </a:xfrm>
          <a:custGeom>
            <a:rect b="b" l="l" r="r" t="t"/>
            <a:pathLst>
              <a:path extrusionOk="0" h="1153795" w="8764905">
                <a:moveTo>
                  <a:pt x="8570976" y="1153668"/>
                </a:moveTo>
                <a:lnTo>
                  <a:pt x="192023" y="1153668"/>
                </a:lnTo>
                <a:lnTo>
                  <a:pt x="148126" y="1148730"/>
                </a:lnTo>
                <a:lnTo>
                  <a:pt x="107785" y="1134362"/>
                </a:lnTo>
                <a:lnTo>
                  <a:pt x="72160" y="1111724"/>
                </a:lnTo>
                <a:lnTo>
                  <a:pt x="42410" y="1081974"/>
                </a:lnTo>
                <a:lnTo>
                  <a:pt x="19694" y="1046271"/>
                </a:lnTo>
                <a:lnTo>
                  <a:pt x="5171" y="1005775"/>
                </a:lnTo>
                <a:lnTo>
                  <a:pt x="0" y="961644"/>
                </a:lnTo>
                <a:lnTo>
                  <a:pt x="0" y="192024"/>
                </a:lnTo>
                <a:lnTo>
                  <a:pt x="5171" y="148126"/>
                </a:lnTo>
                <a:lnTo>
                  <a:pt x="19694" y="107785"/>
                </a:lnTo>
                <a:lnTo>
                  <a:pt x="42410" y="72160"/>
                </a:lnTo>
                <a:lnTo>
                  <a:pt x="72160" y="42410"/>
                </a:lnTo>
                <a:lnTo>
                  <a:pt x="107785" y="19694"/>
                </a:lnTo>
                <a:lnTo>
                  <a:pt x="148126" y="5171"/>
                </a:lnTo>
                <a:lnTo>
                  <a:pt x="192023" y="0"/>
                </a:lnTo>
                <a:lnTo>
                  <a:pt x="8570976" y="0"/>
                </a:lnTo>
                <a:lnTo>
                  <a:pt x="8615298" y="5171"/>
                </a:lnTo>
                <a:lnTo>
                  <a:pt x="8655950" y="19694"/>
                </a:lnTo>
                <a:lnTo>
                  <a:pt x="8691799" y="42410"/>
                </a:lnTo>
                <a:lnTo>
                  <a:pt x="8721713" y="72160"/>
                </a:lnTo>
                <a:lnTo>
                  <a:pt x="8744560" y="107785"/>
                </a:lnTo>
                <a:lnTo>
                  <a:pt x="8759208" y="148126"/>
                </a:lnTo>
                <a:lnTo>
                  <a:pt x="8764524" y="192024"/>
                </a:lnTo>
                <a:lnTo>
                  <a:pt x="8764524" y="961644"/>
                </a:lnTo>
                <a:lnTo>
                  <a:pt x="8759208" y="1005775"/>
                </a:lnTo>
                <a:lnTo>
                  <a:pt x="8744560" y="1046271"/>
                </a:lnTo>
                <a:lnTo>
                  <a:pt x="8721713" y="1081974"/>
                </a:lnTo>
                <a:lnTo>
                  <a:pt x="8691799" y="1111724"/>
                </a:lnTo>
                <a:lnTo>
                  <a:pt x="8655950" y="1134362"/>
                </a:lnTo>
                <a:lnTo>
                  <a:pt x="8615298" y="1148730"/>
                </a:lnTo>
                <a:lnTo>
                  <a:pt x="8570976" y="1153668"/>
                </a:lnTo>
                <a:close/>
              </a:path>
            </a:pathLst>
          </a:custGeom>
          <a:solidFill>
            <a:srgbClr val="8496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6"/>
          <p:cNvSpPr txBox="1"/>
          <p:nvPr>
            <p:ph type="title"/>
          </p:nvPr>
        </p:nvSpPr>
        <p:spPr>
          <a:xfrm>
            <a:off x="269240" y="83819"/>
            <a:ext cx="9519920" cy="1176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2125">
            <a:spAutoFit/>
          </a:bodyPr>
          <a:lstStyle/>
          <a:p>
            <a:pPr indent="0" lvl="0" marL="9251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structure in Dash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/>
        </p:nvSpPr>
        <p:spPr>
          <a:xfrm>
            <a:off x="763269" y="2069465"/>
            <a:ext cx="4864100" cy="224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0" lvl="0" marL="2406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components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7100" rtl="0" algn="l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dash import dcc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0665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components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7100" rtl="0" algn="l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dash import html</a:t>
            </a: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7"/>
          <p:cNvSpPr/>
          <p:nvPr/>
        </p:nvSpPr>
        <p:spPr>
          <a:xfrm>
            <a:off x="684276" y="409955"/>
            <a:ext cx="8764905" cy="1153795"/>
          </a:xfrm>
          <a:custGeom>
            <a:rect b="b" l="l" r="r" t="t"/>
            <a:pathLst>
              <a:path extrusionOk="0" h="1153795" w="8764905">
                <a:moveTo>
                  <a:pt x="8570976" y="1153668"/>
                </a:moveTo>
                <a:lnTo>
                  <a:pt x="192023" y="1153668"/>
                </a:lnTo>
                <a:lnTo>
                  <a:pt x="148126" y="1148730"/>
                </a:lnTo>
                <a:lnTo>
                  <a:pt x="107785" y="1134362"/>
                </a:lnTo>
                <a:lnTo>
                  <a:pt x="72160" y="1111724"/>
                </a:lnTo>
                <a:lnTo>
                  <a:pt x="42410" y="1081974"/>
                </a:lnTo>
                <a:lnTo>
                  <a:pt x="19694" y="1046271"/>
                </a:lnTo>
                <a:lnTo>
                  <a:pt x="5171" y="1005775"/>
                </a:lnTo>
                <a:lnTo>
                  <a:pt x="0" y="961644"/>
                </a:lnTo>
                <a:lnTo>
                  <a:pt x="0" y="192024"/>
                </a:lnTo>
                <a:lnTo>
                  <a:pt x="5171" y="148126"/>
                </a:lnTo>
                <a:lnTo>
                  <a:pt x="19694" y="107785"/>
                </a:lnTo>
                <a:lnTo>
                  <a:pt x="42410" y="72160"/>
                </a:lnTo>
                <a:lnTo>
                  <a:pt x="72160" y="42410"/>
                </a:lnTo>
                <a:lnTo>
                  <a:pt x="107785" y="19694"/>
                </a:lnTo>
                <a:lnTo>
                  <a:pt x="148126" y="5171"/>
                </a:lnTo>
                <a:lnTo>
                  <a:pt x="192023" y="0"/>
                </a:lnTo>
                <a:lnTo>
                  <a:pt x="8570976" y="0"/>
                </a:lnTo>
                <a:lnTo>
                  <a:pt x="8615298" y="5171"/>
                </a:lnTo>
                <a:lnTo>
                  <a:pt x="8655950" y="19694"/>
                </a:lnTo>
                <a:lnTo>
                  <a:pt x="8691799" y="42410"/>
                </a:lnTo>
                <a:lnTo>
                  <a:pt x="8721713" y="72160"/>
                </a:lnTo>
                <a:lnTo>
                  <a:pt x="8744560" y="107785"/>
                </a:lnTo>
                <a:lnTo>
                  <a:pt x="8759208" y="148126"/>
                </a:lnTo>
                <a:lnTo>
                  <a:pt x="8764524" y="192024"/>
                </a:lnTo>
                <a:lnTo>
                  <a:pt x="8764524" y="961644"/>
                </a:lnTo>
                <a:lnTo>
                  <a:pt x="8759208" y="1005775"/>
                </a:lnTo>
                <a:lnTo>
                  <a:pt x="8744560" y="1046271"/>
                </a:lnTo>
                <a:lnTo>
                  <a:pt x="8721713" y="1081974"/>
                </a:lnTo>
                <a:lnTo>
                  <a:pt x="8691799" y="1111724"/>
                </a:lnTo>
                <a:lnTo>
                  <a:pt x="8655950" y="1134362"/>
                </a:lnTo>
                <a:lnTo>
                  <a:pt x="8615298" y="1148730"/>
                </a:lnTo>
                <a:lnTo>
                  <a:pt x="8570976" y="1153668"/>
                </a:lnTo>
                <a:close/>
              </a:path>
            </a:pathLst>
          </a:custGeom>
          <a:solidFill>
            <a:srgbClr val="8496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>
            <p:ph type="title"/>
          </p:nvPr>
        </p:nvSpPr>
        <p:spPr>
          <a:xfrm>
            <a:off x="269240" y="83819"/>
            <a:ext cx="9519920" cy="1176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2125">
            <a:spAutoFit/>
          </a:bodyPr>
          <a:lstStyle/>
          <a:p>
            <a:pPr indent="0" lvl="0" marL="9251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/>
        </p:nvSpPr>
        <p:spPr>
          <a:xfrm>
            <a:off x="763269" y="216535"/>
            <a:ext cx="10299700" cy="5354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components 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0665" marR="5080" rtl="0" algn="l">
              <a:lnSpc>
                <a:spcPct val="108055"/>
              </a:lnSpc>
              <a:spcBef>
                <a:spcPts val="1050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</a:t>
            </a:r>
            <a:r>
              <a:rPr b="1"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 interactive components that are generated JavaScript , CSS and HTML through react.js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0665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Slider , input area , check items , datepicker and more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components 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0665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for each html tag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0665" marR="665480" rtl="0" algn="l">
              <a:lnSpc>
                <a:spcPct val="108055"/>
              </a:lnSpc>
              <a:spcBef>
                <a:spcPts val="1050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Key-word arguments describe the HTML attributes like Style , ClassName and id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/>
        </p:nvSpPr>
        <p:spPr>
          <a:xfrm>
            <a:off x="763269" y="243204"/>
            <a:ext cx="9512300" cy="5031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components 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0665" marR="398780" rtl="0" algn="l">
              <a:lnSpc>
                <a:spcPct val="80000"/>
              </a:lnSpc>
              <a:spcBef>
                <a:spcPts val="5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 is a web app framework that provides pure Python abstraction around HTML, CSS, and JavaScript.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0665" marR="5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writing HTML or using an HTML templating engine, you compose your layout using Python with the Dash HTML Components module (dash.html).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550" y="628975"/>
            <a:ext cx="9414199" cy="622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 txBox="1"/>
          <p:nvPr/>
        </p:nvSpPr>
        <p:spPr>
          <a:xfrm>
            <a:off x="0" y="0"/>
            <a:ext cx="986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100"/>
              </a:spcBef>
              <a:spcAft>
                <a:spcPts val="3100"/>
              </a:spcAft>
              <a:buNone/>
            </a:pPr>
            <a:r>
              <a:rPr lang="en-US" sz="4200">
                <a:solidFill>
                  <a:srgbClr val="1E1E1E"/>
                </a:solidFill>
                <a:highlight>
                  <a:srgbClr val="FFFFFF"/>
                </a:highlight>
              </a:rPr>
              <a:t>Dash HTML Components</a:t>
            </a:r>
            <a:endParaRPr sz="4200">
              <a:solidFill>
                <a:srgbClr val="1E1E1E"/>
              </a:solidFill>
              <a:highlight>
                <a:srgbClr val="FFFFFF"/>
              </a:highlight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8825000" y="26215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https://dash.plotly.com/dash-html-components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275" y="0"/>
            <a:ext cx="6576957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200"/>
            <a:ext cx="11028376" cy="49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687853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269240" y="83819"/>
            <a:ext cx="9519920" cy="1176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075">
            <a:spAutoFit/>
          </a:bodyPr>
          <a:lstStyle/>
          <a:p>
            <a:pPr indent="0" lvl="0" marL="5060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Core components 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4"/>
          <p:cNvSpPr txBox="1"/>
          <p:nvPr/>
        </p:nvSpPr>
        <p:spPr>
          <a:xfrm>
            <a:off x="763269" y="1374775"/>
            <a:ext cx="10147300" cy="3021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spAutoFit/>
          </a:bodyPr>
          <a:lstStyle/>
          <a:p>
            <a:pPr indent="-228600" lvl="0" marL="240665" marR="146177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 ships with supercharged components for interactive user interfaces.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0665" marR="508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Dash Core Components module (dash.dcc) gives you access to many interactive components, including dropdowns, checklists, and sliders.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44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525" y="0"/>
            <a:ext cx="7253604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/>
        </p:nvSpPr>
        <p:spPr>
          <a:xfrm>
            <a:off x="0" y="1242825"/>
            <a:ext cx="11737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The plotly.express module (usually imported as px) contains functions that can create entire figures at once, and is referred to as Plotly Express or PX. 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Every Plotly Express function uses graph objects internally and returns a plotly.graph_objects.Figure instance. 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Any figure created in a single function call with Plotly Express could be created using graph objects alone, but with between 5 and 100 times more code.</a:t>
            </a:r>
            <a:endParaRPr sz="2800"/>
          </a:p>
        </p:txBody>
      </p:sp>
      <p:sp>
        <p:nvSpPr>
          <p:cNvPr id="60" name="Google Shape;60;p10"/>
          <p:cNvSpPr txBox="1"/>
          <p:nvPr/>
        </p:nvSpPr>
        <p:spPr>
          <a:xfrm>
            <a:off x="0" y="0"/>
            <a:ext cx="5898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</a:rPr>
              <a:t>plotly.express module </a:t>
            </a:r>
            <a:endParaRPr b="1" sz="23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6"/>
          <p:cNvPicPr preferRelativeResize="0"/>
          <p:nvPr/>
        </p:nvPicPr>
        <p:blipFill rotWithShape="1">
          <a:blip r:embed="rId3">
            <a:alphaModFix/>
          </a:blip>
          <a:srcRect b="45749" l="0" r="0" t="0"/>
          <a:stretch/>
        </p:blipFill>
        <p:spPr>
          <a:xfrm>
            <a:off x="721400" y="496800"/>
            <a:ext cx="9589950" cy="499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00" y="496800"/>
            <a:ext cx="10612100" cy="55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600376" cy="657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25" y="796275"/>
            <a:ext cx="10552075" cy="580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4244975" cy="8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50" y="272175"/>
            <a:ext cx="11300899" cy="613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0911622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25"/>
            <a:ext cx="5905500" cy="66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263" y="2673775"/>
            <a:ext cx="11973475" cy="41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/>
          <p:nvPr>
            <p:ph idx="1" type="body"/>
          </p:nvPr>
        </p:nvSpPr>
        <p:spPr>
          <a:xfrm>
            <a:off x="763269" y="2069465"/>
            <a:ext cx="10007600" cy="4042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28600" lvl="0" marL="240665" marR="169545" rtl="0" algn="l">
              <a:lnSpc>
                <a:spcPct val="107750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Char char="•"/>
            </a:pPr>
            <a:r>
              <a:rPr lang="en-US"/>
              <a:t>Python function that is automatically called by Dash whenever an input component’s property changes</a:t>
            </a:r>
            <a:endParaRPr/>
          </a:p>
          <a:p>
            <a:pPr indent="-228600" lvl="0" marL="240665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Char char="•"/>
            </a:pPr>
            <a:r>
              <a:rPr lang="en-US"/>
              <a:t>Decorated with @app.callback Decorator</a:t>
            </a:r>
            <a:endParaRPr/>
          </a:p>
          <a:p>
            <a:pPr indent="-228600" lvl="0" marL="240665" rtl="0" algn="l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Char char="•"/>
            </a:pPr>
            <a:r>
              <a:rPr lang="en-US"/>
              <a:t>Takes parameters as many as inputs</a:t>
            </a:r>
            <a:endParaRPr/>
          </a:p>
          <a:p>
            <a:pPr indent="-228600" lvl="0" marL="240665" marR="5080" rtl="0" algn="l">
              <a:lnSpc>
                <a:spcPct val="107750"/>
              </a:lnSpc>
              <a:spcBef>
                <a:spcPts val="1060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Char char="•"/>
            </a:pPr>
            <a:r>
              <a:rPr lang="en-US"/>
              <a:t>Perform operations to return the desired result for the output component</a:t>
            </a:r>
            <a:endParaRPr/>
          </a:p>
          <a:p>
            <a:pPr indent="-228600" lvl="0" marL="240665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Arial"/>
              <a:buChar char="•"/>
            </a:pPr>
            <a:r>
              <a:rPr lang="en-US"/>
              <a:t>Return values as many as inputs</a:t>
            </a:r>
            <a:endParaRPr/>
          </a:p>
        </p:txBody>
      </p:sp>
      <p:sp>
        <p:nvSpPr>
          <p:cNvPr id="352" name="Google Shape;352;p53"/>
          <p:cNvSpPr/>
          <p:nvPr/>
        </p:nvSpPr>
        <p:spPr>
          <a:xfrm>
            <a:off x="684276" y="409955"/>
            <a:ext cx="9470390" cy="1153795"/>
          </a:xfrm>
          <a:custGeom>
            <a:rect b="b" l="l" r="r" t="t"/>
            <a:pathLst>
              <a:path extrusionOk="0" h="1153795" w="9470390">
                <a:moveTo>
                  <a:pt x="9276588" y="1153668"/>
                </a:moveTo>
                <a:lnTo>
                  <a:pt x="192023" y="1153668"/>
                </a:lnTo>
                <a:lnTo>
                  <a:pt x="148126" y="1148730"/>
                </a:lnTo>
                <a:lnTo>
                  <a:pt x="107785" y="1134362"/>
                </a:lnTo>
                <a:lnTo>
                  <a:pt x="72160" y="1111724"/>
                </a:lnTo>
                <a:lnTo>
                  <a:pt x="42410" y="1081974"/>
                </a:lnTo>
                <a:lnTo>
                  <a:pt x="19694" y="1046271"/>
                </a:lnTo>
                <a:lnTo>
                  <a:pt x="5171" y="1005775"/>
                </a:lnTo>
                <a:lnTo>
                  <a:pt x="0" y="961644"/>
                </a:lnTo>
                <a:lnTo>
                  <a:pt x="0" y="192024"/>
                </a:lnTo>
                <a:lnTo>
                  <a:pt x="5171" y="148126"/>
                </a:lnTo>
                <a:lnTo>
                  <a:pt x="19694" y="107785"/>
                </a:lnTo>
                <a:lnTo>
                  <a:pt x="42410" y="72160"/>
                </a:lnTo>
                <a:lnTo>
                  <a:pt x="72160" y="42410"/>
                </a:lnTo>
                <a:lnTo>
                  <a:pt x="107785" y="19694"/>
                </a:lnTo>
                <a:lnTo>
                  <a:pt x="148126" y="5171"/>
                </a:lnTo>
                <a:lnTo>
                  <a:pt x="192023" y="0"/>
                </a:lnTo>
                <a:lnTo>
                  <a:pt x="9276588" y="0"/>
                </a:lnTo>
                <a:lnTo>
                  <a:pt x="9320863" y="5171"/>
                </a:lnTo>
                <a:lnTo>
                  <a:pt x="9361484" y="19694"/>
                </a:lnTo>
                <a:lnTo>
                  <a:pt x="9397318" y="42410"/>
                </a:lnTo>
                <a:lnTo>
                  <a:pt x="9427232" y="72160"/>
                </a:lnTo>
                <a:lnTo>
                  <a:pt x="9450095" y="107785"/>
                </a:lnTo>
                <a:lnTo>
                  <a:pt x="9464773" y="148126"/>
                </a:lnTo>
                <a:lnTo>
                  <a:pt x="9470136" y="192024"/>
                </a:lnTo>
                <a:lnTo>
                  <a:pt x="9470136" y="961644"/>
                </a:lnTo>
                <a:lnTo>
                  <a:pt x="9464773" y="1005775"/>
                </a:lnTo>
                <a:lnTo>
                  <a:pt x="9450095" y="1046271"/>
                </a:lnTo>
                <a:lnTo>
                  <a:pt x="9427232" y="1081974"/>
                </a:lnTo>
                <a:lnTo>
                  <a:pt x="9397318" y="1111724"/>
                </a:lnTo>
                <a:lnTo>
                  <a:pt x="9361484" y="1134362"/>
                </a:lnTo>
                <a:lnTo>
                  <a:pt x="9320863" y="1148730"/>
                </a:lnTo>
                <a:lnTo>
                  <a:pt x="9276588" y="1153668"/>
                </a:lnTo>
                <a:close/>
              </a:path>
            </a:pathLst>
          </a:custGeom>
          <a:solidFill>
            <a:srgbClr val="8496A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3"/>
          <p:cNvSpPr txBox="1"/>
          <p:nvPr>
            <p:ph type="title"/>
          </p:nvPr>
        </p:nvSpPr>
        <p:spPr>
          <a:xfrm>
            <a:off x="269240" y="83819"/>
            <a:ext cx="9519920" cy="1176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2125">
            <a:spAutoFit/>
          </a:bodyPr>
          <a:lstStyle/>
          <a:p>
            <a:pPr indent="0" lvl="0" marL="9251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Interactivity with Callback function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53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 txBox="1"/>
          <p:nvPr>
            <p:ph type="title"/>
          </p:nvPr>
        </p:nvSpPr>
        <p:spPr>
          <a:xfrm>
            <a:off x="763269" y="243204"/>
            <a:ext cx="569341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Callback function structure 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54"/>
          <p:cNvSpPr txBox="1"/>
          <p:nvPr/>
        </p:nvSpPr>
        <p:spPr>
          <a:xfrm>
            <a:off x="763269" y="1247775"/>
            <a:ext cx="10703560" cy="5050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927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@app.callback(Output , Input , State)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7100" rtl="0" algn="l">
              <a:lnSpc>
                <a:spcPct val="100000"/>
              </a:lnSpc>
              <a:spcBef>
                <a:spcPts val="409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callback_function 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8430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84300" rtl="0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result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371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Output : Sets results returned from callback to a component id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Input : Sets input that is provided to a callback function to a component id State : Like input but doesn’t trigger the function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54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55"/>
          <p:cNvPicPr preferRelativeResize="0"/>
          <p:nvPr/>
        </p:nvPicPr>
        <p:blipFill rotWithShape="1">
          <a:blip r:embed="rId3">
            <a:alphaModFix/>
          </a:blip>
          <a:srcRect b="19826" l="773" r="0" t="0"/>
          <a:stretch/>
        </p:blipFill>
        <p:spPr>
          <a:xfrm>
            <a:off x="5265625" y="152400"/>
            <a:ext cx="5875325" cy="5253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5"/>
          <p:cNvSpPr txBox="1"/>
          <p:nvPr/>
        </p:nvSpPr>
        <p:spPr>
          <a:xfrm>
            <a:off x="0" y="0"/>
            <a:ext cx="5578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Update text when </a:t>
            </a:r>
            <a:r>
              <a:rPr b="1" lang="en-US" sz="1900">
                <a:solidFill>
                  <a:schemeClr val="dk1"/>
                </a:solidFill>
              </a:rPr>
              <a:t>write</a:t>
            </a:r>
            <a:r>
              <a:rPr b="1" lang="en-US" sz="1900">
                <a:solidFill>
                  <a:schemeClr val="dk1"/>
                </a:solidFill>
              </a:rPr>
              <a:t> immediately</a:t>
            </a:r>
            <a:endParaRPr b="1" sz="1900"/>
          </a:p>
        </p:txBody>
      </p:sp>
      <p:pic>
        <p:nvPicPr>
          <p:cNvPr id="368" name="Google Shape;36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0500" y="5406350"/>
            <a:ext cx="2905375" cy="12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 rotWithShape="1">
          <a:blip r:embed="rId3">
            <a:alphaModFix/>
          </a:blip>
          <a:srcRect b="0" l="0" r="0" t="5767"/>
          <a:stretch/>
        </p:blipFill>
        <p:spPr>
          <a:xfrm>
            <a:off x="961000" y="1325348"/>
            <a:ext cx="9039851" cy="53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/>
        </p:nvSpPr>
        <p:spPr>
          <a:xfrm>
            <a:off x="0" y="381000"/>
            <a:ext cx="103302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01600" rtl="0" algn="l">
              <a:lnSpc>
                <a:spcPct val="1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333333"/>
                </a:solidFill>
                <a:highlight>
                  <a:srgbClr val="FFFFFF"/>
                </a:highlight>
              </a:rPr>
              <a:t>Plotly Express currently includes the following functions:</a:t>
            </a:r>
            <a:endParaRPr sz="3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5645125" y="1090225"/>
            <a:ext cx="6287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hlinkClick r:id="rId4"/>
              </a:rPr>
              <a:t>https://plotly.com/python/plotly-express/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600" y="152400"/>
            <a:ext cx="5921348" cy="655319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6"/>
          <p:cNvSpPr txBox="1"/>
          <p:nvPr/>
        </p:nvSpPr>
        <p:spPr>
          <a:xfrm>
            <a:off x="0" y="0"/>
            <a:ext cx="5578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Update text when write immediately</a:t>
            </a:r>
            <a:endParaRPr b="1" sz="19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800" y="152400"/>
            <a:ext cx="6865605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825" y="0"/>
            <a:ext cx="6962775" cy="60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8"/>
          <p:cNvSpPr txBox="1"/>
          <p:nvPr/>
        </p:nvSpPr>
        <p:spPr>
          <a:xfrm>
            <a:off x="0" y="0"/>
            <a:ext cx="460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Use State: </a:t>
            </a:r>
            <a:r>
              <a:rPr lang="en-US" sz="1900">
                <a:solidFill>
                  <a:schemeClr val="dk1"/>
                </a:solidFill>
              </a:rPr>
              <a:t>Prevent immediate update</a:t>
            </a:r>
            <a:endParaRPr/>
          </a:p>
        </p:txBody>
      </p:sp>
      <p:sp>
        <p:nvSpPr>
          <p:cNvPr id="386" name="Google Shape;386;p58"/>
          <p:cNvSpPr txBox="1"/>
          <p:nvPr/>
        </p:nvSpPr>
        <p:spPr>
          <a:xfrm>
            <a:off x="200775" y="1741400"/>
            <a:ext cx="49578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In some cases, we want to take user input but </a:t>
            </a:r>
            <a:r>
              <a:rPr b="1" lang="en-US" sz="2200">
                <a:solidFill>
                  <a:schemeClr val="dk1"/>
                </a:solidFill>
              </a:rPr>
              <a:t>not trigger the update immediately</a:t>
            </a:r>
            <a:r>
              <a:rPr lang="en-US" sz="2200">
                <a:solidFill>
                  <a:schemeClr val="dk1"/>
                </a:solidFill>
              </a:rPr>
              <a:t>.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Instead, we update the output </a:t>
            </a:r>
            <a:r>
              <a:rPr b="1" lang="en-US" sz="2200">
                <a:solidFill>
                  <a:schemeClr val="dk1"/>
                </a:solidFill>
              </a:rPr>
              <a:t>only when a button is clicked</a:t>
            </a:r>
            <a:r>
              <a:rPr lang="en-US" sz="2200">
                <a:solidFill>
                  <a:schemeClr val="dk1"/>
                </a:solidFill>
              </a:rPr>
              <a:t>. This can be achieved using </a:t>
            </a:r>
            <a:r>
              <a:rPr b="1"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en-US" sz="2200">
                <a:solidFill>
                  <a:schemeClr val="dk1"/>
                </a:solidFill>
              </a:rPr>
              <a:t> in Dash.</a:t>
            </a:r>
            <a:endParaRPr b="1" sz="3200">
              <a:solidFill>
                <a:schemeClr val="dk1"/>
              </a:solidFill>
            </a:endParaRPr>
          </a:p>
        </p:txBody>
      </p:sp>
      <p:pic>
        <p:nvPicPr>
          <p:cNvPr id="387" name="Google Shape;387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250" y="5129450"/>
            <a:ext cx="4519850" cy="17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233324" cy="45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7875" y="3601525"/>
            <a:ext cx="5964124" cy="325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270961" cy="655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950" y="3020575"/>
            <a:ext cx="7689050" cy="38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1"/>
          <p:cNvSpPr txBox="1"/>
          <p:nvPr>
            <p:ph type="title"/>
          </p:nvPr>
        </p:nvSpPr>
        <p:spPr>
          <a:xfrm>
            <a:off x="269240" y="83819"/>
            <a:ext cx="95199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One input</a:t>
            </a:r>
            <a:endParaRPr sz="4400"/>
          </a:p>
        </p:txBody>
      </p:sp>
      <p:pic>
        <p:nvPicPr>
          <p:cNvPr id="405" name="Google Shape;40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400" y="0"/>
            <a:ext cx="5939182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62"/>
          <p:cNvGrpSpPr/>
          <p:nvPr/>
        </p:nvGrpSpPr>
        <p:grpSpPr>
          <a:xfrm>
            <a:off x="761" y="761"/>
            <a:ext cx="12191238" cy="6856730"/>
            <a:chOff x="761" y="761"/>
            <a:chExt cx="12191238" cy="6856730"/>
          </a:xfrm>
        </p:grpSpPr>
        <p:pic>
          <p:nvPicPr>
            <p:cNvPr id="411" name="Google Shape;411;p6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3005" y="1101252"/>
              <a:ext cx="12118994" cy="4023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62"/>
            <p:cNvSpPr/>
            <p:nvPr/>
          </p:nvSpPr>
          <p:spPr>
            <a:xfrm>
              <a:off x="761" y="761"/>
              <a:ext cx="12190730" cy="6856730"/>
            </a:xfrm>
            <a:custGeom>
              <a:rect b="b" l="l" r="r" t="t"/>
              <a:pathLst>
                <a:path extrusionOk="0" h="6856730" w="12190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/>
          <p:nvPr/>
        </p:nvSpPr>
        <p:spPr>
          <a:xfrm>
            <a:off x="1426500" y="2941550"/>
            <a:ext cx="96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Using </a:t>
            </a:r>
            <a:r>
              <a:rPr b="1" lang="en-US" sz="2800">
                <a:solidFill>
                  <a:srgbClr val="FF0000"/>
                </a:solidFill>
              </a:rPr>
              <a:t>Multiple Inputs </a:t>
            </a:r>
            <a:r>
              <a:rPr b="1" lang="en-US" sz="2800">
                <a:solidFill>
                  <a:schemeClr val="dk1"/>
                </a:solidFill>
              </a:rPr>
              <a:t>to Update Multiple Data Points</a:t>
            </a:r>
            <a:endParaRPr sz="17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/>
          <p:nvPr>
            <p:ph type="title"/>
          </p:nvPr>
        </p:nvSpPr>
        <p:spPr>
          <a:xfrm>
            <a:off x="269240" y="83819"/>
            <a:ext cx="9519920" cy="1176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330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Multiple inputs</a:t>
            </a:r>
            <a:endParaRPr sz="4400"/>
          </a:p>
        </p:txBody>
      </p:sp>
      <p:grpSp>
        <p:nvGrpSpPr>
          <p:cNvPr id="423" name="Google Shape;423;p64"/>
          <p:cNvGrpSpPr/>
          <p:nvPr/>
        </p:nvGrpSpPr>
        <p:grpSpPr>
          <a:xfrm>
            <a:off x="761" y="761"/>
            <a:ext cx="12190730" cy="6857239"/>
            <a:chOff x="761" y="761"/>
            <a:chExt cx="12190730" cy="6857239"/>
          </a:xfrm>
        </p:grpSpPr>
        <p:pic>
          <p:nvPicPr>
            <p:cNvPr id="424" name="Google Shape;424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11480" y="769620"/>
              <a:ext cx="10809732" cy="6088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64"/>
            <p:cNvSpPr/>
            <p:nvPr/>
          </p:nvSpPr>
          <p:spPr>
            <a:xfrm>
              <a:off x="761" y="761"/>
              <a:ext cx="12190730" cy="6856730"/>
            </a:xfrm>
            <a:custGeom>
              <a:rect b="b" l="l" r="r" t="t"/>
              <a:pathLst>
                <a:path extrusionOk="0" h="6856730" w="12190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00" y="0"/>
            <a:ext cx="9636001" cy="6631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65"/>
          <p:cNvCxnSpPr/>
          <p:nvPr/>
        </p:nvCxnSpPr>
        <p:spPr>
          <a:xfrm flipH="1">
            <a:off x="2624050" y="4692525"/>
            <a:ext cx="508800" cy="6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65"/>
          <p:cNvCxnSpPr/>
          <p:nvPr/>
        </p:nvCxnSpPr>
        <p:spPr>
          <a:xfrm flipH="1">
            <a:off x="3178250" y="4928925"/>
            <a:ext cx="82320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65"/>
          <p:cNvCxnSpPr/>
          <p:nvPr/>
        </p:nvCxnSpPr>
        <p:spPr>
          <a:xfrm rot="10800000">
            <a:off x="2355350" y="3480100"/>
            <a:ext cx="822900" cy="9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65"/>
          <p:cNvSpPr txBox="1"/>
          <p:nvPr/>
        </p:nvSpPr>
        <p:spPr>
          <a:xfrm>
            <a:off x="6992025" y="225250"/>
            <a:ext cx="2857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#2</a:t>
            </a:r>
            <a:endParaRPr sz="3600">
              <a:solidFill>
                <a:srgbClr val="1F38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35" name="Google Shape;435;p65"/>
          <p:cNvCxnSpPr/>
          <p:nvPr/>
        </p:nvCxnSpPr>
        <p:spPr>
          <a:xfrm flipH="1" rot="10800000">
            <a:off x="2207200" y="4533050"/>
            <a:ext cx="3292800" cy="13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65"/>
          <p:cNvSpPr txBox="1"/>
          <p:nvPr/>
        </p:nvSpPr>
        <p:spPr>
          <a:xfrm>
            <a:off x="2520450" y="4860075"/>
            <a:ext cx="283200" cy="28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900">
              <a:solidFill>
                <a:srgbClr val="1F38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65"/>
          <p:cNvSpPr txBox="1"/>
          <p:nvPr/>
        </p:nvSpPr>
        <p:spPr>
          <a:xfrm>
            <a:off x="3178250" y="4928925"/>
            <a:ext cx="283200" cy="28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solidFill>
                <a:srgbClr val="1F38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65"/>
          <p:cNvSpPr txBox="1"/>
          <p:nvPr/>
        </p:nvSpPr>
        <p:spPr>
          <a:xfrm>
            <a:off x="4444350" y="4928925"/>
            <a:ext cx="283200" cy="28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>
              <a:solidFill>
                <a:srgbClr val="1F38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65"/>
          <p:cNvSpPr txBox="1"/>
          <p:nvPr/>
        </p:nvSpPr>
        <p:spPr>
          <a:xfrm>
            <a:off x="2803650" y="3808750"/>
            <a:ext cx="283200" cy="28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>
              <a:solidFill>
                <a:srgbClr val="1F38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/>
          <p:nvPr/>
        </p:nvSpPr>
        <p:spPr>
          <a:xfrm>
            <a:off x="684276" y="409955"/>
            <a:ext cx="7923530" cy="1153795"/>
          </a:xfrm>
          <a:custGeom>
            <a:rect b="b" l="l" r="r" t="t"/>
            <a:pathLst>
              <a:path extrusionOk="0" h="1153795" w="7923530">
                <a:moveTo>
                  <a:pt x="7729728" y="1153668"/>
                </a:moveTo>
                <a:lnTo>
                  <a:pt x="192023" y="1153668"/>
                </a:lnTo>
                <a:lnTo>
                  <a:pt x="148126" y="1148730"/>
                </a:lnTo>
                <a:lnTo>
                  <a:pt x="107785" y="1134362"/>
                </a:lnTo>
                <a:lnTo>
                  <a:pt x="72160" y="1111724"/>
                </a:lnTo>
                <a:lnTo>
                  <a:pt x="42410" y="1081974"/>
                </a:lnTo>
                <a:lnTo>
                  <a:pt x="19694" y="1046271"/>
                </a:lnTo>
                <a:lnTo>
                  <a:pt x="5171" y="1005775"/>
                </a:lnTo>
                <a:lnTo>
                  <a:pt x="0" y="961644"/>
                </a:lnTo>
                <a:lnTo>
                  <a:pt x="0" y="192024"/>
                </a:lnTo>
                <a:lnTo>
                  <a:pt x="5171" y="148126"/>
                </a:lnTo>
                <a:lnTo>
                  <a:pt x="19694" y="107785"/>
                </a:lnTo>
                <a:lnTo>
                  <a:pt x="42410" y="72160"/>
                </a:lnTo>
                <a:lnTo>
                  <a:pt x="72160" y="42410"/>
                </a:lnTo>
                <a:lnTo>
                  <a:pt x="107785" y="19694"/>
                </a:lnTo>
                <a:lnTo>
                  <a:pt x="148126" y="5171"/>
                </a:lnTo>
                <a:lnTo>
                  <a:pt x="192023" y="0"/>
                </a:lnTo>
                <a:lnTo>
                  <a:pt x="7729728" y="0"/>
                </a:lnTo>
                <a:lnTo>
                  <a:pt x="7774003" y="5171"/>
                </a:lnTo>
                <a:lnTo>
                  <a:pt x="7814624" y="19694"/>
                </a:lnTo>
                <a:lnTo>
                  <a:pt x="7850458" y="42410"/>
                </a:lnTo>
                <a:lnTo>
                  <a:pt x="7880372" y="72160"/>
                </a:lnTo>
                <a:lnTo>
                  <a:pt x="7903235" y="107785"/>
                </a:lnTo>
                <a:lnTo>
                  <a:pt x="7917913" y="148126"/>
                </a:lnTo>
                <a:lnTo>
                  <a:pt x="7923276" y="192024"/>
                </a:lnTo>
                <a:lnTo>
                  <a:pt x="7923276" y="961644"/>
                </a:lnTo>
                <a:lnTo>
                  <a:pt x="7917913" y="1005775"/>
                </a:lnTo>
                <a:lnTo>
                  <a:pt x="7903235" y="1046271"/>
                </a:lnTo>
                <a:lnTo>
                  <a:pt x="7880372" y="1081974"/>
                </a:lnTo>
                <a:lnTo>
                  <a:pt x="7850458" y="1111724"/>
                </a:lnTo>
                <a:lnTo>
                  <a:pt x="7814624" y="1134362"/>
                </a:lnTo>
                <a:lnTo>
                  <a:pt x="7774003" y="1148730"/>
                </a:lnTo>
                <a:lnTo>
                  <a:pt x="7729728" y="1153668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2"/>
          <p:cNvSpPr txBox="1"/>
          <p:nvPr>
            <p:ph type="title"/>
          </p:nvPr>
        </p:nvSpPr>
        <p:spPr>
          <a:xfrm>
            <a:off x="269240" y="83819"/>
            <a:ext cx="9519920" cy="1176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2125">
            <a:spAutoFit/>
          </a:bodyPr>
          <a:lstStyle/>
          <a:p>
            <a:pPr indent="0" lvl="0" marL="9251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12A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Scatter, Line, and Bar Charts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763269" y="1652905"/>
            <a:ext cx="2552700" cy="4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075">
            <a:spAutoFit/>
          </a:bodyPr>
          <a:lstStyle/>
          <a:p>
            <a:pPr indent="-45720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3"/>
              </a:buClr>
              <a:buSzPts val="3600"/>
              <a:buFont typeface="Times New Roman"/>
              <a:buAutoNum type="arabicPeriod"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px.scatter()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115" lvl="1" marL="297815" rtl="0" algn="l">
              <a:lnSpc>
                <a:spcPct val="100000"/>
              </a:lnSpc>
              <a:spcBef>
                <a:spcPts val="157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data_frame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x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y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color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size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facet_row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facet_col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6080125" y="2600325"/>
            <a:ext cx="3523615" cy="33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title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labels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template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height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width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2978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animation_frame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300" y="875175"/>
            <a:ext cx="10534650" cy="537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025" y="1160350"/>
            <a:ext cx="9807849" cy="56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7"/>
          <p:cNvSpPr txBox="1"/>
          <p:nvPr/>
        </p:nvSpPr>
        <p:spPr>
          <a:xfrm>
            <a:off x="0" y="0"/>
            <a:ext cx="1185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Using </a:t>
            </a:r>
            <a:r>
              <a:rPr b="1" lang="en-US" sz="2500">
                <a:solidFill>
                  <a:srgbClr val="FF0000"/>
                </a:solidFill>
              </a:rPr>
              <a:t>Multiple Inputs </a:t>
            </a:r>
            <a:r>
              <a:rPr b="1" lang="en-US" sz="2500">
                <a:solidFill>
                  <a:schemeClr val="dk1"/>
                </a:solidFill>
              </a:rPr>
              <a:t>to Update Multiple Data Points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451" name="Google Shape;451;p67"/>
          <p:cNvSpPr txBox="1"/>
          <p:nvPr/>
        </p:nvSpPr>
        <p:spPr>
          <a:xfrm>
            <a:off x="0" y="603275"/>
            <a:ext cx="1166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A callback function in Dash can take </a:t>
            </a:r>
            <a:r>
              <a:rPr b="1" lang="en-US" sz="2200">
                <a:solidFill>
                  <a:schemeClr val="dk1"/>
                </a:solidFill>
              </a:rPr>
              <a:t>multiple inputs</a:t>
            </a:r>
            <a:r>
              <a:rPr lang="en-US" sz="2200">
                <a:solidFill>
                  <a:schemeClr val="dk1"/>
                </a:solidFill>
              </a:rPr>
              <a:t> and update multiple elements in the UI.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52" name="Google Shape;452;p67"/>
          <p:cNvSpPr txBox="1"/>
          <p:nvPr/>
        </p:nvSpPr>
        <p:spPr>
          <a:xfrm>
            <a:off x="6962075" y="1812475"/>
            <a:ext cx="2857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#1</a:t>
            </a:r>
            <a:endParaRPr sz="3600">
              <a:solidFill>
                <a:srgbClr val="1F38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8"/>
          <p:cNvSpPr txBox="1"/>
          <p:nvPr/>
        </p:nvSpPr>
        <p:spPr>
          <a:xfrm>
            <a:off x="1469750" y="2875350"/>
            <a:ext cx="9663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3100">
                <a:solidFill>
                  <a:schemeClr val="dk1"/>
                </a:solidFill>
              </a:rPr>
              <a:t>Using </a:t>
            </a:r>
            <a:r>
              <a:rPr b="1" lang="en-US" sz="3100">
                <a:solidFill>
                  <a:srgbClr val="FF0000"/>
                </a:solidFill>
              </a:rPr>
              <a:t>Multiple Outputs </a:t>
            </a:r>
            <a:r>
              <a:rPr b="1" lang="en-US" sz="3100">
                <a:solidFill>
                  <a:schemeClr val="dk1"/>
                </a:solidFill>
              </a:rPr>
              <a:t>in Dash Callbacks</a:t>
            </a:r>
            <a:endParaRPr b="1"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9"/>
          <p:cNvSpPr txBox="1"/>
          <p:nvPr/>
        </p:nvSpPr>
        <p:spPr>
          <a:xfrm>
            <a:off x="9158975" y="304800"/>
            <a:ext cx="2857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#1</a:t>
            </a:r>
            <a:endParaRPr sz="3600">
              <a:solidFill>
                <a:srgbClr val="1F38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3" name="Google Shape;46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107" y="1"/>
            <a:ext cx="10011894" cy="57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9"/>
          <p:cNvSpPr txBox="1"/>
          <p:nvPr/>
        </p:nvSpPr>
        <p:spPr>
          <a:xfrm>
            <a:off x="0" y="304800"/>
            <a:ext cx="30000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Using </a:t>
            </a:r>
            <a:r>
              <a:rPr b="1" lang="en-US" sz="2500">
                <a:solidFill>
                  <a:srgbClr val="FF0000"/>
                </a:solidFill>
              </a:rPr>
              <a:t>Multiple </a:t>
            </a:r>
            <a:r>
              <a:rPr b="1" lang="en-US" sz="2500">
                <a:solidFill>
                  <a:srgbClr val="FF0000"/>
                </a:solidFill>
              </a:rPr>
              <a:t>Outputs </a:t>
            </a:r>
            <a:r>
              <a:rPr b="1" lang="en-US" sz="2500">
                <a:solidFill>
                  <a:schemeClr val="dk1"/>
                </a:solidFill>
              </a:rPr>
              <a:t>in Dash Callbacks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465" name="Google Shape;465;p69"/>
          <p:cNvSpPr txBox="1"/>
          <p:nvPr/>
        </p:nvSpPr>
        <p:spPr>
          <a:xfrm>
            <a:off x="8856425" y="304800"/>
            <a:ext cx="28575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F38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#1</a:t>
            </a:r>
            <a:endParaRPr sz="3600">
              <a:solidFill>
                <a:srgbClr val="1F38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6" name="Google Shape;466;p69"/>
          <p:cNvSpPr txBox="1"/>
          <p:nvPr/>
        </p:nvSpPr>
        <p:spPr>
          <a:xfrm>
            <a:off x="0" y="2388450"/>
            <a:ext cx="30000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A single callback function in Dash can </a:t>
            </a:r>
            <a:r>
              <a:rPr b="1" lang="en-US" sz="1900">
                <a:solidFill>
                  <a:schemeClr val="dk1"/>
                </a:solidFill>
              </a:rPr>
              <a:t>update multiple components at the same time</a:t>
            </a:r>
            <a:r>
              <a:rPr lang="en-US" sz="1900">
                <a:solidFill>
                  <a:schemeClr val="dk1"/>
                </a:solidFill>
              </a:rPr>
              <a:t>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000" y="152400"/>
            <a:ext cx="10480445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4975"/>
            <a:ext cx="11887197" cy="5644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2"/>
          <p:cNvSpPr txBox="1"/>
          <p:nvPr>
            <p:ph type="title"/>
          </p:nvPr>
        </p:nvSpPr>
        <p:spPr>
          <a:xfrm>
            <a:off x="1401740" y="2401269"/>
            <a:ext cx="95199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Tasks in classroom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3"/>
          <p:cNvSpPr txBox="1"/>
          <p:nvPr>
            <p:ph type="title"/>
          </p:nvPr>
        </p:nvSpPr>
        <p:spPr>
          <a:xfrm>
            <a:off x="152402" y="335525"/>
            <a:ext cx="114333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2600"/>
              </a:spcBef>
              <a:spcAft>
                <a:spcPts val="170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Task 4 output: Interactive Scatter Plot with User Controls using NumPy &amp; Dash</a:t>
            </a:r>
            <a:endParaRPr/>
          </a:p>
        </p:txBody>
      </p:sp>
      <p:pic>
        <p:nvPicPr>
          <p:cNvPr id="487" name="Google Shape;48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1819"/>
            <a:ext cx="10779244" cy="5853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63" y="38100"/>
            <a:ext cx="8900625" cy="507342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1287780" y="5213603"/>
            <a:ext cx="9616440" cy="1644650"/>
          </a:xfrm>
          <a:custGeom>
            <a:rect b="b" l="l" r="r" t="t"/>
            <a:pathLst>
              <a:path extrusionOk="0" h="1644650" w="9616440">
                <a:moveTo>
                  <a:pt x="9342120" y="1644396"/>
                </a:moveTo>
                <a:lnTo>
                  <a:pt x="274319" y="1644396"/>
                </a:lnTo>
                <a:lnTo>
                  <a:pt x="225173" y="1639979"/>
                </a:lnTo>
                <a:lnTo>
                  <a:pt x="178890" y="1627245"/>
                </a:lnTo>
                <a:lnTo>
                  <a:pt x="136245" y="1606964"/>
                </a:lnTo>
                <a:lnTo>
                  <a:pt x="98009" y="1579911"/>
                </a:lnTo>
                <a:lnTo>
                  <a:pt x="64955" y="1546856"/>
                </a:lnTo>
                <a:lnTo>
                  <a:pt x="37854" y="1508573"/>
                </a:lnTo>
                <a:lnTo>
                  <a:pt x="17480" y="1465834"/>
                </a:lnTo>
                <a:lnTo>
                  <a:pt x="4604" y="1419410"/>
                </a:lnTo>
                <a:lnTo>
                  <a:pt x="0" y="1370076"/>
                </a:lnTo>
                <a:lnTo>
                  <a:pt x="0" y="274320"/>
                </a:lnTo>
                <a:lnTo>
                  <a:pt x="4604" y="224909"/>
                </a:lnTo>
                <a:lnTo>
                  <a:pt x="17480" y="178429"/>
                </a:lnTo>
                <a:lnTo>
                  <a:pt x="37854" y="135652"/>
                </a:lnTo>
                <a:lnTo>
                  <a:pt x="64955" y="97350"/>
                </a:lnTo>
                <a:lnTo>
                  <a:pt x="98009" y="64296"/>
                </a:lnTo>
                <a:lnTo>
                  <a:pt x="136245" y="37261"/>
                </a:lnTo>
                <a:lnTo>
                  <a:pt x="178890" y="17019"/>
                </a:lnTo>
                <a:lnTo>
                  <a:pt x="225173" y="4341"/>
                </a:lnTo>
                <a:lnTo>
                  <a:pt x="274319" y="0"/>
                </a:lnTo>
                <a:lnTo>
                  <a:pt x="9342120" y="0"/>
                </a:lnTo>
                <a:lnTo>
                  <a:pt x="9391266" y="4341"/>
                </a:lnTo>
                <a:lnTo>
                  <a:pt x="9437549" y="17019"/>
                </a:lnTo>
                <a:lnTo>
                  <a:pt x="9480194" y="37261"/>
                </a:lnTo>
                <a:lnTo>
                  <a:pt x="9518430" y="64296"/>
                </a:lnTo>
                <a:lnTo>
                  <a:pt x="9551484" y="97350"/>
                </a:lnTo>
                <a:lnTo>
                  <a:pt x="9578585" y="135652"/>
                </a:lnTo>
                <a:lnTo>
                  <a:pt x="9598959" y="178429"/>
                </a:lnTo>
                <a:lnTo>
                  <a:pt x="9611835" y="224909"/>
                </a:lnTo>
                <a:lnTo>
                  <a:pt x="9616440" y="274320"/>
                </a:lnTo>
                <a:lnTo>
                  <a:pt x="9616440" y="1370076"/>
                </a:lnTo>
                <a:lnTo>
                  <a:pt x="9611835" y="1419410"/>
                </a:lnTo>
                <a:lnTo>
                  <a:pt x="9598959" y="1465834"/>
                </a:lnTo>
                <a:lnTo>
                  <a:pt x="9578585" y="1508573"/>
                </a:lnTo>
                <a:lnTo>
                  <a:pt x="9551484" y="1546856"/>
                </a:lnTo>
                <a:lnTo>
                  <a:pt x="9518430" y="1579911"/>
                </a:lnTo>
                <a:lnTo>
                  <a:pt x="9480194" y="1606964"/>
                </a:lnTo>
                <a:lnTo>
                  <a:pt x="9437549" y="1627245"/>
                </a:lnTo>
                <a:lnTo>
                  <a:pt x="9391266" y="1639979"/>
                </a:lnTo>
                <a:lnTo>
                  <a:pt x="9342120" y="1644396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1600200" y="5222875"/>
            <a:ext cx="9180830" cy="1489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df = px.data.iris()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fig = px.scatter(df, x="sepal_width", y="sepal_length") fig.show()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588644" y="242570"/>
            <a:ext cx="7912734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Setting size and color with column names :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743712" y="3604259"/>
            <a:ext cx="10942320" cy="3053080"/>
          </a:xfrm>
          <a:custGeom>
            <a:rect b="b" l="l" r="r" t="t"/>
            <a:pathLst>
              <a:path extrusionOk="0" h="3053079" w="10942320">
                <a:moveTo>
                  <a:pt x="10433304" y="3052571"/>
                </a:moveTo>
                <a:lnTo>
                  <a:pt x="507491" y="3052571"/>
                </a:lnTo>
                <a:lnTo>
                  <a:pt x="458564" y="3050117"/>
                </a:lnTo>
                <a:lnTo>
                  <a:pt x="410949" y="3043164"/>
                </a:lnTo>
                <a:lnTo>
                  <a:pt x="364861" y="3031924"/>
                </a:lnTo>
                <a:lnTo>
                  <a:pt x="320514" y="3016611"/>
                </a:lnTo>
                <a:lnTo>
                  <a:pt x="278122" y="2997437"/>
                </a:lnTo>
                <a:lnTo>
                  <a:pt x="237900" y="2974614"/>
                </a:lnTo>
                <a:lnTo>
                  <a:pt x="200063" y="2948356"/>
                </a:lnTo>
                <a:lnTo>
                  <a:pt x="164824" y="2918874"/>
                </a:lnTo>
                <a:lnTo>
                  <a:pt x="132399" y="2886381"/>
                </a:lnTo>
                <a:lnTo>
                  <a:pt x="103001" y="2851091"/>
                </a:lnTo>
                <a:lnTo>
                  <a:pt x="76845" y="2813214"/>
                </a:lnTo>
                <a:lnTo>
                  <a:pt x="54146" y="2772964"/>
                </a:lnTo>
                <a:lnTo>
                  <a:pt x="35117" y="2730553"/>
                </a:lnTo>
                <a:lnTo>
                  <a:pt x="19974" y="2686195"/>
                </a:lnTo>
                <a:lnTo>
                  <a:pt x="8930" y="2640100"/>
                </a:lnTo>
                <a:lnTo>
                  <a:pt x="2201" y="2592483"/>
                </a:lnTo>
                <a:lnTo>
                  <a:pt x="0" y="2543555"/>
                </a:lnTo>
                <a:lnTo>
                  <a:pt x="0" y="509015"/>
                </a:lnTo>
                <a:lnTo>
                  <a:pt x="2201" y="460067"/>
                </a:lnTo>
                <a:lnTo>
                  <a:pt x="8930" y="412431"/>
                </a:lnTo>
                <a:lnTo>
                  <a:pt x="19974" y="366321"/>
                </a:lnTo>
                <a:lnTo>
                  <a:pt x="35117" y="321949"/>
                </a:lnTo>
                <a:lnTo>
                  <a:pt x="54146" y="279528"/>
                </a:lnTo>
                <a:lnTo>
                  <a:pt x="76845" y="239270"/>
                </a:lnTo>
                <a:lnTo>
                  <a:pt x="103001" y="201388"/>
                </a:lnTo>
                <a:lnTo>
                  <a:pt x="132399" y="166095"/>
                </a:lnTo>
                <a:lnTo>
                  <a:pt x="164824" y="133602"/>
                </a:lnTo>
                <a:lnTo>
                  <a:pt x="200063" y="104123"/>
                </a:lnTo>
                <a:lnTo>
                  <a:pt x="237900" y="77870"/>
                </a:lnTo>
                <a:lnTo>
                  <a:pt x="278122" y="55055"/>
                </a:lnTo>
                <a:lnTo>
                  <a:pt x="320514" y="35891"/>
                </a:lnTo>
                <a:lnTo>
                  <a:pt x="364861" y="20592"/>
                </a:lnTo>
                <a:lnTo>
                  <a:pt x="410949" y="9368"/>
                </a:lnTo>
                <a:lnTo>
                  <a:pt x="458564" y="2433"/>
                </a:lnTo>
                <a:lnTo>
                  <a:pt x="507491" y="0"/>
                </a:lnTo>
                <a:lnTo>
                  <a:pt x="10433304" y="0"/>
                </a:lnTo>
                <a:lnTo>
                  <a:pt x="10482337" y="2433"/>
                </a:lnTo>
                <a:lnTo>
                  <a:pt x="10530046" y="9368"/>
                </a:lnTo>
                <a:lnTo>
                  <a:pt x="10576219" y="20592"/>
                </a:lnTo>
                <a:lnTo>
                  <a:pt x="10620644" y="35891"/>
                </a:lnTo>
                <a:lnTo>
                  <a:pt x="10663107" y="55055"/>
                </a:lnTo>
                <a:lnTo>
                  <a:pt x="10703397" y="77870"/>
                </a:lnTo>
                <a:lnTo>
                  <a:pt x="10741300" y="104123"/>
                </a:lnTo>
                <a:lnTo>
                  <a:pt x="10776604" y="133602"/>
                </a:lnTo>
                <a:lnTo>
                  <a:pt x="10809097" y="166095"/>
                </a:lnTo>
                <a:lnTo>
                  <a:pt x="10838565" y="201388"/>
                </a:lnTo>
                <a:lnTo>
                  <a:pt x="10864798" y="239270"/>
                </a:lnTo>
                <a:lnTo>
                  <a:pt x="10887581" y="279528"/>
                </a:lnTo>
                <a:lnTo>
                  <a:pt x="10906702" y="321949"/>
                </a:lnTo>
                <a:lnTo>
                  <a:pt x="10921949" y="366321"/>
                </a:lnTo>
                <a:lnTo>
                  <a:pt x="10933109" y="412431"/>
                </a:lnTo>
                <a:lnTo>
                  <a:pt x="10939970" y="460067"/>
                </a:lnTo>
                <a:lnTo>
                  <a:pt x="10942319" y="509015"/>
                </a:lnTo>
                <a:lnTo>
                  <a:pt x="10942319" y="2543555"/>
                </a:lnTo>
                <a:lnTo>
                  <a:pt x="10939970" y="2592483"/>
                </a:lnTo>
                <a:lnTo>
                  <a:pt x="10933109" y="2640100"/>
                </a:lnTo>
                <a:lnTo>
                  <a:pt x="10921949" y="2686195"/>
                </a:lnTo>
                <a:lnTo>
                  <a:pt x="10906702" y="2730553"/>
                </a:lnTo>
                <a:lnTo>
                  <a:pt x="10887581" y="2772964"/>
                </a:lnTo>
                <a:lnTo>
                  <a:pt x="10864798" y="2813214"/>
                </a:lnTo>
                <a:lnTo>
                  <a:pt x="10838565" y="2851091"/>
                </a:lnTo>
                <a:lnTo>
                  <a:pt x="10809097" y="2886381"/>
                </a:lnTo>
                <a:lnTo>
                  <a:pt x="10776604" y="2918874"/>
                </a:lnTo>
                <a:lnTo>
                  <a:pt x="10741300" y="2948356"/>
                </a:lnTo>
                <a:lnTo>
                  <a:pt x="10703397" y="2974614"/>
                </a:lnTo>
                <a:lnTo>
                  <a:pt x="10663107" y="2997437"/>
                </a:lnTo>
                <a:lnTo>
                  <a:pt x="10620644" y="3016611"/>
                </a:lnTo>
                <a:lnTo>
                  <a:pt x="10576219" y="3031924"/>
                </a:lnTo>
                <a:lnTo>
                  <a:pt x="10530046" y="3043164"/>
                </a:lnTo>
                <a:lnTo>
                  <a:pt x="10482337" y="3050117"/>
                </a:lnTo>
                <a:lnTo>
                  <a:pt x="10433304" y="3052571"/>
                </a:lnTo>
                <a:close/>
              </a:path>
            </a:pathLst>
          </a:custGeom>
          <a:solidFill>
            <a:srgbClr val="D0CEC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588644" y="862965"/>
            <a:ext cx="11043920" cy="5241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550">
            <a:spAutoFit/>
          </a:bodyPr>
          <a:lstStyle/>
          <a:p>
            <a:pPr indent="-228600" lvl="0" marL="240665" marR="1142365" rtl="0" algn="l">
              <a:lnSpc>
                <a:spcPct val="107750"/>
              </a:lnSpc>
              <a:spcBef>
                <a:spcPts val="0"/>
              </a:spcBef>
              <a:spcAft>
                <a:spcPts val="0"/>
              </a:spcAft>
              <a:buClr>
                <a:srgbClr val="7E5F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7E5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 plots with variable-sized circular markers are often known as </a:t>
            </a:r>
            <a:r>
              <a:rPr b="1"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charts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0665" marR="939164" rtl="0" algn="l">
              <a:lnSpc>
                <a:spcPct val="108055"/>
              </a:lnSpc>
              <a:spcBef>
                <a:spcPts val="1000"/>
              </a:spcBef>
              <a:spcAft>
                <a:spcPts val="0"/>
              </a:spcAft>
              <a:buClr>
                <a:srgbClr val="7E5F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7E5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color and size data are added to hover information. You can add other columns to hover data with the hover_data argument of px.scatter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63245" marR="6523355" rtl="0" algn="l">
              <a:lnSpc>
                <a:spcPct val="100000"/>
              </a:lnSpc>
              <a:spcBef>
                <a:spcPts val="335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import plotly.express as px df = px.data.iris()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370965" lvl="0" marL="193357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fig = px.scatter(df, x="sepal_width", y="sepal_length", color="species", size='petal_length', hover_data=['petal_width'])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5632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F3863"/>
                </a:solidFill>
                <a:latin typeface="Calibri"/>
                <a:ea typeface="Calibri"/>
                <a:cs typeface="Calibri"/>
                <a:sym typeface="Calibri"/>
              </a:rPr>
              <a:t>fig.show()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761" y="761"/>
            <a:ext cx="12190730" cy="6856730"/>
          </a:xfrm>
          <a:custGeom>
            <a:rect b="b" l="l" r="r" t="t"/>
            <a:pathLst>
              <a:path extrusionOk="0" h="6856730" w="12190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5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98" name="Google Shape;98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7863" y="342900"/>
              <a:ext cx="10937834" cy="61401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5"/>
            <p:cNvSpPr/>
            <p:nvPr/>
          </p:nvSpPr>
          <p:spPr>
            <a:xfrm>
              <a:off x="761" y="761"/>
              <a:ext cx="12190730" cy="6856730"/>
            </a:xfrm>
            <a:custGeom>
              <a:rect b="b" l="l" r="r" t="t"/>
              <a:pathLst>
                <a:path extrusionOk="0" h="6856730" w="12190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