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Roboto"/>
      <p:regular r:id="rId51"/>
      <p:bold r:id="rId52"/>
      <p:italic r:id="rId53"/>
      <p:boldItalic r:id="rId54"/>
    </p:embeddedFont>
    <p:embeddedFont>
      <p:font typeface="Tahoma"/>
      <p:regular r:id="rId55"/>
      <p:bold r:id="rId56"/>
    </p:embeddedFont>
    <p:embeddedFont>
      <p:font typeface="Roboto Mon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Mono-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regular.fntdata"/><Relationship Id="rId50" Type="http://schemas.openxmlformats.org/officeDocument/2006/relationships/slide" Target="slides/slide44.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5.xml"/><Relationship Id="rId55" Type="http://schemas.openxmlformats.org/officeDocument/2006/relationships/font" Target="fonts/Tahoma-regular.fntdata"/><Relationship Id="rId10" Type="http://schemas.openxmlformats.org/officeDocument/2006/relationships/slide" Target="slides/slide4.xml"/><Relationship Id="rId54" Type="http://schemas.openxmlformats.org/officeDocument/2006/relationships/font" Target="fonts/Roboto-boldItalic.fntdata"/><Relationship Id="rId13" Type="http://schemas.openxmlformats.org/officeDocument/2006/relationships/slide" Target="slides/slide7.xml"/><Relationship Id="rId57" Type="http://schemas.openxmlformats.org/officeDocument/2006/relationships/font" Target="fonts/RobotoMono-regular.fntdata"/><Relationship Id="rId12" Type="http://schemas.openxmlformats.org/officeDocument/2006/relationships/slide" Target="slides/slide6.xml"/><Relationship Id="rId56" Type="http://schemas.openxmlformats.org/officeDocument/2006/relationships/font" Target="fonts/Tahoma-bold.fntdata"/><Relationship Id="rId15" Type="http://schemas.openxmlformats.org/officeDocument/2006/relationships/slide" Target="slides/slide9.xml"/><Relationship Id="rId59" Type="http://schemas.openxmlformats.org/officeDocument/2006/relationships/font" Target="fonts/RobotoMono-italic.fntdata"/><Relationship Id="rId14" Type="http://schemas.openxmlformats.org/officeDocument/2006/relationships/slide" Target="slides/slide8.xml"/><Relationship Id="rId58" Type="http://schemas.openxmlformats.org/officeDocument/2006/relationships/font" Target="fonts/RobotoMon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a488fd916_0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a488fd916_0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a488fd91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a488fd91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1a488fd916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1a488fd916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a488fd916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1a488fd916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a488fd916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1a488fd916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1a488fd916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1a488fd916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a488fd916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1a488fd916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a488fd916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1a488fd916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1a488fd91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1a488fd91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1a488fd91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1a488fd91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a488fd91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a488fd91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1a488fd91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1a488fd91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1a488fd916_0_1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1a488fd916_0_1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a488fd916_0_6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31a488fd916_0_6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a488fd916_0_6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31a488fd916_0_6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a488fd916_0_6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31a488fd916_0_6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1a488fd916_0_6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g31a488fd916_0_6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1a488fd916_0_6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31a488fd916_0_6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a488fd916_0_6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31a488fd916_0_6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1a488fd916_0_6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g31a488fd916_0_6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1a488fd916_0_6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31a488fd916_0_6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a488fd916_0_9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31a488fd916_0_9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1a488fd916_0_6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g31a488fd916_0_6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1a488fd916_0_6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g31a488fd916_0_6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1a488fd916_0_6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31a488fd916_0_6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1a488fd916_0_6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g31a488fd916_0_6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1a488fd916_0_6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g31a488fd916_0_6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1a488fd916_0_6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31a488fd916_0_6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1a488fd916_0_6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g31a488fd916_0_6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1a488fd916_0_7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g31a488fd916_0_7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1a488fd916_0_7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g31a488fd916_0_7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1a488fd916_0_7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g31a488fd916_0_7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a488fd916_0_1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a488fd916_0_1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1a488fd916_0_7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g31a488fd916_0_7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1a488fd916_0_7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g31a488fd916_0_7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1a488fd916_0_7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g31a488fd916_0_7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1a488fd916_0_7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g31a488fd916_0_7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1a488fd916_0_7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g31a488fd916_0_7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a488fd916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a488fd916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a488fd916_0_10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a488fd916_0_1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a488fd916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a488fd916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a488fd916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1a488fd916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a488fd916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a488fd916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2910254" y="4767263"/>
            <a:ext cx="32049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5" name="Google Shape;65;p15"/>
          <p:cNvSpPr txBox="1"/>
          <p:nvPr>
            <p:ph idx="11" type="ftr"/>
          </p:nvPr>
        </p:nvSpPr>
        <p:spPr>
          <a:xfrm>
            <a:off x="2910254" y="4767263"/>
            <a:ext cx="32049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6"/>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9" name="Google Shape;69;p16"/>
          <p:cNvSpPr txBox="1"/>
          <p:nvPr>
            <p:ph idx="11" type="ftr"/>
          </p:nvPr>
        </p:nvSpPr>
        <p:spPr>
          <a:xfrm>
            <a:off x="2910254" y="4767263"/>
            <a:ext cx="32049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1" name="Shape 71"/>
        <p:cNvGrpSpPr/>
        <p:nvPr/>
      </p:nvGrpSpPr>
      <p:grpSpPr>
        <a:xfrm>
          <a:off x="0" y="0"/>
          <a:ext cx="0" cy="0"/>
          <a:chOff x="0" y="0"/>
          <a:chExt cx="0" cy="0"/>
        </a:xfrm>
      </p:grpSpPr>
      <p:sp>
        <p:nvSpPr>
          <p:cNvPr id="72" name="Google Shape;72;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4" name="Google Shape;74;p17"/>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5" name="Google Shape;75;p17"/>
          <p:cNvSpPr txBox="1"/>
          <p:nvPr>
            <p:ph idx="11" type="ftr"/>
          </p:nvPr>
        </p:nvSpPr>
        <p:spPr>
          <a:xfrm>
            <a:off x="2910254" y="4767263"/>
            <a:ext cx="32049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76" name="Google Shape;76;p17"/>
          <p:cNvPicPr preferRelativeResize="0"/>
          <p:nvPr/>
        </p:nvPicPr>
        <p:blipFill rotWithShape="1">
          <a:blip r:embed="rId2">
            <a:alphaModFix/>
          </a:blip>
          <a:srcRect b="0" l="0" r="0" t="0"/>
          <a:stretch/>
        </p:blipFill>
        <p:spPr>
          <a:xfrm>
            <a:off x="8033634" y="247660"/>
            <a:ext cx="963434" cy="478320"/>
          </a:xfrm>
          <a:prstGeom prst="rect">
            <a:avLst/>
          </a:prstGeom>
          <a:noFill/>
          <a:ln>
            <a:noFill/>
          </a:ln>
        </p:spPr>
      </p:pic>
      <p:pic>
        <p:nvPicPr>
          <p:cNvPr id="77" name="Google Shape;77;p17"/>
          <p:cNvPicPr preferRelativeResize="0"/>
          <p:nvPr/>
        </p:nvPicPr>
        <p:blipFill rotWithShape="1">
          <a:blip r:embed="rId3">
            <a:alphaModFix/>
          </a:blip>
          <a:srcRect b="0" l="0" r="0" t="0"/>
          <a:stretch/>
        </p:blipFill>
        <p:spPr>
          <a:xfrm>
            <a:off x="69988" y="0"/>
            <a:ext cx="1117325" cy="1039977"/>
          </a:xfrm>
          <a:prstGeom prst="rect">
            <a:avLst/>
          </a:prstGeom>
          <a:noFill/>
          <a:ln>
            <a:noFill/>
          </a:ln>
        </p:spPr>
      </p:pic>
      <p:sp>
        <p:nvSpPr>
          <p:cNvPr id="78" name="Google Shape;78;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79" name="Shape 79"/>
        <p:cNvGrpSpPr/>
        <p:nvPr/>
      </p:nvGrpSpPr>
      <p:grpSpPr>
        <a:xfrm>
          <a:off x="0" y="0"/>
          <a:ext cx="0" cy="0"/>
          <a:chOff x="0" y="0"/>
          <a:chExt cx="0" cy="0"/>
        </a:xfrm>
      </p:grpSpPr>
      <p:sp>
        <p:nvSpPr>
          <p:cNvPr id="80" name="Google Shape;80;p18"/>
          <p:cNvSpPr txBox="1"/>
          <p:nvPr>
            <p:ph type="ctrTitle"/>
          </p:nvPr>
        </p:nvSpPr>
        <p:spPr>
          <a:xfrm>
            <a:off x="802476" y="1342398"/>
            <a:ext cx="7539000" cy="45690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3300"/>
              <a:buFont typeface="Calibri"/>
              <a:buNone/>
              <a:defRPr b="0" i="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18"/>
          <p:cNvSpPr txBox="1"/>
          <p:nvPr>
            <p:ph idx="1" type="subTitle"/>
          </p:nvPr>
        </p:nvSpPr>
        <p:spPr>
          <a:xfrm>
            <a:off x="1371600" y="2880361"/>
            <a:ext cx="6400800" cy="291000"/>
          </a:xfrm>
          <a:prstGeom prst="rect">
            <a:avLst/>
          </a:prstGeom>
          <a:noFill/>
          <a:ln>
            <a:noFill/>
          </a:ln>
        </p:spPr>
        <p:txBody>
          <a:bodyPr anchorCtr="0" anchor="t" bIns="0" lIns="0" spcFirstLastPara="1" rIns="0" wrap="square" tIns="0">
            <a:spAutoFit/>
          </a:bodyPr>
          <a:lstStyle>
            <a:lvl1pPr lvl="0" algn="l">
              <a:lnSpc>
                <a:spcPct val="90000"/>
              </a:lnSpc>
              <a:spcBef>
                <a:spcPts val="800"/>
              </a:spcBef>
              <a:spcAft>
                <a:spcPts val="0"/>
              </a:spcAft>
              <a:buClr>
                <a:schemeClr val="dk1"/>
              </a:buClr>
              <a:buSzPts val="2100"/>
              <a:buChar char="•"/>
              <a:defRPr/>
            </a:lvl1pPr>
            <a:lvl2pPr lvl="1" algn="l">
              <a:lnSpc>
                <a:spcPct val="90000"/>
              </a:lnSpc>
              <a:spcBef>
                <a:spcPts val="400"/>
              </a:spcBef>
              <a:spcAft>
                <a:spcPts val="0"/>
              </a:spcAft>
              <a:buClr>
                <a:schemeClr val="dk1"/>
              </a:buClr>
              <a:buSzPts val="1400"/>
              <a:buChar char="•"/>
              <a:defRPr/>
            </a:lvl2pPr>
            <a:lvl3pPr lvl="2" algn="l">
              <a:lnSpc>
                <a:spcPct val="90000"/>
              </a:lnSpc>
              <a:spcBef>
                <a:spcPts val="400"/>
              </a:spcBef>
              <a:spcAft>
                <a:spcPts val="0"/>
              </a:spcAft>
              <a:buClr>
                <a:schemeClr val="dk1"/>
              </a:buClr>
              <a:buSzPts val="1400"/>
              <a:buChar char="•"/>
              <a:defRPr/>
            </a:lvl3pPr>
            <a:lvl4pPr lvl="3" algn="l">
              <a:lnSpc>
                <a:spcPct val="90000"/>
              </a:lnSpc>
              <a:spcBef>
                <a:spcPts val="400"/>
              </a:spcBef>
              <a:spcAft>
                <a:spcPts val="0"/>
              </a:spcAft>
              <a:buClr>
                <a:schemeClr val="dk1"/>
              </a:buClr>
              <a:buSzPts val="1400"/>
              <a:buChar char="•"/>
              <a:defRPr/>
            </a:lvl4pPr>
            <a:lvl5pPr lvl="4" algn="l">
              <a:lnSpc>
                <a:spcPct val="90000"/>
              </a:lnSpc>
              <a:spcBef>
                <a:spcPts val="400"/>
              </a:spcBef>
              <a:spcAft>
                <a:spcPts val="0"/>
              </a:spcAft>
              <a:buClr>
                <a:schemeClr val="dk1"/>
              </a:buClr>
              <a:buSzPts val="1400"/>
              <a:buChar char="•"/>
              <a:defRPr/>
            </a:lvl5pPr>
            <a:lvl6pPr lvl="5" algn="l">
              <a:lnSpc>
                <a:spcPct val="90000"/>
              </a:lnSpc>
              <a:spcBef>
                <a:spcPts val="400"/>
              </a:spcBef>
              <a:spcAft>
                <a:spcPts val="0"/>
              </a:spcAft>
              <a:buClr>
                <a:schemeClr val="dk1"/>
              </a:buClr>
              <a:buSzPts val="1400"/>
              <a:buChar char="•"/>
              <a:defRPr/>
            </a:lvl6pPr>
            <a:lvl7pPr lvl="6" algn="l">
              <a:lnSpc>
                <a:spcPct val="90000"/>
              </a:lnSpc>
              <a:spcBef>
                <a:spcPts val="400"/>
              </a:spcBef>
              <a:spcAft>
                <a:spcPts val="0"/>
              </a:spcAft>
              <a:buClr>
                <a:schemeClr val="dk1"/>
              </a:buClr>
              <a:buSzPts val="1400"/>
              <a:buChar char="•"/>
              <a:defRPr/>
            </a:lvl7pPr>
            <a:lvl8pPr lvl="7" algn="l">
              <a:lnSpc>
                <a:spcPct val="90000"/>
              </a:lnSpc>
              <a:spcBef>
                <a:spcPts val="400"/>
              </a:spcBef>
              <a:spcAft>
                <a:spcPts val="0"/>
              </a:spcAft>
              <a:buClr>
                <a:schemeClr val="dk1"/>
              </a:buClr>
              <a:buSzPts val="1400"/>
              <a:buChar char="•"/>
              <a:defRPr/>
            </a:lvl8pPr>
            <a:lvl9pPr lvl="8" algn="l">
              <a:lnSpc>
                <a:spcPct val="90000"/>
              </a:lnSpc>
              <a:spcBef>
                <a:spcPts val="400"/>
              </a:spcBef>
              <a:spcAft>
                <a:spcPts val="0"/>
              </a:spcAft>
              <a:buClr>
                <a:schemeClr val="dk1"/>
              </a:buClr>
              <a:buSzPts val="1400"/>
              <a:buChar char="•"/>
              <a:defRPr/>
            </a:lvl9pPr>
          </a:lstStyle>
          <a:p/>
        </p:txBody>
      </p:sp>
      <p:sp>
        <p:nvSpPr>
          <p:cNvPr id="82" name="Google Shape;82;p18"/>
          <p:cNvSpPr txBox="1"/>
          <p:nvPr>
            <p:ph idx="11" type="ftr"/>
          </p:nvPr>
        </p:nvSpPr>
        <p:spPr>
          <a:xfrm>
            <a:off x="2910254" y="4767263"/>
            <a:ext cx="3204900" cy="273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8"/>
          <p:cNvSpPr txBox="1"/>
          <p:nvPr>
            <p:ph idx="10" type="dt"/>
          </p:nvPr>
        </p:nvSpPr>
        <p:spPr>
          <a:xfrm>
            <a:off x="0" y="0"/>
            <a:ext cx="2250000" cy="22500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rgbClr val="000000"/>
              </a:buClr>
              <a:buSzPts val="1100"/>
              <a:buFont typeface="Arial"/>
              <a:buNone/>
              <a:defRPr b="0" i="0" sz="14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84" name="Google Shape;84;p18"/>
          <p:cNvSpPr txBox="1"/>
          <p:nvPr>
            <p:ph idx="12" type="sldNum"/>
          </p:nvPr>
        </p:nvSpPr>
        <p:spPr>
          <a:xfrm>
            <a:off x="6457950" y="4767263"/>
            <a:ext cx="2057400" cy="273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5" name="Shape 85"/>
        <p:cNvGrpSpPr/>
        <p:nvPr/>
      </p:nvGrpSpPr>
      <p:grpSpPr>
        <a:xfrm>
          <a:off x="0" y="0"/>
          <a:ext cx="0" cy="0"/>
          <a:chOff x="0" y="0"/>
          <a:chExt cx="0" cy="0"/>
        </a:xfrm>
      </p:grpSpPr>
      <p:sp>
        <p:nvSpPr>
          <p:cNvPr id="86" name="Google Shape;86;p19"/>
          <p:cNvSpPr txBox="1"/>
          <p:nvPr>
            <p:ph type="title"/>
          </p:nvPr>
        </p:nvSpPr>
        <p:spPr>
          <a:xfrm>
            <a:off x="311700" y="410000"/>
            <a:ext cx="8520600" cy="6078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19"/>
          <p:cNvSpPr txBox="1"/>
          <p:nvPr>
            <p:ph idx="1" type="body"/>
          </p:nvPr>
        </p:nvSpPr>
        <p:spPr>
          <a:xfrm>
            <a:off x="311700" y="1229875"/>
            <a:ext cx="8520600" cy="33390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SzPts val="2100"/>
              <a:buChar char="•"/>
              <a:defRPr/>
            </a:lvl1pPr>
            <a:lvl2pPr indent="-342900" lvl="1" marL="914400" algn="l">
              <a:lnSpc>
                <a:spcPct val="90000"/>
              </a:lnSpc>
              <a:spcBef>
                <a:spcPts val="400"/>
              </a:spcBef>
              <a:spcAft>
                <a:spcPts val="0"/>
              </a:spcAft>
              <a:buSzPts val="1800"/>
              <a:buChar char="•"/>
              <a:defRPr/>
            </a:lvl2pPr>
            <a:lvl3pPr indent="-323850" lvl="2" marL="1371600" algn="l">
              <a:lnSpc>
                <a:spcPct val="90000"/>
              </a:lnSpc>
              <a:spcBef>
                <a:spcPts val="400"/>
              </a:spcBef>
              <a:spcAft>
                <a:spcPts val="0"/>
              </a:spcAft>
              <a:buSzPts val="15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SzPts val="1400"/>
              <a:buChar char="•"/>
              <a:defRPr/>
            </a:lvl6pPr>
            <a:lvl7pPr indent="-317500" lvl="6" marL="3200400" algn="l">
              <a:lnSpc>
                <a:spcPct val="90000"/>
              </a:lnSpc>
              <a:spcBef>
                <a:spcPts val="400"/>
              </a:spcBef>
              <a:spcAft>
                <a:spcPts val="0"/>
              </a:spcAft>
              <a:buSzPts val="1400"/>
              <a:buChar char="•"/>
              <a:defRPr/>
            </a:lvl7pPr>
            <a:lvl8pPr indent="-317500" lvl="7" marL="3657600" algn="l">
              <a:lnSpc>
                <a:spcPct val="90000"/>
              </a:lnSpc>
              <a:spcBef>
                <a:spcPts val="400"/>
              </a:spcBef>
              <a:spcAft>
                <a:spcPts val="0"/>
              </a:spcAft>
              <a:buSzPts val="1400"/>
              <a:buChar char="•"/>
              <a:defRPr/>
            </a:lvl8pPr>
            <a:lvl9pPr indent="-317500" lvl="8" marL="4114800" algn="l">
              <a:lnSpc>
                <a:spcPct val="90000"/>
              </a:lnSpc>
              <a:spcBef>
                <a:spcPts val="400"/>
              </a:spcBef>
              <a:spcAft>
                <a:spcPts val="0"/>
              </a:spcAft>
              <a:buSzPts val="1400"/>
              <a:buChar char="•"/>
              <a:defRPr/>
            </a:lvl9pPr>
          </a:lstStyle>
          <a:p/>
        </p:txBody>
      </p:sp>
      <p:sp>
        <p:nvSpPr>
          <p:cNvPr id="88" name="Google Shape;88;p19"/>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9"/>
          <p:cNvSpPr txBox="1"/>
          <p:nvPr/>
        </p:nvSpPr>
        <p:spPr>
          <a:xfrm>
            <a:off x="446800" y="4826700"/>
            <a:ext cx="1340400" cy="21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Virtuoso Co.</a:t>
            </a:r>
            <a:endParaRPr b="0" i="0" sz="1400" u="none" cap="none" strike="noStrike">
              <a:solidFill>
                <a:srgbClr val="000000"/>
              </a:solidFill>
              <a:latin typeface="Arial"/>
              <a:ea typeface="Arial"/>
              <a:cs typeface="Arial"/>
              <a:sym typeface="Arial"/>
            </a:endParaRPr>
          </a:p>
        </p:txBody>
      </p:sp>
      <p:sp>
        <p:nvSpPr>
          <p:cNvPr id="90" name="Google Shape;90;p19"/>
          <p:cNvSpPr txBox="1"/>
          <p:nvPr/>
        </p:nvSpPr>
        <p:spPr>
          <a:xfrm>
            <a:off x="6026725" y="4904500"/>
            <a:ext cx="1891200" cy="14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1" name="Shape 91"/>
        <p:cNvGrpSpPr/>
        <p:nvPr/>
      </p:nvGrpSpPr>
      <p:grpSpPr>
        <a:xfrm>
          <a:off x="0" y="0"/>
          <a:ext cx="0" cy="0"/>
          <a:chOff x="0" y="0"/>
          <a:chExt cx="0" cy="0"/>
        </a:xfrm>
      </p:grpSpPr>
      <p:pic>
        <p:nvPicPr>
          <p:cNvPr id="92" name="Google Shape;92;p20"/>
          <p:cNvPicPr preferRelativeResize="0"/>
          <p:nvPr/>
        </p:nvPicPr>
        <p:blipFill rotWithShape="1">
          <a:blip r:embed="rId2">
            <a:alphaModFix/>
          </a:blip>
          <a:srcRect b="0" l="0" r="0" t="0"/>
          <a:stretch/>
        </p:blipFill>
        <p:spPr>
          <a:xfrm>
            <a:off x="8033634" y="247660"/>
            <a:ext cx="963434" cy="478320"/>
          </a:xfrm>
          <a:prstGeom prst="rect">
            <a:avLst/>
          </a:prstGeom>
          <a:noFill/>
          <a:ln>
            <a:noFill/>
          </a:ln>
        </p:spPr>
      </p:pic>
      <p:sp>
        <p:nvSpPr>
          <p:cNvPr id="93" name="Google Shape;93;p20"/>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20"/>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95" name="Google Shape;95;p20"/>
          <p:cNvSpPr txBox="1"/>
          <p:nvPr>
            <p:ph idx="11" type="ftr"/>
          </p:nvPr>
        </p:nvSpPr>
        <p:spPr>
          <a:xfrm>
            <a:off x="2910254" y="4767263"/>
            <a:ext cx="32049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96" name="Google Shape;96;p20"/>
          <p:cNvPicPr preferRelativeResize="0"/>
          <p:nvPr/>
        </p:nvPicPr>
        <p:blipFill rotWithShape="1">
          <a:blip r:embed="rId3">
            <a:alphaModFix/>
          </a:blip>
          <a:srcRect b="0" l="0" r="0" t="0"/>
          <a:stretch/>
        </p:blipFill>
        <p:spPr>
          <a:xfrm>
            <a:off x="69988" y="0"/>
            <a:ext cx="1117325" cy="1039977"/>
          </a:xfrm>
          <a:prstGeom prst="rect">
            <a:avLst/>
          </a:prstGeom>
          <a:noFill/>
          <a:ln>
            <a:noFill/>
          </a:ln>
        </p:spPr>
      </p:pic>
      <p:sp>
        <p:nvSpPr>
          <p:cNvPr id="97" name="Google Shape;97;p20"/>
          <p:cNvSpPr/>
          <p:nvPr/>
        </p:nvSpPr>
        <p:spPr>
          <a:xfrm>
            <a:off x="8199866" y="4758011"/>
            <a:ext cx="351414" cy="324019"/>
          </a:xfrm>
          <a:custGeom>
            <a:rect b="b" l="l" r="r" t="t"/>
            <a:pathLst>
              <a:path extrusionOk="0" h="189485" w="1026026">
                <a:moveTo>
                  <a:pt x="0" y="0"/>
                </a:moveTo>
                <a:lnTo>
                  <a:pt x="1026026" y="0"/>
                </a:lnTo>
                <a:lnTo>
                  <a:pt x="1026026" y="189485"/>
                </a:lnTo>
                <a:lnTo>
                  <a:pt x="0" y="189485"/>
                </a:lnTo>
                <a:close/>
              </a:path>
            </a:pathLst>
          </a:custGeom>
          <a:solidFill>
            <a:srgbClr val="1869A6"/>
          </a:solidFill>
          <a:ln>
            <a:noFill/>
          </a:ln>
        </p:spPr>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9" name="Shape 99"/>
        <p:cNvGrpSpPr/>
        <p:nvPr/>
      </p:nvGrpSpPr>
      <p:grpSpPr>
        <a:xfrm>
          <a:off x="0" y="0"/>
          <a:ext cx="0" cy="0"/>
          <a:chOff x="0" y="0"/>
          <a:chExt cx="0" cy="0"/>
        </a:xfrm>
      </p:grpSpPr>
      <p:sp>
        <p:nvSpPr>
          <p:cNvPr id="100" name="Google Shape;100;p2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1"/>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02" name="Google Shape;102;p21"/>
          <p:cNvSpPr txBox="1"/>
          <p:nvPr>
            <p:ph idx="11" type="ftr"/>
          </p:nvPr>
        </p:nvSpPr>
        <p:spPr>
          <a:xfrm>
            <a:off x="2910254" y="4767263"/>
            <a:ext cx="32049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p2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6" name="Google Shape;106;p22"/>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7" name="Google Shape;107;p22"/>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8" name="Google Shape;108;p22"/>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9" name="Google Shape;109;p22"/>
          <p:cNvSpPr txBox="1"/>
          <p:nvPr>
            <p:ph idx="11" type="ftr"/>
          </p:nvPr>
        </p:nvSpPr>
        <p:spPr>
          <a:xfrm>
            <a:off x="2910254" y="4767263"/>
            <a:ext cx="32049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p23"/>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3" name="Google Shape;113;p23"/>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4" name="Google Shape;114;p23"/>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2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6" name="Google Shape;116;p23"/>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23"/>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8" name="Google Shape;118;p23"/>
          <p:cNvSpPr txBox="1"/>
          <p:nvPr>
            <p:ph idx="11" type="ftr"/>
          </p:nvPr>
        </p:nvSpPr>
        <p:spPr>
          <a:xfrm>
            <a:off x="2910254" y="4767263"/>
            <a:ext cx="32049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0" name="Shape 120"/>
        <p:cNvGrpSpPr/>
        <p:nvPr/>
      </p:nvGrpSpPr>
      <p:grpSpPr>
        <a:xfrm>
          <a:off x="0" y="0"/>
          <a:ext cx="0" cy="0"/>
          <a:chOff x="0" y="0"/>
          <a:chExt cx="0" cy="0"/>
        </a:xfrm>
      </p:grpSpPr>
      <p:sp>
        <p:nvSpPr>
          <p:cNvPr id="121" name="Google Shape;121;p2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24"/>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23" name="Google Shape;123;p24"/>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4" name="Google Shape;124;p24"/>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25" name="Google Shape;125;p24"/>
          <p:cNvSpPr txBox="1"/>
          <p:nvPr>
            <p:ph idx="11" type="ftr"/>
          </p:nvPr>
        </p:nvSpPr>
        <p:spPr>
          <a:xfrm>
            <a:off x="2910254" y="4767263"/>
            <a:ext cx="32049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7" name="Shape 127"/>
        <p:cNvGrpSpPr/>
        <p:nvPr/>
      </p:nvGrpSpPr>
      <p:grpSpPr>
        <a:xfrm>
          <a:off x="0" y="0"/>
          <a:ext cx="0" cy="0"/>
          <a:chOff x="0" y="0"/>
          <a:chExt cx="0" cy="0"/>
        </a:xfrm>
      </p:grpSpPr>
      <p:sp>
        <p:nvSpPr>
          <p:cNvPr id="128" name="Google Shape;128;p25"/>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 name="Google Shape;129;p25"/>
          <p:cNvSpPr/>
          <p:nvPr>
            <p:ph idx="2" type="pic"/>
          </p:nvPr>
        </p:nvSpPr>
        <p:spPr>
          <a:xfrm>
            <a:off x="3887391" y="740569"/>
            <a:ext cx="4629300" cy="3655200"/>
          </a:xfrm>
          <a:prstGeom prst="rect">
            <a:avLst/>
          </a:prstGeom>
          <a:noFill/>
          <a:ln>
            <a:noFill/>
          </a:ln>
        </p:spPr>
      </p:sp>
      <p:sp>
        <p:nvSpPr>
          <p:cNvPr id="130" name="Google Shape;130;p25"/>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31" name="Google Shape;131;p25"/>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32" name="Google Shape;132;p25"/>
          <p:cNvSpPr txBox="1"/>
          <p:nvPr>
            <p:ph idx="11" type="ftr"/>
          </p:nvPr>
        </p:nvSpPr>
        <p:spPr>
          <a:xfrm>
            <a:off x="2910254" y="4767263"/>
            <a:ext cx="32049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4" name="Shape 134"/>
        <p:cNvGrpSpPr/>
        <p:nvPr/>
      </p:nvGrpSpPr>
      <p:grpSpPr>
        <a:xfrm>
          <a:off x="0" y="0"/>
          <a:ext cx="0" cy="0"/>
          <a:chOff x="0" y="0"/>
          <a:chExt cx="0" cy="0"/>
        </a:xfrm>
      </p:grpSpPr>
      <p:sp>
        <p:nvSpPr>
          <p:cNvPr id="135" name="Google Shape;135;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6" name="Google Shape;136;p26"/>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7" name="Google Shape;137;p26"/>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38" name="Google Shape;138;p26"/>
          <p:cNvSpPr txBox="1"/>
          <p:nvPr>
            <p:ph idx="11" type="ftr"/>
          </p:nvPr>
        </p:nvSpPr>
        <p:spPr>
          <a:xfrm>
            <a:off x="2910254" y="4767263"/>
            <a:ext cx="32049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9" name="Google Shape;139;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27"/>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2" name="Google Shape;142;p27"/>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3" name="Google Shape;143;p27"/>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44" name="Google Shape;144;p27"/>
          <p:cNvSpPr txBox="1"/>
          <p:nvPr>
            <p:ph idx="11" type="ftr"/>
          </p:nvPr>
        </p:nvSpPr>
        <p:spPr>
          <a:xfrm>
            <a:off x="2910254" y="4767263"/>
            <a:ext cx="32049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46" name="Shape 146"/>
        <p:cNvGrpSpPr/>
        <p:nvPr/>
      </p:nvGrpSpPr>
      <p:grpSpPr>
        <a:xfrm>
          <a:off x="0" y="0"/>
          <a:ext cx="0" cy="0"/>
          <a:chOff x="0" y="0"/>
          <a:chExt cx="0" cy="0"/>
        </a:xfrm>
      </p:grpSpPr>
      <p:sp>
        <p:nvSpPr>
          <p:cNvPr id="147" name="Google Shape;147;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8" name="Google Shape;148;p28"/>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49" name="Google Shape;149;p28"/>
          <p:cNvSpPr txBox="1"/>
          <p:nvPr>
            <p:ph idx="11" type="ftr"/>
          </p:nvPr>
        </p:nvSpPr>
        <p:spPr>
          <a:xfrm>
            <a:off x="2910254" y="4767263"/>
            <a:ext cx="32049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3.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p:nvPr/>
        </p:nvSpPr>
        <p:spPr>
          <a:xfrm>
            <a:off x="8230642" y="4758011"/>
            <a:ext cx="351414" cy="324019"/>
          </a:xfrm>
          <a:custGeom>
            <a:rect b="b" l="l" r="r" t="t"/>
            <a:pathLst>
              <a:path extrusionOk="0" h="189485" w="1026026">
                <a:moveTo>
                  <a:pt x="0" y="0"/>
                </a:moveTo>
                <a:lnTo>
                  <a:pt x="1026026" y="0"/>
                </a:lnTo>
                <a:lnTo>
                  <a:pt x="1026026" y="189485"/>
                </a:lnTo>
                <a:lnTo>
                  <a:pt x="0" y="189485"/>
                </a:lnTo>
                <a:close/>
              </a:path>
            </a:pathLst>
          </a:custGeom>
          <a:solidFill>
            <a:srgbClr val="1869A6"/>
          </a:solidFill>
          <a:ln>
            <a:noFill/>
          </a:ln>
        </p:spPr>
      </p:sp>
      <p:sp>
        <p:nvSpPr>
          <p:cNvPr id="58" name="Google Shape;58;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9" name="Google Shape;59;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0" name="Google Shape;60;p14"/>
          <p:cNvSpPr txBox="1"/>
          <p:nvPr>
            <p:ph idx="11" type="ftr"/>
          </p:nvPr>
        </p:nvSpPr>
        <p:spPr>
          <a:xfrm>
            <a:off x="2910254" y="4767263"/>
            <a:ext cx="32049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veloper.mozilla.org/en-US/docs/Web/HTTP/Status#redirection_messag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www.w3schools.com/python/gloss_python_error_handling.asp" TargetMode="External"/><Relationship Id="rId4" Type="http://schemas.openxmlformats.org/officeDocument/2006/relationships/hyperlink" Target="https://www.w3schools.com/python/python_ref_excep" TargetMode="External"/><Relationship Id="rId5" Type="http://schemas.openxmlformats.org/officeDocument/2006/relationships/image" Target="../media/image1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56" name="Google Shape;156;p2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57" name="Google Shape;157;p29"/>
          <p:cNvPicPr preferRelativeResize="0"/>
          <p:nvPr/>
        </p:nvPicPr>
        <p:blipFill rotWithShape="1">
          <a:blip r:embed="rId3">
            <a:alphaModFix/>
          </a:blip>
          <a:srcRect b="8801" l="0" r="0" t="15452"/>
          <a:stretch/>
        </p:blipFill>
        <p:spPr>
          <a:xfrm>
            <a:off x="0" y="804450"/>
            <a:ext cx="9144000" cy="3896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 API Response Components</a:t>
            </a:r>
            <a:endParaRPr b="1" sz="2400"/>
          </a:p>
        </p:txBody>
      </p:sp>
      <p:sp>
        <p:nvSpPr>
          <p:cNvPr id="212" name="Google Shape;212;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Clr>
                <a:schemeClr val="dk1"/>
              </a:buClr>
              <a:buSzPts val="2400"/>
              <a:buChar char="●"/>
            </a:pPr>
            <a:r>
              <a:rPr b="1" lang="en" sz="2400">
                <a:solidFill>
                  <a:schemeClr val="dk1"/>
                </a:solidFill>
              </a:rPr>
              <a:t>Status Code</a:t>
            </a:r>
            <a:r>
              <a:rPr lang="en" sz="2400">
                <a:solidFill>
                  <a:schemeClr val="dk1"/>
                </a:solidFill>
              </a:rPr>
              <a:t>:</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Indicates the result of the request (e.g., </a:t>
            </a:r>
            <a:r>
              <a:rPr lang="en" sz="2400">
                <a:solidFill>
                  <a:srgbClr val="188038"/>
                </a:solidFill>
                <a:latin typeface="Roboto Mono"/>
                <a:ea typeface="Roboto Mono"/>
                <a:cs typeface="Roboto Mono"/>
                <a:sym typeface="Roboto Mono"/>
              </a:rPr>
              <a:t>200 OK</a:t>
            </a:r>
            <a:r>
              <a:rPr lang="en" sz="2400">
                <a:solidFill>
                  <a:schemeClr val="dk1"/>
                </a:solidFill>
              </a:rPr>
              <a:t>, </a:t>
            </a:r>
            <a:r>
              <a:rPr lang="en" sz="2400">
                <a:solidFill>
                  <a:srgbClr val="188038"/>
                </a:solidFill>
                <a:latin typeface="Roboto Mono"/>
                <a:ea typeface="Roboto Mono"/>
                <a:cs typeface="Roboto Mono"/>
                <a:sym typeface="Roboto Mono"/>
              </a:rPr>
              <a:t>404 Not Found</a:t>
            </a:r>
            <a:r>
              <a:rPr lang="en" sz="2400">
                <a:solidFill>
                  <a:schemeClr val="dk1"/>
                </a:solidFill>
              </a:rPr>
              <a:t>).</a:t>
            </a:r>
            <a:endParaRPr sz="2400">
              <a:solidFill>
                <a:schemeClr val="dk1"/>
              </a:solidFill>
            </a:endParaRPr>
          </a:p>
          <a:p>
            <a:pPr indent="-381000" lvl="0" marL="457200" rtl="0" algn="l">
              <a:spcBef>
                <a:spcPts val="0"/>
              </a:spcBef>
              <a:spcAft>
                <a:spcPts val="0"/>
              </a:spcAft>
              <a:buClr>
                <a:schemeClr val="dk1"/>
              </a:buClr>
              <a:buSzPts val="2400"/>
              <a:buChar char="●"/>
            </a:pPr>
            <a:r>
              <a:rPr b="1" lang="en" sz="2400">
                <a:solidFill>
                  <a:schemeClr val="dk1"/>
                </a:solidFill>
              </a:rPr>
              <a:t>Headers</a:t>
            </a:r>
            <a:r>
              <a:rPr lang="en" sz="2400">
                <a:solidFill>
                  <a:schemeClr val="dk1"/>
                </a:solidFill>
              </a:rPr>
              <a:t>:</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Additional information like content type.</a:t>
            </a:r>
            <a:endParaRPr sz="2400">
              <a:solidFill>
                <a:schemeClr val="dk1"/>
              </a:solidFill>
            </a:endParaRPr>
          </a:p>
          <a:p>
            <a:pPr indent="-381000" lvl="0" marL="457200" rtl="0" algn="l">
              <a:spcBef>
                <a:spcPts val="0"/>
              </a:spcBef>
              <a:spcAft>
                <a:spcPts val="0"/>
              </a:spcAft>
              <a:buClr>
                <a:schemeClr val="dk1"/>
              </a:buClr>
              <a:buSzPts val="2400"/>
              <a:buChar char="●"/>
            </a:pPr>
            <a:r>
              <a:rPr b="1" lang="en" sz="2400">
                <a:solidFill>
                  <a:schemeClr val="dk1"/>
                </a:solidFill>
              </a:rPr>
              <a:t>Response Body</a:t>
            </a:r>
            <a:r>
              <a:rPr lang="en" sz="2400">
                <a:solidFill>
                  <a:schemeClr val="dk1"/>
                </a:solidFill>
              </a:rPr>
              <a:t>:</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The actual data returned by the API or an error message.</a:t>
            </a:r>
            <a:endParaRPr b="1" sz="3300">
              <a:solidFill>
                <a:schemeClr val="dk1"/>
              </a:solidFill>
            </a:endParaRPr>
          </a:p>
        </p:txBody>
      </p:sp>
      <p:sp>
        <p:nvSpPr>
          <p:cNvPr id="213" name="Google Shape;213;p38"/>
          <p:cNvSpPr txBox="1"/>
          <p:nvPr/>
        </p:nvSpPr>
        <p:spPr>
          <a:xfrm>
            <a:off x="2769975" y="1152475"/>
            <a:ext cx="4883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https://developer.mozilla.org/en-US/docs/Web/HTTP/Status#redirection_messages</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9"/>
          <p:cNvPicPr preferRelativeResize="0"/>
          <p:nvPr/>
        </p:nvPicPr>
        <p:blipFill>
          <a:blip r:embed="rId3">
            <a:alphaModFix/>
          </a:blip>
          <a:stretch>
            <a:fillRect/>
          </a:stretch>
        </p:blipFill>
        <p:spPr>
          <a:xfrm>
            <a:off x="152400" y="152400"/>
            <a:ext cx="9144000" cy="5143500"/>
          </a:xfrm>
          <a:prstGeom prst="rect">
            <a:avLst/>
          </a:prstGeom>
          <a:noFill/>
          <a:ln>
            <a:noFill/>
          </a:ln>
        </p:spPr>
      </p:pic>
      <p:sp>
        <p:nvSpPr>
          <p:cNvPr id="219" name="Google Shape;219;p39"/>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40"/>
          <p:cNvPicPr preferRelativeResize="0"/>
          <p:nvPr/>
        </p:nvPicPr>
        <p:blipFill>
          <a:blip r:embed="rId3">
            <a:alphaModFix/>
          </a:blip>
          <a:stretch>
            <a:fillRect/>
          </a:stretch>
        </p:blipFill>
        <p:spPr>
          <a:xfrm>
            <a:off x="152400" y="657313"/>
            <a:ext cx="8839200" cy="38288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41"/>
          <p:cNvPicPr preferRelativeResize="0"/>
          <p:nvPr/>
        </p:nvPicPr>
        <p:blipFill>
          <a:blip r:embed="rId3">
            <a:alphaModFix/>
          </a:blip>
          <a:stretch>
            <a:fillRect/>
          </a:stretch>
        </p:blipFill>
        <p:spPr>
          <a:xfrm>
            <a:off x="152400" y="545763"/>
            <a:ext cx="8839199" cy="40519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5" name="Google Shape;23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6" name="Google Shape;236;p42"/>
          <p:cNvPicPr preferRelativeResize="0"/>
          <p:nvPr/>
        </p:nvPicPr>
        <p:blipFill>
          <a:blip r:embed="rId3">
            <a:alphaModFix/>
          </a:blip>
          <a:stretch>
            <a:fillRect/>
          </a:stretch>
        </p:blipFill>
        <p:spPr>
          <a:xfrm>
            <a:off x="292708" y="0"/>
            <a:ext cx="8558583"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Example of API in Action</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p:txBody>
      </p:sp>
      <p:sp>
        <p:nvSpPr>
          <p:cNvPr id="242" name="Google Shape;242;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200000"/>
              </a:lnSpc>
              <a:spcBef>
                <a:spcPts val="1200"/>
              </a:spcBef>
              <a:spcAft>
                <a:spcPts val="0"/>
              </a:spcAft>
              <a:buClr>
                <a:schemeClr val="dk1"/>
              </a:buClr>
              <a:buSzPts val="2400"/>
              <a:buChar char="●"/>
            </a:pPr>
            <a:r>
              <a:rPr b="1" lang="en" sz="2400">
                <a:solidFill>
                  <a:schemeClr val="dk1"/>
                </a:solidFill>
              </a:rPr>
              <a:t>User</a:t>
            </a:r>
            <a:r>
              <a:rPr lang="en" sz="2400">
                <a:solidFill>
                  <a:schemeClr val="dk1"/>
                </a:solidFill>
              </a:rPr>
              <a:t> searches for a product in an e-commerce app.</a:t>
            </a:r>
            <a:endParaRPr sz="2400">
              <a:solidFill>
                <a:schemeClr val="dk1"/>
              </a:solidFill>
            </a:endParaRPr>
          </a:p>
          <a:p>
            <a:pPr indent="-381000" lvl="0" marL="457200" rtl="0" algn="l">
              <a:lnSpc>
                <a:spcPct val="200000"/>
              </a:lnSpc>
              <a:spcBef>
                <a:spcPts val="0"/>
              </a:spcBef>
              <a:spcAft>
                <a:spcPts val="0"/>
              </a:spcAft>
              <a:buClr>
                <a:schemeClr val="dk1"/>
              </a:buClr>
              <a:buSzPts val="2400"/>
              <a:buChar char="●"/>
            </a:pPr>
            <a:r>
              <a:rPr lang="en" sz="2400">
                <a:solidFill>
                  <a:schemeClr val="dk1"/>
                </a:solidFill>
              </a:rPr>
              <a:t>The </a:t>
            </a:r>
            <a:r>
              <a:rPr b="1" lang="en" sz="2400">
                <a:solidFill>
                  <a:schemeClr val="dk1"/>
                </a:solidFill>
              </a:rPr>
              <a:t>API Client</a:t>
            </a:r>
            <a:r>
              <a:rPr lang="en" sz="2400">
                <a:solidFill>
                  <a:schemeClr val="dk1"/>
                </a:solidFill>
              </a:rPr>
              <a:t> (app) sends a </a:t>
            </a:r>
            <a:r>
              <a:rPr lang="en" sz="2400">
                <a:solidFill>
                  <a:srgbClr val="188038"/>
                </a:solidFill>
                <a:latin typeface="Roboto Mono"/>
                <a:ea typeface="Roboto Mono"/>
                <a:cs typeface="Roboto Mono"/>
                <a:sym typeface="Roboto Mono"/>
              </a:rPr>
              <a:t>GET</a:t>
            </a:r>
            <a:r>
              <a:rPr lang="en" sz="2400">
                <a:solidFill>
                  <a:schemeClr val="dk1"/>
                </a:solidFill>
              </a:rPr>
              <a:t> request to the server.</a:t>
            </a:r>
            <a:endParaRPr sz="2400">
              <a:solidFill>
                <a:schemeClr val="dk1"/>
              </a:solidFill>
            </a:endParaRPr>
          </a:p>
          <a:p>
            <a:pPr indent="-381000" lvl="0" marL="457200" rtl="0" algn="l">
              <a:lnSpc>
                <a:spcPct val="200000"/>
              </a:lnSpc>
              <a:spcBef>
                <a:spcPts val="0"/>
              </a:spcBef>
              <a:spcAft>
                <a:spcPts val="0"/>
              </a:spcAft>
              <a:buClr>
                <a:schemeClr val="dk1"/>
              </a:buClr>
              <a:buSzPts val="2400"/>
              <a:buChar char="●"/>
            </a:pPr>
            <a:r>
              <a:rPr lang="en" sz="2400">
                <a:solidFill>
                  <a:schemeClr val="dk1"/>
                </a:solidFill>
              </a:rPr>
              <a:t>The </a:t>
            </a:r>
            <a:r>
              <a:rPr b="1" lang="en" sz="2400">
                <a:solidFill>
                  <a:schemeClr val="dk1"/>
                </a:solidFill>
              </a:rPr>
              <a:t>API Server</a:t>
            </a:r>
            <a:r>
              <a:rPr lang="en" sz="2400">
                <a:solidFill>
                  <a:schemeClr val="dk1"/>
                </a:solidFill>
              </a:rPr>
              <a:t> returns product details as a </a:t>
            </a:r>
            <a:r>
              <a:rPr b="1" lang="en" sz="2400">
                <a:solidFill>
                  <a:schemeClr val="dk1"/>
                </a:solidFill>
              </a:rPr>
              <a:t>Response</a:t>
            </a:r>
            <a:r>
              <a:rPr lang="en" sz="2400">
                <a:solidFill>
                  <a:schemeClr val="dk1"/>
                </a:solidFill>
              </a:rPr>
              <a:t>.</a:t>
            </a:r>
            <a:endParaRPr sz="2400">
              <a:solidFill>
                <a:schemeClr val="dk1"/>
              </a:solidFill>
            </a:endParaRPr>
          </a:p>
          <a:p>
            <a:pPr indent="-381000" lvl="0" marL="457200" rtl="0" algn="l">
              <a:lnSpc>
                <a:spcPct val="200000"/>
              </a:lnSpc>
              <a:spcBef>
                <a:spcPts val="0"/>
              </a:spcBef>
              <a:spcAft>
                <a:spcPts val="0"/>
              </a:spcAft>
              <a:buClr>
                <a:schemeClr val="dk1"/>
              </a:buClr>
              <a:buSzPts val="2400"/>
              <a:buChar char="●"/>
            </a:pPr>
            <a:r>
              <a:rPr lang="en" sz="2400">
                <a:solidFill>
                  <a:schemeClr val="dk1"/>
                </a:solidFill>
              </a:rPr>
              <a:t>The </a:t>
            </a:r>
            <a:r>
              <a:rPr b="1" lang="en" sz="2400">
                <a:solidFill>
                  <a:schemeClr val="dk1"/>
                </a:solidFill>
              </a:rPr>
              <a:t>Client</a:t>
            </a:r>
            <a:r>
              <a:rPr lang="en" sz="2400">
                <a:solidFill>
                  <a:schemeClr val="dk1"/>
                </a:solidFill>
              </a:rPr>
              <a:t> displays the results to the user.</a:t>
            </a:r>
            <a:endParaRPr b="1" sz="37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 API architectural styles</a:t>
            </a:r>
            <a:endParaRPr b="1" sz="2720"/>
          </a:p>
          <a:p>
            <a:pPr indent="0" lvl="0" marL="0" rtl="0" algn="l">
              <a:spcBef>
                <a:spcPts val="0"/>
              </a:spcBef>
              <a:spcAft>
                <a:spcPts val="0"/>
              </a:spcAft>
              <a:buSzPts val="990"/>
              <a:buNone/>
            </a:pPr>
            <a:r>
              <a:t/>
            </a:r>
            <a:endParaRPr b="1" sz="2720"/>
          </a:p>
        </p:txBody>
      </p:sp>
      <p:sp>
        <p:nvSpPr>
          <p:cNvPr id="248" name="Google Shape;248;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08781" lvl="0" marL="457200" rtl="0" algn="l">
              <a:lnSpc>
                <a:spcPct val="115000"/>
              </a:lnSpc>
              <a:spcBef>
                <a:spcPts val="1200"/>
              </a:spcBef>
              <a:spcAft>
                <a:spcPts val="0"/>
              </a:spcAft>
              <a:buClr>
                <a:schemeClr val="dk1"/>
              </a:buClr>
              <a:buSzPts val="2838"/>
              <a:buChar char="●"/>
            </a:pPr>
            <a:r>
              <a:rPr b="1" lang="en" sz="1752">
                <a:solidFill>
                  <a:schemeClr val="dk1"/>
                </a:solidFill>
              </a:rPr>
              <a:t>REST API</a:t>
            </a:r>
            <a:r>
              <a:rPr lang="en" sz="1752">
                <a:solidFill>
                  <a:schemeClr val="dk1"/>
                </a:solidFill>
              </a:rPr>
              <a:t>: A simple and widely-used design pattern for communicating over HTTP between applications using standard methods like </a:t>
            </a:r>
            <a:r>
              <a:rPr lang="en" sz="1752">
                <a:solidFill>
                  <a:srgbClr val="188038"/>
                </a:solidFill>
              </a:rPr>
              <a:t>GET</a:t>
            </a:r>
            <a:r>
              <a:rPr lang="en" sz="1752">
                <a:solidFill>
                  <a:schemeClr val="dk1"/>
                </a:solidFill>
              </a:rPr>
              <a:t> and </a:t>
            </a:r>
            <a:r>
              <a:rPr lang="en" sz="1752">
                <a:solidFill>
                  <a:srgbClr val="188038"/>
                </a:solidFill>
              </a:rPr>
              <a:t>POST</a:t>
            </a:r>
            <a:r>
              <a:rPr lang="en" sz="1752">
                <a:solidFill>
                  <a:schemeClr val="dk1"/>
                </a:solidFill>
              </a:rPr>
              <a:t>.</a:t>
            </a:r>
            <a:endParaRPr sz="1752">
              <a:solidFill>
                <a:schemeClr val="dk1"/>
              </a:solidFill>
            </a:endParaRPr>
          </a:p>
          <a:p>
            <a:pPr indent="-408781" lvl="0" marL="457200" rtl="0" algn="l">
              <a:lnSpc>
                <a:spcPct val="115000"/>
              </a:lnSpc>
              <a:spcBef>
                <a:spcPts val="0"/>
              </a:spcBef>
              <a:spcAft>
                <a:spcPts val="0"/>
              </a:spcAft>
              <a:buClr>
                <a:schemeClr val="dk1"/>
              </a:buClr>
              <a:buSzPts val="2838"/>
              <a:buChar char="●"/>
            </a:pPr>
            <a:r>
              <a:rPr b="1" lang="en" sz="1752">
                <a:solidFill>
                  <a:schemeClr val="dk1"/>
                </a:solidFill>
              </a:rPr>
              <a:t>FastAPI</a:t>
            </a:r>
            <a:r>
              <a:rPr lang="en" sz="1752">
                <a:solidFill>
                  <a:schemeClr val="dk1"/>
                </a:solidFill>
              </a:rPr>
              <a:t>: A modern, very fast Python framework for building APIs, offering automatic documentation and high performance.</a:t>
            </a:r>
            <a:endParaRPr sz="1752">
              <a:solidFill>
                <a:schemeClr val="dk1"/>
              </a:solidFill>
            </a:endParaRPr>
          </a:p>
          <a:p>
            <a:pPr indent="-408781" lvl="0" marL="457200" rtl="0" algn="l">
              <a:lnSpc>
                <a:spcPct val="115000"/>
              </a:lnSpc>
              <a:spcBef>
                <a:spcPts val="0"/>
              </a:spcBef>
              <a:spcAft>
                <a:spcPts val="0"/>
              </a:spcAft>
              <a:buClr>
                <a:schemeClr val="dk1"/>
              </a:buClr>
              <a:buSzPts val="2838"/>
              <a:buChar char="●"/>
            </a:pPr>
            <a:r>
              <a:rPr b="1" lang="en" sz="1752">
                <a:solidFill>
                  <a:schemeClr val="dk1"/>
                </a:solidFill>
              </a:rPr>
              <a:t>GraphQL</a:t>
            </a:r>
            <a:r>
              <a:rPr lang="en" sz="1752">
                <a:solidFill>
                  <a:schemeClr val="dk1"/>
                </a:solidFill>
              </a:rPr>
              <a:t>: A flexible query language that allows you to request exactly the data you need from a server.</a:t>
            </a:r>
            <a:endParaRPr sz="1752">
              <a:solidFill>
                <a:schemeClr val="dk1"/>
              </a:solidFill>
            </a:endParaRPr>
          </a:p>
          <a:p>
            <a:pPr indent="-408781" lvl="0" marL="457200" rtl="0" algn="l">
              <a:lnSpc>
                <a:spcPct val="115000"/>
              </a:lnSpc>
              <a:spcBef>
                <a:spcPts val="0"/>
              </a:spcBef>
              <a:spcAft>
                <a:spcPts val="0"/>
              </a:spcAft>
              <a:buClr>
                <a:schemeClr val="dk1"/>
              </a:buClr>
              <a:buSzPts val="2838"/>
              <a:buChar char="●"/>
            </a:pPr>
            <a:r>
              <a:rPr b="1" lang="en" sz="1752">
                <a:solidFill>
                  <a:schemeClr val="dk1"/>
                </a:solidFill>
              </a:rPr>
              <a:t>gRPC</a:t>
            </a:r>
            <a:r>
              <a:rPr lang="en" sz="1752">
                <a:solidFill>
                  <a:schemeClr val="dk1"/>
                </a:solidFill>
              </a:rPr>
              <a:t>: A high-performance framework by Google that uses HTTP/2 to efficiently exchange data between services.</a:t>
            </a:r>
            <a:endParaRPr sz="1752">
              <a:solidFill>
                <a:schemeClr val="dk1"/>
              </a:solidFill>
            </a:endParaRPr>
          </a:p>
          <a:p>
            <a:pPr indent="0" lvl="0" marL="457200" rtl="0" algn="l">
              <a:lnSpc>
                <a:spcPct val="115000"/>
              </a:lnSpc>
              <a:spcBef>
                <a:spcPts val="1200"/>
              </a:spcBef>
              <a:spcAft>
                <a:spcPts val="1200"/>
              </a:spcAft>
              <a:buNone/>
            </a:pPr>
            <a:r>
              <a:t/>
            </a:r>
            <a:endParaRPr sz="2837">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 API architectural styles</a:t>
            </a:r>
            <a:endParaRPr b="1" sz="2720"/>
          </a:p>
          <a:p>
            <a:pPr indent="0" lvl="0" marL="0" rtl="0" algn="l">
              <a:spcBef>
                <a:spcPts val="0"/>
              </a:spcBef>
              <a:spcAft>
                <a:spcPts val="0"/>
              </a:spcAft>
              <a:buSzPts val="990"/>
              <a:buNone/>
            </a:pPr>
            <a:r>
              <a:t/>
            </a:r>
            <a:endParaRPr b="1" sz="2720"/>
          </a:p>
        </p:txBody>
      </p:sp>
      <p:sp>
        <p:nvSpPr>
          <p:cNvPr id="254" name="Google Shape;254;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08781" lvl="0" marL="457200" rtl="0" algn="l">
              <a:spcBef>
                <a:spcPts val="1200"/>
              </a:spcBef>
              <a:spcAft>
                <a:spcPts val="0"/>
              </a:spcAft>
              <a:buClr>
                <a:schemeClr val="dk1"/>
              </a:buClr>
              <a:buSzPts val="2838"/>
              <a:buChar char="●"/>
            </a:pPr>
            <a:r>
              <a:rPr b="1" lang="en" sz="1752">
                <a:solidFill>
                  <a:schemeClr val="dk1"/>
                </a:solidFill>
              </a:rPr>
              <a:t>SOAP</a:t>
            </a:r>
            <a:r>
              <a:rPr lang="en" sz="1752">
                <a:solidFill>
                  <a:schemeClr val="dk1"/>
                </a:solidFill>
              </a:rPr>
              <a:t>: An older and reliable protocol that uses XML to transfer data, ideal for sensitive systems like banking.</a:t>
            </a:r>
            <a:endParaRPr sz="1752">
              <a:solidFill>
                <a:schemeClr val="dk1"/>
              </a:solidFill>
            </a:endParaRPr>
          </a:p>
          <a:p>
            <a:pPr indent="-408781" lvl="0" marL="457200" rtl="0" algn="l">
              <a:spcBef>
                <a:spcPts val="0"/>
              </a:spcBef>
              <a:spcAft>
                <a:spcPts val="0"/>
              </a:spcAft>
              <a:buClr>
                <a:schemeClr val="dk1"/>
              </a:buClr>
              <a:buSzPts val="2838"/>
              <a:buChar char="●"/>
            </a:pPr>
            <a:r>
              <a:rPr b="1" lang="en" sz="1752">
                <a:solidFill>
                  <a:schemeClr val="dk1"/>
                </a:solidFill>
              </a:rPr>
              <a:t>JSON-RPC</a:t>
            </a:r>
            <a:r>
              <a:rPr lang="en" sz="1752">
                <a:solidFill>
                  <a:schemeClr val="dk1"/>
                </a:solidFill>
              </a:rPr>
              <a:t>: A lightweight protocol based on JSON for performing remote procedure calls between applications.</a:t>
            </a:r>
            <a:endParaRPr sz="1752">
              <a:solidFill>
                <a:schemeClr val="dk1"/>
              </a:solidFill>
            </a:endParaRPr>
          </a:p>
          <a:p>
            <a:pPr indent="-408781" lvl="0" marL="457200" rtl="0" algn="l">
              <a:spcBef>
                <a:spcPts val="0"/>
              </a:spcBef>
              <a:spcAft>
                <a:spcPts val="0"/>
              </a:spcAft>
              <a:buClr>
                <a:schemeClr val="dk1"/>
              </a:buClr>
              <a:buSzPts val="2838"/>
              <a:buChar char="●"/>
            </a:pPr>
            <a:r>
              <a:rPr b="1" lang="en" sz="1752">
                <a:solidFill>
                  <a:schemeClr val="dk1"/>
                </a:solidFill>
              </a:rPr>
              <a:t>OData</a:t>
            </a:r>
            <a:r>
              <a:rPr lang="en" sz="1752">
                <a:solidFill>
                  <a:schemeClr val="dk1"/>
                </a:solidFill>
              </a:rPr>
              <a:t>: A protocol that uses HTTP to query and manipulate data in a way similar to SQL.</a:t>
            </a:r>
            <a:endParaRPr sz="1752">
              <a:solidFill>
                <a:schemeClr val="dk1"/>
              </a:solidFill>
            </a:endParaRPr>
          </a:p>
          <a:p>
            <a:pPr indent="-408781" lvl="0" marL="457200" rtl="0" algn="l">
              <a:spcBef>
                <a:spcPts val="0"/>
              </a:spcBef>
              <a:spcAft>
                <a:spcPts val="0"/>
              </a:spcAft>
              <a:buClr>
                <a:schemeClr val="dk1"/>
              </a:buClr>
              <a:buSzPts val="2838"/>
              <a:buChar char="●"/>
            </a:pPr>
            <a:r>
              <a:rPr b="1" lang="en" sz="1752">
                <a:solidFill>
                  <a:schemeClr val="dk1"/>
                </a:solidFill>
              </a:rPr>
              <a:t>OpenAPI/Swagger</a:t>
            </a:r>
            <a:r>
              <a:rPr lang="en" sz="1752">
                <a:solidFill>
                  <a:schemeClr val="dk1"/>
                </a:solidFill>
              </a:rPr>
              <a:t>: A standard for documenting and designing REST APIs with an interactive interface for easier understanding and use.</a:t>
            </a:r>
            <a:endParaRPr b="1" sz="1752">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46"/>
          <p:cNvPicPr preferRelativeResize="0"/>
          <p:nvPr/>
        </p:nvPicPr>
        <p:blipFill rotWithShape="1">
          <a:blip r:embed="rId3">
            <a:alphaModFix/>
          </a:blip>
          <a:srcRect b="0" l="0" r="0" t="16240"/>
          <a:stretch/>
        </p:blipFill>
        <p:spPr>
          <a:xfrm>
            <a:off x="152400" y="987875"/>
            <a:ext cx="9144000" cy="4308026"/>
          </a:xfrm>
          <a:prstGeom prst="rect">
            <a:avLst/>
          </a:prstGeom>
          <a:noFill/>
          <a:ln>
            <a:noFill/>
          </a:ln>
        </p:spPr>
      </p:pic>
      <p:sp>
        <p:nvSpPr>
          <p:cNvPr id="260" name="Google Shape;260;p46"/>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nvSpPr>
        <p:spPr>
          <a:xfrm>
            <a:off x="152400" y="1524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266" name="Google Shape;266;p47"/>
          <p:cNvPicPr preferRelativeResize="0"/>
          <p:nvPr/>
        </p:nvPicPr>
        <p:blipFill>
          <a:blip r:embed="rId3">
            <a:alphaModFix/>
          </a:blip>
          <a:stretch>
            <a:fillRect/>
          </a:stretch>
        </p:blipFill>
        <p:spPr>
          <a:xfrm>
            <a:off x="152400" y="152400"/>
            <a:ext cx="9144000" cy="5143500"/>
          </a:xfrm>
          <a:prstGeom prst="rect">
            <a:avLst/>
          </a:prstGeom>
          <a:noFill/>
          <a:ln>
            <a:noFill/>
          </a:ln>
        </p:spPr>
      </p:pic>
      <p:sp>
        <p:nvSpPr>
          <p:cNvPr id="267" name="Google Shape;267;p47"/>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30"/>
          <p:cNvPicPr preferRelativeResize="0"/>
          <p:nvPr/>
        </p:nvPicPr>
        <p:blipFill rotWithShape="1">
          <a:blip r:embed="rId3">
            <a:alphaModFix/>
          </a:blip>
          <a:srcRect b="8206" l="0" r="0" t="17394"/>
          <a:stretch/>
        </p:blipFill>
        <p:spPr>
          <a:xfrm>
            <a:off x="0" y="894775"/>
            <a:ext cx="9144000" cy="3826825"/>
          </a:xfrm>
          <a:prstGeom prst="rect">
            <a:avLst/>
          </a:prstGeom>
          <a:noFill/>
          <a:ln>
            <a:noFill/>
          </a:ln>
        </p:spPr>
      </p:pic>
      <p:sp>
        <p:nvSpPr>
          <p:cNvPr id="163" name="Google Shape;163;p30"/>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48"/>
          <p:cNvPicPr preferRelativeResize="0"/>
          <p:nvPr/>
        </p:nvPicPr>
        <p:blipFill>
          <a:blip r:embed="rId3">
            <a:alphaModFix/>
          </a:blip>
          <a:stretch>
            <a:fillRect/>
          </a:stretch>
        </p:blipFill>
        <p:spPr>
          <a:xfrm>
            <a:off x="0" y="0"/>
            <a:ext cx="9144000" cy="5143500"/>
          </a:xfrm>
          <a:prstGeom prst="rect">
            <a:avLst/>
          </a:prstGeom>
          <a:noFill/>
          <a:ln>
            <a:noFill/>
          </a:ln>
        </p:spPr>
      </p:pic>
      <p:sp>
        <p:nvSpPr>
          <p:cNvPr id="273" name="Google Shape;273;p48"/>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Files I/O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5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1400"/>
              <a:buNone/>
            </a:pPr>
            <a:r>
              <a:rPr b="1" lang="en"/>
              <a:t>Files I/O</a:t>
            </a:r>
            <a:endParaRPr b="1"/>
          </a:p>
          <a:p>
            <a:pPr indent="0" lvl="0" marL="25400" marR="25400" rtl="0" algn="l">
              <a:lnSpc>
                <a:spcPct val="163636"/>
              </a:lnSpc>
              <a:spcBef>
                <a:spcPts val="800"/>
              </a:spcBef>
              <a:spcAft>
                <a:spcPts val="0"/>
              </a:spcAft>
              <a:buSzPts val="1400"/>
              <a:buNone/>
            </a:pPr>
            <a:r>
              <a:rPr lang="en" sz="1400">
                <a:solidFill>
                  <a:srgbClr val="000000"/>
                </a:solidFill>
              </a:rPr>
              <a:t>The simplest way to produce output is using the </a:t>
            </a:r>
            <a:r>
              <a:rPr i="1" lang="en" sz="1400">
                <a:solidFill>
                  <a:srgbClr val="000000"/>
                </a:solidFill>
              </a:rPr>
              <a:t>print</a:t>
            </a:r>
            <a:r>
              <a:rPr lang="en" sz="1400">
                <a:solidFill>
                  <a:srgbClr val="000000"/>
                </a:solidFill>
              </a:rPr>
              <a:t> statement where you can pass zero or more expressions separated by commas. This function converts the expressions you pass into a string and writes the result to standard output as follows:</a:t>
            </a:r>
            <a:br>
              <a:rPr lang="en" sz="1400">
                <a:solidFill>
                  <a:srgbClr val="313131"/>
                </a:solidFill>
              </a:rPr>
            </a:br>
            <a:endParaRPr sz="1400">
              <a:solidFill>
                <a:srgbClr val="008800"/>
              </a:solidFill>
            </a:endParaRPr>
          </a:p>
          <a:p>
            <a:pPr indent="0" lvl="0" marL="25400" marR="25400" rtl="0" algn="just">
              <a:lnSpc>
                <a:spcPct val="163636"/>
              </a:lnSpc>
              <a:spcBef>
                <a:spcPts val="1100"/>
              </a:spcBef>
              <a:spcAft>
                <a:spcPts val="0"/>
              </a:spcAft>
              <a:buSzPts val="1400"/>
              <a:buNone/>
            </a:pPr>
            <a:r>
              <a:rPr lang="en" sz="1400">
                <a:solidFill>
                  <a:srgbClr val="000000"/>
                </a:solidFill>
              </a:rPr>
              <a:t>This produces the following result on your standard screen </a:t>
            </a:r>
            <a:endParaRPr b="1"/>
          </a:p>
          <a:p>
            <a:pPr indent="0" lvl="0" marL="0" rtl="0" algn="l">
              <a:lnSpc>
                <a:spcPct val="90000"/>
              </a:lnSpc>
              <a:spcBef>
                <a:spcPts val="800"/>
              </a:spcBef>
              <a:spcAft>
                <a:spcPts val="0"/>
              </a:spcAft>
              <a:buSzPts val="1400"/>
              <a:buNone/>
            </a:pPr>
            <a:r>
              <a:t/>
            </a:r>
            <a:endParaRPr/>
          </a:p>
        </p:txBody>
      </p:sp>
      <p:sp>
        <p:nvSpPr>
          <p:cNvPr id="284" name="Google Shape;284;p5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85" name="Google Shape;285;p50"/>
          <p:cNvSpPr txBox="1"/>
          <p:nvPr/>
        </p:nvSpPr>
        <p:spPr>
          <a:xfrm>
            <a:off x="780978" y="3000971"/>
            <a:ext cx="4817400" cy="393600"/>
          </a:xfrm>
          <a:prstGeom prst="rect">
            <a:avLst/>
          </a:prstGeom>
          <a:solidFill>
            <a:srgbClr val="E1EFD8"/>
          </a:solidFill>
          <a:ln>
            <a:noFill/>
          </a:ln>
        </p:spPr>
        <p:txBody>
          <a:bodyPr anchorCtr="0" anchor="ctr" bIns="91425" lIns="91425" spcFirstLastPara="1" rIns="91425" wrap="square" tIns="91425">
            <a:noAutofit/>
          </a:bodyPr>
          <a:lstStyle/>
          <a:p>
            <a:pPr indent="0" lvl="0" marL="25400" marR="25400" rtl="0" algn="just">
              <a:lnSpc>
                <a:spcPct val="163636"/>
              </a:lnSpc>
              <a:spcBef>
                <a:spcPts val="0"/>
              </a:spcBef>
              <a:spcAft>
                <a:spcPts val="110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Print("Python is really a great language,", "isn't it?“)</a:t>
            </a:r>
            <a:endParaRPr b="0" i="0" sz="1400" u="none" cap="none" strike="noStrike">
              <a:solidFill>
                <a:srgbClr val="000000"/>
              </a:solidFill>
              <a:latin typeface="Arial"/>
              <a:ea typeface="Arial"/>
              <a:cs typeface="Arial"/>
              <a:sym typeface="Arial"/>
            </a:endParaRPr>
          </a:p>
        </p:txBody>
      </p:sp>
      <p:sp>
        <p:nvSpPr>
          <p:cNvPr id="286" name="Google Shape;286;p50"/>
          <p:cNvSpPr txBox="1"/>
          <p:nvPr/>
        </p:nvSpPr>
        <p:spPr>
          <a:xfrm>
            <a:off x="780978" y="3816846"/>
            <a:ext cx="3510300" cy="393600"/>
          </a:xfrm>
          <a:prstGeom prst="rect">
            <a:avLst/>
          </a:prstGeom>
          <a:solidFill>
            <a:srgbClr val="E1EFD8"/>
          </a:solidFill>
          <a:ln>
            <a:noFill/>
          </a:ln>
        </p:spPr>
        <p:txBody>
          <a:bodyPr anchorCtr="0" anchor="t" bIns="91425" lIns="91425" spcFirstLastPara="1" rIns="91425" wrap="square" tIns="91425">
            <a:noAutofit/>
          </a:bodyPr>
          <a:lstStyle/>
          <a:p>
            <a:pPr indent="0" lvl="0" marL="0" marR="0" rtl="0" algn="l">
              <a:lnSpc>
                <a:spcPct val="109090"/>
              </a:lnSpc>
              <a:spcBef>
                <a:spcPts val="0"/>
              </a:spcBef>
              <a:spcAft>
                <a:spcPts val="80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Python is really a great language, isn't it?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marR="38100" rtl="0" algn="l">
              <a:lnSpc>
                <a:spcPct val="90000"/>
              </a:lnSpc>
              <a:spcBef>
                <a:spcPts val="300"/>
              </a:spcBef>
              <a:spcAft>
                <a:spcPts val="0"/>
              </a:spcAft>
              <a:buSzPts val="1400"/>
              <a:buNone/>
            </a:pPr>
            <a:r>
              <a:rPr b="1" lang="en"/>
              <a:t>Reading Keyboard Input</a:t>
            </a:r>
            <a:endParaRPr/>
          </a:p>
          <a:p>
            <a:pPr indent="0" lvl="0" marL="25400" marR="25400" rtl="0" algn="l">
              <a:lnSpc>
                <a:spcPct val="90000"/>
              </a:lnSpc>
              <a:spcBef>
                <a:spcPts val="800"/>
              </a:spcBef>
              <a:spcAft>
                <a:spcPts val="0"/>
              </a:spcAft>
              <a:buSzPts val="1400"/>
              <a:buNone/>
            </a:pPr>
            <a:r>
              <a:rPr lang="en"/>
              <a:t>Python provides two built-in functions to read a line of text from standard input, which by default comes from the keyboard. These functions are </a:t>
            </a:r>
            <a:endParaRPr/>
          </a:p>
          <a:p>
            <a:pPr indent="-317500" lvl="0" marL="482600" marR="25400" rtl="0" algn="l">
              <a:lnSpc>
                <a:spcPct val="90000"/>
              </a:lnSpc>
              <a:spcBef>
                <a:spcPts val="1100"/>
              </a:spcBef>
              <a:spcAft>
                <a:spcPts val="0"/>
              </a:spcAft>
              <a:buClr>
                <a:srgbClr val="000000"/>
              </a:buClr>
              <a:buSzPts val="1400"/>
              <a:buFont typeface="Roboto"/>
              <a:buChar char="•"/>
            </a:pPr>
            <a:r>
              <a:rPr lang="en"/>
              <a:t>raw_input</a:t>
            </a:r>
            <a:endParaRPr/>
          </a:p>
          <a:p>
            <a:pPr indent="-317500" lvl="0" marL="482600" marR="25400" rtl="0" algn="l">
              <a:lnSpc>
                <a:spcPct val="90000"/>
              </a:lnSpc>
              <a:spcBef>
                <a:spcPts val="0"/>
              </a:spcBef>
              <a:spcAft>
                <a:spcPts val="0"/>
              </a:spcAft>
              <a:buClr>
                <a:srgbClr val="000000"/>
              </a:buClr>
              <a:buSzPts val="1400"/>
              <a:buFont typeface="Roboto"/>
              <a:buChar char="•"/>
            </a:pPr>
            <a:r>
              <a:rPr lang="en"/>
              <a:t>input</a:t>
            </a:r>
            <a:endParaRPr/>
          </a:p>
          <a:p>
            <a:pPr indent="0" lvl="0" marL="0" rtl="0" algn="l">
              <a:lnSpc>
                <a:spcPct val="90000"/>
              </a:lnSpc>
              <a:spcBef>
                <a:spcPts val="1500"/>
              </a:spcBef>
              <a:spcAft>
                <a:spcPts val="0"/>
              </a:spcAft>
              <a:buSzPts val="1400"/>
              <a:buNone/>
            </a:pPr>
            <a:r>
              <a:t/>
            </a:r>
            <a:endParaRPr/>
          </a:p>
        </p:txBody>
      </p:sp>
      <p:sp>
        <p:nvSpPr>
          <p:cNvPr id="292" name="Google Shape;292;p5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500"/>
              </a:spcAft>
              <a:buSzPts val="9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2"/>
          <p:cNvSpPr txBox="1"/>
          <p:nvPr>
            <p:ph idx="1" type="body"/>
          </p:nvPr>
        </p:nvSpPr>
        <p:spPr>
          <a:xfrm>
            <a:off x="311738" y="902250"/>
            <a:ext cx="8520600" cy="3339000"/>
          </a:xfrm>
          <a:prstGeom prst="rect">
            <a:avLst/>
          </a:prstGeom>
          <a:noFill/>
          <a:ln>
            <a:noFill/>
          </a:ln>
        </p:spPr>
        <p:txBody>
          <a:bodyPr anchorCtr="0" anchor="t" bIns="34275" lIns="68575" spcFirstLastPara="1" rIns="68575" wrap="square" tIns="34275">
            <a:normAutofit lnSpcReduction="10000"/>
          </a:bodyPr>
          <a:lstStyle/>
          <a:p>
            <a:pPr indent="0" lvl="0" marL="0" marR="38100" rtl="0" algn="ctr">
              <a:lnSpc>
                <a:spcPct val="150000"/>
              </a:lnSpc>
              <a:spcBef>
                <a:spcPts val="300"/>
              </a:spcBef>
              <a:spcAft>
                <a:spcPts val="0"/>
              </a:spcAft>
              <a:buSzPts val="2100"/>
              <a:buNone/>
            </a:pPr>
            <a:r>
              <a:rPr b="1" lang="en" sz="1800">
                <a:solidFill>
                  <a:srgbClr val="121214"/>
                </a:solidFill>
              </a:rPr>
              <a:t>The </a:t>
            </a:r>
            <a:r>
              <a:rPr b="1" i="1" lang="en" sz="1800">
                <a:solidFill>
                  <a:srgbClr val="121214"/>
                </a:solidFill>
              </a:rPr>
              <a:t>raw_input</a:t>
            </a:r>
            <a:r>
              <a:rPr b="1" lang="en" sz="1800">
                <a:solidFill>
                  <a:srgbClr val="121214"/>
                </a:solidFill>
              </a:rPr>
              <a:t> Function</a:t>
            </a:r>
            <a:endParaRPr/>
          </a:p>
          <a:p>
            <a:pPr indent="0" lvl="0" marL="25400" marR="25400" rtl="0" algn="l">
              <a:lnSpc>
                <a:spcPct val="163636"/>
              </a:lnSpc>
              <a:spcBef>
                <a:spcPts val="800"/>
              </a:spcBef>
              <a:spcAft>
                <a:spcPts val="0"/>
              </a:spcAft>
              <a:buSzPts val="2100"/>
              <a:buNone/>
            </a:pPr>
            <a:r>
              <a:rPr lang="en" sz="1400">
                <a:solidFill>
                  <a:srgbClr val="000000"/>
                </a:solidFill>
              </a:rPr>
              <a:t>The </a:t>
            </a:r>
            <a:r>
              <a:rPr i="1" lang="en" sz="1400">
                <a:solidFill>
                  <a:srgbClr val="000000"/>
                </a:solidFill>
              </a:rPr>
              <a:t>raw_input([prompt])</a:t>
            </a:r>
            <a:r>
              <a:rPr lang="en" sz="1400">
                <a:solidFill>
                  <a:srgbClr val="000000"/>
                </a:solidFill>
              </a:rPr>
              <a:t> function reads one line from standard input and returns it as a string (removing the trailing newline).</a:t>
            </a:r>
            <a:br>
              <a:rPr lang="en" sz="1400">
                <a:solidFill>
                  <a:srgbClr val="313131"/>
                </a:solidFill>
                <a:highlight>
                  <a:srgbClr val="EEEEEE"/>
                </a:highlight>
              </a:rPr>
            </a:br>
            <a:br>
              <a:rPr lang="en" sz="1400">
                <a:solidFill>
                  <a:srgbClr val="313131"/>
                </a:solidFill>
                <a:highlight>
                  <a:srgbClr val="EEEEEE"/>
                </a:highlight>
              </a:rPr>
            </a:br>
            <a:endParaRPr sz="1400">
              <a:solidFill>
                <a:srgbClr val="313131"/>
              </a:solidFill>
              <a:highlight>
                <a:srgbClr val="EEEEEE"/>
              </a:highlight>
            </a:endParaRPr>
          </a:p>
          <a:p>
            <a:pPr indent="0" lvl="0" marL="25400" marR="25400" rtl="0" algn="l">
              <a:lnSpc>
                <a:spcPct val="163636"/>
              </a:lnSpc>
              <a:spcBef>
                <a:spcPts val="1100"/>
              </a:spcBef>
              <a:spcAft>
                <a:spcPts val="0"/>
              </a:spcAft>
              <a:buSzPts val="2100"/>
              <a:buNone/>
            </a:pPr>
            <a:r>
              <a:rPr lang="en" sz="1400">
                <a:solidFill>
                  <a:srgbClr val="000000"/>
                </a:solidFill>
              </a:rPr>
              <a:t>This prompts you to enter any string and it would display same string on the screen. When I typed "Hello Python!", its output is like this </a:t>
            </a:r>
            <a:endParaRPr/>
          </a:p>
          <a:p>
            <a:pPr indent="0" lvl="0" marL="0" rtl="0" algn="l">
              <a:lnSpc>
                <a:spcPct val="109090"/>
              </a:lnSpc>
              <a:spcBef>
                <a:spcPts val="1100"/>
              </a:spcBef>
              <a:spcAft>
                <a:spcPts val="0"/>
              </a:spcAft>
              <a:buSzPts val="2100"/>
              <a:buNone/>
            </a:pPr>
            <a:r>
              <a:t/>
            </a:r>
            <a:endParaRPr sz="1400">
              <a:solidFill>
                <a:srgbClr val="7F0055"/>
              </a:solidFill>
              <a:highlight>
                <a:srgbClr val="EEEEEE"/>
              </a:highlight>
            </a:endParaRPr>
          </a:p>
          <a:p>
            <a:pPr indent="0" lvl="0" marL="0" rtl="0" algn="l">
              <a:lnSpc>
                <a:spcPct val="90000"/>
              </a:lnSpc>
              <a:spcBef>
                <a:spcPts val="800"/>
              </a:spcBef>
              <a:spcAft>
                <a:spcPts val="0"/>
              </a:spcAft>
              <a:buSzPts val="2100"/>
              <a:buNone/>
            </a:pPr>
            <a:r>
              <a:t/>
            </a:r>
            <a:endParaRPr sz="1400"/>
          </a:p>
        </p:txBody>
      </p:sp>
      <p:sp>
        <p:nvSpPr>
          <p:cNvPr id="298" name="Google Shape;298;p52"/>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99" name="Google Shape;299;p52"/>
          <p:cNvSpPr txBox="1"/>
          <p:nvPr/>
        </p:nvSpPr>
        <p:spPr>
          <a:xfrm>
            <a:off x="2744298" y="2085508"/>
            <a:ext cx="3144600" cy="731400"/>
          </a:xfrm>
          <a:prstGeom prst="rect">
            <a:avLst/>
          </a:prstGeom>
          <a:solidFill>
            <a:srgbClr val="E1EFD8"/>
          </a:solidFill>
          <a:ln>
            <a:noFill/>
          </a:ln>
        </p:spPr>
        <p:txBody>
          <a:bodyPr anchorCtr="0" anchor="ctr" bIns="91425" lIns="91425" spcFirstLastPara="1" rIns="91425" wrap="square" tIns="91425">
            <a:noAutofit/>
          </a:bodyPr>
          <a:lstStyle/>
          <a:p>
            <a:pPr indent="0" lvl="0" marL="25400" marR="25400" rtl="0" algn="just">
              <a:lnSpc>
                <a:spcPct val="163636"/>
              </a:lnSpc>
              <a:spcBef>
                <a:spcPts val="0"/>
              </a:spcBef>
              <a:spcAft>
                <a:spcPts val="110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str = raw_input("Enter your input: ");</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print "Received input is : ", str</a:t>
            </a:r>
            <a:endParaRPr b="0" i="0" sz="1400" u="none" cap="none" strike="noStrike">
              <a:solidFill>
                <a:srgbClr val="000000"/>
              </a:solidFill>
              <a:latin typeface="Arial"/>
              <a:ea typeface="Arial"/>
              <a:cs typeface="Arial"/>
              <a:sym typeface="Arial"/>
            </a:endParaRPr>
          </a:p>
        </p:txBody>
      </p:sp>
      <p:sp>
        <p:nvSpPr>
          <p:cNvPr id="300" name="Google Shape;300;p52"/>
          <p:cNvSpPr txBox="1"/>
          <p:nvPr/>
        </p:nvSpPr>
        <p:spPr>
          <a:xfrm>
            <a:off x="2744298" y="3720164"/>
            <a:ext cx="3144600" cy="658200"/>
          </a:xfrm>
          <a:prstGeom prst="rect">
            <a:avLst/>
          </a:prstGeom>
          <a:solidFill>
            <a:srgbClr val="E1EFD8"/>
          </a:solidFill>
          <a:ln>
            <a:noFill/>
          </a:ln>
        </p:spPr>
        <p:txBody>
          <a:bodyPr anchorCtr="0" anchor="t" bIns="91425" lIns="91425" spcFirstLastPara="1" rIns="91425" wrap="square" tIns="91425">
            <a:noAutofit/>
          </a:bodyPr>
          <a:lstStyle/>
          <a:p>
            <a:pPr indent="0" lvl="0" marL="0" marR="0" rtl="0" algn="l">
              <a:lnSpc>
                <a:spcPct val="109090"/>
              </a:lnSpc>
              <a:spcBef>
                <a:spcPts val="0"/>
              </a:spcBef>
              <a:spcAft>
                <a:spcPts val="80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Enter your input: Hello Python</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Received input is :  Hello Python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3"/>
          <p:cNvSpPr txBox="1"/>
          <p:nvPr>
            <p:ph idx="1" type="body"/>
          </p:nvPr>
        </p:nvSpPr>
        <p:spPr>
          <a:xfrm>
            <a:off x="311700" y="927793"/>
            <a:ext cx="8520600" cy="3339000"/>
          </a:xfrm>
          <a:prstGeom prst="rect">
            <a:avLst/>
          </a:prstGeom>
          <a:noFill/>
          <a:ln>
            <a:noFill/>
          </a:ln>
        </p:spPr>
        <p:txBody>
          <a:bodyPr anchorCtr="0" anchor="t" bIns="34275" lIns="68575" spcFirstLastPara="1" rIns="68575" wrap="square" tIns="34275">
            <a:normAutofit/>
          </a:bodyPr>
          <a:lstStyle/>
          <a:p>
            <a:pPr indent="0" lvl="0" marL="0" marR="38100" rtl="0" algn="ctr">
              <a:lnSpc>
                <a:spcPct val="150000"/>
              </a:lnSpc>
              <a:spcBef>
                <a:spcPts val="300"/>
              </a:spcBef>
              <a:spcAft>
                <a:spcPts val="0"/>
              </a:spcAft>
              <a:buSzPts val="2100"/>
              <a:buNone/>
            </a:pPr>
            <a:r>
              <a:rPr b="1" lang="en" sz="1800">
                <a:solidFill>
                  <a:srgbClr val="121214"/>
                </a:solidFill>
              </a:rPr>
              <a:t>The input Function</a:t>
            </a:r>
            <a:endParaRPr b="1" sz="1800">
              <a:solidFill>
                <a:srgbClr val="121214"/>
              </a:solidFill>
            </a:endParaRPr>
          </a:p>
          <a:p>
            <a:pPr indent="0" lvl="0" marL="25400" marR="25400" rtl="0" algn="l">
              <a:lnSpc>
                <a:spcPct val="163636"/>
              </a:lnSpc>
              <a:spcBef>
                <a:spcPts val="800"/>
              </a:spcBef>
              <a:spcAft>
                <a:spcPts val="0"/>
              </a:spcAft>
              <a:buSzPts val="2100"/>
              <a:buNone/>
            </a:pPr>
            <a:r>
              <a:rPr lang="en" sz="1400">
                <a:solidFill>
                  <a:srgbClr val="000000"/>
                </a:solidFill>
              </a:rPr>
              <a:t>The input([prompt]) function is equivalent to raw_input, except that it assumes the input is a valid Python expression and returns the evaluated result to you.</a:t>
            </a:r>
            <a:br>
              <a:rPr lang="en" sz="1400">
                <a:solidFill>
                  <a:srgbClr val="313131"/>
                </a:solidFill>
                <a:highlight>
                  <a:srgbClr val="EEEEEE"/>
                </a:highlight>
              </a:rPr>
            </a:br>
            <a:br>
              <a:rPr lang="en" sz="1400">
                <a:solidFill>
                  <a:srgbClr val="313131"/>
                </a:solidFill>
                <a:highlight>
                  <a:srgbClr val="EEEEEE"/>
                </a:highlight>
              </a:rPr>
            </a:br>
            <a:endParaRPr sz="1400">
              <a:solidFill>
                <a:srgbClr val="313131"/>
              </a:solidFill>
              <a:highlight>
                <a:srgbClr val="EEEEEE"/>
              </a:highlight>
            </a:endParaRPr>
          </a:p>
          <a:p>
            <a:pPr indent="0" lvl="0" marL="25400" marR="25400" rtl="0" algn="l">
              <a:lnSpc>
                <a:spcPct val="163636"/>
              </a:lnSpc>
              <a:spcBef>
                <a:spcPts val="1100"/>
              </a:spcBef>
              <a:spcAft>
                <a:spcPts val="0"/>
              </a:spcAft>
              <a:buSzPts val="2100"/>
              <a:buNone/>
            </a:pPr>
            <a:r>
              <a:rPr lang="en" sz="1400">
                <a:solidFill>
                  <a:srgbClr val="000000"/>
                </a:solidFill>
              </a:rPr>
              <a:t>This would produce the following result against the entered input </a:t>
            </a:r>
            <a:endParaRPr sz="1400">
              <a:solidFill>
                <a:srgbClr val="000000"/>
              </a:solidFill>
            </a:endParaRPr>
          </a:p>
          <a:p>
            <a:pPr indent="0" lvl="0" marL="0" rtl="0" algn="l">
              <a:lnSpc>
                <a:spcPct val="109090"/>
              </a:lnSpc>
              <a:spcBef>
                <a:spcPts val="1100"/>
              </a:spcBef>
              <a:spcAft>
                <a:spcPts val="0"/>
              </a:spcAft>
              <a:buSzPts val="2100"/>
              <a:buNone/>
            </a:pPr>
            <a:r>
              <a:t/>
            </a:r>
            <a:endParaRPr sz="1400">
              <a:solidFill>
                <a:srgbClr val="666600"/>
              </a:solidFill>
              <a:highlight>
                <a:srgbClr val="EEEEEE"/>
              </a:highlight>
            </a:endParaRPr>
          </a:p>
          <a:p>
            <a:pPr indent="0" lvl="0" marL="0" rtl="0" algn="l">
              <a:lnSpc>
                <a:spcPct val="90000"/>
              </a:lnSpc>
              <a:spcBef>
                <a:spcPts val="800"/>
              </a:spcBef>
              <a:spcAft>
                <a:spcPts val="0"/>
              </a:spcAft>
              <a:buSzPts val="2100"/>
              <a:buNone/>
            </a:pPr>
            <a:r>
              <a:t/>
            </a:r>
            <a:endParaRPr sz="1400"/>
          </a:p>
        </p:txBody>
      </p:sp>
      <p:sp>
        <p:nvSpPr>
          <p:cNvPr id="306" name="Google Shape;306;p53"/>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07" name="Google Shape;307;p53"/>
          <p:cNvSpPr txBox="1"/>
          <p:nvPr/>
        </p:nvSpPr>
        <p:spPr>
          <a:xfrm>
            <a:off x="3219150" y="2313231"/>
            <a:ext cx="2705700" cy="682500"/>
          </a:xfrm>
          <a:prstGeom prst="rect">
            <a:avLst/>
          </a:prstGeom>
          <a:solidFill>
            <a:srgbClr val="E1EFD8"/>
          </a:solidFill>
          <a:ln>
            <a:noFill/>
          </a:ln>
        </p:spPr>
        <p:txBody>
          <a:bodyPr anchorCtr="0" anchor="ctr" bIns="91425" lIns="91425" spcFirstLastPara="1" rIns="91425" wrap="square" tIns="91425">
            <a:noAutofit/>
          </a:bodyPr>
          <a:lstStyle/>
          <a:p>
            <a:pPr indent="0" lvl="0" marL="25400" marR="25400" rtl="0" algn="just">
              <a:lnSpc>
                <a:spcPct val="163636"/>
              </a:lnSpc>
              <a:spcBef>
                <a:spcPts val="0"/>
              </a:spcBef>
              <a:spcAft>
                <a:spcPts val="110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str = input("Enter your input: ");</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print("Received input is : ", str)</a:t>
            </a:r>
            <a:endParaRPr b="0" i="0" sz="1400" u="none" cap="none" strike="noStrike">
              <a:solidFill>
                <a:srgbClr val="000000"/>
              </a:solidFill>
              <a:latin typeface="Roboto"/>
              <a:ea typeface="Roboto"/>
              <a:cs typeface="Roboto"/>
              <a:sym typeface="Roboto"/>
            </a:endParaRPr>
          </a:p>
        </p:txBody>
      </p:sp>
      <p:sp>
        <p:nvSpPr>
          <p:cNvPr id="308" name="Google Shape;308;p53"/>
          <p:cNvSpPr txBox="1"/>
          <p:nvPr/>
        </p:nvSpPr>
        <p:spPr>
          <a:xfrm>
            <a:off x="2731463" y="3597569"/>
            <a:ext cx="3681000" cy="682500"/>
          </a:xfrm>
          <a:prstGeom prst="rect">
            <a:avLst/>
          </a:prstGeom>
          <a:solidFill>
            <a:srgbClr val="E1EFD8"/>
          </a:solidFill>
          <a:ln>
            <a:noFill/>
          </a:ln>
        </p:spPr>
        <p:txBody>
          <a:bodyPr anchorCtr="0" anchor="ctr" bIns="91425" lIns="91425" spcFirstLastPara="1" rIns="91425" wrap="square" tIns="91425">
            <a:noAutofit/>
          </a:bodyPr>
          <a:lstStyle/>
          <a:p>
            <a:pPr indent="0" lvl="0" marL="0" marR="0" rtl="0" algn="l">
              <a:lnSpc>
                <a:spcPct val="109090"/>
              </a:lnSpc>
              <a:spcBef>
                <a:spcPts val="0"/>
              </a:spcBef>
              <a:spcAft>
                <a:spcPts val="80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Enter your input: [x*5 for x in range(2,10,2)]</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Received input is :  [10, 20, 30, 40]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4"/>
          <p:cNvSpPr txBox="1"/>
          <p:nvPr>
            <p:ph idx="1" type="body"/>
          </p:nvPr>
        </p:nvSpPr>
        <p:spPr>
          <a:xfrm>
            <a:off x="311738" y="1058425"/>
            <a:ext cx="8520600" cy="3339000"/>
          </a:xfrm>
          <a:prstGeom prst="rect">
            <a:avLst/>
          </a:prstGeom>
          <a:noFill/>
          <a:ln>
            <a:noFill/>
          </a:ln>
        </p:spPr>
        <p:txBody>
          <a:bodyPr anchorCtr="0" anchor="t" bIns="34275" lIns="68575" spcFirstLastPara="1" rIns="68575" wrap="square" tIns="34275">
            <a:normAutofit/>
          </a:bodyPr>
          <a:lstStyle/>
          <a:p>
            <a:pPr indent="0" lvl="0" marL="0" marR="38100" rtl="0" algn="l">
              <a:lnSpc>
                <a:spcPct val="150000"/>
              </a:lnSpc>
              <a:spcBef>
                <a:spcPts val="300"/>
              </a:spcBef>
              <a:spcAft>
                <a:spcPts val="0"/>
              </a:spcAft>
              <a:buSzPts val="2100"/>
              <a:buNone/>
            </a:pPr>
            <a:r>
              <a:rPr b="1" lang="en">
                <a:solidFill>
                  <a:srgbClr val="121214"/>
                </a:solidFill>
              </a:rPr>
              <a:t>Opening and Closing Files</a:t>
            </a:r>
            <a:endParaRPr b="1">
              <a:solidFill>
                <a:srgbClr val="121214"/>
              </a:solidFill>
            </a:endParaRPr>
          </a:p>
          <a:p>
            <a:pPr indent="0" lvl="0" marL="25400" marR="25400" rtl="0" algn="just">
              <a:lnSpc>
                <a:spcPct val="163636"/>
              </a:lnSpc>
              <a:spcBef>
                <a:spcPts val="800"/>
              </a:spcBef>
              <a:spcAft>
                <a:spcPts val="0"/>
              </a:spcAft>
              <a:buSzPts val="2100"/>
              <a:buNone/>
            </a:pPr>
            <a:r>
              <a:rPr lang="en" sz="1400">
                <a:solidFill>
                  <a:srgbClr val="000000"/>
                </a:solidFill>
              </a:rPr>
              <a:t>Until now, you have been reading and writing to the standard input and output. Now, we will see how to use actual data files.</a:t>
            </a:r>
            <a:endParaRPr sz="1400">
              <a:solidFill>
                <a:srgbClr val="000000"/>
              </a:solidFill>
            </a:endParaRPr>
          </a:p>
          <a:p>
            <a:pPr indent="0" lvl="0" marL="25400" marR="25400" rtl="0" algn="just">
              <a:lnSpc>
                <a:spcPct val="163636"/>
              </a:lnSpc>
              <a:spcBef>
                <a:spcPts val="1100"/>
              </a:spcBef>
              <a:spcAft>
                <a:spcPts val="0"/>
              </a:spcAft>
              <a:buSzPts val="2100"/>
              <a:buNone/>
            </a:pPr>
            <a:r>
              <a:rPr lang="en" sz="1400">
                <a:solidFill>
                  <a:srgbClr val="000000"/>
                </a:solidFill>
              </a:rPr>
              <a:t>Python provides basic functions and methods necessary to manipulate files by default. You can do most of the file manipulation using a </a:t>
            </a:r>
            <a:r>
              <a:rPr b="1" lang="en" sz="1400">
                <a:solidFill>
                  <a:srgbClr val="000000"/>
                </a:solidFill>
              </a:rPr>
              <a:t>file</a:t>
            </a:r>
            <a:r>
              <a:rPr lang="en" sz="1400">
                <a:solidFill>
                  <a:srgbClr val="000000"/>
                </a:solidFill>
              </a:rPr>
              <a:t> object.</a:t>
            </a:r>
            <a:endParaRPr sz="1400">
              <a:solidFill>
                <a:srgbClr val="000000"/>
              </a:solidFill>
            </a:endParaRPr>
          </a:p>
          <a:p>
            <a:pPr indent="0" lvl="0" marL="0" rtl="0" algn="l">
              <a:lnSpc>
                <a:spcPct val="90000"/>
              </a:lnSpc>
              <a:spcBef>
                <a:spcPts val="1100"/>
              </a:spcBef>
              <a:spcAft>
                <a:spcPts val="0"/>
              </a:spcAft>
              <a:buSzPts val="2100"/>
              <a:buNone/>
            </a:pPr>
            <a:r>
              <a:t/>
            </a:r>
            <a:endParaRPr/>
          </a:p>
        </p:txBody>
      </p:sp>
      <p:sp>
        <p:nvSpPr>
          <p:cNvPr id="314" name="Google Shape;314;p54"/>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5"/>
          <p:cNvSpPr txBox="1"/>
          <p:nvPr>
            <p:ph idx="1" type="body"/>
          </p:nvPr>
        </p:nvSpPr>
        <p:spPr>
          <a:xfrm>
            <a:off x="311700" y="1229875"/>
            <a:ext cx="8520600" cy="3339000"/>
          </a:xfrm>
          <a:prstGeom prst="rect">
            <a:avLst/>
          </a:prstGeom>
          <a:noFill/>
          <a:ln>
            <a:noFill/>
          </a:ln>
        </p:spPr>
        <p:txBody>
          <a:bodyPr anchorCtr="0" anchor="t" bIns="34275" lIns="68575" spcFirstLastPara="1" rIns="68575" wrap="square" tIns="34275">
            <a:normAutofit/>
          </a:bodyPr>
          <a:lstStyle/>
          <a:p>
            <a:pPr indent="0" lvl="0" marL="0" marR="38100" rtl="0" algn="l">
              <a:lnSpc>
                <a:spcPct val="150000"/>
              </a:lnSpc>
              <a:spcBef>
                <a:spcPts val="300"/>
              </a:spcBef>
              <a:spcAft>
                <a:spcPts val="0"/>
              </a:spcAft>
              <a:buSzPts val="2100"/>
              <a:buNone/>
            </a:pPr>
            <a:r>
              <a:rPr b="1" lang="en">
                <a:solidFill>
                  <a:srgbClr val="121214"/>
                </a:solidFill>
              </a:rPr>
              <a:t>The open Function</a:t>
            </a:r>
            <a:endParaRPr b="1">
              <a:solidFill>
                <a:srgbClr val="121214"/>
              </a:solidFill>
            </a:endParaRPr>
          </a:p>
          <a:p>
            <a:pPr indent="0" lvl="0" marL="25400" marR="25400" rtl="0" algn="just">
              <a:lnSpc>
                <a:spcPct val="163636"/>
              </a:lnSpc>
              <a:spcBef>
                <a:spcPts val="800"/>
              </a:spcBef>
              <a:spcAft>
                <a:spcPts val="0"/>
              </a:spcAft>
              <a:buSzPts val="2100"/>
              <a:buNone/>
            </a:pPr>
            <a:r>
              <a:rPr lang="en" sz="1400">
                <a:solidFill>
                  <a:srgbClr val="000000"/>
                </a:solidFill>
              </a:rPr>
              <a:t>Before you can read or write a file, you have to open it using Python's builtin open() function. This function creates a </a:t>
            </a:r>
            <a:r>
              <a:rPr b="1" lang="en" sz="1400">
                <a:solidFill>
                  <a:srgbClr val="000000"/>
                </a:solidFill>
              </a:rPr>
              <a:t>file</a:t>
            </a:r>
            <a:r>
              <a:rPr lang="en" sz="1400">
                <a:solidFill>
                  <a:srgbClr val="000000"/>
                </a:solidFill>
              </a:rPr>
              <a:t> object, which would be utilized to call other support methods associated with it.</a:t>
            </a:r>
            <a:endParaRPr sz="1400">
              <a:solidFill>
                <a:srgbClr val="000000"/>
              </a:solidFill>
            </a:endParaRPr>
          </a:p>
          <a:p>
            <a:pPr indent="0" lvl="0" marL="0" marR="38100" rtl="0" algn="l">
              <a:lnSpc>
                <a:spcPct val="150000"/>
              </a:lnSpc>
              <a:spcBef>
                <a:spcPts val="1100"/>
              </a:spcBef>
              <a:spcAft>
                <a:spcPts val="0"/>
              </a:spcAft>
              <a:buSzPts val="2100"/>
              <a:buNone/>
            </a:pPr>
            <a:r>
              <a:rPr lang="en" sz="1400">
                <a:solidFill>
                  <a:srgbClr val="000000"/>
                </a:solidFill>
              </a:rPr>
              <a:t>Syntax</a:t>
            </a:r>
            <a:endParaRPr sz="1400">
              <a:solidFill>
                <a:srgbClr val="000000"/>
              </a:solidFill>
            </a:endParaRPr>
          </a:p>
          <a:p>
            <a:pPr indent="0" lvl="0" marL="0" rtl="0" algn="l">
              <a:lnSpc>
                <a:spcPct val="109090"/>
              </a:lnSpc>
              <a:spcBef>
                <a:spcPts val="800"/>
              </a:spcBef>
              <a:spcAft>
                <a:spcPts val="0"/>
              </a:spcAft>
              <a:buSzPts val="2100"/>
              <a:buNone/>
            </a:pPr>
            <a:r>
              <a:t/>
            </a:r>
            <a:endParaRPr sz="1400">
              <a:solidFill>
                <a:srgbClr val="666600"/>
              </a:solidFill>
              <a:highlight>
                <a:srgbClr val="EEEEEE"/>
              </a:highlight>
            </a:endParaRPr>
          </a:p>
          <a:p>
            <a:pPr indent="0" lvl="0" marL="0" rtl="0" algn="l">
              <a:lnSpc>
                <a:spcPct val="90000"/>
              </a:lnSpc>
              <a:spcBef>
                <a:spcPts val="800"/>
              </a:spcBef>
              <a:spcAft>
                <a:spcPts val="0"/>
              </a:spcAft>
              <a:buSzPts val="2100"/>
              <a:buNone/>
            </a:pPr>
            <a:r>
              <a:t/>
            </a:r>
            <a:endParaRPr sz="1400"/>
          </a:p>
        </p:txBody>
      </p:sp>
      <p:sp>
        <p:nvSpPr>
          <p:cNvPr id="320" name="Google Shape;320;p55"/>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21" name="Google Shape;321;p55"/>
          <p:cNvSpPr txBox="1"/>
          <p:nvPr/>
        </p:nvSpPr>
        <p:spPr>
          <a:xfrm>
            <a:off x="1036025" y="3047100"/>
            <a:ext cx="4790100" cy="393600"/>
          </a:xfrm>
          <a:prstGeom prst="rect">
            <a:avLst/>
          </a:prstGeom>
          <a:solidFill>
            <a:srgbClr val="E1EFD8"/>
          </a:solidFill>
          <a:ln>
            <a:noFill/>
          </a:ln>
        </p:spPr>
        <p:txBody>
          <a:bodyPr anchorCtr="0" anchor="t" bIns="91425" lIns="91425" spcFirstLastPara="1" rIns="91425" wrap="square" tIns="91425">
            <a:noAutofit/>
          </a:bodyPr>
          <a:lstStyle/>
          <a:p>
            <a:pPr indent="0" lvl="0" marL="0" marR="0" rtl="0" algn="l">
              <a:lnSpc>
                <a:spcPct val="109090"/>
              </a:lnSpc>
              <a:spcBef>
                <a:spcPts val="0"/>
              </a:spcBef>
              <a:spcAft>
                <a:spcPts val="80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file object = open(file_name [, access_mode][, buffering])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6"/>
          <p:cNvSpPr txBox="1"/>
          <p:nvPr>
            <p:ph idx="1" type="body"/>
          </p:nvPr>
        </p:nvSpPr>
        <p:spPr>
          <a:xfrm>
            <a:off x="311700" y="1229875"/>
            <a:ext cx="8520600" cy="3339000"/>
          </a:xfrm>
          <a:prstGeom prst="rect">
            <a:avLst/>
          </a:prstGeom>
          <a:noFill/>
          <a:ln>
            <a:noFill/>
          </a:ln>
        </p:spPr>
        <p:txBody>
          <a:bodyPr anchorCtr="0" anchor="t" bIns="34275" lIns="68575" spcFirstLastPara="1" rIns="68575" wrap="square" tIns="34275">
            <a:normAutofit lnSpcReduction="10000"/>
          </a:bodyPr>
          <a:lstStyle/>
          <a:p>
            <a:pPr indent="0" lvl="0" marL="0" marR="38100" rtl="0" algn="l">
              <a:lnSpc>
                <a:spcPct val="150000"/>
              </a:lnSpc>
              <a:spcBef>
                <a:spcPts val="300"/>
              </a:spcBef>
              <a:spcAft>
                <a:spcPts val="0"/>
              </a:spcAft>
              <a:buSzPts val="2100"/>
              <a:buNone/>
            </a:pPr>
            <a:r>
              <a:rPr b="1" lang="en">
                <a:solidFill>
                  <a:srgbClr val="121214"/>
                </a:solidFill>
              </a:rPr>
              <a:t>The open Function</a:t>
            </a:r>
            <a:endParaRPr b="1">
              <a:solidFill>
                <a:srgbClr val="121214"/>
              </a:solidFill>
            </a:endParaRPr>
          </a:p>
          <a:p>
            <a:pPr indent="0" lvl="0" marL="25400" marR="25400" rtl="0" algn="just">
              <a:lnSpc>
                <a:spcPct val="163636"/>
              </a:lnSpc>
              <a:spcBef>
                <a:spcPts val="800"/>
              </a:spcBef>
              <a:spcAft>
                <a:spcPts val="0"/>
              </a:spcAft>
              <a:buSzPts val="2100"/>
              <a:buNone/>
            </a:pPr>
            <a:r>
              <a:rPr lang="en" sz="1400">
                <a:solidFill>
                  <a:srgbClr val="000000"/>
                </a:solidFill>
              </a:rPr>
              <a:t>Here are parameter details:</a:t>
            </a:r>
            <a:endParaRPr sz="1400">
              <a:solidFill>
                <a:srgbClr val="000000"/>
              </a:solidFill>
            </a:endParaRPr>
          </a:p>
          <a:p>
            <a:pPr indent="-317500" lvl="0" marL="482600" marR="25400" rtl="0" algn="just">
              <a:lnSpc>
                <a:spcPct val="171428"/>
              </a:lnSpc>
              <a:spcBef>
                <a:spcPts val="1100"/>
              </a:spcBef>
              <a:spcAft>
                <a:spcPts val="0"/>
              </a:spcAft>
              <a:buClr>
                <a:srgbClr val="000000"/>
              </a:buClr>
              <a:buSzPts val="1400"/>
              <a:buFont typeface="Roboto"/>
              <a:buChar char="•"/>
            </a:pPr>
            <a:r>
              <a:rPr b="1" lang="en" sz="1400">
                <a:solidFill>
                  <a:srgbClr val="000000"/>
                </a:solidFill>
              </a:rPr>
              <a:t>file_name:</a:t>
            </a:r>
            <a:r>
              <a:rPr lang="en" sz="1400">
                <a:solidFill>
                  <a:srgbClr val="000000"/>
                </a:solidFill>
              </a:rPr>
              <a:t> The file_name argument is a string value that contains the name of the file that you want to access.</a:t>
            </a:r>
            <a:endParaRPr sz="1400">
              <a:solidFill>
                <a:srgbClr val="000000"/>
              </a:solidFill>
            </a:endParaRPr>
          </a:p>
          <a:p>
            <a:pPr indent="-317500" lvl="0" marL="482600" marR="25400" rtl="0" algn="just">
              <a:lnSpc>
                <a:spcPct val="171428"/>
              </a:lnSpc>
              <a:spcBef>
                <a:spcPts val="0"/>
              </a:spcBef>
              <a:spcAft>
                <a:spcPts val="0"/>
              </a:spcAft>
              <a:buClr>
                <a:srgbClr val="000000"/>
              </a:buClr>
              <a:buSzPts val="1400"/>
              <a:buFont typeface="Roboto"/>
              <a:buChar char="•"/>
            </a:pPr>
            <a:r>
              <a:rPr b="1" lang="en" sz="1400">
                <a:solidFill>
                  <a:srgbClr val="000000"/>
                </a:solidFill>
              </a:rPr>
              <a:t>access_mode:</a:t>
            </a:r>
            <a:r>
              <a:rPr lang="en" sz="1400">
                <a:solidFill>
                  <a:srgbClr val="000000"/>
                </a:solidFill>
              </a:rPr>
              <a:t> The access_mode determines the mode in which the file has to be opened, i.e., read, write, append, etc. A complete list of possible values is given below in the table. This is optional parameter and the default file access mode is read (r).</a:t>
            </a:r>
            <a:endParaRPr sz="1400">
              <a:solidFill>
                <a:srgbClr val="000000"/>
              </a:solidFill>
            </a:endParaRPr>
          </a:p>
          <a:p>
            <a:pPr indent="0" lvl="0" marL="0" rtl="0" algn="l">
              <a:lnSpc>
                <a:spcPct val="90000"/>
              </a:lnSpc>
              <a:spcBef>
                <a:spcPts val="1500"/>
              </a:spcBef>
              <a:spcAft>
                <a:spcPts val="0"/>
              </a:spcAft>
              <a:buSzPts val="2100"/>
              <a:buNone/>
            </a:pPr>
            <a:r>
              <a:t/>
            </a:r>
            <a:endParaRPr/>
          </a:p>
        </p:txBody>
      </p:sp>
      <p:sp>
        <p:nvSpPr>
          <p:cNvPr id="327" name="Google Shape;327;p56"/>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7"/>
          <p:cNvSpPr txBox="1"/>
          <p:nvPr>
            <p:ph idx="1" type="body"/>
          </p:nvPr>
        </p:nvSpPr>
        <p:spPr>
          <a:xfrm>
            <a:off x="311700" y="1229875"/>
            <a:ext cx="8520600" cy="3339000"/>
          </a:xfrm>
          <a:prstGeom prst="rect">
            <a:avLst/>
          </a:prstGeom>
          <a:noFill/>
          <a:ln>
            <a:noFill/>
          </a:ln>
        </p:spPr>
        <p:txBody>
          <a:bodyPr anchorCtr="0" anchor="t" bIns="34275" lIns="68575" spcFirstLastPara="1" rIns="68575" wrap="square" tIns="34275">
            <a:normAutofit/>
          </a:bodyPr>
          <a:lstStyle/>
          <a:p>
            <a:pPr indent="0" lvl="0" marL="0" marR="38100" rtl="0" algn="l">
              <a:lnSpc>
                <a:spcPct val="150000"/>
              </a:lnSpc>
              <a:spcBef>
                <a:spcPts val="300"/>
              </a:spcBef>
              <a:spcAft>
                <a:spcPts val="0"/>
              </a:spcAft>
              <a:buSzPts val="2100"/>
              <a:buNone/>
            </a:pPr>
            <a:r>
              <a:rPr b="1" lang="en">
                <a:solidFill>
                  <a:srgbClr val="121214"/>
                </a:solidFill>
              </a:rPr>
              <a:t>The open Function</a:t>
            </a:r>
            <a:endParaRPr b="1" sz="1400">
              <a:solidFill>
                <a:srgbClr val="000000"/>
              </a:solidFill>
            </a:endParaRPr>
          </a:p>
          <a:p>
            <a:pPr indent="-317500" lvl="0" marL="482600" marR="25400" rtl="0" algn="just">
              <a:lnSpc>
                <a:spcPct val="171428"/>
              </a:lnSpc>
              <a:spcBef>
                <a:spcPts val="800"/>
              </a:spcBef>
              <a:spcAft>
                <a:spcPts val="0"/>
              </a:spcAft>
              <a:buClr>
                <a:srgbClr val="000000"/>
              </a:buClr>
              <a:buSzPts val="1400"/>
              <a:buFont typeface="Roboto"/>
              <a:buChar char="•"/>
            </a:pPr>
            <a:r>
              <a:rPr b="1" lang="en" sz="1400">
                <a:solidFill>
                  <a:srgbClr val="000000"/>
                </a:solidFill>
              </a:rPr>
              <a:t>buffering:</a:t>
            </a:r>
            <a:r>
              <a:rPr lang="en" sz="1400">
                <a:solidFill>
                  <a:srgbClr val="000000"/>
                </a:solidFill>
              </a:rPr>
              <a:t> If the buffering value is set to 0, no buffering takes place. If the buffering value is 1, line buffering is performed while accessing a file. If you specify the buffering value as an integer greater than 1, then buffering action is performed with the indicated buffer size. If negative, the buffer size is the system default(default behavior).</a:t>
            </a:r>
            <a:endParaRPr sz="1400">
              <a:solidFill>
                <a:srgbClr val="000000"/>
              </a:solidFill>
            </a:endParaRPr>
          </a:p>
          <a:p>
            <a:pPr indent="0" lvl="0" marL="0" rtl="0" algn="l">
              <a:lnSpc>
                <a:spcPct val="90000"/>
              </a:lnSpc>
              <a:spcBef>
                <a:spcPts val="1500"/>
              </a:spcBef>
              <a:spcAft>
                <a:spcPts val="0"/>
              </a:spcAft>
              <a:buSzPts val="2100"/>
              <a:buNone/>
            </a:pPr>
            <a:r>
              <a:t/>
            </a:r>
            <a:endParaRPr/>
          </a:p>
        </p:txBody>
      </p:sp>
      <p:sp>
        <p:nvSpPr>
          <p:cNvPr id="333" name="Google Shape;333;p57"/>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nvSpPr>
        <p:spPr>
          <a:xfrm>
            <a:off x="993698" y="1372881"/>
            <a:ext cx="7095000" cy="1455000"/>
          </a:xfrm>
          <a:prstGeom prst="rect">
            <a:avLst/>
          </a:prstGeom>
          <a:noFill/>
          <a:ln>
            <a:noFill/>
          </a:ln>
        </p:spPr>
        <p:txBody>
          <a:bodyPr anchorCtr="0" anchor="t" bIns="0" lIns="0" spcFirstLastPara="1" rIns="0" wrap="square" tIns="12700">
            <a:spAutoFit/>
          </a:bodyPr>
          <a:lstStyle/>
          <a:p>
            <a:pPr indent="-336550" lvl="0" marL="342900" marR="0" rtl="0" algn="l">
              <a:lnSpc>
                <a:spcPct val="114999"/>
              </a:lnSpc>
              <a:spcBef>
                <a:spcPts val="0"/>
              </a:spcBef>
              <a:spcAft>
                <a:spcPts val="0"/>
              </a:spcAft>
              <a:buClr>
                <a:srgbClr val="595959"/>
              </a:buClr>
              <a:buSzPts val="1300"/>
              <a:buFont typeface="Arial"/>
              <a:buChar char="●"/>
            </a:pPr>
            <a:r>
              <a:rPr b="0" i="0" lang="en" sz="1400" u="none" cap="none" strike="noStrike">
                <a:solidFill>
                  <a:srgbClr val="595959"/>
                </a:solidFill>
                <a:latin typeface="Tahoma"/>
                <a:ea typeface="Tahoma"/>
                <a:cs typeface="Tahoma"/>
                <a:sym typeface="Tahoma"/>
              </a:rPr>
              <a:t>Python has many built-in exceptions that are raised when your program encounters an  error</a:t>
            </a:r>
            <a:endParaRPr b="0" i="0" sz="1400" u="none" cap="none" strike="noStrike">
              <a:solidFill>
                <a:schemeClr val="dk1"/>
              </a:solidFill>
              <a:latin typeface="Tahoma"/>
              <a:ea typeface="Tahoma"/>
              <a:cs typeface="Tahoma"/>
              <a:sym typeface="Tahoma"/>
            </a:endParaRPr>
          </a:p>
          <a:p>
            <a:pPr indent="-323850" lvl="0" marL="342900" marR="0" rtl="0" algn="l">
              <a:lnSpc>
                <a:spcPct val="100000"/>
              </a:lnSpc>
              <a:spcBef>
                <a:spcPts val="200"/>
              </a:spcBef>
              <a:spcAft>
                <a:spcPts val="0"/>
              </a:spcAft>
              <a:buClr>
                <a:srgbClr val="595959"/>
              </a:buClr>
              <a:buSzPts val="1300"/>
              <a:buFont typeface="Arial"/>
              <a:buChar char="●"/>
            </a:pPr>
            <a:r>
              <a:rPr b="0" i="0" lang="en" sz="1400" u="none" cap="none" strike="noStrike">
                <a:solidFill>
                  <a:srgbClr val="595959"/>
                </a:solidFill>
                <a:latin typeface="Tahoma"/>
                <a:ea typeface="Tahoma"/>
                <a:cs typeface="Tahoma"/>
                <a:sym typeface="Tahoma"/>
              </a:rPr>
              <a:t>(something in the program goes wrong)</a:t>
            </a:r>
            <a:endParaRPr b="0" i="0" sz="1400" u="none" cap="none" strike="noStrike">
              <a:solidFill>
                <a:schemeClr val="dk1"/>
              </a:solidFill>
              <a:latin typeface="Tahoma"/>
              <a:ea typeface="Tahoma"/>
              <a:cs typeface="Tahoma"/>
              <a:sym typeface="Tahoma"/>
            </a:endParaRPr>
          </a:p>
          <a:p>
            <a:pPr indent="-323850" lvl="0" marL="342900" marR="0" rtl="0" algn="l">
              <a:lnSpc>
                <a:spcPct val="100000"/>
              </a:lnSpc>
              <a:spcBef>
                <a:spcPts val="200"/>
              </a:spcBef>
              <a:spcAft>
                <a:spcPts val="0"/>
              </a:spcAft>
              <a:buClr>
                <a:srgbClr val="595959"/>
              </a:buClr>
              <a:buSzPts val="1300"/>
              <a:buFont typeface="Arial"/>
              <a:buChar char="●"/>
            </a:pPr>
            <a:r>
              <a:rPr b="0" i="0" lang="en" sz="1400" u="none" cap="none" strike="noStrike">
                <a:solidFill>
                  <a:srgbClr val="595959"/>
                </a:solidFill>
                <a:latin typeface="Tahoma"/>
                <a:ea typeface="Tahoma"/>
                <a:cs typeface="Tahoma"/>
                <a:sym typeface="Tahoma"/>
              </a:rPr>
              <a:t>built-in exceptions</a:t>
            </a:r>
            <a:endParaRPr b="0" i="0" sz="1400" u="none" cap="none" strike="noStrike">
              <a:solidFill>
                <a:schemeClr val="dk1"/>
              </a:solidFill>
              <a:latin typeface="Tahoma"/>
              <a:ea typeface="Tahoma"/>
              <a:cs typeface="Tahoma"/>
              <a:sym typeface="Tahoma"/>
            </a:endParaRPr>
          </a:p>
          <a:p>
            <a:pPr indent="-311150" lvl="1" marL="800100" marR="0" rtl="0" algn="l">
              <a:lnSpc>
                <a:spcPct val="100000"/>
              </a:lnSpc>
              <a:spcBef>
                <a:spcPts val="300"/>
              </a:spcBef>
              <a:spcAft>
                <a:spcPts val="0"/>
              </a:spcAft>
              <a:buClr>
                <a:srgbClr val="595959"/>
              </a:buClr>
              <a:buSzPts val="1100"/>
              <a:buFont typeface="Arial"/>
              <a:buChar char="○"/>
            </a:pPr>
            <a:r>
              <a:rPr b="0" i="0" lang="en" sz="1200" u="none" cap="none" strike="noStrike">
                <a:solidFill>
                  <a:srgbClr val="595959"/>
                </a:solidFill>
                <a:latin typeface="Tahoma"/>
                <a:ea typeface="Tahoma"/>
                <a:cs typeface="Tahoma"/>
                <a:sym typeface="Tahoma"/>
              </a:rPr>
              <a:t>IOError , ValueError , ImportError , EOFError , KeyboadInterrupt ,ZeroDivisionError…</a:t>
            </a:r>
            <a:endParaRPr b="0" i="0" sz="1200" u="none" cap="none" strike="noStrike">
              <a:solidFill>
                <a:schemeClr val="dk1"/>
              </a:solidFill>
              <a:latin typeface="Tahoma"/>
              <a:ea typeface="Tahoma"/>
              <a:cs typeface="Tahoma"/>
              <a:sym typeface="Tahoma"/>
            </a:endParaRPr>
          </a:p>
          <a:p>
            <a:pPr indent="0" lvl="0" marL="25400" marR="0" rtl="0" algn="l">
              <a:lnSpc>
                <a:spcPct val="100000"/>
              </a:lnSpc>
              <a:spcBef>
                <a:spcPts val="200"/>
              </a:spcBef>
              <a:spcAft>
                <a:spcPts val="0"/>
              </a:spcAft>
              <a:buClr>
                <a:srgbClr val="000000"/>
              </a:buClr>
              <a:buSzPts val="1400"/>
              <a:buFont typeface="Arial"/>
              <a:buNone/>
            </a:pPr>
            <a:r>
              <a:rPr b="0" i="0" lang="en" sz="1400" u="sng" cap="none" strike="noStrike">
                <a:solidFill>
                  <a:srgbClr val="1B3678"/>
                </a:solidFill>
                <a:latin typeface="Tahoma"/>
                <a:ea typeface="Tahoma"/>
                <a:cs typeface="Tahoma"/>
                <a:sym typeface="Tahoma"/>
                <a:hlinkClick r:id="rId3">
                  <a:extLst>
                    <a:ext uri="{A12FA001-AC4F-418D-AE19-62706E023703}">
                      <ahyp:hlinkClr val="tx"/>
                    </a:ext>
                  </a:extLst>
                </a:hlinkClick>
              </a:rPr>
              <a:t>Link</a:t>
            </a:r>
            <a:r>
              <a:rPr b="0" i="0" lang="en" sz="1400" u="sng" cap="none" strike="noStrike">
                <a:solidFill>
                  <a:srgbClr val="1B3678"/>
                </a:solidFill>
                <a:latin typeface="Tahoma"/>
                <a:ea typeface="Tahoma"/>
                <a:cs typeface="Tahoma"/>
                <a:sym typeface="Tahoma"/>
                <a:hlinkClick r:id="rId4">
                  <a:extLst>
                    <a:ext uri="{A12FA001-AC4F-418D-AE19-62706E023703}">
                      <ahyp:hlinkClr val="tx"/>
                    </a:ext>
                  </a:extLst>
                </a:hlinkClick>
              </a:rPr>
              <a:t> </a:t>
            </a:r>
            <a:r>
              <a:rPr b="0" i="0" lang="en" sz="1400" u="none" cap="none" strike="noStrike">
                <a:solidFill>
                  <a:srgbClr val="595959"/>
                </a:solidFill>
                <a:latin typeface="Tahoma"/>
                <a:ea typeface="Tahoma"/>
                <a:cs typeface="Tahoma"/>
                <a:sym typeface="Tahoma"/>
              </a:rPr>
              <a:t>to Error Handling </a:t>
            </a:r>
            <a:endParaRPr b="0" i="0" sz="1400" u="none" cap="none" strike="noStrike">
              <a:solidFill>
                <a:schemeClr val="dk1"/>
              </a:solidFill>
              <a:latin typeface="Tahoma"/>
              <a:ea typeface="Tahoma"/>
              <a:cs typeface="Tahoma"/>
              <a:sym typeface="Tahoma"/>
            </a:endParaRPr>
          </a:p>
        </p:txBody>
      </p:sp>
      <p:pic>
        <p:nvPicPr>
          <p:cNvPr id="169" name="Google Shape;169;p31"/>
          <p:cNvPicPr preferRelativeResize="0"/>
          <p:nvPr/>
        </p:nvPicPr>
        <p:blipFill rotWithShape="1">
          <a:blip r:embed="rId5">
            <a:alphaModFix/>
          </a:blip>
          <a:srcRect b="0" l="0" r="0" t="0"/>
          <a:stretch/>
        </p:blipFill>
        <p:spPr>
          <a:xfrm>
            <a:off x="1641315" y="3007273"/>
            <a:ext cx="5105399" cy="1679448"/>
          </a:xfrm>
          <a:prstGeom prst="rect">
            <a:avLst/>
          </a:prstGeom>
          <a:noFill/>
          <a:ln>
            <a:noFill/>
          </a:ln>
        </p:spPr>
      </p:pic>
      <p:sp>
        <p:nvSpPr>
          <p:cNvPr id="170" name="Google Shape;170;p31"/>
          <p:cNvSpPr txBox="1"/>
          <p:nvPr>
            <p:ph type="title"/>
          </p:nvPr>
        </p:nvSpPr>
        <p:spPr>
          <a:xfrm>
            <a:off x="628650" y="273844"/>
            <a:ext cx="7886700" cy="4437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1A1A1A"/>
              </a:buClr>
              <a:buSzPts val="2800"/>
              <a:buFont typeface="Trebuchet MS"/>
              <a:buNone/>
            </a:pPr>
            <a:r>
              <a:rPr b="1" lang="en" sz="2800">
                <a:solidFill>
                  <a:srgbClr val="1A1A1A"/>
                </a:solidFill>
                <a:latin typeface="Trebuchet MS"/>
                <a:ea typeface="Trebuchet MS"/>
                <a:cs typeface="Trebuchet MS"/>
                <a:sym typeface="Trebuchet MS"/>
              </a:rPr>
              <a:t>Try, Except</a:t>
            </a:r>
            <a:endParaRPr sz="2800">
              <a:latin typeface="Trebuchet MS"/>
              <a:ea typeface="Trebuchet MS"/>
              <a:cs typeface="Trebuchet MS"/>
              <a:sym typeface="Trebuchet MS"/>
            </a:endParaRPr>
          </a:p>
        </p:txBody>
      </p:sp>
      <p:sp>
        <p:nvSpPr>
          <p:cNvPr id="171" name="Google Shape;171;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8"/>
          <p:cNvSpPr txBox="1"/>
          <p:nvPr>
            <p:ph idx="1" type="body"/>
          </p:nvPr>
        </p:nvSpPr>
        <p:spPr>
          <a:xfrm>
            <a:off x="625525" y="934907"/>
            <a:ext cx="5346300" cy="5265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2100"/>
              <a:buNone/>
            </a:pPr>
            <a:r>
              <a:rPr b="1" lang="en" sz="1800">
                <a:solidFill>
                  <a:srgbClr val="000000"/>
                </a:solidFill>
                <a:highlight>
                  <a:srgbClr val="FFFFFF"/>
                </a:highlight>
              </a:rPr>
              <a:t>Here is a list of the different modes of opening a file:</a:t>
            </a:r>
            <a:endParaRPr b="1" sz="1800"/>
          </a:p>
        </p:txBody>
      </p:sp>
      <p:sp>
        <p:nvSpPr>
          <p:cNvPr id="339" name="Google Shape;339;p58"/>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340" name="Google Shape;340;p58"/>
          <p:cNvPicPr preferRelativeResize="0"/>
          <p:nvPr/>
        </p:nvPicPr>
        <p:blipFill rotWithShape="1">
          <a:blip r:embed="rId3">
            <a:alphaModFix/>
          </a:blip>
          <a:srcRect b="0" l="0" r="0" t="0"/>
          <a:stretch/>
        </p:blipFill>
        <p:spPr>
          <a:xfrm>
            <a:off x="625525" y="1461407"/>
            <a:ext cx="5566175" cy="3254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9"/>
          <p:cNvSpPr txBox="1"/>
          <p:nvPr>
            <p:ph idx="1" type="body"/>
          </p:nvPr>
        </p:nvSpPr>
        <p:spPr>
          <a:xfrm>
            <a:off x="311700" y="1229875"/>
            <a:ext cx="8520600" cy="33390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2100"/>
              <a:buNone/>
            </a:pPr>
            <a:r>
              <a:rPr lang="en"/>
              <a:t> </a:t>
            </a:r>
            <a:endParaRPr/>
          </a:p>
        </p:txBody>
      </p:sp>
      <p:sp>
        <p:nvSpPr>
          <p:cNvPr id="346" name="Google Shape;346;p59"/>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347" name="Google Shape;347;p59"/>
          <p:cNvPicPr preferRelativeResize="0"/>
          <p:nvPr/>
        </p:nvPicPr>
        <p:blipFill rotWithShape="1">
          <a:blip r:embed="rId3">
            <a:alphaModFix/>
          </a:blip>
          <a:srcRect b="0" l="0" r="0" t="0"/>
          <a:stretch/>
        </p:blipFill>
        <p:spPr>
          <a:xfrm>
            <a:off x="489996" y="1091037"/>
            <a:ext cx="4710301" cy="3616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0"/>
          <p:cNvSpPr txBox="1"/>
          <p:nvPr>
            <p:ph idx="1" type="body"/>
          </p:nvPr>
        </p:nvSpPr>
        <p:spPr>
          <a:xfrm>
            <a:off x="311738" y="960454"/>
            <a:ext cx="8520600" cy="3339000"/>
          </a:xfrm>
          <a:prstGeom prst="rect">
            <a:avLst/>
          </a:prstGeom>
          <a:noFill/>
          <a:ln>
            <a:noFill/>
          </a:ln>
        </p:spPr>
        <p:txBody>
          <a:bodyPr anchorCtr="0" anchor="t" bIns="34275" lIns="68575" spcFirstLastPara="1" rIns="68575" wrap="square" tIns="34275">
            <a:normAutofit/>
          </a:bodyPr>
          <a:lstStyle/>
          <a:p>
            <a:pPr indent="0" lvl="0" marL="0" marR="38100" rtl="0" algn="l">
              <a:lnSpc>
                <a:spcPct val="150000"/>
              </a:lnSpc>
              <a:spcBef>
                <a:spcPts val="300"/>
              </a:spcBef>
              <a:spcAft>
                <a:spcPts val="0"/>
              </a:spcAft>
              <a:buSzPts val="2100"/>
              <a:buNone/>
            </a:pPr>
            <a:r>
              <a:rPr b="1" lang="en">
                <a:solidFill>
                  <a:srgbClr val="121214"/>
                </a:solidFill>
              </a:rPr>
              <a:t>The file Object Attributes</a:t>
            </a:r>
            <a:endParaRPr b="1">
              <a:solidFill>
                <a:srgbClr val="121214"/>
              </a:solidFill>
            </a:endParaRPr>
          </a:p>
          <a:p>
            <a:pPr indent="0" lvl="0" marL="25400" marR="25400" rtl="0" algn="just">
              <a:lnSpc>
                <a:spcPct val="163636"/>
              </a:lnSpc>
              <a:spcBef>
                <a:spcPts val="800"/>
              </a:spcBef>
              <a:spcAft>
                <a:spcPts val="0"/>
              </a:spcAft>
              <a:buSzPts val="2100"/>
              <a:buNone/>
            </a:pPr>
            <a:r>
              <a:rPr lang="en" sz="1400">
                <a:solidFill>
                  <a:srgbClr val="000000"/>
                </a:solidFill>
              </a:rPr>
              <a:t>Once a file is opened and you have one file object, you can get various information related to that file.</a:t>
            </a:r>
            <a:endParaRPr sz="1400">
              <a:solidFill>
                <a:srgbClr val="000000"/>
              </a:solidFill>
            </a:endParaRPr>
          </a:p>
          <a:p>
            <a:pPr indent="0" lvl="0" marL="25400" marR="25400" rtl="0" algn="just">
              <a:lnSpc>
                <a:spcPct val="163636"/>
              </a:lnSpc>
              <a:spcBef>
                <a:spcPts val="1100"/>
              </a:spcBef>
              <a:spcAft>
                <a:spcPts val="0"/>
              </a:spcAft>
              <a:buSzPts val="2100"/>
              <a:buNone/>
            </a:pPr>
            <a:r>
              <a:rPr lang="en" sz="1400">
                <a:solidFill>
                  <a:srgbClr val="000000"/>
                </a:solidFill>
              </a:rPr>
              <a:t>Here is a list of all attributes related to file object:</a:t>
            </a:r>
            <a:endParaRPr sz="1400">
              <a:solidFill>
                <a:srgbClr val="000000"/>
              </a:solidFill>
            </a:endParaRPr>
          </a:p>
          <a:p>
            <a:pPr indent="0" lvl="0" marL="0" rtl="0" algn="l">
              <a:lnSpc>
                <a:spcPct val="90000"/>
              </a:lnSpc>
              <a:spcBef>
                <a:spcPts val="1100"/>
              </a:spcBef>
              <a:spcAft>
                <a:spcPts val="0"/>
              </a:spcAft>
              <a:buSzPts val="2100"/>
              <a:buNone/>
            </a:pPr>
            <a:r>
              <a:t/>
            </a:r>
            <a:endParaRPr/>
          </a:p>
        </p:txBody>
      </p:sp>
      <p:sp>
        <p:nvSpPr>
          <p:cNvPr id="353" name="Google Shape;353;p60"/>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354" name="Google Shape;354;p60"/>
          <p:cNvPicPr preferRelativeResize="0"/>
          <p:nvPr/>
        </p:nvPicPr>
        <p:blipFill rotWithShape="1">
          <a:blip r:embed="rId3">
            <a:alphaModFix/>
          </a:blip>
          <a:srcRect b="0" l="0" r="0" t="0"/>
          <a:stretch/>
        </p:blipFill>
        <p:spPr>
          <a:xfrm>
            <a:off x="416275" y="2562491"/>
            <a:ext cx="5800725" cy="1819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1"/>
          <p:cNvSpPr txBox="1"/>
          <p:nvPr>
            <p:ph idx="1" type="body"/>
          </p:nvPr>
        </p:nvSpPr>
        <p:spPr>
          <a:xfrm>
            <a:off x="311700" y="1229875"/>
            <a:ext cx="8520600" cy="33390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2100"/>
              <a:buNone/>
            </a:pPr>
            <a:r>
              <a:rPr b="1" lang="en"/>
              <a:t> </a:t>
            </a:r>
            <a:r>
              <a:rPr b="1" lang="en">
                <a:solidFill>
                  <a:srgbClr val="000000"/>
                </a:solidFill>
              </a:rPr>
              <a:t>Example</a:t>
            </a:r>
            <a:br>
              <a:rPr b="1" lang="en">
                <a:solidFill>
                  <a:srgbClr val="313131"/>
                </a:solidFill>
              </a:rPr>
            </a:br>
            <a:br>
              <a:rPr b="1" lang="en">
                <a:solidFill>
                  <a:srgbClr val="313131"/>
                </a:solidFill>
              </a:rPr>
            </a:br>
            <a:endParaRPr b="1">
              <a:solidFill>
                <a:srgbClr val="313131"/>
              </a:solidFill>
            </a:endParaRPr>
          </a:p>
          <a:p>
            <a:pPr indent="0" lvl="0" marL="0" rtl="0" algn="l">
              <a:lnSpc>
                <a:spcPct val="90000"/>
              </a:lnSpc>
              <a:spcBef>
                <a:spcPts val="800"/>
              </a:spcBef>
              <a:spcAft>
                <a:spcPts val="0"/>
              </a:spcAft>
              <a:buSzPts val="2100"/>
              <a:buNone/>
            </a:pPr>
            <a:r>
              <a:t/>
            </a:r>
            <a:endParaRPr sz="1400"/>
          </a:p>
        </p:txBody>
      </p:sp>
      <p:sp>
        <p:nvSpPr>
          <p:cNvPr id="360" name="Google Shape;360;p61"/>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61" name="Google Shape;361;p61"/>
          <p:cNvSpPr txBox="1"/>
          <p:nvPr/>
        </p:nvSpPr>
        <p:spPr>
          <a:xfrm>
            <a:off x="475350" y="1730750"/>
            <a:ext cx="3315300" cy="1788000"/>
          </a:xfrm>
          <a:prstGeom prst="rect">
            <a:avLst/>
          </a:prstGeom>
          <a:solidFill>
            <a:srgbClr val="E1EFD8"/>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 Open a file</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fo = open("foo.txt", "wb")</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print "Name of the file: ", fo.name</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print "Closed or not : ", fo.closed</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print "Opening mode : ", fo.mode</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print "Softspace flag : ", fo.softspace</a:t>
            </a:r>
            <a:endParaRPr b="0" i="0" sz="1400" u="none" cap="none" strike="noStrike">
              <a:solidFill>
                <a:srgbClr val="000000"/>
              </a:solidFill>
              <a:latin typeface="Arial"/>
              <a:ea typeface="Arial"/>
              <a:cs typeface="Arial"/>
              <a:sym typeface="Arial"/>
            </a:endParaRPr>
          </a:p>
        </p:txBody>
      </p:sp>
      <p:sp>
        <p:nvSpPr>
          <p:cNvPr id="362" name="Google Shape;362;p61"/>
          <p:cNvSpPr txBox="1"/>
          <p:nvPr/>
        </p:nvSpPr>
        <p:spPr>
          <a:xfrm>
            <a:off x="5618850" y="1730750"/>
            <a:ext cx="2145300" cy="1788000"/>
          </a:xfrm>
          <a:prstGeom prst="rect">
            <a:avLst/>
          </a:prstGeom>
          <a:solidFill>
            <a:srgbClr val="E1EFD8"/>
          </a:solidFill>
          <a:ln>
            <a:noFill/>
          </a:ln>
        </p:spPr>
        <p:txBody>
          <a:bodyPr anchorCtr="0" anchor="ctr" bIns="91425" lIns="91425" spcFirstLastPara="1" rIns="91425" wrap="square" tIns="91425">
            <a:noAutofit/>
          </a:bodyPr>
          <a:lstStyle/>
          <a:p>
            <a:pPr indent="0" lvl="0" marL="0" marR="0" rtl="0" algn="l">
              <a:lnSpc>
                <a:spcPct val="183333"/>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Name of the file:  foo.txt</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Closed or not :  False</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Opening mode :  wb</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Softspace flag :  0</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2"/>
          <p:cNvSpPr txBox="1"/>
          <p:nvPr>
            <p:ph idx="1" type="body"/>
          </p:nvPr>
        </p:nvSpPr>
        <p:spPr>
          <a:xfrm>
            <a:off x="336193" y="1099246"/>
            <a:ext cx="8124300" cy="3339000"/>
          </a:xfrm>
          <a:prstGeom prst="rect">
            <a:avLst/>
          </a:prstGeom>
          <a:noFill/>
          <a:ln>
            <a:noFill/>
          </a:ln>
        </p:spPr>
        <p:txBody>
          <a:bodyPr anchorCtr="0" anchor="ctr" bIns="34275" lIns="68575" spcFirstLastPara="1" rIns="68575" wrap="square" tIns="34275">
            <a:normAutofit/>
          </a:bodyPr>
          <a:lstStyle/>
          <a:p>
            <a:pPr indent="0" lvl="0" marL="0" marR="38100" rtl="0" algn="l">
              <a:lnSpc>
                <a:spcPct val="150000"/>
              </a:lnSpc>
              <a:spcBef>
                <a:spcPts val="300"/>
              </a:spcBef>
              <a:spcAft>
                <a:spcPts val="0"/>
              </a:spcAft>
              <a:buSzPts val="2100"/>
              <a:buNone/>
            </a:pPr>
            <a:r>
              <a:rPr b="1" lang="en">
                <a:solidFill>
                  <a:srgbClr val="121214"/>
                </a:solidFill>
              </a:rPr>
              <a:t>The close() Method</a:t>
            </a:r>
            <a:endParaRPr b="1">
              <a:solidFill>
                <a:srgbClr val="121214"/>
              </a:solidFill>
            </a:endParaRPr>
          </a:p>
          <a:p>
            <a:pPr indent="0" lvl="0" marL="25400" marR="25400" rtl="0" algn="just">
              <a:lnSpc>
                <a:spcPct val="163636"/>
              </a:lnSpc>
              <a:spcBef>
                <a:spcPts val="800"/>
              </a:spcBef>
              <a:spcAft>
                <a:spcPts val="0"/>
              </a:spcAft>
              <a:buSzPts val="2100"/>
              <a:buNone/>
            </a:pPr>
            <a:r>
              <a:rPr lang="en" sz="1400">
                <a:solidFill>
                  <a:srgbClr val="000000"/>
                </a:solidFill>
              </a:rPr>
              <a:t>The close() method of a file object flushes any unwritten information and closes the file object, after which no more writing can be done.</a:t>
            </a:r>
            <a:endParaRPr sz="1400">
              <a:solidFill>
                <a:srgbClr val="000000"/>
              </a:solidFill>
            </a:endParaRPr>
          </a:p>
          <a:p>
            <a:pPr indent="0" lvl="0" marL="25400" marR="25400" rtl="0" algn="just">
              <a:lnSpc>
                <a:spcPct val="163636"/>
              </a:lnSpc>
              <a:spcBef>
                <a:spcPts val="1100"/>
              </a:spcBef>
              <a:spcAft>
                <a:spcPts val="0"/>
              </a:spcAft>
              <a:buSzPts val="2100"/>
              <a:buNone/>
            </a:pPr>
            <a:r>
              <a:rPr lang="en" sz="1400">
                <a:solidFill>
                  <a:srgbClr val="000000"/>
                </a:solidFill>
              </a:rPr>
              <a:t>Python automatically closes a file when the reference object of a file is reassigned to another file. It is a good practice to use the close() method to close a file.</a:t>
            </a:r>
            <a:endParaRPr sz="1400">
              <a:solidFill>
                <a:srgbClr val="000000"/>
              </a:solidFill>
            </a:endParaRPr>
          </a:p>
          <a:p>
            <a:pPr indent="0" lvl="0" marL="0" marR="38100" rtl="0" algn="l">
              <a:lnSpc>
                <a:spcPct val="150000"/>
              </a:lnSpc>
              <a:spcBef>
                <a:spcPts val="1100"/>
              </a:spcBef>
              <a:spcAft>
                <a:spcPts val="0"/>
              </a:spcAft>
              <a:buSzPts val="2100"/>
              <a:buNone/>
            </a:pPr>
            <a:r>
              <a:rPr lang="en" sz="1400">
                <a:solidFill>
                  <a:srgbClr val="000000"/>
                </a:solidFill>
              </a:rPr>
              <a:t>Syntax</a:t>
            </a:r>
            <a:endParaRPr sz="1400">
              <a:solidFill>
                <a:srgbClr val="000000"/>
              </a:solidFill>
            </a:endParaRPr>
          </a:p>
          <a:p>
            <a:pPr indent="0" lvl="0" marL="0" rtl="0" algn="l">
              <a:lnSpc>
                <a:spcPct val="109090"/>
              </a:lnSpc>
              <a:spcBef>
                <a:spcPts val="800"/>
              </a:spcBef>
              <a:spcAft>
                <a:spcPts val="0"/>
              </a:spcAft>
              <a:buSzPts val="2100"/>
              <a:buNone/>
            </a:pPr>
            <a:r>
              <a:t/>
            </a:r>
            <a:endParaRPr sz="1400">
              <a:solidFill>
                <a:srgbClr val="666600"/>
              </a:solidFill>
              <a:highlight>
                <a:srgbClr val="EEEEEE"/>
              </a:highlight>
            </a:endParaRPr>
          </a:p>
          <a:p>
            <a:pPr indent="0" lvl="0" marL="0" rtl="0" algn="l">
              <a:lnSpc>
                <a:spcPct val="90000"/>
              </a:lnSpc>
              <a:spcBef>
                <a:spcPts val="800"/>
              </a:spcBef>
              <a:spcAft>
                <a:spcPts val="0"/>
              </a:spcAft>
              <a:buSzPts val="2100"/>
              <a:buNone/>
            </a:pPr>
            <a:r>
              <a:t/>
            </a:r>
            <a:endParaRPr sz="1400"/>
          </a:p>
        </p:txBody>
      </p:sp>
      <p:sp>
        <p:nvSpPr>
          <p:cNvPr id="368" name="Google Shape;368;p62"/>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69" name="Google Shape;369;p62"/>
          <p:cNvSpPr txBox="1"/>
          <p:nvPr/>
        </p:nvSpPr>
        <p:spPr>
          <a:xfrm>
            <a:off x="1196665" y="3692486"/>
            <a:ext cx="1682100" cy="450900"/>
          </a:xfrm>
          <a:prstGeom prst="rect">
            <a:avLst/>
          </a:prstGeom>
          <a:solidFill>
            <a:srgbClr val="E1EFD8"/>
          </a:solidFill>
          <a:ln>
            <a:noFill/>
          </a:ln>
        </p:spPr>
        <p:txBody>
          <a:bodyPr anchorCtr="0" anchor="t" bIns="91425" lIns="91425" spcFirstLastPara="1" rIns="91425" wrap="square" tIns="91425">
            <a:noAutofit/>
          </a:bodyPr>
          <a:lstStyle/>
          <a:p>
            <a:pPr indent="0" lvl="0" marL="0" marR="0" rtl="0" algn="l">
              <a:lnSpc>
                <a:spcPct val="109090"/>
              </a:lnSpc>
              <a:spcBef>
                <a:spcPts val="0"/>
              </a:spcBef>
              <a:spcAft>
                <a:spcPts val="80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fileObject.close();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3"/>
          <p:cNvSpPr txBox="1"/>
          <p:nvPr>
            <p:ph idx="1" type="body"/>
          </p:nvPr>
        </p:nvSpPr>
        <p:spPr>
          <a:xfrm>
            <a:off x="311700" y="1229875"/>
            <a:ext cx="8520600" cy="33390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2100"/>
              <a:buNone/>
            </a:pPr>
            <a:r>
              <a:rPr b="1" lang="en"/>
              <a:t>Example </a:t>
            </a:r>
            <a:endParaRPr b="1"/>
          </a:p>
          <a:p>
            <a:pPr indent="0" lvl="0" marL="0" rtl="0" algn="l">
              <a:lnSpc>
                <a:spcPct val="90000"/>
              </a:lnSpc>
              <a:spcBef>
                <a:spcPts val="800"/>
              </a:spcBef>
              <a:spcAft>
                <a:spcPts val="0"/>
              </a:spcAft>
              <a:buSzPts val="2100"/>
              <a:buNone/>
            </a:pPr>
            <a:r>
              <a:t/>
            </a:r>
            <a:endParaRPr b="1"/>
          </a:p>
        </p:txBody>
      </p:sp>
      <p:sp>
        <p:nvSpPr>
          <p:cNvPr id="375" name="Google Shape;375;p63"/>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76" name="Google Shape;376;p63"/>
          <p:cNvSpPr txBox="1"/>
          <p:nvPr/>
        </p:nvSpPr>
        <p:spPr>
          <a:xfrm>
            <a:off x="438775" y="1832875"/>
            <a:ext cx="3571200" cy="1890000"/>
          </a:xfrm>
          <a:prstGeom prst="rect">
            <a:avLst/>
          </a:prstGeom>
          <a:solidFill>
            <a:srgbClr val="E1EFD8"/>
          </a:solidFill>
          <a:ln>
            <a:noFill/>
          </a:ln>
        </p:spPr>
        <p:txBody>
          <a:bodyPr anchorCtr="0" anchor="t" bIns="91425" lIns="91425" spcFirstLastPara="1" rIns="91425" wrap="square" tIns="91425">
            <a:noAutofit/>
          </a:bodyPr>
          <a:lstStyle/>
          <a:p>
            <a:pPr indent="0" lvl="0" marL="0" marR="0" rtl="0" algn="l">
              <a:lnSpc>
                <a:spcPct val="10909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Open a file</a:t>
            </a:r>
            <a:br>
              <a:rPr b="0" i="0" lang="en" sz="1400" u="none" cap="none" strike="noStrike">
                <a:solidFill>
                  <a:srgbClr val="000000"/>
                </a:solidFill>
                <a:latin typeface="Consolas"/>
                <a:ea typeface="Consolas"/>
                <a:cs typeface="Consolas"/>
                <a:sym typeface="Consolas"/>
              </a:rPr>
            </a:br>
            <a:r>
              <a:rPr b="0" i="0" lang="en" sz="1400" u="none" cap="none" strike="noStrike">
                <a:solidFill>
                  <a:srgbClr val="000000"/>
                </a:solidFill>
                <a:latin typeface="Consolas"/>
                <a:ea typeface="Consolas"/>
                <a:cs typeface="Consolas"/>
                <a:sym typeface="Consolas"/>
              </a:rPr>
              <a:t>fo = open("foo.txt", "wb")</a:t>
            </a:r>
            <a:br>
              <a:rPr b="0" i="0" lang="en" sz="1400" u="none" cap="none" strike="noStrike">
                <a:solidFill>
                  <a:srgbClr val="000000"/>
                </a:solidFill>
                <a:latin typeface="Consolas"/>
                <a:ea typeface="Consolas"/>
                <a:cs typeface="Consolas"/>
                <a:sym typeface="Consolas"/>
              </a:rPr>
            </a:br>
            <a:r>
              <a:rPr b="0" i="0" lang="en" sz="1400" u="none" cap="none" strike="noStrike">
                <a:solidFill>
                  <a:srgbClr val="000000"/>
                </a:solidFill>
                <a:latin typeface="Consolas"/>
                <a:ea typeface="Consolas"/>
                <a:cs typeface="Consolas"/>
                <a:sym typeface="Consolas"/>
              </a:rPr>
              <a:t>print "Name of the file: ", fo.name</a:t>
            </a:r>
            <a:br>
              <a:rPr b="0" i="0" lang="en" sz="1400" u="none" cap="none" strike="noStrike">
                <a:solidFill>
                  <a:srgbClr val="000000"/>
                </a:solidFill>
                <a:latin typeface="Consolas"/>
                <a:ea typeface="Consolas"/>
                <a:cs typeface="Consolas"/>
                <a:sym typeface="Consolas"/>
              </a:rPr>
            </a:br>
            <a:br>
              <a:rPr b="0" i="0" lang="en" sz="1400" u="none" cap="none" strike="noStrike">
                <a:solidFill>
                  <a:srgbClr val="000000"/>
                </a:solidFill>
                <a:latin typeface="Consolas"/>
                <a:ea typeface="Consolas"/>
                <a:cs typeface="Consolas"/>
                <a:sym typeface="Consolas"/>
              </a:rPr>
            </a:br>
            <a:r>
              <a:rPr b="0" i="0" lang="en" sz="1400" u="none" cap="none" strike="noStrike">
                <a:solidFill>
                  <a:srgbClr val="000000"/>
                </a:solidFill>
                <a:latin typeface="Consolas"/>
                <a:ea typeface="Consolas"/>
                <a:cs typeface="Consolas"/>
                <a:sym typeface="Consolas"/>
              </a:rPr>
              <a:t># Close opend file</a:t>
            </a:r>
            <a:br>
              <a:rPr b="0" i="0" lang="en" sz="1400" u="none" cap="none" strike="noStrike">
                <a:solidFill>
                  <a:srgbClr val="000000"/>
                </a:solidFill>
                <a:latin typeface="Consolas"/>
                <a:ea typeface="Consolas"/>
                <a:cs typeface="Consolas"/>
                <a:sym typeface="Consolas"/>
              </a:rPr>
            </a:br>
            <a:r>
              <a:rPr b="0" i="0" lang="en" sz="1400" u="none" cap="none" strike="noStrike">
                <a:solidFill>
                  <a:srgbClr val="000000"/>
                </a:solidFill>
                <a:latin typeface="Consolas"/>
                <a:ea typeface="Consolas"/>
                <a:cs typeface="Consolas"/>
                <a:sym typeface="Consolas"/>
              </a:rPr>
              <a:t>fo.close()</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63"/>
          <p:cNvSpPr txBox="1"/>
          <p:nvPr/>
        </p:nvSpPr>
        <p:spPr>
          <a:xfrm>
            <a:off x="4278125" y="1832875"/>
            <a:ext cx="2169600" cy="483000"/>
          </a:xfrm>
          <a:prstGeom prst="rect">
            <a:avLst/>
          </a:prstGeom>
          <a:solidFill>
            <a:srgbClr val="E1EFD8"/>
          </a:solidFill>
          <a:ln>
            <a:noFill/>
          </a:ln>
        </p:spPr>
        <p:txBody>
          <a:bodyPr anchorCtr="0" anchor="ctr" bIns="91425" lIns="91425" spcFirstLastPara="1" rIns="91425" wrap="square" tIns="91425">
            <a:noAutofit/>
          </a:bodyPr>
          <a:lstStyle/>
          <a:p>
            <a:pPr indent="0" lvl="0" marL="0" marR="0" rtl="0" algn="l">
              <a:lnSpc>
                <a:spcPct val="183333"/>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Name of the file:  foo.txt</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4"/>
          <p:cNvSpPr txBox="1"/>
          <p:nvPr>
            <p:ph idx="1" type="body"/>
          </p:nvPr>
        </p:nvSpPr>
        <p:spPr>
          <a:xfrm>
            <a:off x="311738" y="1066589"/>
            <a:ext cx="8520600" cy="3339000"/>
          </a:xfrm>
          <a:prstGeom prst="rect">
            <a:avLst/>
          </a:prstGeom>
          <a:noFill/>
          <a:ln>
            <a:noFill/>
          </a:ln>
        </p:spPr>
        <p:txBody>
          <a:bodyPr anchorCtr="0" anchor="t" bIns="34275" lIns="68575" spcFirstLastPara="1" rIns="68575" wrap="square" tIns="34275">
            <a:normAutofit lnSpcReduction="10000"/>
          </a:bodyPr>
          <a:lstStyle/>
          <a:p>
            <a:pPr indent="0" lvl="0" marL="0" marR="38100" rtl="0" algn="l">
              <a:lnSpc>
                <a:spcPct val="150000"/>
              </a:lnSpc>
              <a:spcBef>
                <a:spcPts val="300"/>
              </a:spcBef>
              <a:spcAft>
                <a:spcPts val="0"/>
              </a:spcAft>
              <a:buSzPts val="2100"/>
              <a:buNone/>
            </a:pPr>
            <a:r>
              <a:rPr b="1" lang="en">
                <a:solidFill>
                  <a:srgbClr val="121214"/>
                </a:solidFill>
              </a:rPr>
              <a:t>The write() Method</a:t>
            </a:r>
            <a:endParaRPr b="1">
              <a:solidFill>
                <a:srgbClr val="121214"/>
              </a:solidFill>
            </a:endParaRPr>
          </a:p>
          <a:p>
            <a:pPr indent="0" lvl="0" marL="25400" marR="25400" rtl="0" algn="just">
              <a:lnSpc>
                <a:spcPct val="163636"/>
              </a:lnSpc>
              <a:spcBef>
                <a:spcPts val="800"/>
              </a:spcBef>
              <a:spcAft>
                <a:spcPts val="0"/>
              </a:spcAft>
              <a:buSzPts val="2100"/>
              <a:buNone/>
            </a:pPr>
            <a:r>
              <a:rPr lang="en" sz="1400">
                <a:solidFill>
                  <a:srgbClr val="000000"/>
                </a:solidFill>
              </a:rPr>
              <a:t>The write() method writes any string to an open file. It is important to note that Python strings can have binary data and not just text.</a:t>
            </a:r>
            <a:endParaRPr sz="1400">
              <a:solidFill>
                <a:srgbClr val="000000"/>
              </a:solidFill>
            </a:endParaRPr>
          </a:p>
          <a:p>
            <a:pPr indent="0" lvl="0" marL="25400" marR="25400" rtl="0" algn="just">
              <a:lnSpc>
                <a:spcPct val="163636"/>
              </a:lnSpc>
              <a:spcBef>
                <a:spcPts val="1100"/>
              </a:spcBef>
              <a:spcAft>
                <a:spcPts val="0"/>
              </a:spcAft>
              <a:buSzPts val="2100"/>
              <a:buNone/>
            </a:pPr>
            <a:r>
              <a:rPr lang="en" sz="1400">
                <a:solidFill>
                  <a:srgbClr val="000000"/>
                </a:solidFill>
              </a:rPr>
              <a:t>The write() method does not add a newline character ('\n') to the end of the string −</a:t>
            </a:r>
            <a:endParaRPr sz="1400">
              <a:solidFill>
                <a:srgbClr val="000000"/>
              </a:solidFill>
            </a:endParaRPr>
          </a:p>
          <a:p>
            <a:pPr indent="0" lvl="0" marL="0" marR="38100" rtl="0" algn="l">
              <a:lnSpc>
                <a:spcPct val="150000"/>
              </a:lnSpc>
              <a:spcBef>
                <a:spcPts val="1100"/>
              </a:spcBef>
              <a:spcAft>
                <a:spcPts val="0"/>
              </a:spcAft>
              <a:buSzPts val="2100"/>
              <a:buNone/>
            </a:pPr>
            <a:r>
              <a:rPr lang="en" sz="1400">
                <a:solidFill>
                  <a:srgbClr val="000000"/>
                </a:solidFill>
              </a:rPr>
              <a:t>Syntax</a:t>
            </a:r>
            <a:endParaRPr sz="1400">
              <a:solidFill>
                <a:srgbClr val="000000"/>
              </a:solidFill>
            </a:endParaRPr>
          </a:p>
          <a:p>
            <a:pPr indent="0" lvl="0" marL="0" marR="38100" rtl="0" algn="l">
              <a:lnSpc>
                <a:spcPct val="150000"/>
              </a:lnSpc>
              <a:spcBef>
                <a:spcPts val="300"/>
              </a:spcBef>
              <a:spcAft>
                <a:spcPts val="0"/>
              </a:spcAft>
              <a:buSzPts val="2100"/>
              <a:buNone/>
            </a:pPr>
            <a:r>
              <a:t/>
            </a:r>
            <a:endParaRPr sz="1400">
              <a:solidFill>
                <a:srgbClr val="000000"/>
              </a:solidFill>
            </a:endParaRPr>
          </a:p>
          <a:p>
            <a:pPr indent="0" lvl="0" marL="25400" marR="25400" rtl="0" algn="just">
              <a:lnSpc>
                <a:spcPct val="163636"/>
              </a:lnSpc>
              <a:spcBef>
                <a:spcPts val="800"/>
              </a:spcBef>
              <a:spcAft>
                <a:spcPts val="0"/>
              </a:spcAft>
              <a:buSzPts val="2100"/>
              <a:buNone/>
            </a:pPr>
            <a:r>
              <a:rPr lang="en" sz="1400">
                <a:solidFill>
                  <a:srgbClr val="000000"/>
                </a:solidFill>
              </a:rPr>
              <a:t>Here, passed parameter is the content to be written into the opened file.</a:t>
            </a:r>
            <a:endParaRPr sz="1400">
              <a:solidFill>
                <a:srgbClr val="000000"/>
              </a:solidFill>
            </a:endParaRPr>
          </a:p>
          <a:p>
            <a:pPr indent="0" lvl="0" marL="0" rtl="0" algn="l">
              <a:lnSpc>
                <a:spcPct val="90000"/>
              </a:lnSpc>
              <a:spcBef>
                <a:spcPts val="1100"/>
              </a:spcBef>
              <a:spcAft>
                <a:spcPts val="0"/>
              </a:spcAft>
              <a:buSzPts val="2100"/>
              <a:buNone/>
            </a:pPr>
            <a:r>
              <a:t/>
            </a:r>
            <a:endParaRPr sz="1400"/>
          </a:p>
        </p:txBody>
      </p:sp>
      <p:sp>
        <p:nvSpPr>
          <p:cNvPr id="383" name="Google Shape;383;p64"/>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84" name="Google Shape;384;p64"/>
          <p:cNvSpPr txBox="1"/>
          <p:nvPr/>
        </p:nvSpPr>
        <p:spPr>
          <a:xfrm>
            <a:off x="1157938" y="3139765"/>
            <a:ext cx="2096400" cy="393600"/>
          </a:xfrm>
          <a:prstGeom prst="rect">
            <a:avLst/>
          </a:prstGeom>
          <a:solidFill>
            <a:srgbClr val="E1EFD8"/>
          </a:solidFill>
          <a:ln>
            <a:noFill/>
          </a:ln>
        </p:spPr>
        <p:txBody>
          <a:bodyPr anchorCtr="0" anchor="t" bIns="91425" lIns="91425" spcFirstLastPara="1" rIns="91425" wrap="square" tIns="91425">
            <a:noAutofit/>
          </a:bodyPr>
          <a:lstStyle/>
          <a:p>
            <a:pPr indent="0" lvl="0" marL="0" marR="0" rtl="0" algn="l">
              <a:lnSpc>
                <a:spcPct val="10909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fileObject.write(string);</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5"/>
          <p:cNvSpPr txBox="1"/>
          <p:nvPr>
            <p:ph idx="1" type="body"/>
          </p:nvPr>
        </p:nvSpPr>
        <p:spPr>
          <a:xfrm>
            <a:off x="393343" y="1238039"/>
            <a:ext cx="8520600" cy="3339000"/>
          </a:xfrm>
          <a:prstGeom prst="rect">
            <a:avLst/>
          </a:prstGeom>
          <a:noFill/>
          <a:ln>
            <a:noFill/>
          </a:ln>
        </p:spPr>
        <p:txBody>
          <a:bodyPr anchorCtr="0" anchor="t" bIns="34275" lIns="68575" spcFirstLastPara="1" rIns="68575" wrap="square" tIns="34275">
            <a:normAutofit/>
          </a:bodyPr>
          <a:lstStyle/>
          <a:p>
            <a:pPr indent="0" lvl="0" marL="0" marR="38100" rtl="0" algn="l">
              <a:lnSpc>
                <a:spcPct val="150000"/>
              </a:lnSpc>
              <a:spcBef>
                <a:spcPts val="300"/>
              </a:spcBef>
              <a:spcAft>
                <a:spcPts val="0"/>
              </a:spcAft>
              <a:buSzPts val="2100"/>
              <a:buNone/>
            </a:pPr>
            <a:r>
              <a:rPr b="1" lang="en">
                <a:solidFill>
                  <a:srgbClr val="000000"/>
                </a:solidFill>
              </a:rPr>
              <a:t>Example</a:t>
            </a:r>
            <a:br>
              <a:rPr lang="en" sz="1400">
                <a:solidFill>
                  <a:srgbClr val="313131"/>
                </a:solidFill>
              </a:rPr>
            </a:br>
            <a:endParaRPr sz="1400">
              <a:solidFill>
                <a:srgbClr val="666600"/>
              </a:solidFill>
            </a:endParaRPr>
          </a:p>
          <a:p>
            <a:pPr indent="0" lvl="0" marL="25400" marR="25400" rtl="0" algn="just">
              <a:lnSpc>
                <a:spcPct val="163636"/>
              </a:lnSpc>
              <a:spcBef>
                <a:spcPts val="800"/>
              </a:spcBef>
              <a:spcAft>
                <a:spcPts val="0"/>
              </a:spcAft>
              <a:buSzPts val="2100"/>
              <a:buNone/>
            </a:pPr>
            <a:r>
              <a:t/>
            </a:r>
            <a:endParaRPr sz="1400">
              <a:solidFill>
                <a:srgbClr val="000000"/>
              </a:solidFill>
            </a:endParaRPr>
          </a:p>
          <a:p>
            <a:pPr indent="0" lvl="0" marL="25400" marR="25400" rtl="0" algn="just">
              <a:lnSpc>
                <a:spcPct val="163636"/>
              </a:lnSpc>
              <a:spcBef>
                <a:spcPts val="1100"/>
              </a:spcBef>
              <a:spcAft>
                <a:spcPts val="0"/>
              </a:spcAft>
              <a:buSzPts val="2100"/>
              <a:buNone/>
            </a:pPr>
            <a:r>
              <a:t/>
            </a:r>
            <a:endParaRPr sz="1400">
              <a:solidFill>
                <a:srgbClr val="000000"/>
              </a:solidFill>
            </a:endParaRPr>
          </a:p>
          <a:p>
            <a:pPr indent="0" lvl="0" marL="25400" marR="25400" rtl="0" algn="just">
              <a:lnSpc>
                <a:spcPct val="163636"/>
              </a:lnSpc>
              <a:spcBef>
                <a:spcPts val="1100"/>
              </a:spcBef>
              <a:spcAft>
                <a:spcPts val="0"/>
              </a:spcAft>
              <a:buSzPts val="2100"/>
              <a:buNone/>
            </a:pPr>
            <a:r>
              <a:t/>
            </a:r>
            <a:endParaRPr sz="1400">
              <a:solidFill>
                <a:srgbClr val="000000"/>
              </a:solidFill>
            </a:endParaRPr>
          </a:p>
          <a:p>
            <a:pPr indent="0" lvl="0" marL="0" rtl="0" algn="l">
              <a:lnSpc>
                <a:spcPct val="183333"/>
              </a:lnSpc>
              <a:spcBef>
                <a:spcPts val="1100"/>
              </a:spcBef>
              <a:spcAft>
                <a:spcPts val="0"/>
              </a:spcAft>
              <a:buSzPts val="2100"/>
              <a:buNone/>
            </a:pPr>
            <a:r>
              <a:t/>
            </a:r>
            <a:endParaRPr sz="1400">
              <a:solidFill>
                <a:srgbClr val="313131"/>
              </a:solidFill>
              <a:highlight>
                <a:srgbClr val="F1F1F1"/>
              </a:highlight>
            </a:endParaRPr>
          </a:p>
          <a:p>
            <a:pPr indent="0" lvl="0" marL="0" rtl="0" algn="l">
              <a:lnSpc>
                <a:spcPct val="90000"/>
              </a:lnSpc>
              <a:spcBef>
                <a:spcPts val="800"/>
              </a:spcBef>
              <a:spcAft>
                <a:spcPts val="0"/>
              </a:spcAft>
              <a:buSzPts val="2100"/>
              <a:buNone/>
            </a:pPr>
            <a:r>
              <a:t/>
            </a:r>
            <a:endParaRPr sz="1400"/>
          </a:p>
        </p:txBody>
      </p:sp>
      <p:sp>
        <p:nvSpPr>
          <p:cNvPr id="390" name="Google Shape;390;p65"/>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91" name="Google Shape;391;p65"/>
          <p:cNvSpPr txBox="1"/>
          <p:nvPr/>
        </p:nvSpPr>
        <p:spPr>
          <a:xfrm>
            <a:off x="532642" y="1933964"/>
            <a:ext cx="2973900" cy="2486400"/>
          </a:xfrm>
          <a:prstGeom prst="rect">
            <a:avLst/>
          </a:prstGeom>
          <a:solidFill>
            <a:srgbClr val="E1EFD8"/>
          </a:solidFill>
          <a:ln>
            <a:noFill/>
          </a:ln>
        </p:spPr>
        <p:txBody>
          <a:bodyPr anchorCtr="0" anchor="t" bIns="91425" lIns="91425" spcFirstLastPara="1" rIns="91425" wrap="square" tIns="91425">
            <a:noAutofit/>
          </a:bodyPr>
          <a:lstStyle/>
          <a:p>
            <a:pPr indent="0" lvl="0" marL="0" marR="38100" rtl="0" algn="l">
              <a:lnSpc>
                <a:spcPct val="150000"/>
              </a:lnSpc>
              <a:spcBef>
                <a:spcPts val="300"/>
              </a:spcBef>
              <a:spcAft>
                <a:spcPts val="30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 Open a file</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fo = open("foo.txt", "wb")</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fo.write( "Python is a great language.\nYeah its great!!\n");</a:t>
            </a:r>
            <a:br>
              <a:rPr b="0" i="0" lang="en" sz="1400" u="none" cap="none" strike="noStrike">
                <a:solidFill>
                  <a:srgbClr val="000000"/>
                </a:solidFill>
                <a:latin typeface="Roboto"/>
                <a:ea typeface="Roboto"/>
                <a:cs typeface="Roboto"/>
                <a:sym typeface="Roboto"/>
              </a:rPr>
            </a:b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Close opend file</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fo.close()</a:t>
            </a:r>
            <a:endParaRPr b="0" i="0" sz="1400" u="none" cap="none" strike="noStrike">
              <a:solidFill>
                <a:srgbClr val="000000"/>
              </a:solidFill>
              <a:latin typeface="Roboto"/>
              <a:ea typeface="Roboto"/>
              <a:cs typeface="Roboto"/>
              <a:sym typeface="Roboto"/>
            </a:endParaRPr>
          </a:p>
        </p:txBody>
      </p:sp>
      <p:sp>
        <p:nvSpPr>
          <p:cNvPr id="392" name="Google Shape;392;p65"/>
          <p:cNvSpPr txBox="1"/>
          <p:nvPr/>
        </p:nvSpPr>
        <p:spPr>
          <a:xfrm>
            <a:off x="4055068" y="1994864"/>
            <a:ext cx="2486400" cy="840900"/>
          </a:xfrm>
          <a:prstGeom prst="rect">
            <a:avLst/>
          </a:prstGeom>
          <a:solidFill>
            <a:srgbClr val="E1EFD8"/>
          </a:solidFill>
          <a:ln>
            <a:noFill/>
          </a:ln>
        </p:spPr>
        <p:txBody>
          <a:bodyPr anchorCtr="0" anchor="t" bIns="91425" lIns="91425" spcFirstLastPara="1" rIns="91425" wrap="square" tIns="91425">
            <a:noAutofit/>
          </a:bodyPr>
          <a:lstStyle/>
          <a:p>
            <a:pPr indent="0" lvl="0" marL="0" marR="0" rtl="0" algn="l">
              <a:lnSpc>
                <a:spcPct val="183333"/>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Python is a great language.</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Yeah its great!!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6"/>
          <p:cNvSpPr txBox="1"/>
          <p:nvPr>
            <p:ph idx="1" type="body"/>
          </p:nvPr>
        </p:nvSpPr>
        <p:spPr>
          <a:xfrm>
            <a:off x="311700" y="1229875"/>
            <a:ext cx="8520600" cy="3339000"/>
          </a:xfrm>
          <a:prstGeom prst="rect">
            <a:avLst/>
          </a:prstGeom>
          <a:noFill/>
          <a:ln>
            <a:noFill/>
          </a:ln>
        </p:spPr>
        <p:txBody>
          <a:bodyPr anchorCtr="0" anchor="t" bIns="34275" lIns="68575" spcFirstLastPara="1" rIns="68575" wrap="square" tIns="34275">
            <a:normAutofit lnSpcReduction="20000"/>
          </a:bodyPr>
          <a:lstStyle/>
          <a:p>
            <a:pPr indent="0" lvl="0" marL="0" marR="38100" rtl="0" algn="l">
              <a:lnSpc>
                <a:spcPct val="150000"/>
              </a:lnSpc>
              <a:spcBef>
                <a:spcPts val="300"/>
              </a:spcBef>
              <a:spcAft>
                <a:spcPts val="0"/>
              </a:spcAft>
              <a:buSzPts val="2100"/>
              <a:buNone/>
            </a:pPr>
            <a:r>
              <a:rPr b="1" lang="en">
                <a:solidFill>
                  <a:srgbClr val="121214"/>
                </a:solidFill>
              </a:rPr>
              <a:t>The read() Method</a:t>
            </a:r>
            <a:endParaRPr b="1">
              <a:solidFill>
                <a:srgbClr val="121214"/>
              </a:solidFill>
            </a:endParaRPr>
          </a:p>
          <a:p>
            <a:pPr indent="0" lvl="0" marL="25400" marR="25400" rtl="0" algn="just">
              <a:lnSpc>
                <a:spcPct val="163636"/>
              </a:lnSpc>
              <a:spcBef>
                <a:spcPts val="800"/>
              </a:spcBef>
              <a:spcAft>
                <a:spcPts val="0"/>
              </a:spcAft>
              <a:buSzPts val="2100"/>
              <a:buNone/>
            </a:pPr>
            <a:r>
              <a:rPr lang="en" sz="1400">
                <a:solidFill>
                  <a:srgbClr val="000000"/>
                </a:solidFill>
              </a:rPr>
              <a:t>The read() method reads a string from an open file. It is important to note that Python strings can have binary data. apart from text data.</a:t>
            </a:r>
            <a:endParaRPr sz="1400">
              <a:solidFill>
                <a:srgbClr val="000000"/>
              </a:solidFill>
            </a:endParaRPr>
          </a:p>
          <a:p>
            <a:pPr indent="0" lvl="0" marL="0" marR="38100" rtl="0" algn="l">
              <a:lnSpc>
                <a:spcPct val="150000"/>
              </a:lnSpc>
              <a:spcBef>
                <a:spcPts val="1100"/>
              </a:spcBef>
              <a:spcAft>
                <a:spcPts val="0"/>
              </a:spcAft>
              <a:buSzPts val="2100"/>
              <a:buNone/>
            </a:pPr>
            <a:r>
              <a:rPr lang="en" sz="1400">
                <a:solidFill>
                  <a:srgbClr val="000000"/>
                </a:solidFill>
              </a:rPr>
              <a:t>Syntax</a:t>
            </a:r>
            <a:endParaRPr sz="1400">
              <a:solidFill>
                <a:srgbClr val="000000"/>
              </a:solidFill>
            </a:endParaRPr>
          </a:p>
          <a:p>
            <a:pPr indent="0" lvl="0" marL="0" rtl="0" algn="l">
              <a:lnSpc>
                <a:spcPct val="109090"/>
              </a:lnSpc>
              <a:spcBef>
                <a:spcPts val="800"/>
              </a:spcBef>
              <a:spcAft>
                <a:spcPts val="0"/>
              </a:spcAft>
              <a:buSzPts val="2100"/>
              <a:buNone/>
            </a:pPr>
            <a:r>
              <a:t/>
            </a:r>
            <a:endParaRPr sz="1400">
              <a:solidFill>
                <a:srgbClr val="666600"/>
              </a:solidFill>
              <a:highlight>
                <a:srgbClr val="EEEEEE"/>
              </a:highlight>
            </a:endParaRPr>
          </a:p>
          <a:p>
            <a:pPr indent="0" lvl="0" marL="25400" marR="25400" rtl="0" algn="just">
              <a:lnSpc>
                <a:spcPct val="163636"/>
              </a:lnSpc>
              <a:spcBef>
                <a:spcPts val="800"/>
              </a:spcBef>
              <a:spcAft>
                <a:spcPts val="0"/>
              </a:spcAft>
              <a:buSzPts val="2100"/>
              <a:buNone/>
            </a:pPr>
            <a:r>
              <a:rPr lang="en" sz="1400">
                <a:solidFill>
                  <a:srgbClr val="000000"/>
                </a:solidFill>
              </a:rPr>
              <a:t>Here, passed parameter is the number of bytes to be read from the opened file. This method starts reading from the beginning of the file and if count is missing, then it tries to read as much as possible, maybe until the end of file.</a:t>
            </a:r>
            <a:endParaRPr sz="1400">
              <a:solidFill>
                <a:srgbClr val="000000"/>
              </a:solidFill>
            </a:endParaRPr>
          </a:p>
          <a:p>
            <a:pPr indent="0" lvl="0" marL="0" rtl="0" algn="l">
              <a:lnSpc>
                <a:spcPct val="90000"/>
              </a:lnSpc>
              <a:spcBef>
                <a:spcPts val="1100"/>
              </a:spcBef>
              <a:spcAft>
                <a:spcPts val="0"/>
              </a:spcAft>
              <a:buSzPts val="2100"/>
              <a:buNone/>
            </a:pPr>
            <a:r>
              <a:t/>
            </a:r>
            <a:endParaRPr sz="1400"/>
          </a:p>
        </p:txBody>
      </p:sp>
      <p:sp>
        <p:nvSpPr>
          <p:cNvPr id="398" name="Google Shape;398;p66"/>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99" name="Google Shape;399;p66"/>
          <p:cNvSpPr txBox="1"/>
          <p:nvPr/>
        </p:nvSpPr>
        <p:spPr>
          <a:xfrm>
            <a:off x="1121325" y="2876450"/>
            <a:ext cx="2169600" cy="393600"/>
          </a:xfrm>
          <a:prstGeom prst="rect">
            <a:avLst/>
          </a:prstGeom>
          <a:solidFill>
            <a:srgbClr val="E1EFD8"/>
          </a:solidFill>
          <a:ln>
            <a:noFill/>
          </a:ln>
        </p:spPr>
        <p:txBody>
          <a:bodyPr anchorCtr="0" anchor="t" bIns="91425" lIns="91425" spcFirstLastPara="1" rIns="91425" wrap="square" tIns="91425">
            <a:noAutofit/>
          </a:bodyPr>
          <a:lstStyle/>
          <a:p>
            <a:pPr indent="0" lvl="0" marL="0" marR="0" rtl="0" algn="l">
              <a:lnSpc>
                <a:spcPct val="109090"/>
              </a:lnSpc>
              <a:spcBef>
                <a:spcPts val="0"/>
              </a:spcBef>
              <a:spcAft>
                <a:spcPts val="80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fileObject.read([count]);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7"/>
          <p:cNvSpPr txBox="1"/>
          <p:nvPr>
            <p:ph idx="1" type="body"/>
          </p:nvPr>
        </p:nvSpPr>
        <p:spPr>
          <a:xfrm>
            <a:off x="311700" y="1229875"/>
            <a:ext cx="8520600" cy="33390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2100"/>
              <a:buNone/>
            </a:pPr>
            <a:r>
              <a:rPr b="1" lang="en"/>
              <a:t>Example </a:t>
            </a:r>
            <a:endParaRPr b="1"/>
          </a:p>
          <a:p>
            <a:pPr indent="0" lvl="0" marL="0" rtl="0" algn="l">
              <a:lnSpc>
                <a:spcPct val="90000"/>
              </a:lnSpc>
              <a:spcBef>
                <a:spcPts val="800"/>
              </a:spcBef>
              <a:spcAft>
                <a:spcPts val="0"/>
              </a:spcAft>
              <a:buSzPts val="2100"/>
              <a:buNone/>
            </a:pPr>
            <a:r>
              <a:t/>
            </a:r>
            <a:endParaRPr b="1"/>
          </a:p>
        </p:txBody>
      </p:sp>
      <p:sp>
        <p:nvSpPr>
          <p:cNvPr id="405" name="Google Shape;405;p67"/>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06" name="Google Shape;406;p67"/>
          <p:cNvSpPr txBox="1"/>
          <p:nvPr/>
        </p:nvSpPr>
        <p:spPr>
          <a:xfrm>
            <a:off x="475350" y="1803875"/>
            <a:ext cx="3132300" cy="1861800"/>
          </a:xfrm>
          <a:prstGeom prst="rect">
            <a:avLst/>
          </a:prstGeom>
          <a:solidFill>
            <a:srgbClr val="E1EFD8"/>
          </a:solidFill>
          <a:ln>
            <a:noFill/>
          </a:ln>
        </p:spPr>
        <p:txBody>
          <a:bodyPr anchorCtr="0" anchor="t" bIns="91425" lIns="91425" spcFirstLastPara="1" rIns="91425" wrap="square" tIns="91425">
            <a:noAutofit/>
          </a:bodyPr>
          <a:lstStyle/>
          <a:p>
            <a:pPr indent="0" lvl="0" marL="0" marR="0" rtl="0" algn="l">
              <a:lnSpc>
                <a:spcPct val="10909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Open a file</a:t>
            </a:r>
            <a:br>
              <a:rPr b="0" i="0" lang="en" sz="1400" u="none" cap="none" strike="noStrike">
                <a:solidFill>
                  <a:srgbClr val="000000"/>
                </a:solidFill>
                <a:latin typeface="Consolas"/>
                <a:ea typeface="Consolas"/>
                <a:cs typeface="Consolas"/>
                <a:sym typeface="Consolas"/>
              </a:rPr>
            </a:br>
            <a:r>
              <a:rPr b="0" i="0" lang="en" sz="1400" u="none" cap="none" strike="noStrike">
                <a:solidFill>
                  <a:srgbClr val="000000"/>
                </a:solidFill>
                <a:latin typeface="Consolas"/>
                <a:ea typeface="Consolas"/>
                <a:cs typeface="Consolas"/>
                <a:sym typeface="Consolas"/>
              </a:rPr>
              <a:t>fo = open("foo.txt", "r+")</a:t>
            </a:r>
            <a:br>
              <a:rPr b="0" i="0" lang="en" sz="1400" u="none" cap="none" strike="noStrike">
                <a:solidFill>
                  <a:srgbClr val="000000"/>
                </a:solidFill>
                <a:latin typeface="Consolas"/>
                <a:ea typeface="Consolas"/>
                <a:cs typeface="Consolas"/>
                <a:sym typeface="Consolas"/>
              </a:rPr>
            </a:br>
            <a:r>
              <a:rPr b="0" i="0" lang="en" sz="1400" u="none" cap="none" strike="noStrike">
                <a:solidFill>
                  <a:srgbClr val="000000"/>
                </a:solidFill>
                <a:latin typeface="Consolas"/>
                <a:ea typeface="Consolas"/>
                <a:cs typeface="Consolas"/>
                <a:sym typeface="Consolas"/>
              </a:rPr>
              <a:t>str = fo.read(10);</a:t>
            </a:r>
            <a:br>
              <a:rPr b="0" i="0" lang="en" sz="1400" u="none" cap="none" strike="noStrike">
                <a:solidFill>
                  <a:srgbClr val="000000"/>
                </a:solidFill>
                <a:latin typeface="Consolas"/>
                <a:ea typeface="Consolas"/>
                <a:cs typeface="Consolas"/>
                <a:sym typeface="Consolas"/>
              </a:rPr>
            </a:br>
            <a:r>
              <a:rPr b="0" i="0" lang="en" sz="1400" u="none" cap="none" strike="noStrike">
                <a:solidFill>
                  <a:srgbClr val="000000"/>
                </a:solidFill>
                <a:latin typeface="Consolas"/>
                <a:ea typeface="Consolas"/>
                <a:cs typeface="Consolas"/>
                <a:sym typeface="Consolas"/>
              </a:rPr>
              <a:t>print "Read String is : ", str</a:t>
            </a:r>
            <a:br>
              <a:rPr b="0" i="0" lang="en" sz="1400" u="none" cap="none" strike="noStrike">
                <a:solidFill>
                  <a:srgbClr val="000000"/>
                </a:solidFill>
                <a:latin typeface="Consolas"/>
                <a:ea typeface="Consolas"/>
                <a:cs typeface="Consolas"/>
                <a:sym typeface="Consolas"/>
              </a:rPr>
            </a:br>
            <a:r>
              <a:rPr b="0" i="0" lang="en" sz="1400" u="none" cap="none" strike="noStrike">
                <a:solidFill>
                  <a:srgbClr val="000000"/>
                </a:solidFill>
                <a:latin typeface="Consolas"/>
                <a:ea typeface="Consolas"/>
                <a:cs typeface="Consolas"/>
                <a:sym typeface="Consolas"/>
              </a:rPr>
              <a:t># Close opened file</a:t>
            </a:r>
            <a:br>
              <a:rPr b="0" i="0" lang="en" sz="1400" u="none" cap="none" strike="noStrike">
                <a:solidFill>
                  <a:srgbClr val="000000"/>
                </a:solidFill>
                <a:latin typeface="Consolas"/>
                <a:ea typeface="Consolas"/>
                <a:cs typeface="Consolas"/>
                <a:sym typeface="Consolas"/>
              </a:rPr>
            </a:br>
            <a:r>
              <a:rPr b="0" i="0" lang="en" sz="1400" u="none" cap="none" strike="noStrike">
                <a:solidFill>
                  <a:srgbClr val="000000"/>
                </a:solidFill>
                <a:latin typeface="Consolas"/>
                <a:ea typeface="Consolas"/>
                <a:cs typeface="Consolas"/>
                <a:sym typeface="Consolas"/>
              </a:rPr>
              <a:t>fo.close()</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67"/>
          <p:cNvSpPr txBox="1"/>
          <p:nvPr/>
        </p:nvSpPr>
        <p:spPr>
          <a:xfrm>
            <a:off x="4022175" y="1913575"/>
            <a:ext cx="2340300" cy="536400"/>
          </a:xfrm>
          <a:prstGeom prst="rect">
            <a:avLst/>
          </a:prstGeom>
          <a:solidFill>
            <a:srgbClr val="E1EFD8"/>
          </a:solidFill>
          <a:ln>
            <a:noFill/>
          </a:ln>
        </p:spPr>
        <p:txBody>
          <a:bodyPr anchorCtr="0" anchor="t" bIns="91425" lIns="91425" spcFirstLastPara="1" rIns="91425" wrap="square" tIns="91425">
            <a:noAutofit/>
          </a:bodyPr>
          <a:lstStyle/>
          <a:p>
            <a:pPr indent="0" lvl="0" marL="0" marR="0" rtl="0" algn="l">
              <a:lnSpc>
                <a:spcPct val="10909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Read String is :  Python is</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API</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8"/>
          <p:cNvSpPr txBox="1"/>
          <p:nvPr>
            <p:ph idx="1" type="body"/>
          </p:nvPr>
        </p:nvSpPr>
        <p:spPr>
          <a:xfrm>
            <a:off x="311700" y="1229875"/>
            <a:ext cx="8520600" cy="3339000"/>
          </a:xfrm>
          <a:prstGeom prst="rect">
            <a:avLst/>
          </a:prstGeom>
          <a:noFill/>
          <a:ln>
            <a:noFill/>
          </a:ln>
        </p:spPr>
        <p:txBody>
          <a:bodyPr anchorCtr="0" anchor="t" bIns="34275" lIns="68575" spcFirstLastPara="1" rIns="68575" wrap="square" tIns="34275">
            <a:normAutofit/>
          </a:bodyPr>
          <a:lstStyle/>
          <a:p>
            <a:pPr indent="0" lvl="0" marL="0" marR="38100" rtl="0" algn="l">
              <a:lnSpc>
                <a:spcPct val="150000"/>
              </a:lnSpc>
              <a:spcBef>
                <a:spcPts val="300"/>
              </a:spcBef>
              <a:spcAft>
                <a:spcPts val="0"/>
              </a:spcAft>
              <a:buSzPts val="2100"/>
              <a:buNone/>
            </a:pPr>
            <a:r>
              <a:rPr b="1" lang="en">
                <a:solidFill>
                  <a:srgbClr val="121214"/>
                </a:solidFill>
              </a:rPr>
              <a:t>Directories in Python</a:t>
            </a:r>
            <a:endParaRPr b="1">
              <a:solidFill>
                <a:srgbClr val="121214"/>
              </a:solidFill>
            </a:endParaRPr>
          </a:p>
          <a:p>
            <a:pPr indent="0" lvl="0" marL="0" marR="38100" rtl="0" algn="l">
              <a:lnSpc>
                <a:spcPct val="150000"/>
              </a:lnSpc>
              <a:spcBef>
                <a:spcPts val="300"/>
              </a:spcBef>
              <a:spcAft>
                <a:spcPts val="0"/>
              </a:spcAft>
              <a:buSzPts val="2100"/>
              <a:buNone/>
            </a:pPr>
            <a:r>
              <a:t/>
            </a:r>
            <a:endParaRPr sz="1400">
              <a:solidFill>
                <a:srgbClr val="121214"/>
              </a:solidFill>
            </a:endParaRPr>
          </a:p>
          <a:p>
            <a:pPr indent="0" lvl="0" marL="25400" marR="25400" rtl="0" algn="just">
              <a:lnSpc>
                <a:spcPct val="163636"/>
              </a:lnSpc>
              <a:spcBef>
                <a:spcPts val="800"/>
              </a:spcBef>
              <a:spcAft>
                <a:spcPts val="0"/>
              </a:spcAft>
              <a:buSzPts val="2100"/>
              <a:buNone/>
            </a:pPr>
            <a:r>
              <a:rPr lang="en" sz="1400">
                <a:solidFill>
                  <a:srgbClr val="000000"/>
                </a:solidFill>
              </a:rPr>
              <a:t>All files are contained within various directories, and Python has no problem handling these too.</a:t>
            </a:r>
            <a:endParaRPr sz="1400">
              <a:solidFill>
                <a:srgbClr val="000000"/>
              </a:solidFill>
            </a:endParaRPr>
          </a:p>
          <a:p>
            <a:pPr indent="0" lvl="0" marL="25400" marR="25400" rtl="0" algn="just">
              <a:lnSpc>
                <a:spcPct val="163636"/>
              </a:lnSpc>
              <a:spcBef>
                <a:spcPts val="1100"/>
              </a:spcBef>
              <a:spcAft>
                <a:spcPts val="0"/>
              </a:spcAft>
              <a:buSzPts val="2100"/>
              <a:buNone/>
            </a:pPr>
            <a:r>
              <a:rPr lang="en" sz="1400">
                <a:solidFill>
                  <a:srgbClr val="000000"/>
                </a:solidFill>
              </a:rPr>
              <a:t> The </a:t>
            </a:r>
            <a:r>
              <a:rPr b="1" lang="en" sz="1400">
                <a:solidFill>
                  <a:srgbClr val="000000"/>
                </a:solidFill>
              </a:rPr>
              <a:t>os</a:t>
            </a:r>
            <a:r>
              <a:rPr lang="en" sz="1400">
                <a:solidFill>
                  <a:srgbClr val="000000"/>
                </a:solidFill>
              </a:rPr>
              <a:t> module has several methods that help you create, remove, and change directories.</a:t>
            </a:r>
            <a:endParaRPr sz="1400">
              <a:solidFill>
                <a:srgbClr val="000000"/>
              </a:solidFill>
            </a:endParaRPr>
          </a:p>
          <a:p>
            <a:pPr indent="0" lvl="0" marL="0" rtl="0" algn="l">
              <a:lnSpc>
                <a:spcPct val="90000"/>
              </a:lnSpc>
              <a:spcBef>
                <a:spcPts val="1100"/>
              </a:spcBef>
              <a:spcAft>
                <a:spcPts val="0"/>
              </a:spcAft>
              <a:buSzPts val="2100"/>
              <a:buNone/>
            </a:pPr>
            <a:r>
              <a:t/>
            </a:r>
            <a:endParaRPr sz="1400"/>
          </a:p>
        </p:txBody>
      </p:sp>
      <p:sp>
        <p:nvSpPr>
          <p:cNvPr id="413" name="Google Shape;413;p68"/>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9"/>
          <p:cNvSpPr txBox="1"/>
          <p:nvPr>
            <p:ph idx="1" type="body"/>
          </p:nvPr>
        </p:nvSpPr>
        <p:spPr>
          <a:xfrm>
            <a:off x="311700" y="1229875"/>
            <a:ext cx="8520600" cy="3339000"/>
          </a:xfrm>
          <a:prstGeom prst="rect">
            <a:avLst/>
          </a:prstGeom>
          <a:noFill/>
          <a:ln>
            <a:noFill/>
          </a:ln>
        </p:spPr>
        <p:txBody>
          <a:bodyPr anchorCtr="0" anchor="t" bIns="34275" lIns="68575" spcFirstLastPara="1" rIns="68575" wrap="square" tIns="34275">
            <a:normAutofit/>
          </a:bodyPr>
          <a:lstStyle/>
          <a:p>
            <a:pPr indent="0" lvl="0" marL="0" marR="38100" rtl="0" algn="l">
              <a:lnSpc>
                <a:spcPct val="150000"/>
              </a:lnSpc>
              <a:spcBef>
                <a:spcPts val="300"/>
              </a:spcBef>
              <a:spcAft>
                <a:spcPts val="0"/>
              </a:spcAft>
              <a:buSzPts val="2100"/>
              <a:buNone/>
            </a:pPr>
            <a:r>
              <a:rPr b="1" lang="en">
                <a:solidFill>
                  <a:srgbClr val="121214"/>
                </a:solidFill>
              </a:rPr>
              <a:t>The mkdir() Method</a:t>
            </a:r>
            <a:endParaRPr b="1">
              <a:solidFill>
                <a:srgbClr val="121214"/>
              </a:solidFill>
            </a:endParaRPr>
          </a:p>
          <a:p>
            <a:pPr indent="0" lvl="0" marL="25400" marR="25400" rtl="0" algn="just">
              <a:lnSpc>
                <a:spcPct val="163636"/>
              </a:lnSpc>
              <a:spcBef>
                <a:spcPts val="800"/>
              </a:spcBef>
              <a:spcAft>
                <a:spcPts val="0"/>
              </a:spcAft>
              <a:buSzPts val="2100"/>
              <a:buNone/>
            </a:pPr>
            <a:r>
              <a:rPr lang="en" sz="1400">
                <a:solidFill>
                  <a:srgbClr val="000000"/>
                </a:solidFill>
              </a:rPr>
              <a:t>You can use the mkdir() method of the </a:t>
            </a:r>
            <a:r>
              <a:rPr b="1" lang="en" sz="1400">
                <a:solidFill>
                  <a:srgbClr val="000000"/>
                </a:solidFill>
              </a:rPr>
              <a:t>os</a:t>
            </a:r>
            <a:r>
              <a:rPr lang="en" sz="1400">
                <a:solidFill>
                  <a:srgbClr val="000000"/>
                </a:solidFill>
              </a:rPr>
              <a:t> module to create directories in the current directory. You need to supply an argument to this method which contains the name of the directory to be created.</a:t>
            </a:r>
            <a:endParaRPr sz="1400">
              <a:solidFill>
                <a:srgbClr val="000000"/>
              </a:solidFill>
            </a:endParaRPr>
          </a:p>
          <a:p>
            <a:pPr indent="0" lvl="0" marL="0" marR="38100" rtl="0" algn="l">
              <a:lnSpc>
                <a:spcPct val="150000"/>
              </a:lnSpc>
              <a:spcBef>
                <a:spcPts val="1100"/>
              </a:spcBef>
              <a:spcAft>
                <a:spcPts val="0"/>
              </a:spcAft>
              <a:buSzPts val="2100"/>
              <a:buNone/>
            </a:pPr>
            <a:r>
              <a:rPr lang="en" sz="1400">
                <a:solidFill>
                  <a:srgbClr val="000000"/>
                </a:solidFill>
              </a:rPr>
              <a:t>Syntax</a:t>
            </a:r>
            <a:endParaRPr sz="1400">
              <a:solidFill>
                <a:srgbClr val="000000"/>
              </a:solidFill>
            </a:endParaRPr>
          </a:p>
          <a:p>
            <a:pPr indent="0" lvl="0" marL="0" rtl="0" algn="l">
              <a:lnSpc>
                <a:spcPct val="109090"/>
              </a:lnSpc>
              <a:spcBef>
                <a:spcPts val="800"/>
              </a:spcBef>
              <a:spcAft>
                <a:spcPts val="0"/>
              </a:spcAft>
              <a:buSzPts val="2100"/>
              <a:buNone/>
            </a:pPr>
            <a:r>
              <a:t/>
            </a:r>
            <a:endParaRPr sz="1400">
              <a:solidFill>
                <a:srgbClr val="666600"/>
              </a:solidFill>
              <a:highlight>
                <a:srgbClr val="EEEEEE"/>
              </a:highlight>
            </a:endParaRPr>
          </a:p>
          <a:p>
            <a:pPr indent="0" lvl="0" marL="0" rtl="0" algn="l">
              <a:lnSpc>
                <a:spcPct val="90000"/>
              </a:lnSpc>
              <a:spcBef>
                <a:spcPts val="800"/>
              </a:spcBef>
              <a:spcAft>
                <a:spcPts val="0"/>
              </a:spcAft>
              <a:buSzPts val="2100"/>
              <a:buNone/>
            </a:pPr>
            <a:r>
              <a:t/>
            </a:r>
            <a:endParaRPr sz="1400"/>
          </a:p>
        </p:txBody>
      </p:sp>
      <p:sp>
        <p:nvSpPr>
          <p:cNvPr id="419" name="Google Shape;419;p69"/>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20" name="Google Shape;420;p69"/>
          <p:cNvSpPr txBox="1"/>
          <p:nvPr/>
        </p:nvSpPr>
        <p:spPr>
          <a:xfrm>
            <a:off x="1596675" y="3193350"/>
            <a:ext cx="1755000" cy="487500"/>
          </a:xfrm>
          <a:prstGeom prst="rect">
            <a:avLst/>
          </a:prstGeom>
          <a:solidFill>
            <a:srgbClr val="E1EFD8"/>
          </a:solidFill>
          <a:ln>
            <a:noFill/>
          </a:ln>
        </p:spPr>
        <p:txBody>
          <a:bodyPr anchorCtr="0" anchor="t" bIns="91425" lIns="91425" spcFirstLastPara="1" rIns="91425" wrap="square" tIns="91425">
            <a:noAutofit/>
          </a:bodyPr>
          <a:lstStyle/>
          <a:p>
            <a:pPr indent="0" lvl="0" marL="0" marR="0" rtl="0" algn="l">
              <a:lnSpc>
                <a:spcPct val="109090"/>
              </a:lnSpc>
              <a:spcBef>
                <a:spcPts val="0"/>
              </a:spcBef>
              <a:spcAft>
                <a:spcPts val="80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os.mkdir("newdir")</a:t>
            </a:r>
            <a:endParaRPr b="0" i="0" sz="1400" u="none" cap="none" strike="noStrike">
              <a:solidFill>
                <a:srgbClr val="000000"/>
              </a:solidFill>
              <a:latin typeface="Arial"/>
              <a:ea typeface="Arial"/>
              <a:cs typeface="Arial"/>
              <a:sym typeface="Arial"/>
            </a:endParaRPr>
          </a:p>
        </p:txBody>
      </p:sp>
      <p:sp>
        <p:nvSpPr>
          <p:cNvPr id="421" name="Google Shape;421;p69"/>
          <p:cNvSpPr txBox="1"/>
          <p:nvPr/>
        </p:nvSpPr>
        <p:spPr>
          <a:xfrm>
            <a:off x="3534625" y="2736300"/>
            <a:ext cx="2754600" cy="1401600"/>
          </a:xfrm>
          <a:prstGeom prst="rect">
            <a:avLst/>
          </a:prstGeom>
          <a:solidFill>
            <a:srgbClr val="E1EFD8"/>
          </a:solidFill>
          <a:ln>
            <a:noFill/>
          </a:ln>
        </p:spPr>
        <p:txBody>
          <a:bodyPr anchorCtr="0" anchor="t" bIns="91425" lIns="91425" spcFirstLastPara="1" rIns="91425" wrap="square" tIns="91425">
            <a:noAutofit/>
          </a:bodyPr>
          <a:lstStyle/>
          <a:p>
            <a:pPr indent="0" lvl="0" marL="0" marR="0" rtl="0" algn="l">
              <a:lnSpc>
                <a:spcPct val="10909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#!/usr/bin/python</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import os</a:t>
            </a:r>
            <a:br>
              <a:rPr b="0" i="0" lang="en" sz="1400" u="none" cap="none" strike="noStrike">
                <a:solidFill>
                  <a:srgbClr val="000000"/>
                </a:solidFill>
                <a:latin typeface="Roboto"/>
                <a:ea typeface="Roboto"/>
                <a:cs typeface="Roboto"/>
                <a:sym typeface="Roboto"/>
              </a:rPr>
            </a:b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Create a directory "test"</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os.mkdir("test")</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idx="1" type="body"/>
          </p:nvPr>
        </p:nvSpPr>
        <p:spPr>
          <a:xfrm>
            <a:off x="311700" y="1229875"/>
            <a:ext cx="8520600" cy="3339000"/>
          </a:xfrm>
          <a:prstGeom prst="rect">
            <a:avLst/>
          </a:prstGeom>
          <a:noFill/>
          <a:ln>
            <a:noFill/>
          </a:ln>
        </p:spPr>
        <p:txBody>
          <a:bodyPr anchorCtr="0" anchor="t" bIns="34275" lIns="68575" spcFirstLastPara="1" rIns="68575" wrap="square" tIns="34275">
            <a:normAutofit/>
          </a:bodyPr>
          <a:lstStyle/>
          <a:p>
            <a:pPr indent="0" lvl="0" marL="0" marR="38100" rtl="0" algn="l">
              <a:lnSpc>
                <a:spcPct val="150000"/>
              </a:lnSpc>
              <a:spcBef>
                <a:spcPts val="300"/>
              </a:spcBef>
              <a:spcAft>
                <a:spcPts val="0"/>
              </a:spcAft>
              <a:buSzPts val="2100"/>
              <a:buNone/>
            </a:pPr>
            <a:r>
              <a:rPr b="1" lang="en">
                <a:solidFill>
                  <a:srgbClr val="121214"/>
                </a:solidFill>
              </a:rPr>
              <a:t>The chdir() Method</a:t>
            </a:r>
            <a:endParaRPr b="1">
              <a:solidFill>
                <a:srgbClr val="121214"/>
              </a:solidFill>
            </a:endParaRPr>
          </a:p>
          <a:p>
            <a:pPr indent="0" lvl="0" marL="25400" marR="25400" rtl="0" algn="just">
              <a:lnSpc>
                <a:spcPct val="163636"/>
              </a:lnSpc>
              <a:spcBef>
                <a:spcPts val="800"/>
              </a:spcBef>
              <a:spcAft>
                <a:spcPts val="0"/>
              </a:spcAft>
              <a:buSzPts val="2100"/>
              <a:buNone/>
            </a:pPr>
            <a:r>
              <a:rPr lang="en" sz="1400">
                <a:solidFill>
                  <a:srgbClr val="000000"/>
                </a:solidFill>
              </a:rPr>
              <a:t>You can use the chdir() method to change the current directory. The chdir() method takes an argument, which is the name of the directory that you want to make the current directory.</a:t>
            </a:r>
            <a:endParaRPr sz="1400">
              <a:solidFill>
                <a:srgbClr val="000000"/>
              </a:solidFill>
            </a:endParaRPr>
          </a:p>
          <a:p>
            <a:pPr indent="0" lvl="0" marL="0" marR="38100" rtl="0" algn="l">
              <a:lnSpc>
                <a:spcPct val="150000"/>
              </a:lnSpc>
              <a:spcBef>
                <a:spcPts val="1100"/>
              </a:spcBef>
              <a:spcAft>
                <a:spcPts val="0"/>
              </a:spcAft>
              <a:buSzPts val="2100"/>
              <a:buNone/>
            </a:pPr>
            <a:r>
              <a:rPr lang="en" sz="1400">
                <a:solidFill>
                  <a:srgbClr val="000000"/>
                </a:solidFill>
              </a:rPr>
              <a:t>Syntax</a:t>
            </a:r>
            <a:endParaRPr sz="1400">
              <a:solidFill>
                <a:srgbClr val="000000"/>
              </a:solidFill>
            </a:endParaRPr>
          </a:p>
          <a:p>
            <a:pPr indent="0" lvl="0" marL="0" rtl="0" algn="l">
              <a:lnSpc>
                <a:spcPct val="90000"/>
              </a:lnSpc>
              <a:spcBef>
                <a:spcPts val="800"/>
              </a:spcBef>
              <a:spcAft>
                <a:spcPts val="0"/>
              </a:spcAft>
              <a:buSzPts val="2100"/>
              <a:buNone/>
            </a:pPr>
            <a:r>
              <a:t/>
            </a:r>
            <a:endParaRPr/>
          </a:p>
        </p:txBody>
      </p:sp>
      <p:sp>
        <p:nvSpPr>
          <p:cNvPr id="427" name="Google Shape;427;p70"/>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28" name="Google Shape;428;p70"/>
          <p:cNvSpPr txBox="1"/>
          <p:nvPr/>
        </p:nvSpPr>
        <p:spPr>
          <a:xfrm>
            <a:off x="889750" y="3071475"/>
            <a:ext cx="1706400" cy="536400"/>
          </a:xfrm>
          <a:prstGeom prst="rect">
            <a:avLst/>
          </a:prstGeom>
          <a:solidFill>
            <a:srgbClr val="E1EFD8"/>
          </a:solidFill>
          <a:ln>
            <a:noFill/>
          </a:ln>
        </p:spPr>
        <p:txBody>
          <a:bodyPr anchorCtr="0" anchor="t" bIns="91425" lIns="91425" spcFirstLastPara="1" rIns="91425" wrap="square" tIns="91425">
            <a:noAutofit/>
          </a:bodyPr>
          <a:lstStyle/>
          <a:p>
            <a:pPr indent="0" lvl="0" marL="0" marR="0" rtl="0" algn="l">
              <a:lnSpc>
                <a:spcPct val="109090"/>
              </a:lnSpc>
              <a:spcBef>
                <a:spcPts val="0"/>
              </a:spcBef>
              <a:spcAft>
                <a:spcPts val="80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os.chdir("newdir")</a:t>
            </a:r>
            <a:endParaRPr b="0" i="0" sz="1400" u="none" cap="none" strike="noStrike">
              <a:solidFill>
                <a:srgbClr val="000000"/>
              </a:solidFill>
              <a:latin typeface="Roboto"/>
              <a:ea typeface="Roboto"/>
              <a:cs typeface="Roboto"/>
              <a:sym typeface="Roboto"/>
            </a:endParaRPr>
          </a:p>
        </p:txBody>
      </p:sp>
      <p:sp>
        <p:nvSpPr>
          <p:cNvPr id="429" name="Google Shape;429;p70"/>
          <p:cNvSpPr txBox="1"/>
          <p:nvPr/>
        </p:nvSpPr>
        <p:spPr>
          <a:xfrm>
            <a:off x="2730200" y="3010549"/>
            <a:ext cx="4095300" cy="1398300"/>
          </a:xfrm>
          <a:prstGeom prst="rect">
            <a:avLst/>
          </a:prstGeom>
          <a:solidFill>
            <a:srgbClr val="E1EFD8"/>
          </a:solidFill>
          <a:ln>
            <a:noFill/>
          </a:ln>
        </p:spPr>
        <p:txBody>
          <a:bodyPr anchorCtr="0" anchor="t" bIns="91425" lIns="91425" spcFirstLastPara="1" rIns="91425" wrap="square" tIns="91425">
            <a:noAutofit/>
          </a:bodyPr>
          <a:lstStyle/>
          <a:p>
            <a:pPr indent="0" lvl="0" marL="0" marR="0" rtl="0" algn="l">
              <a:lnSpc>
                <a:spcPct val="10909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import os</a:t>
            </a:r>
            <a:br>
              <a:rPr b="0" i="0" lang="en" sz="1400" u="none" cap="none" strike="noStrike">
                <a:solidFill>
                  <a:srgbClr val="000000"/>
                </a:solidFill>
                <a:latin typeface="Consolas"/>
                <a:ea typeface="Consolas"/>
                <a:cs typeface="Consolas"/>
                <a:sym typeface="Consolas"/>
              </a:rPr>
            </a:br>
            <a:br>
              <a:rPr b="0" i="0" lang="en" sz="1400" u="none" cap="none" strike="noStrike">
                <a:solidFill>
                  <a:srgbClr val="000000"/>
                </a:solidFill>
                <a:latin typeface="Consolas"/>
                <a:ea typeface="Consolas"/>
                <a:cs typeface="Consolas"/>
                <a:sym typeface="Consolas"/>
              </a:rPr>
            </a:br>
            <a:r>
              <a:rPr b="0" i="0" lang="en" sz="1400" u="none" cap="none" strike="noStrike">
                <a:solidFill>
                  <a:srgbClr val="000000"/>
                </a:solidFill>
                <a:latin typeface="Consolas"/>
                <a:ea typeface="Consolas"/>
                <a:cs typeface="Consolas"/>
                <a:sym typeface="Consolas"/>
              </a:rPr>
              <a:t># Changing a directory to "/home/newdir"</a:t>
            </a:r>
            <a:br>
              <a:rPr b="0" i="0" lang="en" sz="1400" u="none" cap="none" strike="noStrike">
                <a:solidFill>
                  <a:srgbClr val="000000"/>
                </a:solidFill>
                <a:latin typeface="Consolas"/>
                <a:ea typeface="Consolas"/>
                <a:cs typeface="Consolas"/>
                <a:sym typeface="Consolas"/>
              </a:rPr>
            </a:br>
            <a:r>
              <a:rPr b="0" i="0" lang="en" sz="1400" u="none" cap="none" strike="noStrike">
                <a:solidFill>
                  <a:srgbClr val="000000"/>
                </a:solidFill>
                <a:latin typeface="Consolas"/>
                <a:ea typeface="Consolas"/>
                <a:cs typeface="Consolas"/>
                <a:sym typeface="Consolas"/>
              </a:rPr>
              <a:t>os.chdir("/home/newdir")</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1"/>
          <p:cNvSpPr txBox="1"/>
          <p:nvPr>
            <p:ph idx="1" type="body"/>
          </p:nvPr>
        </p:nvSpPr>
        <p:spPr>
          <a:xfrm>
            <a:off x="311700" y="1229875"/>
            <a:ext cx="8520600" cy="3339000"/>
          </a:xfrm>
          <a:prstGeom prst="rect">
            <a:avLst/>
          </a:prstGeom>
          <a:noFill/>
          <a:ln>
            <a:noFill/>
          </a:ln>
        </p:spPr>
        <p:txBody>
          <a:bodyPr anchorCtr="0" anchor="t" bIns="34275" lIns="68575" spcFirstLastPara="1" rIns="68575" wrap="square" tIns="34275">
            <a:normAutofit/>
          </a:bodyPr>
          <a:lstStyle/>
          <a:p>
            <a:pPr indent="0" lvl="0" marL="0" marR="38100" rtl="0" algn="l">
              <a:lnSpc>
                <a:spcPct val="150000"/>
              </a:lnSpc>
              <a:spcBef>
                <a:spcPts val="300"/>
              </a:spcBef>
              <a:spcAft>
                <a:spcPts val="0"/>
              </a:spcAft>
              <a:buSzPts val="2100"/>
              <a:buNone/>
            </a:pPr>
            <a:r>
              <a:rPr b="1" lang="en">
                <a:solidFill>
                  <a:srgbClr val="121214"/>
                </a:solidFill>
              </a:rPr>
              <a:t>The getcwd() Method</a:t>
            </a:r>
            <a:endParaRPr b="1">
              <a:solidFill>
                <a:srgbClr val="121214"/>
              </a:solidFill>
            </a:endParaRPr>
          </a:p>
          <a:p>
            <a:pPr indent="0" lvl="0" marL="25400" marR="25400" rtl="0" algn="just">
              <a:lnSpc>
                <a:spcPct val="163636"/>
              </a:lnSpc>
              <a:spcBef>
                <a:spcPts val="800"/>
              </a:spcBef>
              <a:spcAft>
                <a:spcPts val="0"/>
              </a:spcAft>
              <a:buSzPts val="2100"/>
              <a:buNone/>
            </a:pPr>
            <a:r>
              <a:rPr lang="en" sz="1400">
                <a:solidFill>
                  <a:srgbClr val="000000"/>
                </a:solidFill>
              </a:rPr>
              <a:t>The getcwd() method displays the current working directory.</a:t>
            </a:r>
            <a:endParaRPr sz="1400">
              <a:solidFill>
                <a:srgbClr val="000000"/>
              </a:solidFill>
            </a:endParaRPr>
          </a:p>
          <a:p>
            <a:pPr indent="0" lvl="0" marL="25400" marR="25400" rtl="0" algn="just">
              <a:lnSpc>
                <a:spcPct val="163636"/>
              </a:lnSpc>
              <a:spcBef>
                <a:spcPts val="1100"/>
              </a:spcBef>
              <a:spcAft>
                <a:spcPts val="0"/>
              </a:spcAft>
              <a:buSzPts val="2100"/>
              <a:buNone/>
            </a:pPr>
            <a:r>
              <a:t/>
            </a:r>
            <a:endParaRPr sz="1400">
              <a:solidFill>
                <a:srgbClr val="000000"/>
              </a:solidFill>
            </a:endParaRPr>
          </a:p>
          <a:p>
            <a:pPr indent="0" lvl="0" marL="0" marR="38100" rtl="0" algn="l">
              <a:lnSpc>
                <a:spcPct val="150000"/>
              </a:lnSpc>
              <a:spcBef>
                <a:spcPts val="1100"/>
              </a:spcBef>
              <a:spcAft>
                <a:spcPts val="0"/>
              </a:spcAft>
              <a:buSzPts val="2100"/>
              <a:buNone/>
            </a:pPr>
            <a:r>
              <a:rPr lang="en" sz="1400">
                <a:solidFill>
                  <a:srgbClr val="000000"/>
                </a:solidFill>
              </a:rPr>
              <a:t>Syntax</a:t>
            </a:r>
            <a:endParaRPr sz="1400">
              <a:solidFill>
                <a:srgbClr val="000000"/>
              </a:solidFill>
            </a:endParaRPr>
          </a:p>
          <a:p>
            <a:pPr indent="0" lvl="0" marL="25400" marR="25400" rtl="0" algn="just">
              <a:lnSpc>
                <a:spcPct val="163636"/>
              </a:lnSpc>
              <a:spcBef>
                <a:spcPts val="800"/>
              </a:spcBef>
              <a:spcAft>
                <a:spcPts val="0"/>
              </a:spcAft>
              <a:buSzPts val="2100"/>
              <a:buNone/>
            </a:pPr>
            <a:r>
              <a:t/>
            </a:r>
            <a:endParaRPr sz="1400">
              <a:solidFill>
                <a:srgbClr val="000000"/>
              </a:solidFill>
            </a:endParaRPr>
          </a:p>
          <a:p>
            <a:pPr indent="0" lvl="0" marL="0" rtl="0" algn="l">
              <a:lnSpc>
                <a:spcPct val="109090"/>
              </a:lnSpc>
              <a:spcBef>
                <a:spcPts val="1100"/>
              </a:spcBef>
              <a:spcAft>
                <a:spcPts val="0"/>
              </a:spcAft>
              <a:buSzPts val="2100"/>
              <a:buNone/>
            </a:pPr>
            <a:r>
              <a:t/>
            </a:r>
            <a:endParaRPr sz="1400">
              <a:solidFill>
                <a:srgbClr val="666600"/>
              </a:solidFill>
              <a:highlight>
                <a:srgbClr val="EEEEEE"/>
              </a:highlight>
            </a:endParaRPr>
          </a:p>
          <a:p>
            <a:pPr indent="0" lvl="0" marL="0" rtl="0" algn="l">
              <a:lnSpc>
                <a:spcPct val="90000"/>
              </a:lnSpc>
              <a:spcBef>
                <a:spcPts val="800"/>
              </a:spcBef>
              <a:spcAft>
                <a:spcPts val="0"/>
              </a:spcAft>
              <a:buSzPts val="2100"/>
              <a:buNone/>
            </a:pPr>
            <a:r>
              <a:t/>
            </a:r>
            <a:endParaRPr sz="1400"/>
          </a:p>
        </p:txBody>
      </p:sp>
      <p:sp>
        <p:nvSpPr>
          <p:cNvPr id="435" name="Google Shape;435;p71"/>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36" name="Google Shape;436;p71"/>
          <p:cNvSpPr txBox="1"/>
          <p:nvPr/>
        </p:nvSpPr>
        <p:spPr>
          <a:xfrm>
            <a:off x="1170075" y="2998350"/>
            <a:ext cx="1206600" cy="393600"/>
          </a:xfrm>
          <a:prstGeom prst="rect">
            <a:avLst/>
          </a:prstGeom>
          <a:solidFill>
            <a:srgbClr val="E1EFD8"/>
          </a:solidFill>
          <a:ln>
            <a:noFill/>
          </a:ln>
        </p:spPr>
        <p:txBody>
          <a:bodyPr anchorCtr="0" anchor="t" bIns="91425" lIns="91425" spcFirstLastPara="1" rIns="91425" wrap="square" tIns="91425">
            <a:noAutofit/>
          </a:bodyPr>
          <a:lstStyle/>
          <a:p>
            <a:pPr indent="0" lvl="0" marL="0" marR="0" rtl="0" algn="l">
              <a:lnSpc>
                <a:spcPct val="109090"/>
              </a:lnSpc>
              <a:spcBef>
                <a:spcPts val="0"/>
              </a:spcBef>
              <a:spcAft>
                <a:spcPts val="80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os.getcwd()</a:t>
            </a:r>
            <a:endParaRPr b="0" i="0" sz="1400" u="none" cap="none" strike="noStrike">
              <a:solidFill>
                <a:srgbClr val="000000"/>
              </a:solidFill>
              <a:latin typeface="Roboto"/>
              <a:ea typeface="Roboto"/>
              <a:cs typeface="Roboto"/>
              <a:sym typeface="Roboto"/>
            </a:endParaRPr>
          </a:p>
        </p:txBody>
      </p:sp>
      <p:sp>
        <p:nvSpPr>
          <p:cNvPr id="437" name="Google Shape;437;p71"/>
          <p:cNvSpPr txBox="1"/>
          <p:nvPr/>
        </p:nvSpPr>
        <p:spPr>
          <a:xfrm>
            <a:off x="2523000" y="2998350"/>
            <a:ext cx="4205100" cy="1121400"/>
          </a:xfrm>
          <a:prstGeom prst="rect">
            <a:avLst/>
          </a:prstGeom>
          <a:solidFill>
            <a:srgbClr val="E1EFD8"/>
          </a:solidFill>
          <a:ln>
            <a:noFill/>
          </a:ln>
        </p:spPr>
        <p:txBody>
          <a:bodyPr anchorCtr="0" anchor="t" bIns="91425" lIns="91425" spcFirstLastPara="1" rIns="91425" wrap="square" tIns="91425">
            <a:noAutofit/>
          </a:bodyPr>
          <a:lstStyle/>
          <a:p>
            <a:pPr indent="0" lvl="0" marL="0" marR="0" rtl="0" algn="l">
              <a:lnSpc>
                <a:spcPct val="109090"/>
              </a:lnSpc>
              <a:spcBef>
                <a:spcPts val="0"/>
              </a:spcBef>
              <a:spcAft>
                <a:spcPts val="80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import os</a:t>
            </a:r>
            <a:br>
              <a:rPr b="0" i="0" lang="en" sz="1400" u="none" cap="none" strike="noStrike">
                <a:solidFill>
                  <a:srgbClr val="000000"/>
                </a:solidFill>
                <a:latin typeface="Roboto"/>
                <a:ea typeface="Roboto"/>
                <a:cs typeface="Roboto"/>
                <a:sym typeface="Roboto"/>
              </a:rPr>
            </a:b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This would give location of the current directory</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os.getcwd()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2"/>
          <p:cNvSpPr txBox="1"/>
          <p:nvPr>
            <p:ph idx="1" type="body"/>
          </p:nvPr>
        </p:nvSpPr>
        <p:spPr>
          <a:xfrm>
            <a:off x="311700" y="1229875"/>
            <a:ext cx="8520600" cy="3339000"/>
          </a:xfrm>
          <a:prstGeom prst="rect">
            <a:avLst/>
          </a:prstGeom>
          <a:noFill/>
          <a:ln>
            <a:noFill/>
          </a:ln>
        </p:spPr>
        <p:txBody>
          <a:bodyPr anchorCtr="0" anchor="t" bIns="34275" lIns="68575" spcFirstLastPara="1" rIns="68575" wrap="square" tIns="34275">
            <a:normAutofit/>
          </a:bodyPr>
          <a:lstStyle/>
          <a:p>
            <a:pPr indent="0" lvl="0" marL="0" marR="38100" rtl="0" algn="l">
              <a:lnSpc>
                <a:spcPct val="150000"/>
              </a:lnSpc>
              <a:spcBef>
                <a:spcPts val="300"/>
              </a:spcBef>
              <a:spcAft>
                <a:spcPts val="0"/>
              </a:spcAft>
              <a:buSzPts val="2100"/>
              <a:buNone/>
            </a:pPr>
            <a:r>
              <a:rPr lang="en" sz="1400">
                <a:solidFill>
                  <a:srgbClr val="121214"/>
                </a:solidFill>
              </a:rPr>
              <a:t>The rmdir() Method</a:t>
            </a:r>
            <a:endParaRPr sz="1400">
              <a:solidFill>
                <a:srgbClr val="121214"/>
              </a:solidFill>
            </a:endParaRPr>
          </a:p>
          <a:p>
            <a:pPr indent="0" lvl="0" marL="25400" marR="25400" rtl="0" algn="just">
              <a:lnSpc>
                <a:spcPct val="163636"/>
              </a:lnSpc>
              <a:spcBef>
                <a:spcPts val="800"/>
              </a:spcBef>
              <a:spcAft>
                <a:spcPts val="0"/>
              </a:spcAft>
              <a:buSzPts val="2100"/>
              <a:buNone/>
            </a:pPr>
            <a:r>
              <a:rPr lang="en" sz="1400">
                <a:solidFill>
                  <a:srgbClr val="000000"/>
                </a:solidFill>
              </a:rPr>
              <a:t>The rmdir() method deletes the directory, which is passed as an argument in the method.</a:t>
            </a:r>
            <a:endParaRPr sz="1400">
              <a:solidFill>
                <a:srgbClr val="000000"/>
              </a:solidFill>
            </a:endParaRPr>
          </a:p>
          <a:p>
            <a:pPr indent="0" lvl="0" marL="25400" marR="25400" rtl="0" algn="just">
              <a:lnSpc>
                <a:spcPct val="163636"/>
              </a:lnSpc>
              <a:spcBef>
                <a:spcPts val="1100"/>
              </a:spcBef>
              <a:spcAft>
                <a:spcPts val="0"/>
              </a:spcAft>
              <a:buSzPts val="2100"/>
              <a:buNone/>
            </a:pPr>
            <a:r>
              <a:rPr lang="en" sz="1400">
                <a:solidFill>
                  <a:srgbClr val="000000"/>
                </a:solidFill>
              </a:rPr>
              <a:t>Before removing a directory, all the contents in it should be removed.</a:t>
            </a:r>
            <a:endParaRPr sz="1400">
              <a:solidFill>
                <a:srgbClr val="000000"/>
              </a:solidFill>
            </a:endParaRPr>
          </a:p>
          <a:p>
            <a:pPr indent="0" lvl="0" marL="0" marR="38100" rtl="0" algn="l">
              <a:lnSpc>
                <a:spcPct val="150000"/>
              </a:lnSpc>
              <a:spcBef>
                <a:spcPts val="1100"/>
              </a:spcBef>
              <a:spcAft>
                <a:spcPts val="0"/>
              </a:spcAft>
              <a:buSzPts val="2100"/>
              <a:buNone/>
            </a:pPr>
            <a:r>
              <a:rPr lang="en" sz="1400">
                <a:solidFill>
                  <a:srgbClr val="000000"/>
                </a:solidFill>
              </a:rPr>
              <a:t>Syntax:</a:t>
            </a:r>
            <a:endParaRPr sz="1400">
              <a:solidFill>
                <a:srgbClr val="000000"/>
              </a:solidFill>
            </a:endParaRPr>
          </a:p>
          <a:p>
            <a:pPr indent="0" lvl="0" marL="0" rtl="0" algn="l">
              <a:lnSpc>
                <a:spcPct val="109090"/>
              </a:lnSpc>
              <a:spcBef>
                <a:spcPts val="800"/>
              </a:spcBef>
              <a:spcAft>
                <a:spcPts val="0"/>
              </a:spcAft>
              <a:buSzPts val="2100"/>
              <a:buNone/>
            </a:pPr>
            <a:r>
              <a:t/>
            </a:r>
            <a:endParaRPr sz="1400">
              <a:solidFill>
                <a:srgbClr val="666600"/>
              </a:solidFill>
              <a:highlight>
                <a:srgbClr val="EEEEEE"/>
              </a:highlight>
            </a:endParaRPr>
          </a:p>
          <a:p>
            <a:pPr indent="0" lvl="0" marL="0" rtl="0" algn="l">
              <a:lnSpc>
                <a:spcPct val="90000"/>
              </a:lnSpc>
              <a:spcBef>
                <a:spcPts val="800"/>
              </a:spcBef>
              <a:spcAft>
                <a:spcPts val="0"/>
              </a:spcAft>
              <a:buSzPts val="2100"/>
              <a:buNone/>
            </a:pPr>
            <a:r>
              <a:t/>
            </a:r>
            <a:endParaRPr sz="1400"/>
          </a:p>
        </p:txBody>
      </p:sp>
      <p:sp>
        <p:nvSpPr>
          <p:cNvPr id="443" name="Google Shape;443;p72"/>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44" name="Google Shape;444;p72"/>
          <p:cNvSpPr txBox="1"/>
          <p:nvPr/>
        </p:nvSpPr>
        <p:spPr>
          <a:xfrm>
            <a:off x="743500" y="3108025"/>
            <a:ext cx="1779600" cy="393600"/>
          </a:xfrm>
          <a:prstGeom prst="rect">
            <a:avLst/>
          </a:prstGeom>
          <a:solidFill>
            <a:srgbClr val="E1EFD8"/>
          </a:solidFill>
          <a:ln>
            <a:noFill/>
          </a:ln>
        </p:spPr>
        <p:txBody>
          <a:bodyPr anchorCtr="0" anchor="t" bIns="91425" lIns="91425" spcFirstLastPara="1" rIns="91425" wrap="square" tIns="91425">
            <a:noAutofit/>
          </a:bodyPr>
          <a:lstStyle/>
          <a:p>
            <a:pPr indent="0" lvl="0" marL="0" marR="0" rtl="0" algn="l">
              <a:lnSpc>
                <a:spcPct val="109090"/>
              </a:lnSpc>
              <a:spcBef>
                <a:spcPts val="0"/>
              </a:spcBef>
              <a:spcAft>
                <a:spcPts val="80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os.rmdir('dirname')</a:t>
            </a:r>
            <a:endParaRPr b="0" i="0" sz="1400" u="none" cap="none" strike="noStrike">
              <a:solidFill>
                <a:srgbClr val="000000"/>
              </a:solidFill>
              <a:latin typeface="Roboto"/>
              <a:ea typeface="Roboto"/>
              <a:cs typeface="Roboto"/>
              <a:sym typeface="Roboto"/>
            </a:endParaRPr>
          </a:p>
        </p:txBody>
      </p:sp>
      <p:sp>
        <p:nvSpPr>
          <p:cNvPr id="445" name="Google Shape;445;p72"/>
          <p:cNvSpPr txBox="1"/>
          <p:nvPr/>
        </p:nvSpPr>
        <p:spPr>
          <a:xfrm>
            <a:off x="2852100" y="3034925"/>
            <a:ext cx="3924600" cy="1158000"/>
          </a:xfrm>
          <a:prstGeom prst="rect">
            <a:avLst/>
          </a:prstGeom>
          <a:solidFill>
            <a:srgbClr val="E1EFD8"/>
          </a:solidFill>
          <a:ln>
            <a:noFill/>
          </a:ln>
        </p:spPr>
        <p:txBody>
          <a:bodyPr anchorCtr="0" anchor="t" bIns="91425" lIns="91425" spcFirstLastPara="1" rIns="91425" wrap="square" tIns="91425">
            <a:noAutofit/>
          </a:bodyPr>
          <a:lstStyle/>
          <a:p>
            <a:pPr indent="0" lvl="0" marL="0" marR="0" rtl="0" algn="l">
              <a:lnSpc>
                <a:spcPct val="109090"/>
              </a:lnSpc>
              <a:spcBef>
                <a:spcPts val="0"/>
              </a:spcBef>
              <a:spcAft>
                <a:spcPts val="80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import os</a:t>
            </a:r>
            <a:br>
              <a:rPr b="0" i="0" lang="en" sz="1400" u="none" cap="none" strike="noStrike">
                <a:solidFill>
                  <a:srgbClr val="000000"/>
                </a:solidFill>
                <a:latin typeface="Roboto"/>
                <a:ea typeface="Roboto"/>
                <a:cs typeface="Roboto"/>
                <a:sym typeface="Roboto"/>
              </a:rPr>
            </a:b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This would  remove "/tmp/test"  directory.</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os.rmdir( "/tmp/test"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920"/>
              <a:t>What is an API?</a:t>
            </a:r>
            <a:endParaRPr sz="2920"/>
          </a:p>
          <a:p>
            <a:pPr indent="0" lvl="0" marL="0" rtl="0" algn="l">
              <a:spcBef>
                <a:spcPts val="0"/>
              </a:spcBef>
              <a:spcAft>
                <a:spcPts val="0"/>
              </a:spcAft>
              <a:buClr>
                <a:schemeClr val="dk1"/>
              </a:buClr>
              <a:buSzPts val="990"/>
              <a:buFont typeface="Arial"/>
              <a:buNone/>
            </a:pPr>
            <a:r>
              <a:t/>
            </a:r>
            <a:endParaRPr sz="2920"/>
          </a:p>
          <a:p>
            <a:pPr indent="0" lvl="0" marL="0" rtl="0" algn="l">
              <a:spcBef>
                <a:spcPts val="0"/>
              </a:spcBef>
              <a:spcAft>
                <a:spcPts val="0"/>
              </a:spcAft>
              <a:buSzPts val="990"/>
              <a:buNone/>
            </a:pPr>
            <a:r>
              <a:t/>
            </a:r>
            <a:endParaRPr sz="2920"/>
          </a:p>
        </p:txBody>
      </p:sp>
      <p:sp>
        <p:nvSpPr>
          <p:cNvPr id="182" name="Google Shape;18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lnSpc>
                <a:spcPct val="200000"/>
              </a:lnSpc>
              <a:spcBef>
                <a:spcPts val="0"/>
              </a:spcBef>
              <a:spcAft>
                <a:spcPts val="0"/>
              </a:spcAft>
              <a:buSzPts val="2200"/>
              <a:buChar char="●"/>
            </a:pPr>
            <a:r>
              <a:rPr lang="en" sz="2200"/>
              <a:t>API stands for Application Programming Interface.</a:t>
            </a:r>
            <a:endParaRPr sz="2200"/>
          </a:p>
          <a:p>
            <a:pPr indent="-368300" lvl="0" marL="457200" rtl="0" algn="l">
              <a:lnSpc>
                <a:spcPct val="200000"/>
              </a:lnSpc>
              <a:spcBef>
                <a:spcPts val="0"/>
              </a:spcBef>
              <a:spcAft>
                <a:spcPts val="0"/>
              </a:spcAft>
              <a:buSzPts val="2200"/>
              <a:buChar char="●"/>
            </a:pPr>
            <a:r>
              <a:rPr lang="en" sz="2200"/>
              <a:t>It allows different software applications to communicate and share data.</a:t>
            </a:r>
            <a:endParaRPr sz="2200"/>
          </a:p>
          <a:p>
            <a:pPr indent="-368300" lvl="0" marL="457200" rtl="0" algn="l">
              <a:lnSpc>
                <a:spcPct val="200000"/>
              </a:lnSpc>
              <a:spcBef>
                <a:spcPts val="0"/>
              </a:spcBef>
              <a:spcAft>
                <a:spcPts val="0"/>
              </a:spcAft>
              <a:buSzPts val="2200"/>
              <a:buChar char="●"/>
            </a:pPr>
            <a:r>
              <a:rPr lang="en" sz="2200"/>
              <a:t>Works like a translator between two systems, enabling them to work together.</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4"/>
          <p:cNvPicPr preferRelativeResize="0"/>
          <p:nvPr/>
        </p:nvPicPr>
        <p:blipFill>
          <a:blip r:embed="rId3">
            <a:alphaModFix/>
          </a:blip>
          <a:stretch>
            <a:fillRect/>
          </a:stretch>
        </p:blipFill>
        <p:spPr>
          <a:xfrm>
            <a:off x="511888" y="76200"/>
            <a:ext cx="8120235" cy="499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35"/>
          <p:cNvPicPr preferRelativeResize="0"/>
          <p:nvPr/>
        </p:nvPicPr>
        <p:blipFill>
          <a:blip r:embed="rId3">
            <a:alphaModFix/>
          </a:blip>
          <a:stretch>
            <a:fillRect/>
          </a:stretch>
        </p:blipFill>
        <p:spPr>
          <a:xfrm>
            <a:off x="0" y="422910"/>
            <a:ext cx="9144000" cy="42976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How APIs Work: Request-Response Cycle</a:t>
            </a:r>
            <a:endParaRPr b="1" sz="2400"/>
          </a:p>
        </p:txBody>
      </p:sp>
      <p:sp>
        <p:nvSpPr>
          <p:cNvPr id="200" name="Google Shape;20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1200"/>
              </a:spcBef>
              <a:spcAft>
                <a:spcPts val="0"/>
              </a:spcAft>
              <a:buClr>
                <a:schemeClr val="dk1"/>
              </a:buClr>
              <a:buSzPts val="2200"/>
              <a:buAutoNum type="arabicPeriod"/>
            </a:pPr>
            <a:r>
              <a:rPr b="1" lang="en" sz="2200">
                <a:solidFill>
                  <a:schemeClr val="dk1"/>
                </a:solidFill>
              </a:rPr>
              <a:t>API Client</a:t>
            </a:r>
            <a:r>
              <a:rPr lang="en" sz="2200">
                <a:solidFill>
                  <a:schemeClr val="dk1"/>
                </a:solidFill>
              </a:rPr>
              <a:t>:</a:t>
            </a:r>
            <a:endParaRPr sz="2200">
              <a:solidFill>
                <a:schemeClr val="dk1"/>
              </a:solidFill>
            </a:endParaRPr>
          </a:p>
          <a:p>
            <a:pPr indent="-368300" lvl="1" marL="914400" rtl="0" algn="l">
              <a:spcBef>
                <a:spcPts val="0"/>
              </a:spcBef>
              <a:spcAft>
                <a:spcPts val="0"/>
              </a:spcAft>
              <a:buClr>
                <a:schemeClr val="dk1"/>
              </a:buClr>
              <a:buSzPts val="2200"/>
              <a:buChar char="○"/>
            </a:pPr>
            <a:r>
              <a:rPr lang="en" sz="2200">
                <a:solidFill>
                  <a:schemeClr val="dk1"/>
                </a:solidFill>
              </a:rPr>
              <a:t>The application sending a request.</a:t>
            </a:r>
            <a:endParaRPr sz="2200">
              <a:solidFill>
                <a:schemeClr val="dk1"/>
              </a:solidFill>
            </a:endParaRPr>
          </a:p>
          <a:p>
            <a:pPr indent="-368300" lvl="1" marL="914400" rtl="0" algn="l">
              <a:spcBef>
                <a:spcPts val="0"/>
              </a:spcBef>
              <a:spcAft>
                <a:spcPts val="0"/>
              </a:spcAft>
              <a:buClr>
                <a:schemeClr val="dk1"/>
              </a:buClr>
              <a:buSzPts val="2200"/>
              <a:buChar char="○"/>
            </a:pPr>
            <a:r>
              <a:rPr lang="en" sz="2200">
                <a:solidFill>
                  <a:schemeClr val="dk1"/>
                </a:solidFill>
              </a:rPr>
              <a:t>Example: A mobile app asking a server for data.</a:t>
            </a:r>
            <a:endParaRPr sz="2200">
              <a:solidFill>
                <a:schemeClr val="dk1"/>
              </a:solidFill>
            </a:endParaRPr>
          </a:p>
          <a:p>
            <a:pPr indent="-368300" lvl="0" marL="457200" rtl="0" algn="l">
              <a:spcBef>
                <a:spcPts val="0"/>
              </a:spcBef>
              <a:spcAft>
                <a:spcPts val="0"/>
              </a:spcAft>
              <a:buClr>
                <a:schemeClr val="dk1"/>
              </a:buClr>
              <a:buSzPts val="2200"/>
              <a:buAutoNum type="arabicPeriod"/>
            </a:pPr>
            <a:r>
              <a:rPr b="1" lang="en" sz="2200">
                <a:solidFill>
                  <a:schemeClr val="dk1"/>
                </a:solidFill>
              </a:rPr>
              <a:t>API Server</a:t>
            </a:r>
            <a:r>
              <a:rPr lang="en" sz="2200">
                <a:solidFill>
                  <a:schemeClr val="dk1"/>
                </a:solidFill>
              </a:rPr>
              <a:t>:</a:t>
            </a:r>
            <a:endParaRPr sz="2200">
              <a:solidFill>
                <a:schemeClr val="dk1"/>
              </a:solidFill>
            </a:endParaRPr>
          </a:p>
          <a:p>
            <a:pPr indent="-368300" lvl="1" marL="914400" rtl="0" algn="l">
              <a:spcBef>
                <a:spcPts val="0"/>
              </a:spcBef>
              <a:spcAft>
                <a:spcPts val="0"/>
              </a:spcAft>
              <a:buClr>
                <a:schemeClr val="dk1"/>
              </a:buClr>
              <a:buSzPts val="2200"/>
              <a:buChar char="○"/>
            </a:pPr>
            <a:r>
              <a:rPr lang="en" sz="2200">
                <a:solidFill>
                  <a:schemeClr val="dk1"/>
                </a:solidFill>
              </a:rPr>
              <a:t>The system that receives the request and processes it.</a:t>
            </a:r>
            <a:endParaRPr sz="2200">
              <a:solidFill>
                <a:schemeClr val="dk1"/>
              </a:solidFill>
            </a:endParaRPr>
          </a:p>
          <a:p>
            <a:pPr indent="-368300" lvl="1" marL="914400" rtl="0" algn="l">
              <a:spcBef>
                <a:spcPts val="0"/>
              </a:spcBef>
              <a:spcAft>
                <a:spcPts val="0"/>
              </a:spcAft>
              <a:buClr>
                <a:schemeClr val="dk1"/>
              </a:buClr>
              <a:buSzPts val="2200"/>
              <a:buChar char="○"/>
            </a:pPr>
            <a:r>
              <a:rPr lang="en" sz="2200">
                <a:solidFill>
                  <a:schemeClr val="dk1"/>
                </a:solidFill>
              </a:rPr>
              <a:t>Example: A database or web server that holds the requested information.</a:t>
            </a:r>
            <a:endParaRPr sz="2200">
              <a:solidFill>
                <a:schemeClr val="dk1"/>
              </a:solidFill>
            </a:endParaRPr>
          </a:p>
          <a:p>
            <a:pPr indent="0" lvl="0" marL="0" rtl="0" algn="l">
              <a:spcBef>
                <a:spcPts val="1200"/>
              </a:spcBef>
              <a:spcAft>
                <a:spcPts val="1200"/>
              </a:spcAft>
              <a:buNone/>
            </a:pPr>
            <a:r>
              <a:t/>
            </a:r>
            <a:endParaRPr sz="2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 API Request Components</a:t>
            </a:r>
            <a:endParaRPr b="1" sz="2400"/>
          </a:p>
        </p:txBody>
      </p:sp>
      <p:sp>
        <p:nvSpPr>
          <p:cNvPr id="206" name="Google Shape;206;p37"/>
          <p:cNvSpPr txBox="1"/>
          <p:nvPr>
            <p:ph idx="1" type="body"/>
          </p:nvPr>
        </p:nvSpPr>
        <p:spPr>
          <a:xfrm>
            <a:off x="180550" y="695900"/>
            <a:ext cx="9106200" cy="39873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b="1" lang="en" sz="1700">
                <a:solidFill>
                  <a:schemeClr val="dk1"/>
                </a:solidFill>
              </a:rPr>
              <a:t>Endpoint</a:t>
            </a:r>
            <a:r>
              <a:rPr lang="en" sz="1700">
                <a:solidFill>
                  <a:schemeClr val="dk1"/>
                </a:solidFill>
              </a:rPr>
              <a:t>: The URL where the API can be accessed (e.g., </a:t>
            </a:r>
            <a:r>
              <a:rPr lang="en" sz="1700">
                <a:solidFill>
                  <a:srgbClr val="188038"/>
                </a:solidFill>
                <a:latin typeface="Roboto Mono"/>
                <a:ea typeface="Roboto Mono"/>
                <a:cs typeface="Roboto Mono"/>
                <a:sym typeface="Roboto Mono"/>
              </a:rPr>
              <a:t>/users</a:t>
            </a:r>
            <a:r>
              <a:rPr lang="en" sz="1700">
                <a:solidFill>
                  <a:schemeClr val="dk1"/>
                </a:solidFill>
              </a:rPr>
              <a:t>).</a:t>
            </a:r>
            <a:endParaRPr sz="1700">
              <a:solidFill>
                <a:schemeClr val="dk1"/>
              </a:solidFill>
            </a:endParaRPr>
          </a:p>
          <a:p>
            <a:pPr indent="-336550" lvl="0" marL="457200" rtl="0" algn="l">
              <a:lnSpc>
                <a:spcPct val="200000"/>
              </a:lnSpc>
              <a:spcBef>
                <a:spcPts val="0"/>
              </a:spcBef>
              <a:spcAft>
                <a:spcPts val="0"/>
              </a:spcAft>
              <a:buSzPts val="1700"/>
              <a:buChar char="●"/>
            </a:pPr>
            <a:r>
              <a:rPr b="1" lang="en" sz="1700">
                <a:solidFill>
                  <a:schemeClr val="dk1"/>
                </a:solidFill>
              </a:rPr>
              <a:t>Method</a:t>
            </a:r>
            <a:r>
              <a:rPr lang="en" sz="1700">
                <a:solidFill>
                  <a:schemeClr val="dk1"/>
                </a:solidFill>
              </a:rPr>
              <a:t>:   The type of request (e.g., </a:t>
            </a:r>
            <a:r>
              <a:rPr lang="en" sz="1700">
                <a:solidFill>
                  <a:srgbClr val="188038"/>
                </a:solidFill>
                <a:latin typeface="Roboto Mono"/>
                <a:ea typeface="Roboto Mono"/>
                <a:cs typeface="Roboto Mono"/>
                <a:sym typeface="Roboto Mono"/>
              </a:rPr>
              <a:t>GET</a:t>
            </a:r>
            <a:r>
              <a:rPr lang="en" sz="1700">
                <a:solidFill>
                  <a:schemeClr val="dk1"/>
                </a:solidFill>
              </a:rPr>
              <a:t>, </a:t>
            </a:r>
            <a:r>
              <a:rPr lang="en" sz="1700">
                <a:solidFill>
                  <a:srgbClr val="188038"/>
                </a:solidFill>
                <a:latin typeface="Roboto Mono"/>
                <a:ea typeface="Roboto Mono"/>
                <a:cs typeface="Roboto Mono"/>
                <a:sym typeface="Roboto Mono"/>
              </a:rPr>
              <a:t>POST</a:t>
            </a:r>
            <a:r>
              <a:rPr lang="en" sz="1700">
                <a:solidFill>
                  <a:schemeClr val="dk1"/>
                </a:solidFill>
              </a:rPr>
              <a:t>, </a:t>
            </a:r>
            <a:r>
              <a:rPr lang="en" sz="1700">
                <a:solidFill>
                  <a:srgbClr val="188038"/>
                </a:solidFill>
                <a:latin typeface="Roboto Mono"/>
                <a:ea typeface="Roboto Mono"/>
                <a:cs typeface="Roboto Mono"/>
                <a:sym typeface="Roboto Mono"/>
              </a:rPr>
              <a:t>PUT</a:t>
            </a:r>
            <a:r>
              <a:rPr lang="en" sz="1700">
                <a:solidFill>
                  <a:schemeClr val="dk1"/>
                </a:solidFill>
              </a:rPr>
              <a:t>, </a:t>
            </a:r>
            <a:r>
              <a:rPr lang="en" sz="1700">
                <a:solidFill>
                  <a:srgbClr val="188038"/>
                </a:solidFill>
                <a:latin typeface="Roboto Mono"/>
                <a:ea typeface="Roboto Mono"/>
                <a:cs typeface="Roboto Mono"/>
                <a:sym typeface="Roboto Mono"/>
              </a:rPr>
              <a:t>DELETE</a:t>
            </a:r>
            <a:r>
              <a:rPr lang="en" sz="1700">
                <a:solidFill>
                  <a:schemeClr val="dk1"/>
                </a:solidFill>
              </a:rPr>
              <a:t>).</a:t>
            </a:r>
            <a:endParaRPr sz="1700">
              <a:solidFill>
                <a:schemeClr val="dk1"/>
              </a:solidFill>
            </a:endParaRPr>
          </a:p>
          <a:p>
            <a:pPr indent="-336550" lvl="0" marL="457200" rtl="0" algn="l">
              <a:lnSpc>
                <a:spcPct val="200000"/>
              </a:lnSpc>
              <a:spcBef>
                <a:spcPts val="0"/>
              </a:spcBef>
              <a:spcAft>
                <a:spcPts val="0"/>
              </a:spcAft>
              <a:buClr>
                <a:schemeClr val="dk1"/>
              </a:buClr>
              <a:buSzPts val="1700"/>
              <a:buChar char="●"/>
            </a:pPr>
            <a:r>
              <a:rPr b="1" lang="en" sz="1700">
                <a:solidFill>
                  <a:schemeClr val="dk1"/>
                </a:solidFill>
              </a:rPr>
              <a:t>Parameters</a:t>
            </a:r>
            <a:r>
              <a:rPr lang="en" sz="1700">
                <a:solidFill>
                  <a:schemeClr val="dk1"/>
                </a:solidFill>
              </a:rPr>
              <a:t>: </a:t>
            </a:r>
            <a:endParaRPr sz="1700">
              <a:solidFill>
                <a:schemeClr val="dk1"/>
              </a:solidFill>
            </a:endParaRPr>
          </a:p>
          <a:p>
            <a:pPr indent="-336550" lvl="1" marL="914400" rtl="0" algn="l">
              <a:lnSpc>
                <a:spcPct val="200000"/>
              </a:lnSpc>
              <a:spcBef>
                <a:spcPts val="0"/>
              </a:spcBef>
              <a:spcAft>
                <a:spcPts val="0"/>
              </a:spcAft>
              <a:buClr>
                <a:schemeClr val="dk1"/>
              </a:buClr>
              <a:buSzPts val="1700"/>
              <a:buChar char="○"/>
            </a:pPr>
            <a:r>
              <a:rPr lang="en" sz="1700">
                <a:solidFill>
                  <a:schemeClr val="dk1"/>
                </a:solidFill>
              </a:rPr>
              <a:t>Information passed to the API,</a:t>
            </a:r>
            <a:endParaRPr sz="1700">
              <a:solidFill>
                <a:schemeClr val="dk1"/>
              </a:solidFill>
            </a:endParaRPr>
          </a:p>
          <a:p>
            <a:pPr indent="-336550" lvl="2" marL="1371600" rtl="0" algn="l">
              <a:lnSpc>
                <a:spcPct val="200000"/>
              </a:lnSpc>
              <a:spcBef>
                <a:spcPts val="0"/>
              </a:spcBef>
              <a:spcAft>
                <a:spcPts val="0"/>
              </a:spcAft>
              <a:buClr>
                <a:schemeClr val="dk1"/>
              </a:buClr>
              <a:buSzPts val="1700"/>
              <a:buChar char="■"/>
            </a:pPr>
            <a:r>
              <a:rPr lang="en" sz="1700">
                <a:solidFill>
                  <a:schemeClr val="dk1"/>
                </a:solidFill>
              </a:rPr>
              <a:t>In the URL or the request body.</a:t>
            </a:r>
            <a:endParaRPr sz="1700">
              <a:solidFill>
                <a:schemeClr val="dk1"/>
              </a:solidFill>
            </a:endParaRPr>
          </a:p>
          <a:p>
            <a:pPr indent="-336550" lvl="2" marL="1371600" rtl="0" algn="l">
              <a:lnSpc>
                <a:spcPct val="200000"/>
              </a:lnSpc>
              <a:spcBef>
                <a:spcPts val="0"/>
              </a:spcBef>
              <a:spcAft>
                <a:spcPts val="0"/>
              </a:spcAft>
              <a:buSzPts val="1700"/>
              <a:buChar char="■"/>
            </a:pPr>
            <a:r>
              <a:rPr b="1" lang="en" sz="1700">
                <a:solidFill>
                  <a:schemeClr val="dk1"/>
                </a:solidFill>
              </a:rPr>
              <a:t>Or in </a:t>
            </a:r>
            <a:r>
              <a:rPr b="1" lang="en" sz="1700">
                <a:solidFill>
                  <a:schemeClr val="dk1"/>
                </a:solidFill>
              </a:rPr>
              <a:t>Body</a:t>
            </a:r>
            <a:r>
              <a:rPr lang="en" sz="1700">
                <a:solidFill>
                  <a:schemeClr val="dk1"/>
                </a:solidFill>
              </a:rPr>
              <a:t>: Data sent with the request (only for </a:t>
            </a:r>
            <a:r>
              <a:rPr lang="en" sz="1700">
                <a:solidFill>
                  <a:srgbClr val="188038"/>
                </a:solidFill>
                <a:latin typeface="Roboto Mono"/>
                <a:ea typeface="Roboto Mono"/>
                <a:cs typeface="Roboto Mono"/>
                <a:sym typeface="Roboto Mono"/>
              </a:rPr>
              <a:t>POST</a:t>
            </a:r>
            <a:r>
              <a:rPr lang="en" sz="1700">
                <a:solidFill>
                  <a:schemeClr val="dk1"/>
                </a:solidFill>
              </a:rPr>
              <a:t> and </a:t>
            </a:r>
            <a:r>
              <a:rPr lang="en" sz="1700">
                <a:solidFill>
                  <a:srgbClr val="188038"/>
                </a:solidFill>
                <a:latin typeface="Roboto Mono"/>
                <a:ea typeface="Roboto Mono"/>
                <a:cs typeface="Roboto Mono"/>
                <a:sym typeface="Roboto Mono"/>
              </a:rPr>
              <a:t>PUT</a:t>
            </a:r>
            <a:r>
              <a:rPr lang="en" sz="1700">
                <a:solidFill>
                  <a:schemeClr val="dk1"/>
                </a:solidFill>
              </a:rPr>
              <a:t> methods).</a:t>
            </a:r>
            <a:endParaRPr sz="1700">
              <a:solidFill>
                <a:schemeClr val="dk1"/>
              </a:solidFill>
            </a:endParaRPr>
          </a:p>
          <a:p>
            <a:pPr indent="-336550" lvl="0" marL="457200" rtl="0" algn="l">
              <a:lnSpc>
                <a:spcPct val="200000"/>
              </a:lnSpc>
              <a:spcBef>
                <a:spcPts val="0"/>
              </a:spcBef>
              <a:spcAft>
                <a:spcPts val="0"/>
              </a:spcAft>
              <a:buClr>
                <a:schemeClr val="dk1"/>
              </a:buClr>
              <a:buSzPts val="1700"/>
              <a:buChar char="●"/>
            </a:pPr>
            <a:r>
              <a:rPr b="1" lang="en" sz="1700">
                <a:solidFill>
                  <a:schemeClr val="dk1"/>
                </a:solidFill>
              </a:rPr>
              <a:t>Headers</a:t>
            </a:r>
            <a:r>
              <a:rPr lang="en" sz="1700">
                <a:solidFill>
                  <a:schemeClr val="dk1"/>
                </a:solidFill>
              </a:rPr>
              <a:t>: Extra information like authentication or content type.</a:t>
            </a:r>
            <a:endParaRPr b="1" sz="2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