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6858000" cy="9144000"/>
  <p:embeddedFontLst>
    <p:embeddedFont>
      <p:font typeface="Garamond"/>
      <p:regular r:id="rId58"/>
      <p:bold r:id="rId59"/>
      <p:italic r:id="rId60"/>
      <p:boldItalic r:id="rId61"/>
    </p:embeddedFont>
    <p:embeddedFont>
      <p:font typeface="Tahoma"/>
      <p:regular r:id="rId62"/>
      <p:bold r:id="rId63"/>
    </p:embeddedFont>
    <p:embeddedFont>
      <p:font typeface="Roboto Mon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91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9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Tahoma-regular.fntdata"/><Relationship Id="rId61" Type="http://schemas.openxmlformats.org/officeDocument/2006/relationships/font" Target="fonts/Garamond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Mono-regular.fntdata"/><Relationship Id="rId63" Type="http://schemas.openxmlformats.org/officeDocument/2006/relationships/font" Target="fonts/Tahoma-bold.fntdata"/><Relationship Id="rId22" Type="http://schemas.openxmlformats.org/officeDocument/2006/relationships/slide" Target="slides/slide17.xml"/><Relationship Id="rId66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65" Type="http://schemas.openxmlformats.org/officeDocument/2006/relationships/font" Target="fonts/Roboto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RobotoMono-boldItalic.fntdata"/><Relationship Id="rId60" Type="http://schemas.openxmlformats.org/officeDocument/2006/relationships/font" Target="fonts/Garamond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Garamond-bold.fntdata"/><Relationship Id="rId14" Type="http://schemas.openxmlformats.org/officeDocument/2006/relationships/slide" Target="slides/slide9.xml"/><Relationship Id="rId58" Type="http://schemas.openxmlformats.org/officeDocument/2006/relationships/font" Target="fonts/Garamon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b62a027e7_0_8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b62a027e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b62a027e7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b62a027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427d9e46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427d9e4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7427d9e46e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b62a027e7_0_17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b62a027e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bafa3831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bafa3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1bafa3831a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b62a027e7_0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b62a027e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1b62a027e7_0_26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b62a027e7_0_1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b62a027e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b62a027e7_0_17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b62a027e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427d9e46e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427d9e46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7427d9e46e_0_4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Atomicity.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transaction is an atomic unit of processing; it should either be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 in its entirety or not performed at all.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Consistency preservation.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transaction should be consistency preserving,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 that if it is completely executed from beginning to end without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interference from other transactions, it should take the database from one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 state to another.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Isolation.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transaction should appear as though it is being executed in isolation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other transactions, even though many transactions are executing concurrently. That is, the execution of a transaction should not be interfered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by any other transactions executing concurrently.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■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Durability or permanency.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changes applied to the database by a committed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must persist in the database. These changes must not be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lost because of any failure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b62a027e7_0_2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b62a027e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1b62a027e7_0_25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end S1</a:t>
            </a:r>
            <a:endParaRPr b="1"/>
          </a:p>
        </p:txBody>
      </p:sp>
      <p:sp>
        <p:nvSpPr>
          <p:cNvPr id="352" name="Google Shape;352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427d9e46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427d9e4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37427d9e46e_0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7427d9e46e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7427d9e4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37427d9e46e_0_2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1b62a027e7_0_2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1b62a027e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31b62a027e7_0_27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b62a027e7_0_3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b62a027e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31b62a027e7_0_30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bafa3831a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bafa383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31bafa3831a_0_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b62a027e7_0_3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b62a027e7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9" name="Google Shape;399;g31b62a027e7_0_3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7460fead9d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7460fead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37460fead9d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b62a027e7_0_2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1b62a027e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31b62a027e7_0_28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7c1fdede1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7c1fde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37c1fdede1a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b62a027e7_0_2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1b62a027e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31b62a027e7_0_29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b62a027e7_0_3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b62a027e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31b62a027e7_0_3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Schema Definition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47700" y="304800"/>
            <a:ext cx="75819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ctrTitle"/>
          </p:nvPr>
        </p:nvSpPr>
        <p:spPr>
          <a:xfrm>
            <a:off x="685800" y="2212733"/>
            <a:ext cx="42639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685800" y="3888339"/>
            <a:ext cx="42639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47700" y="304800"/>
            <a:ext cx="75819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600200"/>
            <a:ext cx="75374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1" type="ftr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 rot="5400000">
            <a:off x="4462463" y="2176463"/>
            <a:ext cx="5638800" cy="1895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 rot="5400000">
            <a:off x="595313" y="357188"/>
            <a:ext cx="5638800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647700" y="304800"/>
            <a:ext cx="75819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 rot="5400000">
            <a:off x="2282825" y="3175"/>
            <a:ext cx="4343400" cy="753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d Bar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51575"/>
            <a:ext cx="9144000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600200"/>
            <a:ext cx="75374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7700" y="304800"/>
            <a:ext cx="75819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0" y="6172200"/>
            <a:ext cx="914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/>
        </p:nvSpPr>
        <p:spPr>
          <a:xfrm>
            <a:off x="8545512" y="6489700"/>
            <a:ext cx="4572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Relationship Id="rId4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Relationship Id="rId4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Relationship Id="rId4" Type="http://schemas.openxmlformats.org/officeDocument/2006/relationships/image" Target="../media/image1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jpg"/><Relationship Id="rId4" Type="http://schemas.openxmlformats.org/officeDocument/2006/relationships/image" Target="../media/image3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jpg"/><Relationship Id="rId4" Type="http://schemas.openxmlformats.org/officeDocument/2006/relationships/image" Target="../media/image3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jpg"/><Relationship Id="rId4" Type="http://schemas.openxmlformats.org/officeDocument/2006/relationships/image" Target="../media/image2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jpg"/><Relationship Id="rId4" Type="http://schemas.openxmlformats.org/officeDocument/2006/relationships/image" Target="../media/image3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-sharpcorner.com/UploadFile/65fc13/types-of-database-management-systems/" TargetMode="External"/><Relationship Id="rId4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jpg"/><Relationship Id="rId4" Type="http://schemas.openxmlformats.org/officeDocument/2006/relationships/image" Target="../media/image3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apachefriends.org/download.html" TargetMode="External"/><Relationship Id="rId4" Type="http://schemas.openxmlformats.org/officeDocument/2006/relationships/hyperlink" Target="https://www.apachefriends.org/download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17.png"/><Relationship Id="rId6" Type="http://schemas.openxmlformats.org/officeDocument/2006/relationships/image" Target="../media/image2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1115670" y="2902398"/>
            <a:ext cx="6915784" cy="1010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Databases and SQL for Data  Science with Python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0" y="0"/>
            <a:ext cx="9144000" cy="5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42424"/>
                </a:solidFill>
                <a:highlight>
                  <a:srgbClr val="FFFFFF"/>
                </a:highlight>
              </a:rPr>
              <a:t>Database Schema and Database instance</a:t>
            </a:r>
            <a:endParaRPr b="1" sz="15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Database Schema</a:t>
            </a:r>
            <a:endParaRPr b="1"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Database schema is the structure of a database, refers to the organization of data as a blueprint that demonstrates how the database is constructed.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So, a database schema describes how the data may relate to other tables or other data models. However, the schema does not actually contain data.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Database instance</a:t>
            </a:r>
            <a:endParaRPr b="1"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Database instance</a:t>
            </a:r>
            <a:r>
              <a:rPr b="1"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a snapshot of data in a database at a single moment in time . It contains all the properties that the schema describes as data values.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Since database instances are just a snapshot at a given moment, they’re likely to change over time, unlike database schemas.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1473200"/>
            <a:ext cx="67341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50" y="307425"/>
            <a:ext cx="7629525" cy="52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882375" y="3521675"/>
            <a:ext cx="29244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accent2"/>
                </a:highlight>
              </a:rPr>
              <a:t>StudentID (PK)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225" y="203200"/>
            <a:ext cx="46935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05600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647700" y="304800"/>
            <a:ext cx="75819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Database Constraints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685800" y="1600200"/>
            <a:ext cx="75374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7011" lvl="0" marL="2270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  ( Not Null + Unique)</a:t>
            </a:r>
            <a:endParaRPr/>
          </a:p>
          <a:p>
            <a:pPr indent="-74611" lvl="0" marL="22701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1" lvl="0" marL="22701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Null</a:t>
            </a:r>
            <a:endParaRPr/>
          </a:p>
          <a:p>
            <a:pPr indent="-74611" lvl="0" marL="22701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1" lvl="0" marL="22701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Key</a:t>
            </a:r>
            <a:endParaRPr/>
          </a:p>
          <a:p>
            <a:pPr indent="-74611" lvl="0" marL="22701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1" lvl="0" marL="22701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Referential Integrity ( </a:t>
            </a:r>
            <a:r>
              <a:rPr b="1" lang="en-US" sz="1500">
                <a:solidFill>
                  <a:srgbClr val="242424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Foreign key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FK )</a:t>
            </a:r>
            <a:endParaRPr/>
          </a:p>
          <a:p>
            <a:pPr indent="-74611" lvl="0" marL="22701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1" lvl="0" marL="227011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</a:t>
            </a:r>
            <a:endParaRPr/>
          </a:p>
          <a:p>
            <a:pPr indent="-74613" lvl="0" marL="227013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647700" y="304800"/>
            <a:ext cx="75819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Data types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457200" y="1447800"/>
            <a:ext cx="8686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7011" lvl="0" marL="22701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 type determines the type of data that can be stored in a</a:t>
            </a:r>
            <a:endParaRPr/>
          </a:p>
          <a:p>
            <a:pPr indent="-227011" lvl="0" marL="227011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column. The most commonly used data types are: </a:t>
            </a:r>
            <a:endParaRPr/>
          </a:p>
          <a:p>
            <a:pPr indent="-227011" lvl="0" marL="227011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1" lvl="0" marL="227011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1. Alphanumeric: data types used to store characters, 	numbers, special characters, or nearly any combination.</a:t>
            </a:r>
            <a:endParaRPr/>
          </a:p>
          <a:p>
            <a:pPr indent="-230187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2. Numeric</a:t>
            </a:r>
            <a:endParaRPr/>
          </a:p>
          <a:p>
            <a:pPr indent="-228599" lvl="1" marL="56991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3. Date and Time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647700" y="304800"/>
            <a:ext cx="7581900" cy="94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685800" y="1600200"/>
            <a:ext cx="7537500" cy="43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769"/>
            <a:ext cx="9144000" cy="633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276950" y="474800"/>
            <a:ext cx="6762300" cy="24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7493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1"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Primary key</a:t>
            </a: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b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A field in a table that uniquely identifies each rows in a database table.</a:t>
            </a:r>
            <a:b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Primary keys must contain unique values.</a:t>
            </a:r>
            <a:b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A table can have only one Primary keys.</a:t>
            </a:r>
            <a:endParaRPr sz="1350">
              <a:solidFill>
                <a:srgbClr val="3F3D65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295775" y="4220300"/>
            <a:ext cx="7286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74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--define primary key</a:t>
            </a:r>
            <a:endParaRPr sz="1950">
              <a:solidFill>
                <a:srgbClr val="007400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9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9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students(</a:t>
            </a:r>
            <a:endParaRPr sz="19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student_id </a:t>
            </a:r>
            <a:r>
              <a:rPr lang="en-US" sz="1950">
                <a:solidFill>
                  <a:srgbClr val="5C2699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9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-US" sz="19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KEY,</a:t>
            </a:r>
            <a:endParaRPr sz="19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-US" sz="1950">
                <a:solidFill>
                  <a:srgbClr val="5C2699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9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50">
                <a:solidFill>
                  <a:srgbClr val="1C00C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9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276950" y="474800"/>
            <a:ext cx="8166900" cy="19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1"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Foreign key:</a:t>
            </a:r>
            <a:br>
              <a:rPr b="1"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Reference a column in another table to define the relationship between two tables.</a:t>
            </a:r>
            <a:b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The relationship between 2 tables matches the Primary Key in one of the tables with a Foreign Key in the second table.</a:t>
            </a:r>
            <a:endParaRPr b="1"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802900" y="2401700"/>
            <a:ext cx="45996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74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--define primary key</a:t>
            </a:r>
            <a:endParaRPr sz="1950">
              <a:solidFill>
                <a:srgbClr val="007400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22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22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teachers(</a:t>
            </a:r>
            <a:endParaRPr sz="22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en-US" sz="2250">
                <a:solidFill>
                  <a:srgbClr val="5C2699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-US" sz="22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KEY,</a:t>
            </a:r>
            <a:endParaRPr sz="22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teache_name </a:t>
            </a:r>
            <a:r>
              <a:rPr lang="en-US" sz="2250">
                <a:solidFill>
                  <a:srgbClr val="5C2699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22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50">
                <a:solidFill>
                  <a:srgbClr val="1C00C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US" sz="22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22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150">
              <a:solidFill>
                <a:srgbClr val="AA0D91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360900" y="4413875"/>
            <a:ext cx="8422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-US" sz="17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7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classes(</a:t>
            </a:r>
            <a:endParaRPr sz="17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en-US" sz="1750">
                <a:solidFill>
                  <a:srgbClr val="5C2699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7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en-US" sz="17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KEY,</a:t>
            </a:r>
            <a:endParaRPr sz="17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teacher_id </a:t>
            </a:r>
            <a:r>
              <a:rPr lang="en-US" sz="1750">
                <a:solidFill>
                  <a:srgbClr val="5C2699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7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en-US" sz="17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teachers(id), </a:t>
            </a:r>
            <a:r>
              <a:rPr lang="en-US" sz="1750">
                <a:solidFill>
                  <a:srgbClr val="00740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--foreign key is created</a:t>
            </a:r>
            <a:endParaRPr sz="1750">
              <a:solidFill>
                <a:srgbClr val="007400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category </a:t>
            </a:r>
            <a:r>
              <a:rPr lang="en-US" sz="1750">
                <a:solidFill>
                  <a:srgbClr val="5C2699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7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50">
                <a:solidFill>
                  <a:srgbClr val="1C00CF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-US" sz="17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7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47700" y="304800"/>
            <a:ext cx="7714800" cy="115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Why SQL is Essential for Data Scientists?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SQL = The Key to Access and Prepare Your Data 🔑</a:t>
            </a:r>
            <a:endParaRPr sz="2300"/>
          </a:p>
        </p:txBody>
      </p:sp>
      <p:sp>
        <p:nvSpPr>
          <p:cNvPr id="70" name="Google Shape;70;p13"/>
          <p:cNvSpPr txBox="1"/>
          <p:nvPr/>
        </p:nvSpPr>
        <p:spPr>
          <a:xfrm>
            <a:off x="319350" y="1616650"/>
            <a:ext cx="8505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Data Lives in Databases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Most real-world data is stored in relational databases (MySQL, PostgreSQL, SQL Server).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SQL is the Language to Talk to Data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Retrieve only the data you need using filtering, sorting, grouping, and joining.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Prepare Data at the Source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Clean, filter, and merge data before importing it into Python, R, or BI tools.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Understand Data Structure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Learn table relationships, data types, and data quality directly from the database.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Highly Demanded Skill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Most Data Science job descriptions list SQL as a core requirement.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772300" y="57664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48075" y="5603925"/>
            <a:ext cx="8752800" cy="55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US">
                <a:solidFill>
                  <a:schemeClr val="dk1"/>
                </a:solidFill>
              </a:rPr>
              <a:t>"Before you analyze data, you must know how to access it."</a:t>
            </a:r>
            <a:r>
              <a:rPr b="1" lang="en-US">
                <a:solidFill>
                  <a:schemeClr val="dk1"/>
                </a:solidFill>
              </a:rPr>
              <a:t> – IBM Data Science Approach</a:t>
            </a:r>
            <a:endParaRPr b="1"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533400" y="304800"/>
            <a:ext cx="75819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Database Transaction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04800" y="1676400"/>
            <a:ext cx="8839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7011" lvl="0" marL="22701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transaction is an executing program that forms a logical unit of database actions.</a:t>
            </a:r>
            <a:endParaRPr/>
          </a:p>
          <a:p>
            <a:pPr indent="-227011" lvl="0" marL="227011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includes one or more database access operations such as  insert, delete and update.</a:t>
            </a:r>
            <a:endParaRPr/>
          </a:p>
          <a:p>
            <a:pPr indent="-227011" lvl="0" marL="227011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database operations that form a transaction can either be embedded within an application program or they can be specified interactively via a high-level query language such as SQL.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533400" y="304800"/>
            <a:ext cx="75819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Database Transaction Properties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04800" y="1524000"/>
            <a:ext cx="8839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7011" lvl="0" marL="22701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should possess several properties, often called the ACID properties:</a:t>
            </a:r>
            <a:endParaRPr/>
          </a:p>
          <a:p>
            <a:pPr indent="-227011" lvl="0" marL="227011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9" lvl="1" marL="7985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Atomicity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9" lvl="1" marL="7985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/>
          </a:p>
          <a:p>
            <a:pPr indent="-457199" lvl="1" marL="7985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Isolation</a:t>
            </a:r>
            <a:endParaRPr/>
          </a:p>
          <a:p>
            <a:pPr indent="-457199" lvl="1" marL="79851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Durability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5375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431000" y="445112"/>
            <a:ext cx="2293620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SQL Commands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430999" y="1820304"/>
            <a:ext cx="7789075" cy="1422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352" marR="57783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SQL commands are instructions. It is used to communicate with the database. It is also used to  perform speciﬁc tasks, functions, and queries of data.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352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SQL can perform various tasks like create a table, add data to tables, drop the table, modify the  table, set permission for users.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436716" y="397487"/>
            <a:ext cx="3564254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Types of SQL Commands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6" name="Google Shape;2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978" y="876061"/>
            <a:ext cx="7256023" cy="252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50" y="3507172"/>
            <a:ext cx="8477494" cy="25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 txBox="1"/>
          <p:nvPr/>
        </p:nvSpPr>
        <p:spPr>
          <a:xfrm>
            <a:off x="-1013750" y="1510375"/>
            <a:ext cx="300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950">
                <a:solidFill>
                  <a:srgbClr val="0D0D0D"/>
                </a:solidFill>
              </a:rPr>
              <a:t>Data Definition Language</a:t>
            </a:r>
            <a:endParaRPr sz="700"/>
          </a:p>
        </p:txBody>
      </p:sp>
      <p:sp>
        <p:nvSpPr>
          <p:cNvPr id="219" name="Google Shape;219;p35"/>
          <p:cNvSpPr txBox="1"/>
          <p:nvPr/>
        </p:nvSpPr>
        <p:spPr>
          <a:xfrm>
            <a:off x="751075" y="1510375"/>
            <a:ext cx="300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950">
                <a:solidFill>
                  <a:srgbClr val="0D0D0D"/>
                </a:solidFill>
              </a:rPr>
              <a:t>Data </a:t>
            </a:r>
            <a:r>
              <a:rPr b="1" lang="en-US" sz="950">
                <a:solidFill>
                  <a:srgbClr val="0D0D0D"/>
                </a:solidFill>
              </a:rPr>
              <a:t>Manipulation </a:t>
            </a:r>
            <a:r>
              <a:rPr b="1" lang="en-US" sz="950">
                <a:solidFill>
                  <a:srgbClr val="0D0D0D"/>
                </a:solidFill>
              </a:rPr>
              <a:t>Language</a:t>
            </a:r>
            <a:endParaRPr sz="700"/>
          </a:p>
        </p:txBody>
      </p:sp>
      <p:sp>
        <p:nvSpPr>
          <p:cNvPr id="220" name="Google Shape;220;p35"/>
          <p:cNvSpPr txBox="1"/>
          <p:nvPr/>
        </p:nvSpPr>
        <p:spPr>
          <a:xfrm>
            <a:off x="2374050" y="1510375"/>
            <a:ext cx="300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950">
                <a:solidFill>
                  <a:srgbClr val="0D0D0D"/>
                </a:solidFill>
              </a:rPr>
              <a:t>Data </a:t>
            </a:r>
            <a:r>
              <a:rPr b="1" lang="en-US" sz="950">
                <a:solidFill>
                  <a:srgbClr val="0D0D0D"/>
                </a:solidFill>
              </a:rPr>
              <a:t>Control </a:t>
            </a:r>
            <a:r>
              <a:rPr b="1" lang="en-US" sz="950">
                <a:solidFill>
                  <a:srgbClr val="0D0D0D"/>
                </a:solidFill>
              </a:rPr>
              <a:t>Language</a:t>
            </a:r>
            <a:endParaRPr sz="700"/>
          </a:p>
        </p:txBody>
      </p:sp>
      <p:sp>
        <p:nvSpPr>
          <p:cNvPr id="221" name="Google Shape;221;p35"/>
          <p:cNvSpPr txBox="1"/>
          <p:nvPr/>
        </p:nvSpPr>
        <p:spPr>
          <a:xfrm>
            <a:off x="3859925" y="1841275"/>
            <a:ext cx="300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950">
                <a:solidFill>
                  <a:srgbClr val="0D0D0D"/>
                </a:solidFill>
              </a:rPr>
              <a:t>Transaction </a:t>
            </a:r>
            <a:r>
              <a:rPr b="1" lang="en-US" sz="950">
                <a:solidFill>
                  <a:srgbClr val="0D0D0D"/>
                </a:solidFill>
              </a:rPr>
              <a:t>Control Language</a:t>
            </a:r>
            <a:endParaRPr sz="700"/>
          </a:p>
        </p:txBody>
      </p:sp>
      <p:sp>
        <p:nvSpPr>
          <p:cNvPr id="222" name="Google Shape;222;p35"/>
          <p:cNvSpPr txBox="1"/>
          <p:nvPr/>
        </p:nvSpPr>
        <p:spPr>
          <a:xfrm>
            <a:off x="5200000" y="1585200"/>
            <a:ext cx="300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950">
                <a:solidFill>
                  <a:srgbClr val="0D0D0D"/>
                </a:solidFill>
              </a:rPr>
              <a:t>Data Query Language</a:t>
            </a:r>
            <a:endParaRPr sz="700"/>
          </a:p>
        </p:txBody>
      </p:sp>
      <p:sp>
        <p:nvSpPr>
          <p:cNvPr id="223" name="Google Shape;223;p35"/>
          <p:cNvSpPr txBox="1"/>
          <p:nvPr/>
        </p:nvSpPr>
        <p:spPr>
          <a:xfrm>
            <a:off x="5593600" y="455575"/>
            <a:ext cx="23754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402426" y="607037"/>
            <a:ext cx="4485640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Data Deﬁnition Language (DDL)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402426" y="1824304"/>
            <a:ext cx="8417724" cy="28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DDL changes the structure of the table like creating a table, deleting a table, altering a table, etc.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352" marR="5080" rtl="0" algn="l">
              <a:lnSpc>
                <a:spcPct val="107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All the command of DDL are auto-committed that means it permanently save all the changes in the  database.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92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Here are some commands that come under DDL: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CREATE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ALTER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DROP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TRUNCATE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214160" y="749912"/>
            <a:ext cx="4485640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Data Deﬁnition Language (DDL)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214146" y="2107200"/>
            <a:ext cx="5837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CREATE It is used to create a new table in the database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231292" y="3444500"/>
            <a:ext cx="3096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9" y="2416946"/>
            <a:ext cx="5895974" cy="78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828" y="3844911"/>
            <a:ext cx="742949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45276" y="401099"/>
            <a:ext cx="4485640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Data Deﬁnition Language (DDL)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345276" y="1630947"/>
            <a:ext cx="5725795" cy="21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DROP: It is used to delete both the structure and record stored in the table.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362417" y="2740420"/>
            <a:ext cx="643890" cy="4680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438" y="2018800"/>
            <a:ext cx="2724149" cy="6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9438" y="3393426"/>
            <a:ext cx="2724149" cy="65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364326" y="340337"/>
            <a:ext cx="4485640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Data Deﬁnition Language (DDL)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64326" y="2087003"/>
            <a:ext cx="7230109" cy="472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352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ALTER: It is used to alter the structure of the database. This change could be either to modify the  characteristics of an existing attribute or probably to add a new attribute.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381467" y="3226195"/>
            <a:ext cx="643890" cy="4680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5" name="Google Shape;25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164" y="2669476"/>
            <a:ext cx="6238874" cy="5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165" y="3677602"/>
            <a:ext cx="6238873" cy="96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02426" y="673712"/>
            <a:ext cx="4485640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Data Deﬁnition Language (DDL)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402426" y="2392947"/>
            <a:ext cx="7365365" cy="1123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0671" lvl="0" marL="3727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TRUNCATE: It is used to delete all the rows from the table and free the space containing the table.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b="0" i="0" sz="16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9208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9208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3" name="Google Shape;26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8069" y="2790326"/>
            <a:ext cx="2943224" cy="66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3299" y="3920876"/>
            <a:ext cx="3286124" cy="6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664683" y="1674634"/>
            <a:ext cx="4046220" cy="223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352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A database is an organized collection of data,  generally stored and accessed electronically  from a computer system. It supports the  storage and manipulation of data.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352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In other words, databases are used by an  organization as a method of storing, managing  and retrieving information.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478626" y="355919"/>
            <a:ext cx="3296920" cy="41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What are Databases?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2572" y="1594907"/>
            <a:ext cx="3979171" cy="244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326226" y="683237"/>
            <a:ext cx="4485640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Data Deﬁnition Language (DDL)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326226" y="1954796"/>
            <a:ext cx="7333615" cy="897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TRUNCATE: It is used to delete all the rows from the table and free the space containing the table.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b="0" i="0" sz="16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9208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1" name="Google Shape;2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869" y="2352176"/>
            <a:ext cx="2943224" cy="66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7099" y="3482726"/>
            <a:ext cx="3286124" cy="6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288126" y="525122"/>
            <a:ext cx="5032375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Data Manipulation Language (DML)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288126" y="1435101"/>
            <a:ext cx="8382000" cy="2125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68926" marR="213355" rtl="0" algn="l">
              <a:lnSpc>
                <a:spcPct val="114999"/>
              </a:lnSpc>
              <a:spcBef>
                <a:spcPts val="1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DML commands are used to modify the database. It is responsible for all form of changes in the  database.</a:t>
            </a:r>
            <a:endParaRPr/>
          </a:p>
          <a:p>
            <a:pPr indent="-328287" lvl="0" marL="368926" marR="5080" rtl="0" algn="l">
              <a:lnSpc>
                <a:spcPct val="114999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The command of DML is not auto-committed that means it can't permanently save all the changes  in the database. They can be rollback.</a:t>
            </a:r>
            <a:endParaRPr/>
          </a:p>
          <a:p>
            <a:pPr indent="85726" lvl="0" marL="28574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7783" lvl="0" marL="5778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Here are some commands that come under DML:</a:t>
            </a:r>
            <a:endParaRPr/>
          </a:p>
          <a:p>
            <a:pPr indent="-328287" lvl="0" marL="369561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INSERT</a:t>
            </a:r>
            <a:endParaRPr/>
          </a:p>
          <a:p>
            <a:pPr indent="-328287" lvl="0" marL="369561" rtl="0" algn="l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UPDATE</a:t>
            </a:r>
            <a:endParaRPr/>
          </a:p>
          <a:p>
            <a:pPr indent="-328287" lvl="0" marL="369561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3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DELETE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45276" y="416537"/>
            <a:ext cx="5032375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Data Manipulation Language (DML)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p43"/>
          <p:cNvSpPr txBox="1"/>
          <p:nvPr/>
        </p:nvSpPr>
        <p:spPr>
          <a:xfrm>
            <a:off x="345276" y="1840497"/>
            <a:ext cx="6941184" cy="21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INSERT: The INSERT statement is a SQL query. It is used to insert data into the row of a table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5" name="Google Shape;285;p43"/>
          <p:cNvSpPr txBox="1"/>
          <p:nvPr/>
        </p:nvSpPr>
        <p:spPr>
          <a:xfrm>
            <a:off x="362419" y="3207524"/>
            <a:ext cx="720725" cy="21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Example:.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6" name="Google Shape;2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964" y="2142172"/>
            <a:ext cx="4533899" cy="98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7964" y="3602976"/>
            <a:ext cx="6315074" cy="65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337186" y="378437"/>
            <a:ext cx="5032375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Data Manipulation Language (DML)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p44"/>
          <p:cNvSpPr txBox="1"/>
          <p:nvPr/>
        </p:nvSpPr>
        <p:spPr>
          <a:xfrm>
            <a:off x="931383" y="1821447"/>
            <a:ext cx="6496050" cy="21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UPDATE: This command is used to update or modify the value of a column in the table.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948526" y="2960636"/>
            <a:ext cx="720725" cy="21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Example:.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5" name="Google Shape;29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186" y="2247901"/>
            <a:ext cx="8743949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3643" y="3108825"/>
            <a:ext cx="3648075" cy="140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469104" y="511787"/>
            <a:ext cx="5032375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Data Manipulation Language (DML)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469104" y="2059572"/>
            <a:ext cx="4570095" cy="21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DELETE: It is used to remove one or more row from a table.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45"/>
          <p:cNvSpPr txBox="1"/>
          <p:nvPr/>
        </p:nvSpPr>
        <p:spPr>
          <a:xfrm>
            <a:off x="486246" y="3198761"/>
            <a:ext cx="720725" cy="21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Example:.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4" name="Google Shape;30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141" y="2379538"/>
            <a:ext cx="5029199" cy="58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2827" y="3450576"/>
            <a:ext cx="3171824" cy="102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431001" y="502262"/>
            <a:ext cx="4168775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Control Language (DCL)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p46"/>
          <p:cNvSpPr txBox="1"/>
          <p:nvPr/>
        </p:nvSpPr>
        <p:spPr>
          <a:xfrm>
            <a:off x="431001" y="1811922"/>
            <a:ext cx="6187440" cy="1118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DCL commands are used to grant and take back authority from any database user.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595959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92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Here are some commands that come under DCL: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Grant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Revoke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316701" y="397487"/>
            <a:ext cx="4168775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Control Language (DCL)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p47"/>
          <p:cNvSpPr txBox="1"/>
          <p:nvPr/>
        </p:nvSpPr>
        <p:spPr>
          <a:xfrm>
            <a:off x="316701" y="2126246"/>
            <a:ext cx="4595495" cy="897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Grant: It is used to give user access privileges to a database.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b="0" i="0" sz="16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9208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8" name="Google Shape;31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820" y="3190376"/>
            <a:ext cx="6696075" cy="64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type="title"/>
          </p:nvPr>
        </p:nvSpPr>
        <p:spPr>
          <a:xfrm>
            <a:off x="335751" y="607037"/>
            <a:ext cx="4168775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Control Language (DCL)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48"/>
          <p:cNvSpPr txBox="1"/>
          <p:nvPr/>
        </p:nvSpPr>
        <p:spPr>
          <a:xfrm>
            <a:off x="335751" y="2297696"/>
            <a:ext cx="4415155" cy="897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Revoke: It is used to take back permissions from the user.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b="0" i="0" sz="16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9208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5" name="Google Shape;32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353" y="3415666"/>
            <a:ext cx="6457949" cy="6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345276" y="632144"/>
            <a:ext cx="5488940" cy="41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 Control Language(TCL)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49"/>
          <p:cNvSpPr txBox="1"/>
          <p:nvPr/>
        </p:nvSpPr>
        <p:spPr>
          <a:xfrm>
            <a:off x="345276" y="2163204"/>
            <a:ext cx="7059930" cy="1834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-328287" lvl="0" marL="34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TCL commands can only use with DML commands like INSERT, DELETE and UPDATE only.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352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These operations are automatically committed in the database that's why they cannot be used  while creating tables or dropping them.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595959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92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Here are some commands that come under TCL: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COMMIT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ROLLBACK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SAVEPOINT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274956" y="574994"/>
            <a:ext cx="5488940" cy="41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 Control Language(TCL)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50"/>
          <p:cNvSpPr txBox="1"/>
          <p:nvPr/>
        </p:nvSpPr>
        <p:spPr>
          <a:xfrm>
            <a:off x="274956" y="2431047"/>
            <a:ext cx="5960745" cy="21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Commit: Commit command is used to save all the transactions to the database.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8" name="Google Shape;338;p50"/>
          <p:cNvSpPr txBox="1"/>
          <p:nvPr/>
        </p:nvSpPr>
        <p:spPr>
          <a:xfrm>
            <a:off x="292097" y="3570236"/>
            <a:ext cx="643890" cy="21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9" name="Google Shape;33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848" y="2812732"/>
            <a:ext cx="1847849" cy="5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0598" y="3660126"/>
            <a:ext cx="3105149" cy="119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561340" y="1325661"/>
            <a:ext cx="8021320" cy="395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9208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Depending upon the usage requirements, there are following types of databases available in the  market: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486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Centralized database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486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Distributed database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1486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Personal database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486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End-user database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1486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Commercial database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486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NoSQL database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486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Operational database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1486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Relational database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486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Cloud database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1486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Object-oriented database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486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Graph database	Here is a detailed article on,</a:t>
            </a:r>
            <a:r>
              <a:rPr b="0" i="0" lang="en-US" sz="1600" u="none" cap="none" strike="noStrike">
                <a:solidFill>
                  <a:srgbClr val="1B3678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600" u="sng" cap="none" strike="noStrike">
                <a:solidFill>
                  <a:srgbClr val="1B3678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Types of Database Management Systems</a:t>
            </a:r>
            <a:r>
              <a:rPr b="0" i="0" lang="en-US" sz="16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561340" y="371159"/>
            <a:ext cx="3022600" cy="41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Types of Databases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5293" y="1944007"/>
            <a:ext cx="2802332" cy="254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title"/>
          </p:nvPr>
        </p:nvSpPr>
        <p:spPr>
          <a:xfrm>
            <a:off x="297651" y="891466"/>
            <a:ext cx="5488940" cy="41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 Control Language(TCL)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6" name="Google Shape;346;p51"/>
          <p:cNvSpPr txBox="1"/>
          <p:nvPr/>
        </p:nvSpPr>
        <p:spPr>
          <a:xfrm>
            <a:off x="297651" y="2382279"/>
            <a:ext cx="7284720" cy="472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352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Rollback: Rollback command is used to undo transactions that have not already been saved to the  database.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51"/>
          <p:cNvSpPr txBox="1"/>
          <p:nvPr/>
        </p:nvSpPr>
        <p:spPr>
          <a:xfrm>
            <a:off x="314793" y="3551186"/>
            <a:ext cx="643890" cy="212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8" name="Google Shape;34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2895" y="2726626"/>
            <a:ext cx="1724024" cy="53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7570" y="3726801"/>
            <a:ext cx="3114675" cy="13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>
            <p:ph type="title"/>
          </p:nvPr>
        </p:nvSpPr>
        <p:spPr>
          <a:xfrm>
            <a:off x="345276" y="546419"/>
            <a:ext cx="5488940" cy="41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 Control Language(TCL)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52"/>
          <p:cNvSpPr txBox="1"/>
          <p:nvPr/>
        </p:nvSpPr>
        <p:spPr>
          <a:xfrm>
            <a:off x="345276" y="2010803"/>
            <a:ext cx="7359650" cy="1157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352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SAVEPOINT: It is used to roll the transaction back to a certain point without rolling back the entire  transaction.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b="0" i="0" sz="16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29208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 b="0" i="0" sz="13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6" name="Google Shape;35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894" y="3335655"/>
            <a:ext cx="3800474" cy="7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/>
          <p:nvPr/>
        </p:nvSpPr>
        <p:spPr>
          <a:xfrm>
            <a:off x="153550" y="1219975"/>
            <a:ext cx="87822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SQL basics are the same across systems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Core CRUD commands (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-US" sz="1100">
                <a:solidFill>
                  <a:schemeClr val="dk1"/>
                </a:solidFill>
              </a:rPr>
              <a:t>) work almost the same in MySQL, PostgreSQL, and SQL Server.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Learning SQL in one system makes it easy to move to another.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363" name="Google Shape;363;p53"/>
          <p:cNvSpPr txBox="1"/>
          <p:nvPr/>
        </p:nvSpPr>
        <p:spPr>
          <a:xfrm>
            <a:off x="54725" y="2755350"/>
            <a:ext cx="79797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MySQL</a:t>
            </a:r>
            <a:r>
              <a:rPr lang="en-US" sz="1100">
                <a:solidFill>
                  <a:schemeClr val="dk1"/>
                </a:solidFill>
              </a:rPr>
              <a:t>: Simple, widely used, great for learning and small-to-medium projects.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PostgreSQL</a:t>
            </a:r>
            <a:r>
              <a:rPr lang="en-US" sz="1100">
                <a:solidFill>
                  <a:schemeClr val="dk1"/>
                </a:solidFill>
              </a:rPr>
              <a:t>: Rich advanced features (JSONB, Arrays, GIS), strong for complex data analysis.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SQL Server</a:t>
            </a:r>
            <a:r>
              <a:rPr lang="en-US" sz="1100">
                <a:solidFill>
                  <a:schemeClr val="dk1"/>
                </a:solidFill>
              </a:rPr>
              <a:t>: Strong integration with Microsoft tools, advanced stored procedures, business analytics support.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364" name="Google Shape;364;p53"/>
          <p:cNvSpPr txBox="1"/>
          <p:nvPr/>
        </p:nvSpPr>
        <p:spPr>
          <a:xfrm>
            <a:off x="54725" y="23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Strengths of Each System</a:t>
            </a:r>
            <a:endParaRPr/>
          </a:p>
        </p:txBody>
      </p:sp>
      <p:sp>
        <p:nvSpPr>
          <p:cNvPr id="365" name="Google Shape;365;p53"/>
          <p:cNvSpPr txBox="1"/>
          <p:nvPr/>
        </p:nvSpPr>
        <p:spPr>
          <a:xfrm>
            <a:off x="54725" y="858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Core Idea</a:t>
            </a:r>
            <a:endParaRPr/>
          </a:p>
        </p:txBody>
      </p:sp>
      <p:sp>
        <p:nvSpPr>
          <p:cNvPr id="366" name="Google Shape;366;p53"/>
          <p:cNvSpPr txBox="1"/>
          <p:nvPr/>
        </p:nvSpPr>
        <p:spPr>
          <a:xfrm>
            <a:off x="1540525" y="102000"/>
            <a:ext cx="524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MySQL </a:t>
            </a:r>
            <a:r>
              <a:rPr b="1" lang="en-US" sz="1800">
                <a:solidFill>
                  <a:srgbClr val="1C00CF"/>
                </a:solidFill>
              </a:rPr>
              <a:t>VS </a:t>
            </a:r>
            <a:r>
              <a:rPr b="1" lang="en-US" sz="1800">
                <a:solidFill>
                  <a:schemeClr val="dk1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</a:rPr>
              <a:t>PostgreSQL  </a:t>
            </a:r>
            <a:r>
              <a:rPr b="1" lang="en-US" sz="1800">
                <a:solidFill>
                  <a:srgbClr val="1C00CF"/>
                </a:solidFill>
              </a:rPr>
              <a:t>VS </a:t>
            </a:r>
            <a:r>
              <a:rPr b="1" lang="en-US" sz="1800">
                <a:solidFill>
                  <a:schemeClr val="dk1"/>
                </a:solidFill>
              </a:rPr>
              <a:t>SQL Server</a:t>
            </a:r>
            <a:endParaRPr sz="2100"/>
          </a:p>
        </p:txBody>
      </p:sp>
      <p:sp>
        <p:nvSpPr>
          <p:cNvPr id="367" name="Google Shape;367;p53"/>
          <p:cNvSpPr txBox="1"/>
          <p:nvPr/>
        </p:nvSpPr>
        <p:spPr>
          <a:xfrm>
            <a:off x="351825" y="4724000"/>
            <a:ext cx="85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3"/>
          <p:cNvSpPr/>
          <p:nvPr/>
        </p:nvSpPr>
        <p:spPr>
          <a:xfrm>
            <a:off x="250850" y="4623350"/>
            <a:ext cx="8490300" cy="930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SQL is one language, but each system has its own accent. </a:t>
            </a:r>
            <a:endParaRPr b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1"/>
                </a:solidFill>
              </a:rPr>
              <a:t>Master the basics first—then adapting to another system is just learning a few new words.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/>
        </p:nvSpPr>
        <p:spPr>
          <a:xfrm>
            <a:off x="575750" y="267725"/>
            <a:ext cx="8171100" cy="56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Differences Are in the Details and if u need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Main differences appear in: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Built-in Functions</a:t>
            </a:r>
            <a:r>
              <a:rPr lang="en-US" sz="1100">
                <a:solidFill>
                  <a:schemeClr val="dk1"/>
                </a:solidFill>
              </a:rPr>
              <a:t>: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Text length →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-US" sz="1100">
                <a:solidFill>
                  <a:schemeClr val="dk1"/>
                </a:solidFill>
              </a:rPr>
              <a:t> (MySQL),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CHAR_LENGTH</a:t>
            </a:r>
            <a:r>
              <a:rPr lang="en-US" sz="1100">
                <a:solidFill>
                  <a:schemeClr val="dk1"/>
                </a:solidFill>
              </a:rPr>
              <a:t> (PostgreSQL),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-US" sz="1100">
                <a:solidFill>
                  <a:schemeClr val="dk1"/>
                </a:solidFill>
              </a:rPr>
              <a:t> (SQL Server)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Dates →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NOW()</a:t>
            </a:r>
            <a:r>
              <a:rPr lang="en-US" sz="1100">
                <a:solidFill>
                  <a:schemeClr val="dk1"/>
                </a:solidFill>
              </a:rPr>
              <a:t> (MySQL/PostgreSQL),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GETDATE()</a:t>
            </a:r>
            <a:r>
              <a:rPr lang="en-US" sz="1100">
                <a:solidFill>
                  <a:schemeClr val="dk1"/>
                </a:solidFill>
              </a:rPr>
              <a:t> (SQL Server)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Pagination</a:t>
            </a:r>
            <a:r>
              <a:rPr lang="en-US" sz="1100">
                <a:solidFill>
                  <a:schemeClr val="dk1"/>
                </a:solidFill>
              </a:rPr>
              <a:t>: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en-US" sz="1100">
                <a:solidFill>
                  <a:schemeClr val="dk1"/>
                </a:solidFill>
              </a:rPr>
              <a:t> in MySQL/PostgreSQL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lang="en-US" sz="1100">
                <a:solidFill>
                  <a:schemeClr val="dk1"/>
                </a:solidFill>
              </a:rPr>
              <a:t> or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OFFSET…FETCH</a:t>
            </a:r>
            <a:r>
              <a:rPr lang="en-US" sz="1100">
                <a:solidFill>
                  <a:schemeClr val="dk1"/>
                </a:solidFill>
              </a:rPr>
              <a:t> in SQL Server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Data Types</a:t>
            </a:r>
            <a:r>
              <a:rPr lang="en-US" sz="1100">
                <a:solidFill>
                  <a:schemeClr val="dk1"/>
                </a:solidFill>
              </a:rPr>
              <a:t>: Boolean, JSON, Arrays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Auto Increment IDs</a:t>
            </a:r>
            <a:r>
              <a:rPr lang="en-US" sz="1100">
                <a:solidFill>
                  <a:schemeClr val="dk1"/>
                </a:solidFill>
              </a:rPr>
              <a:t>: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MySQL →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AUTO_INCREMENT</a:t>
            </a:r>
            <a:b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PostgreSQL →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SERIAL</a:t>
            </a:r>
            <a:r>
              <a:rPr lang="en-US" sz="1100">
                <a:solidFill>
                  <a:schemeClr val="dk1"/>
                </a:solidFill>
              </a:rPr>
              <a:t> or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GENERATED AS IDENTITY</a:t>
            </a:r>
            <a:b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SQL Server →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IDENTITY(1,1)</a:t>
            </a:r>
            <a:b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Advanced Features</a:t>
            </a:r>
            <a:r>
              <a:rPr lang="en-US" sz="1100">
                <a:solidFill>
                  <a:schemeClr val="dk1"/>
                </a:solidFill>
              </a:rPr>
              <a:t>: Full-Text Search, Window Functions, Upsert</a:t>
            </a:r>
            <a:r>
              <a:rPr lang="en-US" sz="1100">
                <a:solidFill>
                  <a:schemeClr val="dk1"/>
                </a:solidFill>
              </a:rPr>
              <a:t>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idx="4294967295" type="title"/>
          </p:nvPr>
        </p:nvSpPr>
        <p:spPr>
          <a:xfrm>
            <a:off x="647700" y="304800"/>
            <a:ext cx="7581900" cy="94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XAMPP &amp; MySQL</a:t>
            </a:r>
            <a:endParaRPr/>
          </a:p>
        </p:txBody>
      </p:sp>
      <p:sp>
        <p:nvSpPr>
          <p:cNvPr id="381" name="Google Shape;381;p55"/>
          <p:cNvSpPr txBox="1"/>
          <p:nvPr>
            <p:ph idx="4294967295" type="body"/>
          </p:nvPr>
        </p:nvSpPr>
        <p:spPr>
          <a:xfrm>
            <a:off x="258000" y="1504950"/>
            <a:ext cx="7537500" cy="452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Install XAMPP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https://www.apachefriends.org/download.htm</a:t>
            </a:r>
            <a:r>
              <a:rPr lang="en-US" sz="2200" u="sng">
                <a:solidFill>
                  <a:schemeClr val="hlink"/>
                </a:solidFill>
                <a:hlinkClick r:id="rId4"/>
              </a:rPr>
              <a:t>l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Run Apache and MySQL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Create Database (</a:t>
            </a:r>
            <a:r>
              <a:rPr lang="en-US" sz="2200">
                <a:highlight>
                  <a:schemeClr val="accent1"/>
                </a:highlight>
              </a:rPr>
              <a:t>YourName</a:t>
            </a:r>
            <a:r>
              <a:rPr lang="en-US" sz="2200"/>
              <a:t>_db)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Create 2 Table (</a:t>
            </a:r>
            <a:r>
              <a:rPr lang="en-US" sz="2200"/>
              <a:t>customers,orders )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Insert 3 customers (You, Baraa, Ali )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Insert 6 orders (3 for you, 2 for Baraa,1 for Ali )</a:t>
            </a:r>
            <a:endParaRPr sz="2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325" y="1467550"/>
            <a:ext cx="6276975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6"/>
          <p:cNvSpPr txBox="1"/>
          <p:nvPr/>
        </p:nvSpPr>
        <p:spPr>
          <a:xfrm>
            <a:off x="0" y="172525"/>
            <a:ext cx="584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</a:rPr>
              <a:t>Run Apache and MySQL</a:t>
            </a:r>
            <a:endParaRPr b="1" sz="2200">
              <a:solidFill>
                <a:schemeClr val="dk1"/>
              </a:solidFill>
            </a:endParaRPr>
          </a:p>
        </p:txBody>
      </p:sp>
      <p:cxnSp>
        <p:nvCxnSpPr>
          <p:cNvPr id="389" name="Google Shape;389;p56"/>
          <p:cNvCxnSpPr/>
          <p:nvPr/>
        </p:nvCxnSpPr>
        <p:spPr>
          <a:xfrm flipH="1" rot="10800000">
            <a:off x="4576475" y="2885750"/>
            <a:ext cx="216000" cy="65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9500"/>
            <a:ext cx="8839200" cy="499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/>
        </p:nvSpPr>
        <p:spPr>
          <a:xfrm>
            <a:off x="426850" y="629625"/>
            <a:ext cx="669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Create Database (testDB)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02" name="Google Shape;4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50" y="1321375"/>
            <a:ext cx="7363750" cy="358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58"/>
          <p:cNvCxnSpPr/>
          <p:nvPr/>
        </p:nvCxnSpPr>
        <p:spPr>
          <a:xfrm flipH="1" rot="10800000">
            <a:off x="703325" y="1981475"/>
            <a:ext cx="216000" cy="65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58"/>
          <p:cNvSpPr txBox="1"/>
          <p:nvPr/>
        </p:nvSpPr>
        <p:spPr>
          <a:xfrm>
            <a:off x="471125" y="2261475"/>
            <a:ext cx="448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1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405" name="Google Shape;405;p58"/>
          <p:cNvCxnSpPr/>
          <p:nvPr/>
        </p:nvCxnSpPr>
        <p:spPr>
          <a:xfrm flipH="1" rot="10800000">
            <a:off x="855725" y="3942400"/>
            <a:ext cx="216000" cy="65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58"/>
          <p:cNvSpPr txBox="1"/>
          <p:nvPr/>
        </p:nvSpPr>
        <p:spPr>
          <a:xfrm>
            <a:off x="535500" y="4414450"/>
            <a:ext cx="25125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2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407" name="Google Shape;407;p58"/>
          <p:cNvCxnSpPr/>
          <p:nvPr/>
        </p:nvCxnSpPr>
        <p:spPr>
          <a:xfrm flipH="1" rot="10800000">
            <a:off x="6657775" y="4054775"/>
            <a:ext cx="216000" cy="65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58"/>
          <p:cNvSpPr txBox="1"/>
          <p:nvPr/>
        </p:nvSpPr>
        <p:spPr>
          <a:xfrm>
            <a:off x="6369550" y="4598500"/>
            <a:ext cx="448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3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8450"/>
            <a:ext cx="8839198" cy="5164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13" y="205200"/>
            <a:ext cx="8124825" cy="60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625300" y="1249445"/>
            <a:ext cx="6117000" cy="19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0" lvl="0" marL="292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There are many advantages of databases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Reduced data redundancy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Reduced updating errors and increased consistency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Greater data integrity and independence from application programs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Improved data access to users through the use of host and query languages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Improved data security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Reduced data entry, storage, and retrieval costs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625311" y="373064"/>
            <a:ext cx="4857115" cy="41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Advantages of using Databases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"/>
          <p:cNvSpPr txBox="1"/>
          <p:nvPr>
            <p:ph type="title"/>
          </p:nvPr>
        </p:nvSpPr>
        <p:spPr>
          <a:xfrm>
            <a:off x="647700" y="304800"/>
            <a:ext cx="7581900" cy="94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1"/>
          <p:cNvSpPr txBox="1"/>
          <p:nvPr>
            <p:ph idx="1" type="body"/>
          </p:nvPr>
        </p:nvSpPr>
        <p:spPr>
          <a:xfrm>
            <a:off x="685800" y="1600200"/>
            <a:ext cx="7537500" cy="43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2"/>
          <p:cNvSpPr txBox="1"/>
          <p:nvPr/>
        </p:nvSpPr>
        <p:spPr>
          <a:xfrm>
            <a:off x="0" y="39129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insert into orders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34" name="Google Shape;434;p62"/>
          <p:cNvPicPr preferRelativeResize="0"/>
          <p:nvPr/>
        </p:nvPicPr>
        <p:blipFill rotWithShape="1">
          <a:blip r:embed="rId3">
            <a:alphaModFix/>
          </a:blip>
          <a:srcRect b="0" l="2639" r="-2639" t="0"/>
          <a:stretch/>
        </p:blipFill>
        <p:spPr>
          <a:xfrm>
            <a:off x="729050" y="768275"/>
            <a:ext cx="70104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2"/>
          <p:cNvSpPr txBox="1"/>
          <p:nvPr/>
        </p:nvSpPr>
        <p:spPr>
          <a:xfrm>
            <a:off x="152400" y="1524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insert into customers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402426" y="1430436"/>
            <a:ext cx="8006715" cy="22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0" lvl="0" marL="292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There are many disadvantages of databases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352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Although databases allow businesses to store and access data efﬁciently, they also have certain  disadvantages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67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Complexity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167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67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Security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167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Compatibility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402426" y="420689"/>
            <a:ext cx="5300980" cy="41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Disadvantages of using Databases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596263" y="1297086"/>
            <a:ext cx="4232912" cy="1583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0" lvl="0" marL="292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Some of the most popular databases are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67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Oracle Database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167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Sybase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67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MySQL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1671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IBM db2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586739" y="418066"/>
            <a:ext cx="4566920" cy="414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Some examples of Databases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8514" y="2382564"/>
            <a:ext cx="2103120" cy="13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599" y="3921781"/>
            <a:ext cx="2103120" cy="13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8399" y="3921781"/>
            <a:ext cx="2103121" cy="13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57927" y="2702779"/>
            <a:ext cx="1176160" cy="78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73850" y="502262"/>
            <a:ext cx="1887855" cy="384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1400"/>
              <a:buNone/>
            </a:pPr>
            <a:r>
              <a:rPr lang="en-US" sz="2300">
                <a:solidFill>
                  <a:srgbClr val="1A1A1A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SQL?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73850" y="1629805"/>
            <a:ext cx="82557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287" lvl="0" marL="340352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SQL (Structured Query Language): Is used to perform operations on the records stored in the  database, such as updating records, inserting records, deleting records, creating and modifying  database tables, views, etc.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8287" lvl="0" marL="3409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0" lang="en-US" sz="1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SQL is not a database system, but it is a query language.</a:t>
            </a:r>
            <a:endParaRPr b="1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533400" y="304800"/>
            <a:ext cx="75819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Database Schema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04800" y="1981200"/>
            <a:ext cx="8839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7011" lvl="0" marL="22701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schema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group of related objects in a database. There is</a:t>
            </a:r>
            <a:endParaRPr/>
          </a:p>
          <a:p>
            <a:pPr indent="-227011" lvl="0" marL="227011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one owner of a schema who has access to manipulate the structure of any object in the schema. A schema does not represent a person, although the schema is associated with a user that resides in the database.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