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070601-4B9A-4763-AE2E-306E2A7A7380}">
  <a:tblStyle styleId="{17070601-4B9A-4763-AE2E-306E2A7A738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regular.fntdata"/><Relationship Id="rId25" Type="http://schemas.openxmlformats.org/officeDocument/2006/relationships/slide" Target="slides/slide20.xml"/><Relationship Id="rId27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1f68bbc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1f68bbc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71f68bbca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a48a163c1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a48a163c1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1a48a163c1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a48a163c1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a48a163c1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1a48a163c1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1f68bbca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1f68bbca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71f68bbca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a48a163c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a48a163c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1a48a163c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30c9b0a2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30c9b0a2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730c9b0a2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a48a163c1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a48a163c1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a48a163c1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10933155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0974189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5" Type="http://schemas.openxmlformats.org/officeDocument/2006/relationships/hyperlink" Target="https://www.semrush.com/blog/html-tags-lis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qfPUMV9J5yw" TargetMode="External"/><Relationship Id="rId4" Type="http://schemas.openxmlformats.org/officeDocument/2006/relationships/hyperlink" Target="https://www.techguruspeaks.com/intro-to-htm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hyperlink" Target="https://jekso.github.io/scrapping-example/index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Orfanakis/Web_Scraping_With_Pyth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487559" y="6322814"/>
            <a:ext cx="2576441" cy="3693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9E7"/>
                </a:solidFill>
                <a:latin typeface="Calibri"/>
                <a:ea typeface="Calibri"/>
                <a:cs typeface="Calibri"/>
                <a:sym typeface="Calibri"/>
              </a:rPr>
              <a:t>17/04/2024</a:t>
            </a:r>
            <a:endParaRPr b="0" i="0" sz="1800" u="none" cap="none" strike="noStrike">
              <a:solidFill>
                <a:srgbClr val="FFF9E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730828" y="3075057"/>
            <a:ext cx="87303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Project for Data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25" y="1312725"/>
            <a:ext cx="81534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354" y="324675"/>
            <a:ext cx="9466501" cy="630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588" y="217275"/>
            <a:ext cx="48291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950" y="2481025"/>
            <a:ext cx="6273937" cy="42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7482675" y="967300"/>
            <a:ext cx="561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8353800" y="10606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>
                <a:solidFill>
                  <a:schemeClr val="hlink"/>
                </a:solidFill>
                <a:hlinkClick r:id="rId5"/>
              </a:rPr>
              <a:t>Html Tags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195650" y="4132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8" name="Google Shape;188;p25"/>
          <p:cNvSpPr txBox="1"/>
          <p:nvPr/>
        </p:nvSpPr>
        <p:spPr>
          <a:xfrm>
            <a:off x="0" y="3669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502700" y="1452175"/>
            <a:ext cx="114750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⚠️ Mandatory ⚠️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📚 You </a:t>
            </a:r>
            <a:r>
              <a:rPr b="1" i="1" lang="en-US" sz="2300">
                <a:solidFill>
                  <a:schemeClr val="dk1"/>
                </a:solidFill>
              </a:rPr>
              <a:t>must</a:t>
            </a:r>
            <a:r>
              <a:rPr b="1" lang="en-US" sz="2300">
                <a:solidFill>
                  <a:schemeClr val="dk1"/>
                </a:solidFill>
              </a:rPr>
              <a:t> watch and study the following resources if you don’t </a:t>
            </a:r>
            <a:r>
              <a:rPr b="1" lang="en-US" sz="2300">
                <a:solidFill>
                  <a:schemeClr val="dk1"/>
                </a:solidFill>
              </a:rPr>
              <a:t>know</a:t>
            </a:r>
            <a:r>
              <a:rPr b="1" lang="en-US" sz="2300">
                <a:solidFill>
                  <a:schemeClr val="dk1"/>
                </a:solidFill>
              </a:rPr>
              <a:t> Html </a:t>
            </a:r>
            <a:r>
              <a:rPr b="1" lang="en-US" sz="2300">
                <a:solidFill>
                  <a:schemeClr val="dk1"/>
                </a:solidFill>
              </a:rPr>
              <a:t>before.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1.</a:t>
            </a:r>
            <a:r>
              <a:rPr lang="en-US" sz="2700">
                <a:solidFill>
                  <a:schemeClr val="dk1"/>
                </a:solidFill>
              </a:rPr>
              <a:t> </a:t>
            </a:r>
            <a:r>
              <a:rPr b="1" lang="en-US" sz="2100" u="sng">
                <a:solidFill>
                  <a:schemeClr val="hlink"/>
                </a:solidFill>
                <a:hlinkClick r:id="rId3"/>
              </a:rPr>
              <a:t>Learn HTML In One Video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 </a:t>
            </a:r>
            <a:r>
              <a:rPr i="1" lang="en-US" sz="2000">
                <a:solidFill>
                  <a:schemeClr val="dk1"/>
                </a:solidFill>
              </a:rPr>
              <a:t>(Complete introduction to HTML in a simple and practical way)</a:t>
            </a:r>
            <a:endParaRPr i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2. </a:t>
            </a:r>
            <a:r>
              <a:rPr b="1" lang="en-US" sz="2300" u="sng">
                <a:solidFill>
                  <a:schemeClr val="hlink"/>
                </a:solidFill>
                <a:hlinkClick r:id="rId4"/>
              </a:rPr>
              <a:t>HTML Tags Reference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</a:rPr>
              <a:t>(Understand the most important HTML tags and their usage)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375" y="669900"/>
            <a:ext cx="8707265" cy="60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10545475" y="2277875"/>
            <a:ext cx="1531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https://jekso.github.io/scrapping-example/index.html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810196" y="2378225"/>
            <a:ext cx="3574200" cy="1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374216" lvl="0" marL="39114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BeautifulSoup (bs4)</a:t>
            </a:r>
            <a:endParaRPr b="0" i="0" sz="2067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6" lvl="0" marL="39114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Selenium</a:t>
            </a:r>
            <a:endParaRPr b="0" i="0" sz="2067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6" lvl="0" marL="39114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scrapy </a:t>
            </a:r>
            <a:r>
              <a:rPr b="1"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1"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ramework</a:t>
            </a:r>
            <a:r>
              <a:rPr b="1"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ahoma"/>
              <a:buChar char="•"/>
            </a:pPr>
            <a:r>
              <a:rPr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Pandas and requests</a:t>
            </a:r>
            <a:endParaRPr sz="2133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891" y="1927327"/>
            <a:ext cx="5960395" cy="352569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210" name="Google Shape;210;p28"/>
          <p:cNvSpPr txBox="1"/>
          <p:nvPr>
            <p:ph type="title"/>
          </p:nvPr>
        </p:nvSpPr>
        <p:spPr>
          <a:xfrm>
            <a:off x="810212" y="1403013"/>
            <a:ext cx="2237788" cy="571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Libraries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8" name="Google Shape;218;p29"/>
          <p:cNvGraphicFramePr/>
          <p:nvPr/>
        </p:nvGraphicFramePr>
        <p:xfrm>
          <a:off x="152400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{17070601-4B9A-4763-AE2E-306E2A7A7380}</a:tableStyleId>
              </a:tblPr>
              <a:tblGrid>
                <a:gridCol w="2095500"/>
                <a:gridCol w="3190875"/>
                <a:gridCol w="2876550"/>
                <a:gridCol w="28479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Feature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BeautifulSoup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Selenium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Scrapy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Type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HTML parser library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Browser automation tool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Full-featured web scraping framework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Best For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Simple static websites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Interactive or JavaScript-heavy websites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Large-scale scraping projects and crawlers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JavaScript Support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 (requires extra tools like Splash)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Speed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Fast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Slower (due to real browser rendering)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Very fast and optimized for crawling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Ease of Use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Easy and beginner-friendly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Relatively easy, but setup required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Steeper learning curve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Installation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Lightweight (only needs BeautifulSoup + Requests)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Requires browser drivers (e.g., ChromeDriver)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Requires full Scrapy setup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DOM Interaction (Click, Scroll)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supported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Fully supported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supported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Built-in Crawling Features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 (manual handling required)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 (spiders, pagination, URL rules)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Data Export Options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Manual (e.g., CSV, JSON using pandas)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Manual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Built-in support for JSON, CSV, XML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Suitable For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Small tasks, quick scripts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Medium-scale, interactive scraping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Enterprise-level scraping, large-scale crawling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815781" y="2524495"/>
            <a:ext cx="102333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6773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short, the action of web scraping is not  illegal. However, some rules need to be  followed. Web scraping is illegal when non-publicly available data is extracted.</a:t>
            </a:r>
            <a:endParaRPr b="0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3796030" y="1686515"/>
            <a:ext cx="4599939" cy="509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Is Web Scraping Legal?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2462550" y="4556675"/>
            <a:ext cx="670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https://github.com/KOrfanakis/Web_Scraping_With_Python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517250" y="2798318"/>
            <a:ext cx="3158913" cy="1084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772141" lvl="0" marL="16933" marR="677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66"/>
              <a:buFont typeface="Calibri"/>
              <a:buNone/>
            </a:pPr>
            <a:r>
              <a:rPr lang="en-US" sz="3466"/>
              <a:t>Demo 1  </a:t>
            </a:r>
            <a:r>
              <a:rPr b="1" lang="en-US" sz="3466"/>
              <a:t>Beautiful Soup</a:t>
            </a:r>
            <a:endParaRPr b="1" sz="3466"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10711512" y="330214"/>
            <a:ext cx="1284576" cy="637759"/>
          </a:xfrm>
          <a:custGeom>
            <a:rect b="b" l="l" r="r" t="t"/>
            <a:pathLst>
              <a:path extrusionOk="0" h="956638" w="1926864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838200" y="6338919"/>
            <a:ext cx="2743200" cy="382588"/>
          </a:xfrm>
          <a:custGeom>
            <a:rect b="b" l="l" r="r" t="t"/>
            <a:pathLst>
              <a:path extrusionOk="0" h="765175" w="548640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93318" y="0"/>
            <a:ext cx="1489765" cy="1386637"/>
          </a:xfrm>
          <a:custGeom>
            <a:rect b="b" l="l" r="r" t="t"/>
            <a:pathLst>
              <a:path extrusionOk="0" h="2079956" w="2234648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10974189" y="6344016"/>
            <a:ext cx="466090" cy="431928"/>
          </a:xfrm>
          <a:custGeom>
            <a:rect b="b" l="l" r="r" t="t"/>
            <a:pathLst>
              <a:path extrusionOk="0" h="863854" w="93218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10711512" y="330214"/>
            <a:ext cx="1284576" cy="637759"/>
          </a:xfrm>
          <a:custGeom>
            <a:rect b="b" l="l" r="r" t="t"/>
            <a:pathLst>
              <a:path extrusionOk="0" h="956638" w="1926864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93318" y="0"/>
            <a:ext cx="1489765" cy="1386637"/>
          </a:xfrm>
          <a:custGeom>
            <a:rect b="b" l="l" r="r" t="t"/>
            <a:pathLst>
              <a:path extrusionOk="0" h="2079956" w="2234648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899160" y="6380481"/>
            <a:ext cx="2621280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4/30/2024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8671560" y="6386831"/>
            <a:ext cx="262128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red and blue chat bubbles with white letters&#10;&#10;Description automatically generated" id="246" name="Google Shape;24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32401" y="1498601"/>
            <a:ext cx="6533252" cy="47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29328" y="1674445"/>
            <a:ext cx="5715000" cy="487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1C3D5E"/>
                </a:solidFill>
                <a:latin typeface="Arial"/>
                <a:ea typeface="Arial"/>
                <a:cs typeface="Arial"/>
                <a:sym typeface="Arial"/>
              </a:rPr>
              <a:t>Questions &amp;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80208" y="3051119"/>
            <a:ext cx="5725543" cy="7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Scraping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with tools and paper&#10;&#10;Description automatically generated"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3743" y="902274"/>
            <a:ext cx="5747657" cy="574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10711512" y="330214"/>
            <a:ext cx="1284576" cy="637759"/>
          </a:xfrm>
          <a:custGeom>
            <a:rect b="b" l="l" r="r" t="t"/>
            <a:pathLst>
              <a:path extrusionOk="0" h="956638" w="1926864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838200" y="6338919"/>
            <a:ext cx="2743200" cy="382588"/>
          </a:xfrm>
          <a:custGeom>
            <a:rect b="b" l="l" r="r" t="t"/>
            <a:pathLst>
              <a:path extrusionOk="0" h="765175" w="548640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93318" y="0"/>
            <a:ext cx="1489765" cy="1386637"/>
          </a:xfrm>
          <a:custGeom>
            <a:rect b="b" l="l" r="r" t="t"/>
            <a:pathLst>
              <a:path extrusionOk="0" h="2079956" w="2234648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10974189" y="6344016"/>
            <a:ext cx="466090" cy="431928"/>
          </a:xfrm>
          <a:custGeom>
            <a:rect b="b" l="l" r="r" t="t"/>
            <a:pathLst>
              <a:path extrusionOk="0" h="863854" w="93218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10711512" y="330214"/>
            <a:ext cx="1284576" cy="637759"/>
          </a:xfrm>
          <a:custGeom>
            <a:rect b="b" l="l" r="r" t="t"/>
            <a:pathLst>
              <a:path extrusionOk="0" h="956638" w="1926864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93318" y="0"/>
            <a:ext cx="1489765" cy="1386637"/>
          </a:xfrm>
          <a:custGeom>
            <a:rect b="b" l="l" r="r" t="t"/>
            <a:pathLst>
              <a:path extrusionOk="0" h="2079956" w="2234648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899160" y="6380481"/>
            <a:ext cx="2621280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4/30/2024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8671560" y="6386831"/>
            <a:ext cx="262128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238500" y="3015159"/>
            <a:ext cx="5715000" cy="553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1C3D5E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2831320" y="1155514"/>
            <a:ext cx="6529359" cy="995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Course Overview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023257" y="2446882"/>
            <a:ext cx="10330543" cy="2352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perform specific data science and data analytics tasks such as extracting data, web scraping, visualizing data and creating a dashboard. This project will showcase your proficiency with Python and using libraries such as Pandas and Beautiful Soup within a Jupyter Notebook. Upon completion you will have an impressive project to add to your job portfolio.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804057" y="2435871"/>
            <a:ext cx="3724400" cy="2718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342900" lvl="0" marL="3598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Web Scraping?</a:t>
            </a:r>
            <a:endParaRPr b="0" i="0" sz="23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98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do?</a:t>
            </a:r>
            <a:endParaRPr b="0" i="0" sz="23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98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to use</a:t>
            </a:r>
            <a:endParaRPr b="0" i="0" sz="23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98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Ethics for scraping</a:t>
            </a:r>
            <a:endParaRPr b="0" i="0" sz="23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98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804057" y="1703522"/>
            <a:ext cx="3991469" cy="571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Session Content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3447" y="1703522"/>
            <a:ext cx="6154306" cy="390974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515571" y="2257852"/>
            <a:ext cx="6625458" cy="3618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374217" lvl="0" marL="391150" marR="110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scraping: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technique for gathering data  or information on web pages.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7" lvl="0" marL="391150" marR="118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scraping: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method to extract data from a  website that does not have an API, or we want  to extract LOT of data which we can not do  through an API due to rate limiting.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7" lvl="0" marL="391150" marR="245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Through web scraping we can extract any data  which we can see while browsing the web.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7" lvl="0" marL="391150" marR="677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could revisit your favorite website every  time it updates for new information, Or you  could write a web scraper to have it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372" y="2257852"/>
            <a:ext cx="4187057" cy="341689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30" name="Google Shape;130;p18"/>
          <p:cNvSpPr txBox="1"/>
          <p:nvPr>
            <p:ph type="title"/>
          </p:nvPr>
        </p:nvSpPr>
        <p:spPr>
          <a:xfrm>
            <a:off x="657799" y="1575704"/>
            <a:ext cx="57324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What is Web Scraping?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509921" y="2314238"/>
            <a:ext cx="5984769" cy="340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products information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job posting and internships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677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offers and discount from deal of the day website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date to make search engine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Gathering weather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208" y="1928597"/>
            <a:ext cx="5063687" cy="417424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type="title"/>
          </p:nvPr>
        </p:nvSpPr>
        <p:spPr>
          <a:xfrm>
            <a:off x="509921" y="1497522"/>
            <a:ext cx="5248622" cy="509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Web Scraping in Real Life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88" y="1080875"/>
            <a:ext cx="68675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607011" y="2564709"/>
            <a:ext cx="6806160" cy="2322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374217" lvl="0" marL="391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scraping is not rate limited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595959"/>
              </a:buClr>
              <a:buSzPts val="2067"/>
              <a:buFont typeface="Arial"/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6773" rtl="0" algn="l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Anonymously access the website and gather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595959"/>
              </a:buClr>
              <a:buSzPts val="2067"/>
              <a:buFont typeface="Arial"/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website don’t have API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>
                <a:srgbClr val="595959"/>
              </a:buClr>
              <a:buSzPts val="2067"/>
              <a:buFont typeface="Arial"/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data is not accessible through an API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771" y="2102553"/>
            <a:ext cx="4591214" cy="336317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607011" y="1616705"/>
            <a:ext cx="6653760" cy="509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Advanced Web Scraping Vs. API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543335" y="2451963"/>
            <a:ext cx="6902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scraping follows this workﬂow:</a:t>
            </a:r>
            <a:endParaRPr b="0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595959"/>
              </a:buClr>
              <a:buSzPts val="2067"/>
              <a:buFont typeface="Arial"/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4045" lvl="0" marL="457200" marR="0" rtl="0" algn="l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ahoma"/>
              <a:buAutoNum type="arabicPeriod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 the website – using HTTP library</a:t>
            </a:r>
            <a:endParaRPr b="0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4045" lvl="0" marL="457200" marR="677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ahoma"/>
              <a:buAutoNum type="arabicPeriod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Parse the html document – using any parsing  library</a:t>
            </a:r>
            <a:endParaRPr b="0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40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ahoma"/>
              <a:buAutoNum type="arabicPeriod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Store the results – either a db , csv, txt ﬁle etc.</a:t>
            </a:r>
            <a:endParaRPr b="0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901" y="1685638"/>
            <a:ext cx="3675899" cy="348672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type="title"/>
          </p:nvPr>
        </p:nvSpPr>
        <p:spPr>
          <a:xfrm>
            <a:off x="543336" y="1464438"/>
            <a:ext cx="2428464" cy="571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Workflow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