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Economica"/>
      <p:regular r:id="rId25"/>
      <p:bold r:id="rId26"/>
      <p:italic r:id="rId27"/>
      <p:boldItalic r:id="rId28"/>
    </p:embeddedFont>
    <p:embeddedFont>
      <p:font typeface="BioRhyme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ioRhym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BioRhym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e7e404c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0e7e404c2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b12b46992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36b12b46992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e7980167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0e7980167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e79801678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e79801678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0e79801678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e79801678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e79801678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0e79801678_0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e7980167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e7980167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e7980167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e7980167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b12b46992_0_5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b12b46992_0_5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6b12b46992_0_5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838200" y="2432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55658" y="-1321179"/>
            <a:ext cx="4480685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838200" y="6816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38200" y="2186609"/>
            <a:ext cx="10515600" cy="399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8200" y="2432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jpg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27999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2432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696278"/>
            <a:ext cx="10515600" cy="448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846560" y="72136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13751" y="-239616"/>
            <a:ext cx="1978249" cy="1841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77" y="-371328"/>
            <a:ext cx="2535864" cy="16016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document/d/1zt6Z_dTRKCjtw_OOYaZu2Tc0eExsSasF/edit?usp=sharing&amp;ouid=101539684659356102799&amp;rtpof=true&amp;sd=tru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forms/d/e/1FAIpQLSdSlwBfz-QKkv4kF6euZD6-QBeoCd1ZMOYNqrO8MKXawVX41g/viewform?usp=dialo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www.linkedin.com/in/baraasallou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iscord.gg/d8bg3XzX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mitlearning1-my.sharepoint.com/personal/mohamed_gomaa_amit-learning_com/_layouts/15/stream.aspx?id=%2Fpersonal%2Fmohamed%5Fgomaa%5Famit%2Dlearning%5Fcom%2FDocuments%2FOrientation%20%D8%B1%D8%A7%D9%88%D9%86%D8%AF%203%20%E2%80%93%20DEPI%2Emp4&amp;nav=eyJyZWZlcnJhbEluZm8iOnsicmVmZXJyYWxBcHAiOiJTdHJlYW1XZWJBcHAiLCJyZWZlcnJhbFZpZXciOiJTaGFyZURpYWxvZy1MaW5rIiwicmVmZXJyYWxBcHBQbGF0Zm9ybSI6IldlYiIsInJlZmVycmFsTW9kZSI6InZpZXcifX0&amp;ga=1&amp;referrer=StreamWebApp%2EWeb&amp;referrerScenario=AddressBarCopied%2Eview%2Ee01565a2%2Db3eb%2D4552%2Da76c%2Deb0439fcad2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DEPI Orientation</a:t>
            </a:r>
            <a:endParaRPr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Round 3 – June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 your Timeline</a:t>
            </a:r>
            <a:endParaRPr/>
          </a:p>
        </p:txBody>
      </p:sp>
      <p:grpSp>
        <p:nvGrpSpPr>
          <p:cNvPr id="174" name="Google Shape;174;p22"/>
          <p:cNvGrpSpPr/>
          <p:nvPr/>
        </p:nvGrpSpPr>
        <p:grpSpPr>
          <a:xfrm rot="-10506617">
            <a:off x="1453323" y="2403288"/>
            <a:ext cx="1112918" cy="1112953"/>
            <a:chOff x="5394645" y="1382563"/>
            <a:chExt cx="1390954" cy="1390996"/>
          </a:xfrm>
        </p:grpSpPr>
        <p:grpSp>
          <p:nvGrpSpPr>
            <p:cNvPr id="175" name="Google Shape;175;p22"/>
            <p:cNvGrpSpPr/>
            <p:nvPr/>
          </p:nvGrpSpPr>
          <p:grpSpPr>
            <a:xfrm rot="4078509">
              <a:off x="5555947" y="1543923"/>
              <a:ext cx="1068350" cy="1068275"/>
              <a:chOff x="2433775" y="1582625"/>
              <a:chExt cx="1068375" cy="1068300"/>
            </a:xfrm>
          </p:grpSpPr>
          <p:sp>
            <p:nvSpPr>
              <p:cNvPr id="176" name="Google Shape;176;p22"/>
              <p:cNvSpPr/>
              <p:nvPr/>
            </p:nvSpPr>
            <p:spPr>
              <a:xfrm>
                <a:off x="2433850" y="1582625"/>
                <a:ext cx="1068300" cy="10683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2"/>
              <p:cNvSpPr/>
              <p:nvPr/>
            </p:nvSpPr>
            <p:spPr>
              <a:xfrm>
                <a:off x="2433775" y="1582625"/>
                <a:ext cx="1068300" cy="1068300"/>
              </a:xfrm>
              <a:prstGeom prst="arc">
                <a:avLst>
                  <a:gd fmla="val 16200000" name="adj1"/>
                  <a:gd fmla="val 9360725" name="adj2"/>
                </a:avLst>
              </a:prstGeom>
              <a:noFill/>
              <a:ln cap="flat" cmpd="sng" w="28575">
                <a:solidFill>
                  <a:srgbClr val="D7AD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22"/>
            <p:cNvGrpSpPr/>
            <p:nvPr/>
          </p:nvGrpSpPr>
          <p:grpSpPr>
            <a:xfrm flipH="1" rot="4450360">
              <a:off x="6582680" y="1767559"/>
              <a:ext cx="172146" cy="133474"/>
              <a:chOff x="3479343" y="571734"/>
              <a:chExt cx="195629" cy="151660"/>
            </a:xfrm>
          </p:grpSpPr>
          <p:sp>
            <p:nvSpPr>
              <p:cNvPr id="179" name="Google Shape;179;p22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rect b="b" l="l" r="r" t="t"/>
                <a:pathLst>
                  <a:path extrusionOk="0" h="5753" w="5753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22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rect b="b" l="l" r="r" t="t"/>
                <a:pathLst>
                  <a:path extrusionOk="0" h="9108" w="6575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22"/>
            <p:cNvGrpSpPr/>
            <p:nvPr/>
          </p:nvGrpSpPr>
          <p:grpSpPr>
            <a:xfrm flipH="1" rot="-2245088">
              <a:off x="5465230" y="1617027"/>
              <a:ext cx="172150" cy="133479"/>
              <a:chOff x="3479343" y="571734"/>
              <a:chExt cx="195629" cy="151660"/>
            </a:xfrm>
          </p:grpSpPr>
          <p:sp>
            <p:nvSpPr>
              <p:cNvPr id="182" name="Google Shape;182;p22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rect b="b" l="l" r="r" t="t"/>
                <a:pathLst>
                  <a:path extrusionOk="0" h="5753" w="5753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22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rect b="b" l="l" r="r" t="t"/>
                <a:pathLst>
                  <a:path extrusionOk="0" h="9108" w="6575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4" name="Google Shape;184;p22"/>
          <p:cNvGrpSpPr/>
          <p:nvPr/>
        </p:nvGrpSpPr>
        <p:grpSpPr>
          <a:xfrm rot="10404312">
            <a:off x="3781244" y="2420312"/>
            <a:ext cx="1113034" cy="1113068"/>
            <a:chOff x="5394645" y="1382563"/>
            <a:chExt cx="1390954" cy="1390996"/>
          </a:xfrm>
        </p:grpSpPr>
        <p:grpSp>
          <p:nvGrpSpPr>
            <p:cNvPr id="185" name="Google Shape;185;p22"/>
            <p:cNvGrpSpPr/>
            <p:nvPr/>
          </p:nvGrpSpPr>
          <p:grpSpPr>
            <a:xfrm rot="4078509">
              <a:off x="5555947" y="1543923"/>
              <a:ext cx="1068350" cy="1068275"/>
              <a:chOff x="2433775" y="1582625"/>
              <a:chExt cx="1068375" cy="1068300"/>
            </a:xfrm>
          </p:grpSpPr>
          <p:sp>
            <p:nvSpPr>
              <p:cNvPr id="186" name="Google Shape;186;p22"/>
              <p:cNvSpPr/>
              <p:nvPr/>
            </p:nvSpPr>
            <p:spPr>
              <a:xfrm>
                <a:off x="2433850" y="1582625"/>
                <a:ext cx="1068300" cy="10683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2"/>
              <p:cNvSpPr/>
              <p:nvPr/>
            </p:nvSpPr>
            <p:spPr>
              <a:xfrm>
                <a:off x="2433775" y="1582625"/>
                <a:ext cx="1068300" cy="1068300"/>
              </a:xfrm>
              <a:prstGeom prst="arc">
                <a:avLst>
                  <a:gd fmla="val 16200000" name="adj1"/>
                  <a:gd fmla="val 9360725" name="adj2"/>
                </a:avLst>
              </a:prstGeom>
              <a:noFill/>
              <a:ln cap="flat" cmpd="sng" w="28575">
                <a:solidFill>
                  <a:srgbClr val="D7AD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22"/>
            <p:cNvGrpSpPr/>
            <p:nvPr/>
          </p:nvGrpSpPr>
          <p:grpSpPr>
            <a:xfrm flipH="1" rot="4450360">
              <a:off x="6582680" y="1767559"/>
              <a:ext cx="172146" cy="133474"/>
              <a:chOff x="3479343" y="571734"/>
              <a:chExt cx="195629" cy="151660"/>
            </a:xfrm>
          </p:grpSpPr>
          <p:sp>
            <p:nvSpPr>
              <p:cNvPr id="189" name="Google Shape;189;p22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rect b="b" l="l" r="r" t="t"/>
                <a:pathLst>
                  <a:path extrusionOk="0" h="5753" w="5753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2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rect b="b" l="l" r="r" t="t"/>
                <a:pathLst>
                  <a:path extrusionOk="0" h="9108" w="6575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22"/>
            <p:cNvGrpSpPr/>
            <p:nvPr/>
          </p:nvGrpSpPr>
          <p:grpSpPr>
            <a:xfrm flipH="1" rot="-2245088">
              <a:off x="5465230" y="1617027"/>
              <a:ext cx="172150" cy="133479"/>
              <a:chOff x="3479343" y="571734"/>
              <a:chExt cx="195629" cy="151660"/>
            </a:xfrm>
          </p:grpSpPr>
          <p:sp>
            <p:nvSpPr>
              <p:cNvPr id="192" name="Google Shape;192;p22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rect b="b" l="l" r="r" t="t"/>
                <a:pathLst>
                  <a:path extrusionOk="0" h="5753" w="5753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2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rect b="b" l="l" r="r" t="t"/>
                <a:pathLst>
                  <a:path extrusionOk="0" h="9108" w="6575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94" name="Google Shape;194;p22"/>
          <p:cNvCxnSpPr/>
          <p:nvPr/>
        </p:nvCxnSpPr>
        <p:spPr>
          <a:xfrm flipH="1">
            <a:off x="2025357" y="3496260"/>
            <a:ext cx="7293" cy="178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5" name="Google Shape;195;p22"/>
          <p:cNvCxnSpPr>
            <a:endCxn id="196" idx="0"/>
          </p:cNvCxnSpPr>
          <p:nvPr/>
        </p:nvCxnSpPr>
        <p:spPr>
          <a:xfrm>
            <a:off x="4299258" y="3522982"/>
            <a:ext cx="9900" cy="18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7" name="Google Shape;197;p22"/>
          <p:cNvSpPr txBox="1"/>
          <p:nvPr/>
        </p:nvSpPr>
        <p:spPr>
          <a:xfrm flipH="1">
            <a:off x="1558148" y="2789384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ioRhyme"/>
              <a:buNone/>
            </a:pPr>
            <a:r>
              <a:rPr b="1" lang="en-US" sz="2000">
                <a:solidFill>
                  <a:schemeClr val="accent4"/>
                </a:solidFill>
                <a:latin typeface="BioRhyme"/>
                <a:ea typeface="BioRhyme"/>
                <a:cs typeface="BioRhyme"/>
                <a:sym typeface="BioRhyme"/>
              </a:rPr>
              <a:t>W5</a:t>
            </a:r>
            <a:endParaRPr b="1" sz="2000">
              <a:solidFill>
                <a:schemeClr val="accent4"/>
              </a:solidFill>
              <a:latin typeface="BioRhyme"/>
              <a:ea typeface="BioRhyme"/>
              <a:cs typeface="BioRhyme"/>
              <a:sym typeface="BioRhyme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 flipH="1">
            <a:off x="3823965" y="2815479"/>
            <a:ext cx="1031791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ioRhyme"/>
              <a:buNone/>
            </a:pPr>
            <a:r>
              <a:rPr b="1" lang="en-US" sz="2000">
                <a:solidFill>
                  <a:schemeClr val="accent4"/>
                </a:solidFill>
                <a:latin typeface="BioRhyme"/>
                <a:ea typeface="BioRhyme"/>
                <a:cs typeface="BioRhyme"/>
                <a:sym typeface="BioRhyme"/>
              </a:rPr>
              <a:t>W8</a:t>
            </a:r>
            <a:endParaRPr/>
          </a:p>
        </p:txBody>
      </p:sp>
      <p:grpSp>
        <p:nvGrpSpPr>
          <p:cNvPr id="199" name="Google Shape;199;p22"/>
          <p:cNvGrpSpPr/>
          <p:nvPr/>
        </p:nvGrpSpPr>
        <p:grpSpPr>
          <a:xfrm rot="-10506617">
            <a:off x="5164973" y="2431051"/>
            <a:ext cx="1112918" cy="1112953"/>
            <a:chOff x="5394645" y="1382563"/>
            <a:chExt cx="1390954" cy="1390996"/>
          </a:xfrm>
        </p:grpSpPr>
        <p:grpSp>
          <p:nvGrpSpPr>
            <p:cNvPr id="200" name="Google Shape;200;p22"/>
            <p:cNvGrpSpPr/>
            <p:nvPr/>
          </p:nvGrpSpPr>
          <p:grpSpPr>
            <a:xfrm rot="4078509">
              <a:off x="5555947" y="1543923"/>
              <a:ext cx="1068350" cy="1068275"/>
              <a:chOff x="2433775" y="1582625"/>
              <a:chExt cx="1068375" cy="1068300"/>
            </a:xfrm>
          </p:grpSpPr>
          <p:sp>
            <p:nvSpPr>
              <p:cNvPr id="201" name="Google Shape;201;p22"/>
              <p:cNvSpPr/>
              <p:nvPr/>
            </p:nvSpPr>
            <p:spPr>
              <a:xfrm>
                <a:off x="2433850" y="1582625"/>
                <a:ext cx="1068300" cy="10683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2433775" y="1582625"/>
                <a:ext cx="1068300" cy="1068300"/>
              </a:xfrm>
              <a:prstGeom prst="arc">
                <a:avLst>
                  <a:gd fmla="val 16200000" name="adj1"/>
                  <a:gd fmla="val 9360725" name="adj2"/>
                </a:avLst>
              </a:prstGeom>
              <a:noFill/>
              <a:ln cap="flat" cmpd="sng" w="28575">
                <a:solidFill>
                  <a:srgbClr val="D7AD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" name="Google Shape;203;p22"/>
            <p:cNvGrpSpPr/>
            <p:nvPr/>
          </p:nvGrpSpPr>
          <p:grpSpPr>
            <a:xfrm flipH="1" rot="4450360">
              <a:off x="6582680" y="1767559"/>
              <a:ext cx="172146" cy="133474"/>
              <a:chOff x="3479343" y="571734"/>
              <a:chExt cx="195629" cy="151660"/>
            </a:xfrm>
          </p:grpSpPr>
          <p:sp>
            <p:nvSpPr>
              <p:cNvPr id="204" name="Google Shape;204;p22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rect b="b" l="l" r="r" t="t"/>
                <a:pathLst>
                  <a:path extrusionOk="0" h="5753" w="5753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2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rect b="b" l="l" r="r" t="t"/>
                <a:pathLst>
                  <a:path extrusionOk="0" h="9108" w="6575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" name="Google Shape;206;p22"/>
            <p:cNvGrpSpPr/>
            <p:nvPr/>
          </p:nvGrpSpPr>
          <p:grpSpPr>
            <a:xfrm flipH="1" rot="-2245088">
              <a:off x="5465230" y="1617027"/>
              <a:ext cx="172150" cy="133479"/>
              <a:chOff x="3479343" y="571734"/>
              <a:chExt cx="195629" cy="151660"/>
            </a:xfrm>
          </p:grpSpPr>
          <p:sp>
            <p:nvSpPr>
              <p:cNvPr id="207" name="Google Shape;207;p22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rect b="b" l="l" r="r" t="t"/>
                <a:pathLst>
                  <a:path extrusionOk="0" h="5753" w="5753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rect b="b" l="l" r="r" t="t"/>
                <a:pathLst>
                  <a:path extrusionOk="0" h="9108" w="6575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09" name="Google Shape;209;p22"/>
          <p:cNvCxnSpPr/>
          <p:nvPr/>
        </p:nvCxnSpPr>
        <p:spPr>
          <a:xfrm>
            <a:off x="5732765" y="3531157"/>
            <a:ext cx="0" cy="163415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10" name="Google Shape;210;p22"/>
          <p:cNvSpPr txBox="1"/>
          <p:nvPr/>
        </p:nvSpPr>
        <p:spPr>
          <a:xfrm flipH="1">
            <a:off x="5187080" y="2816595"/>
            <a:ext cx="104793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ioRhyme"/>
              <a:buNone/>
            </a:pPr>
            <a:r>
              <a:rPr b="1" lang="en-US" sz="2000">
                <a:solidFill>
                  <a:schemeClr val="accent4"/>
                </a:solidFill>
                <a:latin typeface="BioRhyme"/>
                <a:ea typeface="BioRhyme"/>
                <a:cs typeface="BioRhyme"/>
                <a:sym typeface="BioRhyme"/>
              </a:rPr>
              <a:t>W10</a:t>
            </a:r>
            <a:endParaRPr/>
          </a:p>
        </p:txBody>
      </p:sp>
      <p:grpSp>
        <p:nvGrpSpPr>
          <p:cNvPr id="211" name="Google Shape;211;p22"/>
          <p:cNvGrpSpPr/>
          <p:nvPr/>
        </p:nvGrpSpPr>
        <p:grpSpPr>
          <a:xfrm rot="-10506617">
            <a:off x="9983659" y="2369240"/>
            <a:ext cx="1112918" cy="1112953"/>
            <a:chOff x="5394645" y="1382563"/>
            <a:chExt cx="1390954" cy="1390996"/>
          </a:xfrm>
        </p:grpSpPr>
        <p:grpSp>
          <p:nvGrpSpPr>
            <p:cNvPr id="212" name="Google Shape;212;p22"/>
            <p:cNvGrpSpPr/>
            <p:nvPr/>
          </p:nvGrpSpPr>
          <p:grpSpPr>
            <a:xfrm rot="4078509">
              <a:off x="5555947" y="1543923"/>
              <a:ext cx="1068350" cy="1068275"/>
              <a:chOff x="2433775" y="1582625"/>
              <a:chExt cx="1068375" cy="1068300"/>
            </a:xfrm>
          </p:grpSpPr>
          <p:sp>
            <p:nvSpPr>
              <p:cNvPr id="213" name="Google Shape;213;p22"/>
              <p:cNvSpPr/>
              <p:nvPr/>
            </p:nvSpPr>
            <p:spPr>
              <a:xfrm>
                <a:off x="2433850" y="1582625"/>
                <a:ext cx="1068300" cy="10683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2433775" y="1582625"/>
                <a:ext cx="1068300" cy="1068300"/>
              </a:xfrm>
              <a:prstGeom prst="arc">
                <a:avLst>
                  <a:gd fmla="val 16200000" name="adj1"/>
                  <a:gd fmla="val 9360725" name="adj2"/>
                </a:avLst>
              </a:prstGeom>
              <a:noFill/>
              <a:ln cap="flat" cmpd="sng" w="28575">
                <a:solidFill>
                  <a:srgbClr val="D7AD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" name="Google Shape;215;p22"/>
            <p:cNvGrpSpPr/>
            <p:nvPr/>
          </p:nvGrpSpPr>
          <p:grpSpPr>
            <a:xfrm flipH="1" rot="4450360">
              <a:off x="6582680" y="1767559"/>
              <a:ext cx="172146" cy="133474"/>
              <a:chOff x="3479343" y="571734"/>
              <a:chExt cx="195629" cy="151660"/>
            </a:xfrm>
          </p:grpSpPr>
          <p:sp>
            <p:nvSpPr>
              <p:cNvPr id="216" name="Google Shape;216;p22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rect b="b" l="l" r="r" t="t"/>
                <a:pathLst>
                  <a:path extrusionOk="0" h="5753" w="5753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rect b="b" l="l" r="r" t="t"/>
                <a:pathLst>
                  <a:path extrusionOk="0" h="9108" w="6575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" name="Google Shape;218;p22"/>
            <p:cNvGrpSpPr/>
            <p:nvPr/>
          </p:nvGrpSpPr>
          <p:grpSpPr>
            <a:xfrm flipH="1" rot="-2245088">
              <a:off x="5465230" y="1617027"/>
              <a:ext cx="172150" cy="133479"/>
              <a:chOff x="3479343" y="571734"/>
              <a:chExt cx="195629" cy="151660"/>
            </a:xfrm>
          </p:grpSpPr>
          <p:sp>
            <p:nvSpPr>
              <p:cNvPr id="219" name="Google Shape;219;p22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rect b="b" l="l" r="r" t="t"/>
                <a:pathLst>
                  <a:path extrusionOk="0" h="5753" w="5753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rect b="b" l="l" r="r" t="t"/>
                <a:pathLst>
                  <a:path extrusionOk="0" h="9108" w="6575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21" name="Google Shape;221;p22"/>
          <p:cNvCxnSpPr/>
          <p:nvPr/>
        </p:nvCxnSpPr>
        <p:spPr>
          <a:xfrm>
            <a:off x="10543418" y="3482907"/>
            <a:ext cx="0" cy="188714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22" name="Google Shape;222;p22"/>
          <p:cNvSpPr txBox="1"/>
          <p:nvPr/>
        </p:nvSpPr>
        <p:spPr>
          <a:xfrm flipH="1">
            <a:off x="10005766" y="2783432"/>
            <a:ext cx="1047930" cy="263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ioRhyme"/>
              <a:buNone/>
            </a:pPr>
            <a:r>
              <a:rPr b="1" lang="en-US" sz="2000">
                <a:solidFill>
                  <a:schemeClr val="accent4"/>
                </a:solidFill>
                <a:latin typeface="BioRhyme"/>
                <a:ea typeface="BioRhyme"/>
                <a:cs typeface="BioRhyme"/>
                <a:sym typeface="BioRhyme"/>
              </a:rPr>
              <a:t>W20</a:t>
            </a:r>
            <a:endParaRPr b="1" sz="2000">
              <a:solidFill>
                <a:schemeClr val="accent4"/>
              </a:solidFill>
              <a:latin typeface="BioRhyme"/>
              <a:ea typeface="BioRhyme"/>
              <a:cs typeface="BioRhyme"/>
              <a:sym typeface="BioRhyme"/>
            </a:endParaRPr>
          </a:p>
        </p:txBody>
      </p:sp>
      <p:grpSp>
        <p:nvGrpSpPr>
          <p:cNvPr id="223" name="Google Shape;223;p22"/>
          <p:cNvGrpSpPr/>
          <p:nvPr/>
        </p:nvGrpSpPr>
        <p:grpSpPr>
          <a:xfrm rot="-10506617">
            <a:off x="8751932" y="2403957"/>
            <a:ext cx="1112918" cy="1112953"/>
            <a:chOff x="5394645" y="1382563"/>
            <a:chExt cx="1390954" cy="1390996"/>
          </a:xfrm>
        </p:grpSpPr>
        <p:grpSp>
          <p:nvGrpSpPr>
            <p:cNvPr id="224" name="Google Shape;224;p22"/>
            <p:cNvGrpSpPr/>
            <p:nvPr/>
          </p:nvGrpSpPr>
          <p:grpSpPr>
            <a:xfrm rot="4078509">
              <a:off x="5555947" y="1543923"/>
              <a:ext cx="1068350" cy="1068275"/>
              <a:chOff x="2433775" y="1582625"/>
              <a:chExt cx="1068375" cy="1068300"/>
            </a:xfrm>
          </p:grpSpPr>
          <p:sp>
            <p:nvSpPr>
              <p:cNvPr id="225" name="Google Shape;225;p22"/>
              <p:cNvSpPr/>
              <p:nvPr/>
            </p:nvSpPr>
            <p:spPr>
              <a:xfrm>
                <a:off x="2433850" y="1582625"/>
                <a:ext cx="1068300" cy="10683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22"/>
              <p:cNvSpPr/>
              <p:nvPr/>
            </p:nvSpPr>
            <p:spPr>
              <a:xfrm>
                <a:off x="2433775" y="1582625"/>
                <a:ext cx="1068300" cy="1068300"/>
              </a:xfrm>
              <a:prstGeom prst="arc">
                <a:avLst>
                  <a:gd fmla="val 16200000" name="adj1"/>
                  <a:gd fmla="val 9360725" name="adj2"/>
                </a:avLst>
              </a:prstGeom>
              <a:noFill/>
              <a:ln cap="flat" cmpd="sng" w="28575">
                <a:solidFill>
                  <a:srgbClr val="D7AD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22"/>
            <p:cNvGrpSpPr/>
            <p:nvPr/>
          </p:nvGrpSpPr>
          <p:grpSpPr>
            <a:xfrm flipH="1" rot="4450360">
              <a:off x="6582680" y="1767559"/>
              <a:ext cx="172146" cy="133474"/>
              <a:chOff x="3479343" y="571734"/>
              <a:chExt cx="195629" cy="151660"/>
            </a:xfrm>
          </p:grpSpPr>
          <p:sp>
            <p:nvSpPr>
              <p:cNvPr id="228" name="Google Shape;228;p22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rect b="b" l="l" r="r" t="t"/>
                <a:pathLst>
                  <a:path extrusionOk="0" h="5753" w="5753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rect b="b" l="l" r="r" t="t"/>
                <a:pathLst>
                  <a:path extrusionOk="0" h="9108" w="6575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" name="Google Shape;230;p22"/>
            <p:cNvGrpSpPr/>
            <p:nvPr/>
          </p:nvGrpSpPr>
          <p:grpSpPr>
            <a:xfrm flipH="1" rot="-2245088">
              <a:off x="5465230" y="1617027"/>
              <a:ext cx="172150" cy="133479"/>
              <a:chOff x="3479343" y="571734"/>
              <a:chExt cx="195629" cy="151660"/>
            </a:xfrm>
          </p:grpSpPr>
          <p:sp>
            <p:nvSpPr>
              <p:cNvPr id="231" name="Google Shape;231;p22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rect b="b" l="l" r="r" t="t"/>
                <a:pathLst>
                  <a:path extrusionOk="0" h="5753" w="5753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rect b="b" l="l" r="r" t="t"/>
                <a:pathLst>
                  <a:path extrusionOk="0" h="9108" w="6575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33" name="Google Shape;233;p22"/>
          <p:cNvCxnSpPr/>
          <p:nvPr/>
        </p:nvCxnSpPr>
        <p:spPr>
          <a:xfrm>
            <a:off x="9311690" y="3461149"/>
            <a:ext cx="13712" cy="1891216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34" name="Google Shape;234;p22"/>
          <p:cNvSpPr txBox="1"/>
          <p:nvPr/>
        </p:nvSpPr>
        <p:spPr>
          <a:xfrm flipH="1">
            <a:off x="8774039" y="2818149"/>
            <a:ext cx="1047930" cy="263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ioRhyme"/>
              <a:buNone/>
            </a:pPr>
            <a:r>
              <a:rPr b="1" lang="en-US" sz="2000">
                <a:solidFill>
                  <a:schemeClr val="accent4"/>
                </a:solidFill>
                <a:latin typeface="BioRhyme"/>
                <a:ea typeface="BioRhyme"/>
                <a:cs typeface="BioRhyme"/>
                <a:sym typeface="BioRhyme"/>
              </a:rPr>
              <a:t>W18</a:t>
            </a:r>
            <a:endParaRPr b="1" sz="2000">
              <a:solidFill>
                <a:schemeClr val="accent4"/>
              </a:solidFill>
              <a:latin typeface="BioRhyme"/>
              <a:ea typeface="BioRhyme"/>
              <a:cs typeface="BioRhyme"/>
              <a:sym typeface="BioRhyme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843632" y="5372316"/>
            <a:ext cx="23634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Announcement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3341809" y="5408782"/>
            <a:ext cx="193469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Group Formation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5048534" y="5408782"/>
            <a:ext cx="166280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Break-down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9738315" y="5430323"/>
            <a:ext cx="16628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Final Presentation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8493999" y="5408782"/>
            <a:ext cx="14294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Prototype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22"/>
          <p:cNvGrpSpPr/>
          <p:nvPr/>
        </p:nvGrpSpPr>
        <p:grpSpPr>
          <a:xfrm rot="-10506617">
            <a:off x="2728102" y="2426194"/>
            <a:ext cx="1112918" cy="1112953"/>
            <a:chOff x="5394645" y="1382563"/>
            <a:chExt cx="1390954" cy="1390996"/>
          </a:xfrm>
        </p:grpSpPr>
        <p:grpSp>
          <p:nvGrpSpPr>
            <p:cNvPr id="240" name="Google Shape;240;p22"/>
            <p:cNvGrpSpPr/>
            <p:nvPr/>
          </p:nvGrpSpPr>
          <p:grpSpPr>
            <a:xfrm rot="4078509">
              <a:off x="5555947" y="1543923"/>
              <a:ext cx="1068350" cy="1068275"/>
              <a:chOff x="2433775" y="1582625"/>
              <a:chExt cx="1068375" cy="1068300"/>
            </a:xfrm>
          </p:grpSpPr>
          <p:sp>
            <p:nvSpPr>
              <p:cNvPr id="241" name="Google Shape;241;p22"/>
              <p:cNvSpPr/>
              <p:nvPr/>
            </p:nvSpPr>
            <p:spPr>
              <a:xfrm>
                <a:off x="2433850" y="1582625"/>
                <a:ext cx="1068300" cy="10683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2433775" y="1582625"/>
                <a:ext cx="1068300" cy="1068300"/>
              </a:xfrm>
              <a:prstGeom prst="arc">
                <a:avLst>
                  <a:gd fmla="val 16200000" name="adj1"/>
                  <a:gd fmla="val 9360725" name="adj2"/>
                </a:avLst>
              </a:prstGeom>
              <a:noFill/>
              <a:ln cap="flat" cmpd="sng" w="28575">
                <a:solidFill>
                  <a:srgbClr val="D7AD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22"/>
            <p:cNvGrpSpPr/>
            <p:nvPr/>
          </p:nvGrpSpPr>
          <p:grpSpPr>
            <a:xfrm flipH="1" rot="4450360">
              <a:off x="6582680" y="1767559"/>
              <a:ext cx="172146" cy="133474"/>
              <a:chOff x="3479343" y="571734"/>
              <a:chExt cx="195629" cy="151660"/>
            </a:xfrm>
          </p:grpSpPr>
          <p:sp>
            <p:nvSpPr>
              <p:cNvPr id="244" name="Google Shape;244;p22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rect b="b" l="l" r="r" t="t"/>
                <a:pathLst>
                  <a:path extrusionOk="0" h="5753" w="5753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2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rect b="b" l="l" r="r" t="t"/>
                <a:pathLst>
                  <a:path extrusionOk="0" h="9108" w="6575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" name="Google Shape;246;p22"/>
            <p:cNvGrpSpPr/>
            <p:nvPr/>
          </p:nvGrpSpPr>
          <p:grpSpPr>
            <a:xfrm flipH="1" rot="-2245088">
              <a:off x="5465230" y="1617027"/>
              <a:ext cx="172150" cy="133479"/>
              <a:chOff x="3479343" y="571734"/>
              <a:chExt cx="195629" cy="151660"/>
            </a:xfrm>
          </p:grpSpPr>
          <p:sp>
            <p:nvSpPr>
              <p:cNvPr id="247" name="Google Shape;247;p22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rect b="b" l="l" r="r" t="t"/>
                <a:pathLst>
                  <a:path extrusionOk="0" h="5753" w="5753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2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rect b="b" l="l" r="r" t="t"/>
                <a:pathLst>
                  <a:path extrusionOk="0" h="9108" w="6575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49" name="Google Shape;249;p22"/>
          <p:cNvCxnSpPr/>
          <p:nvPr/>
        </p:nvCxnSpPr>
        <p:spPr>
          <a:xfrm>
            <a:off x="3287861" y="3539861"/>
            <a:ext cx="0" cy="78190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50" name="Google Shape;250;p22"/>
          <p:cNvSpPr txBox="1"/>
          <p:nvPr/>
        </p:nvSpPr>
        <p:spPr>
          <a:xfrm flipH="1">
            <a:off x="2832927" y="2812290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ioRhyme"/>
              <a:buNone/>
            </a:pPr>
            <a:r>
              <a:rPr b="1" lang="en-US" sz="2000">
                <a:solidFill>
                  <a:schemeClr val="accent4"/>
                </a:solidFill>
                <a:latin typeface="BioRhyme"/>
                <a:ea typeface="BioRhyme"/>
                <a:cs typeface="BioRhyme"/>
                <a:sym typeface="BioRhyme"/>
              </a:rPr>
              <a:t>W7</a:t>
            </a:r>
            <a:endParaRPr b="1" sz="2000">
              <a:solidFill>
                <a:schemeClr val="accent4"/>
              </a:solidFill>
              <a:latin typeface="BioRhyme"/>
              <a:ea typeface="BioRhyme"/>
              <a:cs typeface="BioRhyme"/>
              <a:sym typeface="BioRhyme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2365941" y="4388310"/>
            <a:ext cx="18372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Assessment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(10 Sessions)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22"/>
          <p:cNvGrpSpPr/>
          <p:nvPr/>
        </p:nvGrpSpPr>
        <p:grpSpPr>
          <a:xfrm rot="-10506617">
            <a:off x="7537215" y="2429576"/>
            <a:ext cx="1112918" cy="1112953"/>
            <a:chOff x="5394645" y="1382563"/>
            <a:chExt cx="1390954" cy="1390996"/>
          </a:xfrm>
        </p:grpSpPr>
        <p:grpSp>
          <p:nvGrpSpPr>
            <p:cNvPr id="253" name="Google Shape;253;p22"/>
            <p:cNvGrpSpPr/>
            <p:nvPr/>
          </p:nvGrpSpPr>
          <p:grpSpPr>
            <a:xfrm rot="4078509">
              <a:off x="5555947" y="1543923"/>
              <a:ext cx="1068350" cy="1068275"/>
              <a:chOff x="2433775" y="1582625"/>
              <a:chExt cx="1068375" cy="1068300"/>
            </a:xfrm>
          </p:grpSpPr>
          <p:sp>
            <p:nvSpPr>
              <p:cNvPr id="254" name="Google Shape;254;p22"/>
              <p:cNvSpPr/>
              <p:nvPr/>
            </p:nvSpPr>
            <p:spPr>
              <a:xfrm>
                <a:off x="2433850" y="1582625"/>
                <a:ext cx="1068300" cy="10683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2"/>
              <p:cNvSpPr/>
              <p:nvPr/>
            </p:nvSpPr>
            <p:spPr>
              <a:xfrm>
                <a:off x="2433775" y="1582625"/>
                <a:ext cx="1068300" cy="1068300"/>
              </a:xfrm>
              <a:prstGeom prst="arc">
                <a:avLst>
                  <a:gd fmla="val 16200000" name="adj1"/>
                  <a:gd fmla="val 9360725" name="adj2"/>
                </a:avLst>
              </a:prstGeom>
              <a:noFill/>
              <a:ln cap="flat" cmpd="sng" w="28575">
                <a:solidFill>
                  <a:srgbClr val="D7AD6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22"/>
            <p:cNvGrpSpPr/>
            <p:nvPr/>
          </p:nvGrpSpPr>
          <p:grpSpPr>
            <a:xfrm flipH="1" rot="4450360">
              <a:off x="6582680" y="1767559"/>
              <a:ext cx="172146" cy="133474"/>
              <a:chOff x="3479343" y="571734"/>
              <a:chExt cx="195629" cy="151660"/>
            </a:xfrm>
          </p:grpSpPr>
          <p:sp>
            <p:nvSpPr>
              <p:cNvPr id="257" name="Google Shape;257;p22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rect b="b" l="l" r="r" t="t"/>
                <a:pathLst>
                  <a:path extrusionOk="0" h="5753" w="5753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rect b="b" l="l" r="r" t="t"/>
                <a:pathLst>
                  <a:path extrusionOk="0" h="9108" w="6575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22"/>
            <p:cNvGrpSpPr/>
            <p:nvPr/>
          </p:nvGrpSpPr>
          <p:grpSpPr>
            <a:xfrm flipH="1" rot="-2245088">
              <a:off x="5465230" y="1617027"/>
              <a:ext cx="172150" cy="133479"/>
              <a:chOff x="3479343" y="571734"/>
              <a:chExt cx="195629" cy="151660"/>
            </a:xfrm>
          </p:grpSpPr>
          <p:sp>
            <p:nvSpPr>
              <p:cNvPr id="260" name="Google Shape;260;p22"/>
              <p:cNvSpPr/>
              <p:nvPr/>
            </p:nvSpPr>
            <p:spPr>
              <a:xfrm>
                <a:off x="3479343" y="571734"/>
                <a:ext cx="115952" cy="115952"/>
              </a:xfrm>
              <a:custGeom>
                <a:rect b="b" l="l" r="r" t="t"/>
                <a:pathLst>
                  <a:path extrusionOk="0" h="5753" w="5753">
                    <a:moveTo>
                      <a:pt x="1" y="0"/>
                    </a:moveTo>
                    <a:lnTo>
                      <a:pt x="982" y="2169"/>
                    </a:lnTo>
                    <a:cubicBezTo>
                      <a:pt x="1188" y="2625"/>
                      <a:pt x="1188" y="3127"/>
                      <a:pt x="982" y="3584"/>
                    </a:cubicBezTo>
                    <a:lnTo>
                      <a:pt x="1" y="5752"/>
                    </a:lnTo>
                    <a:lnTo>
                      <a:pt x="1" y="5752"/>
                    </a:lnTo>
                    <a:lnTo>
                      <a:pt x="2169" y="4771"/>
                    </a:lnTo>
                    <a:cubicBezTo>
                      <a:pt x="2386" y="4668"/>
                      <a:pt x="2626" y="4617"/>
                      <a:pt x="2868" y="4617"/>
                    </a:cubicBezTo>
                    <a:cubicBezTo>
                      <a:pt x="3111" y="4617"/>
                      <a:pt x="3356" y="4668"/>
                      <a:pt x="3584" y="4771"/>
                    </a:cubicBezTo>
                    <a:lnTo>
                      <a:pt x="5753" y="5752"/>
                    </a:lnTo>
                    <a:lnTo>
                      <a:pt x="4771" y="3584"/>
                    </a:lnTo>
                    <a:cubicBezTo>
                      <a:pt x="4566" y="3127"/>
                      <a:pt x="4566" y="2625"/>
                      <a:pt x="4771" y="2169"/>
                    </a:cubicBezTo>
                    <a:lnTo>
                      <a:pt x="5753" y="0"/>
                    </a:lnTo>
                    <a:lnTo>
                      <a:pt x="3584" y="982"/>
                    </a:lnTo>
                    <a:cubicBezTo>
                      <a:pt x="3356" y="1084"/>
                      <a:pt x="3111" y="1136"/>
                      <a:pt x="2868" y="1136"/>
                    </a:cubicBezTo>
                    <a:cubicBezTo>
                      <a:pt x="2626" y="1136"/>
                      <a:pt x="2386" y="1084"/>
                      <a:pt x="2169" y="98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>
                <a:off x="3614745" y="639965"/>
                <a:ext cx="60227" cy="83429"/>
              </a:xfrm>
              <a:custGeom>
                <a:rect b="b" l="l" r="r" t="t"/>
                <a:pathLst>
                  <a:path extrusionOk="0" h="9108" w="6575">
                    <a:moveTo>
                      <a:pt x="3287" y="0"/>
                    </a:moveTo>
                    <a:lnTo>
                      <a:pt x="2763" y="3995"/>
                    </a:lnTo>
                    <a:lnTo>
                      <a:pt x="1" y="4543"/>
                    </a:lnTo>
                    <a:lnTo>
                      <a:pt x="2763" y="5068"/>
                    </a:lnTo>
                    <a:lnTo>
                      <a:pt x="3287" y="9108"/>
                    </a:lnTo>
                    <a:lnTo>
                      <a:pt x="3835" y="5068"/>
                    </a:lnTo>
                    <a:lnTo>
                      <a:pt x="6574" y="4543"/>
                    </a:lnTo>
                    <a:lnTo>
                      <a:pt x="3835" y="3995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62" name="Google Shape;262;p22"/>
          <p:cNvCxnSpPr/>
          <p:nvPr/>
        </p:nvCxnSpPr>
        <p:spPr>
          <a:xfrm>
            <a:off x="8096974" y="3543243"/>
            <a:ext cx="0" cy="78190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3" name="Google Shape;263;p22"/>
          <p:cNvSpPr txBox="1"/>
          <p:nvPr/>
        </p:nvSpPr>
        <p:spPr>
          <a:xfrm flipH="1">
            <a:off x="7642040" y="2815672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BioRhyme"/>
              <a:buNone/>
            </a:pPr>
            <a:r>
              <a:rPr b="1" lang="en-US" sz="2000">
                <a:solidFill>
                  <a:schemeClr val="accent4"/>
                </a:solidFill>
                <a:latin typeface="BioRhyme"/>
                <a:ea typeface="BioRhyme"/>
                <a:cs typeface="BioRhyme"/>
                <a:sym typeface="BioRhyme"/>
              </a:rPr>
              <a:t>W15</a:t>
            </a:r>
            <a:endParaRPr b="1" sz="2000">
              <a:solidFill>
                <a:schemeClr val="accent4"/>
              </a:solidFill>
              <a:latin typeface="BioRhyme"/>
              <a:ea typeface="BioRhyme"/>
              <a:cs typeface="BioRhyme"/>
              <a:sym typeface="BioRhyme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7259874" y="4417600"/>
            <a:ext cx="166280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Assessment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(25 Sessions)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595422" y="3885236"/>
            <a:ext cx="10399675" cy="120991"/>
          </a:xfrm>
          <a:prstGeom prst="homePlate">
            <a:avLst>
              <a:gd fmla="val 165656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22"/>
          <p:cNvCxnSpPr/>
          <p:nvPr/>
        </p:nvCxnSpPr>
        <p:spPr>
          <a:xfrm flipH="1" rot="10800000">
            <a:off x="0" y="3914858"/>
            <a:ext cx="10503895" cy="377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7" name="Google Shape;267;p22"/>
          <p:cNvCxnSpPr/>
          <p:nvPr/>
        </p:nvCxnSpPr>
        <p:spPr>
          <a:xfrm>
            <a:off x="678610" y="2219231"/>
            <a:ext cx="0" cy="169816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8" name="Google Shape;268;p22"/>
          <p:cNvSpPr txBox="1"/>
          <p:nvPr/>
        </p:nvSpPr>
        <p:spPr>
          <a:xfrm>
            <a:off x="487261" y="1628100"/>
            <a:ext cx="90501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Announcement of </a:t>
            </a:r>
            <a:r>
              <a:rPr b="1" lang="en-US" sz="2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Detailed Syllabus </a:t>
            </a:r>
            <a:endParaRPr b="1" sz="2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838200" y="6816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DEPI Objectives</a:t>
            </a:r>
            <a:endParaRPr/>
          </a:p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366091" y="1822855"/>
            <a:ext cx="11459817" cy="3731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1" lang="en-US"/>
              <a:t>Developing technological pioneers in modern technologies among students and graduates, especially software development pioneers, artificial intelligence, data science, business analysis, cybersecurity, digital arts, and others.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1" lang="en-US"/>
              <a:t>Providing the appropriate environment for students and graduates to start their own businesses on freelance platforms.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1" lang="en-US"/>
              <a:t>Qualifying students and graduates to join distinguished jobs in the field of information and communications technology.</a:t>
            </a:r>
            <a:endParaRPr/>
          </a:p>
        </p:txBody>
      </p:sp>
      <p:pic>
        <p:nvPicPr>
          <p:cNvPr descr="Handshake with solid fill"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4803" y="4850779"/>
            <a:ext cx="2282392" cy="228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5" y="2327704"/>
            <a:ext cx="11887200" cy="220260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4"/>
          <p:cNvSpPr txBox="1"/>
          <p:nvPr/>
        </p:nvSpPr>
        <p:spPr>
          <a:xfrm>
            <a:off x="3855025" y="727375"/>
            <a:ext cx="38031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4:10 PM break</a:t>
            </a:r>
            <a:endParaRPr b="1"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/>
        </p:nvSpPr>
        <p:spPr>
          <a:xfrm>
            <a:off x="1656743" y="272534"/>
            <a:ext cx="8878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IBM </a:t>
            </a: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Scientist</a:t>
            </a:r>
            <a:endParaRPr/>
          </a:p>
        </p:txBody>
      </p:sp>
      <p:pic>
        <p:nvPicPr>
          <p:cNvPr id="287" name="Google Shape;287;p25"/>
          <p:cNvPicPr preferRelativeResize="0"/>
          <p:nvPr/>
        </p:nvPicPr>
        <p:blipFill rotWithShape="1">
          <a:blip r:embed="rId3">
            <a:alphaModFix/>
          </a:blip>
          <a:srcRect b="0" l="0" r="0" t="15433"/>
          <a:stretch/>
        </p:blipFill>
        <p:spPr>
          <a:xfrm>
            <a:off x="5506600" y="974525"/>
            <a:ext cx="6127208" cy="57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/>
        </p:nvSpPr>
        <p:spPr>
          <a:xfrm>
            <a:off x="811975" y="2794600"/>
            <a:ext cx="106566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IBM Data Science Syllabus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/>
        </p:nvSpPr>
        <p:spPr>
          <a:xfrm>
            <a:off x="1497443" y="2761109"/>
            <a:ext cx="8878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  Assessment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/>
          <p:nvPr/>
        </p:nvSpPr>
        <p:spPr>
          <a:xfrm>
            <a:off x="838200" y="6338919"/>
            <a:ext cx="2743200" cy="382588"/>
          </a:xfrm>
          <a:custGeom>
            <a:rect b="b" l="l" r="r" t="t"/>
            <a:pathLst>
              <a:path extrusionOk="0" h="765175" w="548640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10974189" y="6344016"/>
            <a:ext cx="466090" cy="431927"/>
          </a:xfrm>
          <a:custGeom>
            <a:rect b="b" l="l" r="r" t="t"/>
            <a:pathLst>
              <a:path extrusionOk="0" h="863854" w="93218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8671560" y="6386831"/>
            <a:ext cx="2621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731377" y="2010583"/>
            <a:ext cx="1039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899160" y="4493133"/>
            <a:ext cx="1154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1989876" y="406425"/>
            <a:ext cx="875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My Advice for New Data Scientists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2458050" y="1263525"/>
            <a:ext cx="56124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US" sz="1800">
                <a:solidFill>
                  <a:schemeClr val="lt1"/>
                </a:solidFill>
              </a:rPr>
              <a:t>Use curiosity to fuel problem-solving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US" sz="1800">
                <a:solidFill>
                  <a:schemeClr val="lt1"/>
                </a:solidFill>
              </a:rPr>
              <a:t>Master the basics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US" sz="1800">
                <a:solidFill>
                  <a:schemeClr val="lt1"/>
                </a:solidFill>
              </a:rPr>
              <a:t>Work on real projects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US" sz="1800">
                <a:solidFill>
                  <a:schemeClr val="lt1"/>
                </a:solidFill>
              </a:rPr>
              <a:t>Embrace failure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US" sz="1800">
                <a:solidFill>
                  <a:schemeClr val="lt1"/>
                </a:solidFill>
              </a:rPr>
              <a:t>Learn to tell the story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US" sz="1800">
                <a:solidFill>
                  <a:schemeClr val="lt1"/>
                </a:solidFill>
              </a:rPr>
              <a:t>Never stop learning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US" sz="1800">
                <a:solidFill>
                  <a:schemeClr val="lt1"/>
                </a:solidFill>
              </a:rPr>
              <a:t>Build your network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US" sz="1800">
                <a:solidFill>
                  <a:schemeClr val="lt1"/>
                </a:solidFill>
              </a:rPr>
              <a:t>Be adaptable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US" sz="1800">
                <a:solidFill>
                  <a:schemeClr val="lt1"/>
                </a:solidFill>
              </a:rPr>
              <a:t>Focus on quality, not just quantity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US" sz="1800">
                <a:solidFill>
                  <a:schemeClr val="lt1"/>
                </a:solidFill>
              </a:rPr>
              <a:t>Always think about added value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US" sz="1800">
                <a:solidFill>
                  <a:schemeClr val="lt1"/>
                </a:solidFill>
              </a:rPr>
              <a:t>Be solution-oriented, not tool-oriented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n-US" sz="1800">
                <a:solidFill>
                  <a:schemeClr val="lt1"/>
                </a:solidFill>
              </a:rPr>
              <a:t>Share your work and learn from others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2430378" y="2766218"/>
            <a:ext cx="69863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Good Luck</a:t>
            </a:r>
            <a:br>
              <a:rPr lang="en-US"/>
            </a:b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845625" y="989950"/>
            <a:ext cx="107709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Who Am I ? 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Eng. 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Baraa Abu Sallout -</a:t>
            </a: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 Palestinian Fro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m Gaza </a:t>
            </a:r>
            <a:endParaRPr sz="2100"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707975" y="2628250"/>
            <a:ext cx="9842400" cy="3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Bachelor's and Master's in Computer Engineering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 Solutions Engineer &amp; Business Empowerment Specialist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 Development Consultant 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Scientist 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Expert </a:t>
            </a: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Trainer &amp; Consultant 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 in DEPI R1,R2 with 8 Groups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Human &amp; </a:t>
            </a: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Mentor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Lifelong Learner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525" y="2018325"/>
            <a:ext cx="466899" cy="2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1500" y="1281375"/>
            <a:ext cx="466899" cy="31126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6687175" y="5350575"/>
            <a:ext cx="2072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 Link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832525" y="2232850"/>
            <a:ext cx="11036400" cy="366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US" sz="2960">
                <a:latin typeface="Arial"/>
                <a:ea typeface="Arial"/>
                <a:cs typeface="Arial"/>
                <a:sym typeface="Arial"/>
              </a:rPr>
              <a:t>Who are you?</a:t>
            </a:r>
            <a:endParaRPr b="1" sz="29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US" sz="2960">
                <a:latin typeface="Arial"/>
                <a:ea typeface="Arial"/>
                <a:cs typeface="Arial"/>
                <a:sym typeface="Arial"/>
              </a:rPr>
              <a:t>Why are you here?</a:t>
            </a:r>
            <a:endParaRPr b="1" sz="29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-US" sz="2960">
                <a:latin typeface="Arial"/>
                <a:ea typeface="Arial"/>
                <a:cs typeface="Arial"/>
                <a:sym typeface="Arial"/>
              </a:rPr>
              <a:t>What’s your university major?</a:t>
            </a:r>
            <a:br>
              <a:rPr lang="en-US" sz="2960">
                <a:latin typeface="Arial"/>
                <a:ea typeface="Arial"/>
                <a:cs typeface="Arial"/>
                <a:sym typeface="Arial"/>
              </a:rPr>
            </a:br>
            <a:r>
              <a:rPr lang="en-US" sz="2960"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-US" sz="2960">
                <a:latin typeface="Arial"/>
                <a:ea typeface="Arial"/>
                <a:cs typeface="Arial"/>
                <a:sym typeface="Arial"/>
              </a:rPr>
              <a:t> you working right now or not?</a:t>
            </a:r>
            <a:endParaRPr sz="29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-US" sz="2960">
                <a:latin typeface="Arial"/>
                <a:ea typeface="Arial"/>
                <a:cs typeface="Arial"/>
                <a:sym typeface="Arial"/>
              </a:rPr>
              <a:t>If you're working, what do you do?</a:t>
            </a:r>
            <a:endParaRPr sz="296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1355540" y="1084700"/>
            <a:ext cx="2073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NOW,,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hlinkClick r:id="rId3"/>
              </a:rPr>
              <a:t>Discord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538" y="1368250"/>
            <a:ext cx="9771471" cy="50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838200" y="68165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You must know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5378128" y="2874450"/>
            <a:ext cx="60834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Students Team Leader ???</a:t>
            </a:r>
            <a:endParaRPr b="1"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Company Admin Contact 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Ticketing System</a:t>
            </a:r>
            <a:endParaRPr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1237126" y="3038785"/>
            <a:ext cx="3856500" cy="1143000"/>
            <a:chOff x="1884" y="0"/>
            <a:chExt cx="3856500" cy="1143000"/>
          </a:xfrm>
        </p:grpSpPr>
        <p:sp>
          <p:nvSpPr>
            <p:cNvPr id="126" name="Google Shape;126;p17"/>
            <p:cNvSpPr/>
            <p:nvPr/>
          </p:nvSpPr>
          <p:spPr>
            <a:xfrm>
              <a:off x="1884" y="0"/>
              <a:ext cx="3856500" cy="114300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1884" y="0"/>
              <a:ext cx="3570600" cy="11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675" lIns="149350" spcFirstLastPara="1" rIns="37325" wrap="square" tIns="74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274000" y="287100"/>
            <a:ext cx="10804800" cy="31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62400" lIns="120000" spcFirstLastPara="1" rIns="120000" wrap="square" tIns="62400">
            <a:noAutofit/>
          </a:bodyPr>
          <a:lstStyle/>
          <a:p>
            <a:pPr indent="0" lvl="0" marL="0" rtl="0" algn="l">
              <a:lnSpc>
                <a:spcPct val="138679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3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8679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3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8679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3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 is divided between</a:t>
            </a:r>
            <a:endParaRPr sz="3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roup sessions:</a:t>
            </a: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we explain new concepts (aka 'theory')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ractise sessions:</a:t>
            </a: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you work on exercises or case studies or projects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Interactive sessions:</a:t>
            </a: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encompass a range of activities aimed at hands-on learning and practical experience.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274000" y="3768667"/>
            <a:ext cx="11643900" cy="60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case of questions, remarks, suggestions, you can always interrupt us and just ask.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11900" y="4596900"/>
            <a:ext cx="93519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3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Feel lost?</a:t>
            </a:r>
            <a:endParaRPr sz="3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r>
              <a:rPr b="1" lang="en-US" sz="2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Please stop me</a:t>
            </a:r>
            <a:br>
              <a:rPr b="1" lang="en-US" sz="2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2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Just ask, </a:t>
            </a:r>
            <a:br>
              <a:rPr b="1" lang="en-US" sz="2000">
                <a:solidFill>
                  <a:schemeClr val="lt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000">
                <a:solidFill>
                  <a:schemeClr val="lt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 are here to help you.</a:t>
            </a:r>
            <a:endParaRPr b="1" sz="2000">
              <a:solidFill>
                <a:schemeClr val="lt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1438" r="0" t="15966"/>
          <a:stretch/>
        </p:blipFill>
        <p:spPr>
          <a:xfrm>
            <a:off x="4698800" y="4771251"/>
            <a:ext cx="3102833" cy="189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274000" y="1582500"/>
            <a:ext cx="10804800" cy="424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62400" lIns="120000" spcFirstLastPara="1" rIns="120000" wrap="square" tIns="62400">
            <a:noAutofit/>
          </a:bodyPr>
          <a:lstStyle/>
          <a:p>
            <a:pPr indent="0" lvl="0" marL="0" rtl="0" algn="l">
              <a:lnSpc>
                <a:spcPct val="138679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3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</a:t>
            </a:r>
            <a:r>
              <a:rPr lang="en-US" sz="3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Rule of </a:t>
            </a:r>
            <a:r>
              <a:rPr lang="en-US" sz="3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sessions</a:t>
            </a:r>
            <a:r>
              <a:rPr lang="en-US" sz="3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Students are expected to join sessions on time.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Interactive, Interactive, Interactive.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 Outside the Session in Discord.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Assignments and small projects must be submitted on time.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surprise questions during the session 😁 </a:t>
            </a:r>
            <a:r>
              <a:rPr b="1" lang="en-U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(don’t answer be marked as absent.)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2354450" y="2862275"/>
            <a:ext cx="72183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Orientation – DEPI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1"/>
          <p:cNvGrpSpPr/>
          <p:nvPr/>
        </p:nvGrpSpPr>
        <p:grpSpPr>
          <a:xfrm>
            <a:off x="2914078" y="2105247"/>
            <a:ext cx="6591429" cy="3477126"/>
            <a:chOff x="756" y="0"/>
            <a:chExt cx="6591429" cy="3477126"/>
          </a:xfrm>
        </p:grpSpPr>
        <p:sp>
          <p:nvSpPr>
            <p:cNvPr id="152" name="Google Shape;152;p21"/>
            <p:cNvSpPr/>
            <p:nvPr/>
          </p:nvSpPr>
          <p:spPr>
            <a:xfrm>
              <a:off x="1512" y="0"/>
              <a:ext cx="6590673" cy="108198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>
              <a:off x="33202" y="31690"/>
              <a:ext cx="6527293" cy="1018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050" lIns="179050" spcFirstLastPara="1" rIns="179050" wrap="square" tIns="17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Calibri"/>
                <a:buNone/>
              </a:pPr>
              <a:r>
                <a:rPr lang="en-US" sz="4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Profile</a:t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56" y="1198335"/>
              <a:ext cx="3901273" cy="108198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32446" y="1230025"/>
              <a:ext cx="3837893" cy="1018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n-US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Sessions</a:t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756" y="2395142"/>
              <a:ext cx="1265004" cy="108198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>
              <a:off x="32446" y="2426832"/>
              <a:ext cx="1201624" cy="1018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Presentation</a:t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1318891" y="2395142"/>
              <a:ext cx="1265004" cy="108198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 txBox="1"/>
            <p:nvPr/>
          </p:nvSpPr>
          <p:spPr>
            <a:xfrm>
              <a:off x="1350581" y="2426832"/>
              <a:ext cx="1201624" cy="1018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Quiz</a:t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2637025" y="2395142"/>
              <a:ext cx="1265004" cy="108198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 txBox="1"/>
            <p:nvPr/>
          </p:nvSpPr>
          <p:spPr>
            <a:xfrm>
              <a:off x="2668715" y="2426832"/>
              <a:ext cx="1201624" cy="1018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Assignment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4008290" y="1198335"/>
              <a:ext cx="2583139" cy="108198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 txBox="1"/>
            <p:nvPr/>
          </p:nvSpPr>
          <p:spPr>
            <a:xfrm>
              <a:off x="4039980" y="1230025"/>
              <a:ext cx="2519759" cy="1018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n-US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4008290" y="2395142"/>
              <a:ext cx="1265004" cy="108198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4039980" y="2426832"/>
              <a:ext cx="1201624" cy="1018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1"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Assessments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5326425" y="2395142"/>
              <a:ext cx="1265004" cy="108198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5358115" y="2426832"/>
              <a:ext cx="1201624" cy="1018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1"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Final Assessment</a:t>
              </a:r>
              <a:endParaRPr/>
            </a:p>
          </p:txBody>
        </p:sp>
      </p:grpSp>
      <p:sp>
        <p:nvSpPr>
          <p:cNvPr id="168" name="Google Shape;168;p21"/>
          <p:cNvSpPr txBox="1"/>
          <p:nvPr>
            <p:ph type="title"/>
          </p:nvPr>
        </p:nvSpPr>
        <p:spPr>
          <a:xfrm>
            <a:off x="1994251" y="205468"/>
            <a:ext cx="8590644" cy="1068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alibri"/>
              <a:buNone/>
            </a:pPr>
            <a:r>
              <a:rPr b="1" lang="en-US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Academic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