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5143500" cx="9144000"/>
  <p:notesSz cx="6858000" cy="9144000"/>
  <p:embeddedFontLst>
    <p:embeddedFont>
      <p:font typeface="Economica"/>
      <p:regular r:id="rId67"/>
      <p:bold r:id="rId68"/>
      <p:italic r:id="rId69"/>
      <p:boldItalic r:id="rId70"/>
    </p:embeddedFont>
    <p:embeddedFont>
      <p:font typeface="Roboto Mono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ono-italic.fntdata"/><Relationship Id="rId72" Type="http://schemas.openxmlformats.org/officeDocument/2006/relationships/font" Target="fonts/RobotoMono-bold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schemas.openxmlformats.org/officeDocument/2006/relationships/font" Target="fonts/RobotoMono-bold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Mono-regular.fntdata"/><Relationship Id="rId70" Type="http://schemas.openxmlformats.org/officeDocument/2006/relationships/font" Target="fonts/Economica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Economica-bold.fntdata"/><Relationship Id="rId23" Type="http://schemas.openxmlformats.org/officeDocument/2006/relationships/slide" Target="slides/slide18.xml"/><Relationship Id="rId67" Type="http://schemas.openxmlformats.org/officeDocument/2006/relationships/font" Target="fonts/Economica-regular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Economica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updated red 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2c6fc717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12c6fc717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36c394e1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36c394e1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2c6fc71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2c6fc71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2c6fc717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12c6fc717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6e874368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6e874368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6e874368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6e874368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6e874368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6e874368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2c6fc717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2c6fc717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6e874368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6e874368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6e874368f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6e874368f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6e874368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6e874368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6e874368f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6e874368f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6e874368f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6e874368f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6e874368f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6e874368f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6e874368f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6e874368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6e874368f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6e874368f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e874368f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e874368f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5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e874368f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e874368f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5.png"/><Relationship Id="rId4" Type="http://schemas.openxmlformats.org/officeDocument/2006/relationships/image" Target="../media/image3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3634" y="247660"/>
            <a:ext cx="963432" cy="478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88" y="0"/>
            <a:ext cx="1117324" cy="10399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>
              <a:spcBef>
                <a:spcPts val="75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>
              <a:spcBef>
                <a:spcPts val="375"/>
              </a:spcBef>
              <a:spcAft>
                <a:spcPts val="0"/>
              </a:spcAft>
              <a:buSzPts val="1500"/>
              <a:buChar char="•"/>
              <a:defRPr/>
            </a:lvl3pPr>
            <a:lvl4pPr indent="-314325" lvl="3" marL="182880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5pPr>
            <a:lvl6pPr indent="-314325" lvl="5" marL="274320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76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3634" y="247660"/>
            <a:ext cx="963432" cy="47831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>
            <a:off x="628650" y="4754189"/>
            <a:ext cx="2057400" cy="286917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88" y="0"/>
            <a:ext cx="1117324" cy="103997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/>
        </p:nvSpPr>
        <p:spPr>
          <a:xfrm>
            <a:off x="8199866" y="4758012"/>
            <a:ext cx="349568" cy="323942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7" name="Google Shape;57;p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0.png"/><Relationship Id="rId2" Type="http://schemas.openxmlformats.org/officeDocument/2006/relationships/image" Target="../media/image5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33634" y="247660"/>
            <a:ext cx="963432" cy="47831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628650" y="4754189"/>
            <a:ext cx="2057400" cy="286917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9" name="Google Shape;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88" y="0"/>
            <a:ext cx="1117324" cy="10399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8230642" y="4758012"/>
            <a:ext cx="349568" cy="323942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eveloper.mozilla.org/en-US/docs/Web/HTTP/Status#redirection_message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Relationship Id="rId4" Type="http://schemas.openxmlformats.org/officeDocument/2006/relationships/hyperlink" Target="https://developer.ibm.com/exchanges/data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rive.google.com/file/d/1Xo8U4yud7j_Yb5793LkV9QEtN2abqe6D/view?usp=sharing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8.jp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26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8.jp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628650" y="2364902"/>
            <a:ext cx="7886700" cy="101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454545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IBM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454545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Tools for Data Science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309871" y="1361275"/>
            <a:ext cx="4147200" cy="3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5"/>
              <a:buChar char="•"/>
            </a:pPr>
            <a:r>
              <a:rPr b="1" lang="en-US" sz="1355"/>
              <a:t>Data Integration and Transformation Tools:</a:t>
            </a:r>
            <a:endParaRPr sz="1355"/>
          </a:p>
          <a:p>
            <a:pPr indent="-1841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5"/>
              <a:buFont typeface="Calibri"/>
              <a:buChar char="-"/>
            </a:pPr>
            <a:r>
              <a:rPr lang="en-US" sz="1355"/>
              <a:t>Termed: </a:t>
            </a:r>
            <a:r>
              <a:rPr b="1" lang="en-US" sz="1355"/>
              <a:t>Data Refinery and Cleansing</a:t>
            </a:r>
            <a:endParaRPr sz="1355"/>
          </a:p>
          <a:p>
            <a:pPr indent="-1841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5"/>
              <a:buFont typeface="Calibri"/>
              <a:buChar char="-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Pandas </a:t>
            </a:r>
            <a:r>
              <a:rPr lang="en-US" sz="1355"/>
              <a:t>  </a:t>
            </a:r>
            <a:r>
              <a:rPr lang="en-US" sz="1355">
                <a:solidFill>
                  <a:srgbClr val="FF0000"/>
                </a:solidFill>
              </a:rPr>
              <a:t>(in course)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1841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5"/>
              <a:buFont typeface="Calibri"/>
              <a:buChar char="-"/>
            </a:pPr>
            <a:r>
              <a:rPr lang="en-US" sz="1355"/>
              <a:t>Apache AirFlow, KubeFlow</a:t>
            </a:r>
            <a:endParaRPr sz="1355"/>
          </a:p>
          <a:p>
            <a:pPr indent="-1841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5"/>
              <a:buFont typeface="Calibri"/>
              <a:buChar char="-"/>
            </a:pPr>
            <a:r>
              <a:rPr lang="en-US" sz="1355"/>
              <a:t>Apache Kafka, Apache Nifi, Apache SparkSQL</a:t>
            </a:r>
            <a:endParaRPr sz="1355"/>
          </a:p>
          <a:p>
            <a:pPr indent="-1841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5"/>
              <a:buFont typeface="Calibri"/>
              <a:buChar char="-"/>
            </a:pPr>
            <a:r>
              <a:rPr lang="en-US" sz="1355"/>
              <a:t>NodeRED</a:t>
            </a:r>
            <a:endParaRPr sz="1355"/>
          </a:p>
        </p:txBody>
      </p:sp>
      <p:sp>
        <p:nvSpPr>
          <p:cNvPr id="180" name="Google Shape;180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309868" y="819261"/>
            <a:ext cx="86579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Open-Source Data Management, Integration, and Visualization Tools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4730825" y="1409175"/>
            <a:ext cx="4147200" cy="21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5"/>
              <a:buChar char="•"/>
            </a:pPr>
            <a:r>
              <a:rPr b="1" lang="en-US" sz="135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Visualization Tools:</a:t>
            </a:r>
            <a:endParaRPr b="1" sz="135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Matplotlib &amp; Seaborn (Python) </a:t>
            </a:r>
            <a:r>
              <a:rPr lang="en-US" sz="135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5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(in course)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Tableau </a:t>
            </a:r>
            <a:r>
              <a:rPr lang="en-US" sz="1100">
                <a:solidFill>
                  <a:srgbClr val="FF0000"/>
                </a:solidFill>
              </a:rPr>
              <a:t>(Good to try it and test)</a:t>
            </a:r>
            <a:endParaRPr sz="1100">
              <a:solidFill>
                <a:srgbClr val="FF0000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Power BI  </a:t>
            </a:r>
            <a:r>
              <a:rPr lang="en-US" sz="1100">
                <a:solidFill>
                  <a:srgbClr val="FF0000"/>
                </a:solidFill>
              </a:rPr>
              <a:t>(Good to try it and test)</a:t>
            </a:r>
            <a:endParaRPr b="1" sz="1100">
              <a:solidFill>
                <a:schemeClr val="dk1"/>
              </a:solidFill>
            </a:endParaRPr>
          </a:p>
          <a:p>
            <a:pPr indent="-3146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5"/>
              <a:buFont typeface="Calibri"/>
              <a:buChar char="●"/>
            </a:pPr>
            <a:r>
              <a:rPr lang="en-US" sz="135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PixieDust, Hue</a:t>
            </a:r>
            <a:endParaRPr sz="135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6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5"/>
              <a:buFont typeface="Calibri"/>
              <a:buChar char="●"/>
            </a:pPr>
            <a:r>
              <a:rPr lang="en-US" sz="135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Kibana </a:t>
            </a:r>
            <a:endParaRPr sz="135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6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5"/>
              <a:buFont typeface="Calibri"/>
              <a:buChar char="●"/>
            </a:pPr>
            <a:r>
              <a:rPr lang="en-US" sz="135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Apache Superset</a:t>
            </a:r>
            <a:endParaRPr sz="135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76175" y="853625"/>
            <a:ext cx="7986600" cy="4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Model Tools for Building,</a:t>
            </a:r>
            <a:br>
              <a:rPr b="1" lang="en-US"/>
            </a:br>
            <a:endParaRPr b="1"/>
          </a:p>
          <a:p>
            <a:pPr indent="-190500" lvl="1" marL="51435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/>
              <a:t>Scikit-learn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5"/>
              <a:t>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5"/>
              <a:t> </a:t>
            </a:r>
            <a:r>
              <a:rPr lang="en-US" sz="1355">
                <a:solidFill>
                  <a:srgbClr val="FF0000"/>
                </a:solidFill>
              </a:rPr>
              <a:t>(as we need in a course)</a:t>
            </a:r>
            <a:endParaRPr sz="1355">
              <a:solidFill>
                <a:srgbClr val="FF0000"/>
              </a:solidFill>
            </a:endParaRPr>
          </a:p>
          <a:p>
            <a:pPr indent="-190500" lvl="1" marL="514350" rtl="0" algn="l">
              <a:spcBef>
                <a:spcPts val="375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/>
              <a:t>TensorFlow &amp; Keras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5"/>
              <a:t>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5"/>
              <a:t> </a:t>
            </a:r>
            <a:r>
              <a:rPr lang="en-US" sz="1355">
                <a:solidFill>
                  <a:srgbClr val="FF0000"/>
                </a:solidFill>
              </a:rPr>
              <a:t>(as we need in a course)</a:t>
            </a:r>
            <a:endParaRPr sz="1355">
              <a:solidFill>
                <a:srgbClr val="FF0000"/>
              </a:solidFill>
            </a:endParaRPr>
          </a:p>
          <a:p>
            <a:pPr indent="-190500" lvl="1" marL="514350" rtl="0" algn="l">
              <a:spcBef>
                <a:spcPts val="375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/>
              <a:t>PyTorch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355"/>
              <a:t> </a:t>
            </a:r>
            <a:r>
              <a:rPr lang="en-US" sz="1355">
                <a:solidFill>
                  <a:srgbClr val="FF0000"/>
                </a:solidFill>
              </a:rPr>
              <a:t>(as we need in a course)</a:t>
            </a:r>
            <a:endParaRPr sz="1355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355">
              <a:solidFill>
                <a:srgbClr val="FF0000"/>
              </a:solidFill>
            </a:endParaRPr>
          </a:p>
          <a:p>
            <a:pPr indent="-171450" lvl="0" marL="17145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Model Tools Deployment</a:t>
            </a:r>
            <a:endParaRPr b="1"/>
          </a:p>
          <a:p>
            <a:pPr indent="-190500" lvl="1" marL="514350" rtl="0" algn="l">
              <a:spcBef>
                <a:spcPts val="375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/>
              <a:t>Amazon SageMaker, Google AI Platform, Azure Machine Learning</a:t>
            </a:r>
            <a:endParaRPr/>
          </a:p>
          <a:p>
            <a:pPr indent="-190500" lvl="1" marL="514350" rtl="0" algn="l">
              <a:spcBef>
                <a:spcPts val="375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/>
              <a:t>Flask &amp; FastAPI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5"/>
              <a:t> </a:t>
            </a:r>
            <a:r>
              <a:rPr lang="en-US" sz="1355">
                <a:solidFill>
                  <a:srgbClr val="FF0000"/>
                </a:solidFill>
              </a:rPr>
              <a:t>(in course)</a:t>
            </a:r>
            <a:endParaRPr sz="1355">
              <a:solidFill>
                <a:srgbClr val="FF0000"/>
              </a:solidFill>
            </a:endParaRPr>
          </a:p>
          <a:p>
            <a:pPr indent="-143192" lvl="1" marL="514350" rtl="0" algn="l"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355"/>
              <a:buChar char="○"/>
            </a:pPr>
            <a:r>
              <a:rPr lang="en-US" sz="1355">
                <a:solidFill>
                  <a:srgbClr val="FF0000"/>
                </a:solidFill>
              </a:rPr>
              <a:t>Streamlit </a:t>
            </a:r>
            <a:r>
              <a:rPr lang="en-US" sz="1355"/>
              <a:t> </a:t>
            </a:r>
            <a:r>
              <a:rPr lang="en-US" sz="1355">
                <a:solidFill>
                  <a:srgbClr val="FF0000"/>
                </a:solidFill>
              </a:rPr>
              <a:t>(in course)</a:t>
            </a:r>
            <a:endParaRPr sz="1355">
              <a:solidFill>
                <a:srgbClr val="FF0000"/>
              </a:solidFill>
            </a:endParaRPr>
          </a:p>
          <a:p>
            <a:pPr indent="-190500" lvl="1" marL="514350" rtl="0" algn="l">
              <a:spcBef>
                <a:spcPts val="375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/>
              <a:t>Apache PredictionIO, Seldon</a:t>
            </a:r>
            <a:endParaRPr/>
          </a:p>
          <a:p>
            <a:pPr indent="-190500" lvl="1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/>
              <a:t>Kubernetes, Redhat OpenShift, Mlea</a:t>
            </a:r>
            <a:r>
              <a:rPr lang="en-US"/>
              <a:t>p</a:t>
            </a:r>
            <a:endParaRPr/>
          </a:p>
          <a:p>
            <a:pPr indent="-190500" lvl="1" marL="5143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b="1" lang="en-US"/>
              <a:t>TensorFlow Tools</a:t>
            </a:r>
            <a:endParaRPr b="1"/>
          </a:p>
          <a:p>
            <a:pPr indent="-190500" lvl="2" marL="8572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■"/>
            </a:pPr>
            <a:r>
              <a:rPr lang="en-US"/>
              <a:t>TensorFlow service, TensorFlow lite, TensorFlow dot Js</a:t>
            </a:r>
            <a:endParaRPr/>
          </a:p>
        </p:txBody>
      </p:sp>
      <p:sp>
        <p:nvSpPr>
          <p:cNvPr id="189" name="Google Shape;189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1615207" y="360310"/>
            <a:ext cx="591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Tools, Deployment, and Monitoring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4384" y="3428992"/>
            <a:ext cx="2531492" cy="124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>
            <p:ph idx="11" type="ftr"/>
          </p:nvPr>
        </p:nvSpPr>
        <p:spPr>
          <a:xfrm>
            <a:off x="2910253" y="4767263"/>
            <a:ext cx="3204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1075150" y="586850"/>
            <a:ext cx="7692600" cy="39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Monitoring Tools: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MLflow</a:t>
            </a:r>
            <a:r>
              <a:rPr b="1" lang="en-US" sz="1100">
                <a:solidFill>
                  <a:schemeClr val="dk1"/>
                </a:solidFill>
              </a:rPr>
              <a:t> </a:t>
            </a:r>
            <a:r>
              <a:rPr lang="en-US" sz="135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5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(in course)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ModelDB, Prometheus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AI Fairness 360, IBM Adversarial Robustness 360 Toolbox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AI Explainability 360</a:t>
            </a:r>
            <a:b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Asset Management Tools</a:t>
            </a: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	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Git </a:t>
            </a:r>
            <a:r>
              <a:rPr lang="en-US" sz="1100">
                <a:solidFill>
                  <a:schemeClr val="dk1"/>
                </a:solidFill>
              </a:rPr>
              <a:t> </a:t>
            </a:r>
            <a:r>
              <a:rPr b="1" lang="en-US" sz="1100">
                <a:solidFill>
                  <a:schemeClr val="dk1"/>
                </a:solidFill>
              </a:rPr>
              <a:t>Version Control</a:t>
            </a:r>
            <a:r>
              <a:rPr lang="en-US" sz="1100">
                <a:solidFill>
                  <a:schemeClr val="dk1"/>
                </a:solidFill>
              </a:rPr>
              <a:t> </a:t>
            </a:r>
            <a:endParaRPr sz="21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■"/>
            </a:pPr>
            <a:r>
              <a:rPr lang="en-US" sz="21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GitHub </a:t>
            </a:r>
            <a:r>
              <a:rPr lang="en-U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self working </a:t>
            </a:r>
            <a:r>
              <a:rPr lang="en-US" sz="2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course)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■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GitLab, Bitbucket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b="1"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Asset Management Tools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pache Atlas, ODPi Egeria, Kylo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4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238325" y="1235325"/>
            <a:ext cx="85896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Development Environments: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/>
              <a:t>Anaconda,</a:t>
            </a:r>
            <a:r>
              <a:rPr lang="en-US" sz="1600"/>
              <a:t>Jupyter Notebook &amp; lab </a:t>
            </a:r>
            <a:r>
              <a:rPr lang="en-US" sz="1600">
                <a:solidFill>
                  <a:srgbClr val="FF0000"/>
                </a:solidFill>
              </a:rPr>
              <a:t>(using in course)</a:t>
            </a:r>
            <a:endParaRPr sz="1600">
              <a:solidFill>
                <a:srgbClr val="FF0000"/>
              </a:solidFill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/>
              <a:t> Spyder</a:t>
            </a:r>
            <a:endParaRPr sz="1600"/>
          </a:p>
          <a:p>
            <a:pPr indent="-158750" lvl="0" marL="171450" rtl="0" algn="l">
              <a:spcBef>
                <a:spcPts val="75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/>
              <a:t>RStudio</a:t>
            </a:r>
            <a:endParaRPr sz="1600"/>
          </a:p>
          <a:p>
            <a:pPr indent="-698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Execution Environments:</a:t>
            </a:r>
            <a:endParaRPr/>
          </a:p>
          <a:p>
            <a:pPr indent="-158750" lvl="0" marL="171450" rtl="0" algn="l">
              <a:spcBef>
                <a:spcPts val="75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/>
              <a:t>Docker</a:t>
            </a:r>
            <a:endParaRPr sz="1600"/>
          </a:p>
          <a:p>
            <a:pPr indent="-158750" lvl="0" marL="171450" rtl="0" algn="l">
              <a:spcBef>
                <a:spcPts val="75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/>
              <a:t>AWS SageMaker</a:t>
            </a:r>
            <a:endParaRPr sz="1600"/>
          </a:p>
          <a:p>
            <a:pPr indent="-158750" lvl="0" marL="171450" rtl="0" algn="l">
              <a:spcBef>
                <a:spcPts val="75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/>
              <a:t>Google Cloud AI Platform</a:t>
            </a:r>
            <a:endParaRPr sz="1600"/>
          </a:p>
          <a:p>
            <a:pPr indent="-158750" lvl="0" marL="171450" rtl="0" algn="l">
              <a:spcBef>
                <a:spcPts val="7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Watson Studio Desktop for data science development</a:t>
            </a:r>
            <a:endParaRPr sz="1600"/>
          </a:p>
          <a:p>
            <a:pPr indent="-158750" lvl="0" marL="171450" rtl="0" algn="l">
              <a:spcBef>
                <a:spcPts val="7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Watson Studio, Watson Open Scale for fully integrated data science lifecycle</a:t>
            </a:r>
            <a:endParaRPr sz="1600"/>
          </a:p>
          <a:p>
            <a:pPr indent="-158750" lvl="0" marL="171450" rtl="0" algn="l">
              <a:spcBef>
                <a:spcPts val="75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-US" sz="1600"/>
              <a:t>Apache Spark, Apache Flink, Ray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-US" sz="1600"/>
              <a:t>Fully Integrated Visual Tools: KNIME, Orange</a:t>
            </a:r>
            <a:endParaRPr/>
          </a:p>
        </p:txBody>
      </p:sp>
      <p:sp>
        <p:nvSpPr>
          <p:cNvPr id="211" name="Google Shape;211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8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1386421" y="674648"/>
            <a:ext cx="65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Environments and Execution Environments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9"/>
          <p:cNvSpPr txBox="1"/>
          <p:nvPr>
            <p:ph type="title"/>
          </p:nvPr>
        </p:nvSpPr>
        <p:spPr>
          <a:xfrm>
            <a:off x="1133331" y="1197158"/>
            <a:ext cx="6877337" cy="368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i="1"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Commercial Tools for Data Science</a:t>
            </a:r>
            <a:endParaRPr/>
          </a:p>
        </p:txBody>
      </p:sp>
      <p:sp>
        <p:nvSpPr>
          <p:cNvPr id="222" name="Google Shape;222;p29"/>
          <p:cNvSpPr txBox="1"/>
          <p:nvPr/>
        </p:nvSpPr>
        <p:spPr>
          <a:xfrm>
            <a:off x="628650" y="688881"/>
            <a:ext cx="78867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Module I: Overview of Data Science Tools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-up of a computer&#10;&#10;Description automatically generated" id="223" name="Google Shape;2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339" y="1612211"/>
            <a:ext cx="5379323" cy="335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826830" y="1301536"/>
            <a:ext cx="6309711" cy="3269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400"/>
              <a:t>Data Management Tools: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/>
              <a:t>Oracle Database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/>
              <a:t>Microsoft SQL Server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/>
              <a:t>IBM Db2</a:t>
            </a:r>
            <a:br>
              <a:rPr lang="en-US" sz="1400"/>
            </a:br>
            <a:endParaRPr sz="14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400"/>
              <a:t>Data Integration Tools: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/>
              <a:t>Informatica PowerCenter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/>
              <a:t>IBM InfoSphere DataStage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/>
              <a:t>SAP, SAS, Talend, Microsoft</a:t>
            </a:r>
            <a:br>
              <a:rPr lang="en-US" sz="1400"/>
            </a:br>
            <a:endParaRPr sz="14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400"/>
              <a:t>Data Visualization Tools: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/>
              <a:t>Tableau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/>
              <a:t>Microsoft Power BI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400"/>
              <a:t>IBM Cognos Analytics</a:t>
            </a:r>
            <a:endParaRPr/>
          </a:p>
        </p:txBody>
      </p:sp>
      <p:sp>
        <p:nvSpPr>
          <p:cNvPr id="229" name="Google Shape;229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0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776889" y="837737"/>
            <a:ext cx="7870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Commercial Data Management, Integration, and Visualization Tools</a:t>
            </a:r>
            <a:endParaRPr/>
          </a:p>
        </p:txBody>
      </p:sp>
      <p:pic>
        <p:nvPicPr>
          <p:cNvPr id="233" name="Google Shape;2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050" y="1413418"/>
            <a:ext cx="1389351" cy="1035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050" y="2655399"/>
            <a:ext cx="1653345" cy="859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7896" y="3841964"/>
            <a:ext cx="1987652" cy="622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586667" y="1410269"/>
            <a:ext cx="7970665" cy="321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/>
              <a:t>Model Tools for Building and Deployment: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700"/>
              <a:t>SPSS Modeler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700"/>
              <a:t>SAS Enterprise Miner</a:t>
            </a:r>
            <a:br>
              <a:rPr lang="en-US"/>
            </a:b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/>
              <a:t>Model Deployment and Monitoring: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700"/>
              <a:t>SPSS Collaboration and Deployment Services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700"/>
              <a:t>PMML format for model export</a:t>
            </a:r>
            <a:br>
              <a:rPr lang="en-US"/>
            </a:b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/>
              <a:t>Code and Data Asset Management Tools: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700"/>
              <a:t>Informatica Enterprise Data Governance, IBM tools for data asset management</a:t>
            </a:r>
            <a:br>
              <a:rPr lang="en-US" sz="1700"/>
            </a:br>
            <a:endParaRPr sz="17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/>
              <a:t>Development Environment and Fully Integrated Tools: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700"/>
              <a:t>Watson Studio Desktop for data science development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700"/>
              <a:t>Watson Studio, Watson Open Scale for fully integrated data science lifecycle</a:t>
            </a:r>
            <a:endParaRPr/>
          </a:p>
        </p:txBody>
      </p:sp>
      <p:sp>
        <p:nvSpPr>
          <p:cNvPr id="241" name="Google Shape;241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1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711418" y="903248"/>
            <a:ext cx="80310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Tools, Deployment, Monitoring, and Fully Integrated Solutions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2"/>
          <p:cNvSpPr txBox="1"/>
          <p:nvPr>
            <p:ph type="title"/>
          </p:nvPr>
        </p:nvSpPr>
        <p:spPr>
          <a:xfrm>
            <a:off x="1473654" y="1150546"/>
            <a:ext cx="619669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i="1"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Cloud Based Tools for Data Science</a:t>
            </a:r>
            <a:endParaRPr/>
          </a:p>
        </p:txBody>
      </p:sp>
      <p:sp>
        <p:nvSpPr>
          <p:cNvPr id="252" name="Google Shape;252;p32"/>
          <p:cNvSpPr txBox="1"/>
          <p:nvPr/>
        </p:nvSpPr>
        <p:spPr>
          <a:xfrm>
            <a:off x="1313033" y="688881"/>
            <a:ext cx="65179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Module I: Overview of Data Science Tools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-up of a computer&#10;&#10;Description automatically generated" id="253" name="Google Shape;25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339" y="1612211"/>
            <a:ext cx="5379323" cy="335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571499" y="1470568"/>
            <a:ext cx="7666265" cy="321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71481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Fully Integrated Visual Tools: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/>
              <a:t>Watson Studio &amp; Watson OpenScale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/>
              <a:t>Microsoft Azure Machine Learning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/>
              <a:t>H2O Driverless AI</a:t>
            </a:r>
            <a:br>
              <a:rPr lang="en-US"/>
            </a:b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Data Management in the Cloud: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/>
              <a:t>SaaS versions of open-source and commercial tools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/>
              <a:t>Examples: AWS DynamoDB, Cloudant, IBM Db2</a:t>
            </a:r>
            <a:br>
              <a:rPr lang="en-US"/>
            </a:b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Cloud Data Integration Tools: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/>
              <a:t>Informatica Cloud Data Integration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/>
              <a:t>IBM Data Refinery (in Watson Studio)</a:t>
            </a:r>
            <a:endParaRPr/>
          </a:p>
        </p:txBody>
      </p:sp>
      <p:sp>
        <p:nvSpPr>
          <p:cNvPr id="259" name="Google Shape;259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3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309867" y="903248"/>
            <a:ext cx="86579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Cloud-Based Tools for Data Science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2"/>
            <a:ext cx="9144001" cy="517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260059" y="1413418"/>
            <a:ext cx="8707772" cy="321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Cloud Data Visualization Tools: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/>
              <a:t>Datameer</a:t>
            </a:r>
            <a:endParaRPr sz="18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/>
              <a:t>IBM Cognos Business Intelligence Suite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/>
              <a:t>Data exploration and visualization in Watson Studio</a:t>
            </a:r>
            <a:br>
              <a:rPr lang="en-US" sz="1800"/>
            </a:br>
            <a:endParaRPr sz="18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Model Building and Deployment: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/>
              <a:t>Watson Machine Learning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/>
              <a:t>Amazon SageMaker Model Monitor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/>
              <a:t>SPSS Collaboration and Deployment Services</a:t>
            </a:r>
            <a:endParaRPr/>
          </a:p>
        </p:txBody>
      </p:sp>
      <p:sp>
        <p:nvSpPr>
          <p:cNvPr id="268" name="Google Shape;268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4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4"/>
          <p:cNvSpPr txBox="1"/>
          <p:nvPr/>
        </p:nvSpPr>
        <p:spPr>
          <a:xfrm>
            <a:off x="309867" y="903248"/>
            <a:ext cx="86579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Cloud-Based Data Visualization and Model Tools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628654" y="1913525"/>
            <a:ext cx="494025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Module II</a:t>
            </a:r>
            <a:br>
              <a:rPr b="1" i="0" lang="en-US" sz="3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Packages, APIs, Datasets and Models</a:t>
            </a: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647" y="1375038"/>
            <a:ext cx="2293410" cy="294866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747143" y="662166"/>
            <a:ext cx="76497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Module II: Packages, APIs, Datasets and Models</a:t>
            </a:r>
            <a:endParaRPr/>
          </a:p>
        </p:txBody>
      </p:sp>
      <p:sp>
        <p:nvSpPr>
          <p:cNvPr id="287" name="Google Shape;287;p36"/>
          <p:cNvSpPr txBox="1"/>
          <p:nvPr>
            <p:ph type="title"/>
          </p:nvPr>
        </p:nvSpPr>
        <p:spPr>
          <a:xfrm>
            <a:off x="2531400" y="1123831"/>
            <a:ext cx="40811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i="1"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Libraries for Data Science</a:t>
            </a:r>
            <a:endParaRPr/>
          </a:p>
        </p:txBody>
      </p:sp>
      <p:pic>
        <p:nvPicPr>
          <p:cNvPr descr="A close-up of a computer&#10;&#10;Description automatically generated" id="288" name="Google Shape;28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339" y="1612211"/>
            <a:ext cx="5379323" cy="335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/>
          <p:nvPr/>
        </p:nvSpPr>
        <p:spPr>
          <a:xfrm>
            <a:off x="8182975" y="4854750"/>
            <a:ext cx="880200" cy="22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37"/>
          <p:cNvPicPr preferRelativeResize="0"/>
          <p:nvPr/>
        </p:nvPicPr>
        <p:blipFill rotWithShape="1">
          <a:blip r:embed="rId3">
            <a:alphaModFix/>
          </a:blip>
          <a:srcRect b="0" l="0" r="1078" t="0"/>
          <a:stretch/>
        </p:blipFill>
        <p:spPr>
          <a:xfrm>
            <a:off x="0" y="42125"/>
            <a:ext cx="9143999" cy="505927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7385325" y="67325"/>
            <a:ext cx="880200" cy="22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7"/>
          <p:cNvSpPr/>
          <p:nvPr/>
        </p:nvSpPr>
        <p:spPr>
          <a:xfrm>
            <a:off x="8265525" y="287525"/>
            <a:ext cx="880200" cy="22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idx="1" type="body"/>
          </p:nvPr>
        </p:nvSpPr>
        <p:spPr>
          <a:xfrm>
            <a:off x="304261" y="1448084"/>
            <a:ext cx="8416779" cy="2394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Scientific Computing Libraries: </a:t>
            </a:r>
            <a:r>
              <a:rPr lang="en-US" sz="1400"/>
              <a:t>Includes Pandas for data cleaning and manipulation, offering data structures like Data Frames.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Visualization Libraries: </a:t>
            </a:r>
            <a:r>
              <a:rPr lang="en-US" sz="1400"/>
              <a:t>Matplotlib for customizable graphs and charts, Seaborn for heat maps and violin plots.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High-Level Machine Learning Libraries: </a:t>
            </a:r>
            <a:r>
              <a:rPr lang="en-US" sz="1400"/>
              <a:t>Scikit-learn for regression, classification, and clustering tasks.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Deep Learning Libraries: </a:t>
            </a:r>
            <a:r>
              <a:rPr lang="en-US" sz="1400"/>
              <a:t>Keras for quick model building, TensorFlow for large-scale deep learning production.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Other Languages Libraries: </a:t>
            </a:r>
            <a:r>
              <a:rPr lang="en-US" sz="1400"/>
              <a:t>LangChain, Transformers,</a:t>
            </a:r>
            <a:r>
              <a:rPr b="1" lang="en-US" sz="1400"/>
              <a:t> </a:t>
            </a:r>
            <a:r>
              <a:rPr lang="en-US" sz="1400"/>
              <a:t>R and Scala.</a:t>
            </a:r>
            <a:endParaRPr/>
          </a:p>
        </p:txBody>
      </p:sp>
      <p:sp>
        <p:nvSpPr>
          <p:cNvPr id="302" name="Google Shape;302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8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2409583" y="800973"/>
            <a:ext cx="4206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Libraries for Data Science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264253" y="1495061"/>
            <a:ext cx="8615493" cy="2325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Scala Libraries: </a:t>
            </a:r>
            <a:r>
              <a:rPr lang="en-US" sz="1400"/>
              <a:t>Vegas for statistical data visualizations, complementary to Apache Spark.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R Libraries: </a:t>
            </a:r>
            <a:r>
              <a:rPr lang="en-US" sz="1400"/>
              <a:t>ggplot2 for data visualization, interfaces with Keras and TensorFlow for deep learning.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Advantages of Python:</a:t>
            </a:r>
            <a:r>
              <a:rPr lang="en-US" sz="1400"/>
              <a:t> Python libraries and frameworks are replacing R in open-source data science.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Interfacing with TensorFlow: </a:t>
            </a:r>
            <a:r>
              <a:rPr lang="en-US" sz="1400"/>
              <a:t>Libraries in R that allow seamless integration with TensorFlow.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Apache Spark Capabilities: </a:t>
            </a:r>
            <a:r>
              <a:rPr lang="en-US" sz="1400"/>
              <a:t>Supports data processing in parallel using compute clusters in various languages.</a:t>
            </a:r>
            <a:endParaRPr/>
          </a:p>
        </p:txBody>
      </p:sp>
      <p:sp>
        <p:nvSpPr>
          <p:cNvPr id="311" name="Google Shape;311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9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9"/>
          <p:cNvSpPr txBox="1"/>
          <p:nvPr/>
        </p:nvSpPr>
        <p:spPr>
          <a:xfrm>
            <a:off x="2018911" y="903248"/>
            <a:ext cx="44518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Complementary Libraries and Tools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0"/>
          <p:cNvSpPr txBox="1"/>
          <p:nvPr>
            <p:ph type="title"/>
          </p:nvPr>
        </p:nvSpPr>
        <p:spPr>
          <a:xfrm>
            <a:off x="1285593" y="1172816"/>
            <a:ext cx="6572810" cy="51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i="1"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Application Programming Interfaces (APIs)</a:t>
            </a:r>
            <a:endParaRPr/>
          </a:p>
        </p:txBody>
      </p:sp>
      <p:sp>
        <p:nvSpPr>
          <p:cNvPr id="322" name="Google Shape;322;p40"/>
          <p:cNvSpPr txBox="1"/>
          <p:nvPr/>
        </p:nvSpPr>
        <p:spPr>
          <a:xfrm>
            <a:off x="747143" y="662166"/>
            <a:ext cx="76497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Module II: Packages, APIs, Datasets and Models</a:t>
            </a:r>
            <a:endParaRPr/>
          </a:p>
        </p:txBody>
      </p:sp>
      <p:pic>
        <p:nvPicPr>
          <p:cNvPr descr="A close-up of a computer&#10;&#10;Description automatically generated" id="323" name="Google Shape;3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339" y="1612211"/>
            <a:ext cx="5379323" cy="335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920"/>
              <a:t>What is an API?</a:t>
            </a:r>
            <a:endParaRPr sz="2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9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sp>
        <p:nvSpPr>
          <p:cNvPr id="329" name="Google Shape;32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API stands for Application Programming Interface.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It allows different software applications to communicate and share data.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Works like a translator between two systems, enabling them to work together.</a:t>
            </a:r>
            <a:endParaRPr sz="2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888" y="76200"/>
            <a:ext cx="8120235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2910"/>
            <a:ext cx="9144000" cy="429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3"/>
            <a:ext cx="90944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How APIs Work: Request-Response Cycle</a:t>
            </a:r>
            <a:endParaRPr b="1" sz="2400"/>
          </a:p>
        </p:txBody>
      </p:sp>
      <p:sp>
        <p:nvSpPr>
          <p:cNvPr id="347" name="Google Shape;34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-US" sz="2200">
                <a:solidFill>
                  <a:schemeClr val="dk1"/>
                </a:solidFill>
              </a:rPr>
              <a:t>API Client</a:t>
            </a:r>
            <a:r>
              <a:rPr lang="en-US" sz="2200">
                <a:solidFill>
                  <a:schemeClr val="dk1"/>
                </a:solidFill>
              </a:rPr>
              <a:t>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The application sending a request.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Example: A mobile app asking a server for data.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-US" sz="2200">
                <a:solidFill>
                  <a:schemeClr val="dk1"/>
                </a:solidFill>
              </a:rPr>
              <a:t>API Server</a:t>
            </a:r>
            <a:r>
              <a:rPr lang="en-US" sz="2200">
                <a:solidFill>
                  <a:schemeClr val="dk1"/>
                </a:solidFill>
              </a:rPr>
              <a:t>: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The system that receives the request and processes it.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Example: A database or web server that holds the requested information.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 API Request Components</a:t>
            </a:r>
            <a:endParaRPr b="1" sz="2400"/>
          </a:p>
        </p:txBody>
      </p:sp>
      <p:sp>
        <p:nvSpPr>
          <p:cNvPr id="353" name="Google Shape;35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</a:rPr>
              <a:t>Endpoint</a:t>
            </a:r>
            <a:r>
              <a:rPr lang="en-US" sz="2000">
                <a:solidFill>
                  <a:schemeClr val="dk1"/>
                </a:solidFill>
              </a:rPr>
              <a:t>: The URL where the API can be accessed (e.g.,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/users</a:t>
            </a:r>
            <a:r>
              <a:rPr lang="en-US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</a:rPr>
              <a:t>Method</a:t>
            </a:r>
            <a:r>
              <a:rPr lang="en-US" sz="2000">
                <a:solidFill>
                  <a:schemeClr val="dk1"/>
                </a:solidFill>
              </a:rPr>
              <a:t>:   The type of request (e.g.,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r>
              <a:rPr lang="en-US" sz="2000">
                <a:solidFill>
                  <a:schemeClr val="dk1"/>
                </a:solidFill>
              </a:rPr>
              <a:t>,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n-US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</a:rPr>
              <a:t>Parameters</a:t>
            </a:r>
            <a:r>
              <a:rPr lang="en-US" sz="2000">
                <a:solidFill>
                  <a:schemeClr val="dk1"/>
                </a:solidFill>
              </a:rPr>
              <a:t>: Information passed to the API, either in the URL or the request body.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</a:rPr>
              <a:t>Headers</a:t>
            </a:r>
            <a:r>
              <a:rPr lang="en-US" sz="2000">
                <a:solidFill>
                  <a:schemeClr val="dk1"/>
                </a:solidFill>
              </a:rPr>
              <a:t>: Extra information like authentication or content type.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solidFill>
                  <a:schemeClr val="dk1"/>
                </a:solidFill>
              </a:rPr>
              <a:t>Body</a:t>
            </a:r>
            <a:r>
              <a:rPr lang="en-US" sz="2000">
                <a:solidFill>
                  <a:schemeClr val="dk1"/>
                </a:solidFill>
              </a:rPr>
              <a:t>: Data sent with the request (only for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-US" sz="2000">
                <a:solidFill>
                  <a:schemeClr val="dk1"/>
                </a:solidFill>
              </a:rPr>
              <a:t> and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PUT</a:t>
            </a:r>
            <a:r>
              <a:rPr lang="en-US" sz="2000">
                <a:solidFill>
                  <a:schemeClr val="dk1"/>
                </a:solidFill>
              </a:rPr>
              <a:t> methods).</a:t>
            </a:r>
            <a:endParaRPr b="1"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 API Response Components</a:t>
            </a:r>
            <a:endParaRPr b="1" sz="2400"/>
          </a:p>
        </p:txBody>
      </p:sp>
      <p:sp>
        <p:nvSpPr>
          <p:cNvPr id="359" name="Google Shape;35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solidFill>
                  <a:schemeClr val="dk1"/>
                </a:solidFill>
              </a:rPr>
              <a:t>Status Code</a:t>
            </a:r>
            <a:r>
              <a:rPr lang="en-US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Indicates the result of the request (e.g., </a:t>
            </a: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200 OK</a:t>
            </a:r>
            <a:r>
              <a:rPr lang="en-US" sz="2400">
                <a:solidFill>
                  <a:schemeClr val="dk1"/>
                </a:solidFill>
              </a:rPr>
              <a:t>, </a:t>
            </a: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404 Not Found</a:t>
            </a:r>
            <a:r>
              <a:rPr lang="en-US" sz="2400">
                <a:solidFill>
                  <a:schemeClr val="dk1"/>
                </a:solidFill>
              </a:rPr>
              <a:t>).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solidFill>
                  <a:schemeClr val="dk1"/>
                </a:solidFill>
              </a:rPr>
              <a:t>Headers</a:t>
            </a:r>
            <a:r>
              <a:rPr lang="en-US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Additional information like content type.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solidFill>
                  <a:schemeClr val="dk1"/>
                </a:solidFill>
              </a:rPr>
              <a:t>Response Body</a:t>
            </a:r>
            <a:r>
              <a:rPr lang="en-US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The actual data returned by the API or an error message.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360" name="Google Shape;360;p46"/>
          <p:cNvSpPr txBox="1"/>
          <p:nvPr/>
        </p:nvSpPr>
        <p:spPr>
          <a:xfrm>
            <a:off x="2769975" y="1152475"/>
            <a:ext cx="488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https://developer.mozilla.org/en-US/docs/Web/HTTP/Status#redirection_messages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7313"/>
            <a:ext cx="8839200" cy="382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5763"/>
            <a:ext cx="8839199" cy="4051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08" y="0"/>
            <a:ext cx="855858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Example of API in Action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383" name="Google Shape;38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solidFill>
                  <a:schemeClr val="dk1"/>
                </a:solidFill>
              </a:rPr>
              <a:t>User</a:t>
            </a:r>
            <a:r>
              <a:rPr lang="en-US" sz="2400">
                <a:solidFill>
                  <a:schemeClr val="dk1"/>
                </a:solidFill>
              </a:rPr>
              <a:t> searches for a product in an e-commerce app.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The </a:t>
            </a:r>
            <a:r>
              <a:rPr b="1" lang="en-US" sz="2400">
                <a:solidFill>
                  <a:schemeClr val="dk1"/>
                </a:solidFill>
              </a:rPr>
              <a:t>API Client</a:t>
            </a:r>
            <a:r>
              <a:rPr lang="en-US" sz="2400">
                <a:solidFill>
                  <a:schemeClr val="dk1"/>
                </a:solidFill>
              </a:rPr>
              <a:t> (app) sends a </a:t>
            </a:r>
            <a:r>
              <a:rPr lang="en-US" sz="2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</a:t>
            </a:r>
            <a:r>
              <a:rPr lang="en-US" sz="2400">
                <a:solidFill>
                  <a:schemeClr val="dk1"/>
                </a:solidFill>
              </a:rPr>
              <a:t> request to the server.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The </a:t>
            </a:r>
            <a:r>
              <a:rPr b="1" lang="en-US" sz="2400">
                <a:solidFill>
                  <a:schemeClr val="dk1"/>
                </a:solidFill>
              </a:rPr>
              <a:t>API Server</a:t>
            </a:r>
            <a:r>
              <a:rPr lang="en-US" sz="2400">
                <a:solidFill>
                  <a:schemeClr val="dk1"/>
                </a:solidFill>
              </a:rPr>
              <a:t> returns product details as a </a:t>
            </a:r>
            <a:r>
              <a:rPr b="1" lang="en-US" sz="2400">
                <a:solidFill>
                  <a:schemeClr val="dk1"/>
                </a:solidFill>
              </a:rPr>
              <a:t>Response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The </a:t>
            </a:r>
            <a:r>
              <a:rPr b="1" lang="en-US" sz="2400">
                <a:solidFill>
                  <a:schemeClr val="dk1"/>
                </a:solidFill>
              </a:rPr>
              <a:t>Client</a:t>
            </a:r>
            <a:r>
              <a:rPr lang="en-US" sz="2400">
                <a:solidFill>
                  <a:schemeClr val="dk1"/>
                </a:solidFill>
              </a:rPr>
              <a:t> displays the results to the user.</a:t>
            </a:r>
            <a:endParaRPr b="1"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2720"/>
              <a:t> API architectural styles</a:t>
            </a:r>
            <a:endParaRPr b="1" sz="2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720"/>
          </a:p>
        </p:txBody>
      </p:sp>
      <p:sp>
        <p:nvSpPr>
          <p:cNvPr id="389" name="Google Shape;38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78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38"/>
              <a:buChar char="•"/>
            </a:pPr>
            <a:r>
              <a:rPr b="1" lang="en-US" sz="1752">
                <a:solidFill>
                  <a:schemeClr val="dk1"/>
                </a:solidFill>
              </a:rPr>
              <a:t>REST API</a:t>
            </a:r>
            <a:r>
              <a:rPr lang="en-US" sz="1752">
                <a:solidFill>
                  <a:schemeClr val="dk1"/>
                </a:solidFill>
              </a:rPr>
              <a:t>: A simple and widely-used design pattern for communicating over HTTP between applications using standard methods like </a:t>
            </a:r>
            <a:r>
              <a:rPr lang="en-US" sz="1752">
                <a:solidFill>
                  <a:srgbClr val="188038"/>
                </a:solidFill>
              </a:rPr>
              <a:t>GET</a:t>
            </a:r>
            <a:r>
              <a:rPr lang="en-US" sz="1752">
                <a:solidFill>
                  <a:schemeClr val="dk1"/>
                </a:solidFill>
              </a:rPr>
              <a:t> and </a:t>
            </a:r>
            <a:r>
              <a:rPr lang="en-US" sz="1752">
                <a:solidFill>
                  <a:srgbClr val="188038"/>
                </a:solidFill>
              </a:rPr>
              <a:t>POST</a:t>
            </a:r>
            <a:r>
              <a:rPr lang="en-US" sz="1752">
                <a:solidFill>
                  <a:schemeClr val="dk1"/>
                </a:solidFill>
              </a:rPr>
              <a:t>.</a:t>
            </a:r>
            <a:endParaRPr sz="1752">
              <a:solidFill>
                <a:schemeClr val="dk1"/>
              </a:solidFill>
            </a:endParaRPr>
          </a:p>
          <a:p>
            <a:pPr indent="-40878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38"/>
              <a:buChar char="•"/>
            </a:pPr>
            <a:r>
              <a:rPr b="1" lang="en-US" sz="1752">
                <a:solidFill>
                  <a:schemeClr val="dk1"/>
                </a:solidFill>
              </a:rPr>
              <a:t>FastAPI</a:t>
            </a:r>
            <a:r>
              <a:rPr lang="en-US" sz="1752">
                <a:solidFill>
                  <a:schemeClr val="dk1"/>
                </a:solidFill>
              </a:rPr>
              <a:t>: A modern, very fast Python framework for building APIs, offering automatic documentation and high performance.</a:t>
            </a:r>
            <a:endParaRPr sz="1752">
              <a:solidFill>
                <a:schemeClr val="dk1"/>
              </a:solidFill>
            </a:endParaRPr>
          </a:p>
          <a:p>
            <a:pPr indent="-40878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38"/>
              <a:buChar char="•"/>
            </a:pPr>
            <a:r>
              <a:rPr b="1" lang="en-US" sz="1752">
                <a:solidFill>
                  <a:schemeClr val="dk1"/>
                </a:solidFill>
              </a:rPr>
              <a:t>GraphQL</a:t>
            </a:r>
            <a:r>
              <a:rPr lang="en-US" sz="1752">
                <a:solidFill>
                  <a:schemeClr val="dk1"/>
                </a:solidFill>
              </a:rPr>
              <a:t>: A flexible query language that allows you to request exactly the data you need from a server.</a:t>
            </a:r>
            <a:endParaRPr sz="1752">
              <a:solidFill>
                <a:schemeClr val="dk1"/>
              </a:solidFill>
            </a:endParaRPr>
          </a:p>
          <a:p>
            <a:pPr indent="-40878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38"/>
              <a:buChar char="•"/>
            </a:pPr>
            <a:r>
              <a:rPr b="1" lang="en-US" sz="1752">
                <a:solidFill>
                  <a:schemeClr val="dk1"/>
                </a:solidFill>
              </a:rPr>
              <a:t>gRPC</a:t>
            </a:r>
            <a:r>
              <a:rPr lang="en-US" sz="1752">
                <a:solidFill>
                  <a:schemeClr val="dk1"/>
                </a:solidFill>
              </a:rPr>
              <a:t>: A high-performance framework by Google that uses HTTP/2 to efficiently exchange data between services.</a:t>
            </a:r>
            <a:endParaRPr sz="175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3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2720"/>
              <a:t> API architectural styles</a:t>
            </a:r>
            <a:endParaRPr b="1" sz="2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720"/>
          </a:p>
        </p:txBody>
      </p:sp>
      <p:sp>
        <p:nvSpPr>
          <p:cNvPr id="395" name="Google Shape;39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878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38"/>
              <a:buChar char="•"/>
            </a:pPr>
            <a:r>
              <a:rPr b="1" lang="en-US" sz="1752">
                <a:solidFill>
                  <a:schemeClr val="dk1"/>
                </a:solidFill>
              </a:rPr>
              <a:t>SOAP</a:t>
            </a:r>
            <a:r>
              <a:rPr lang="en-US" sz="1752">
                <a:solidFill>
                  <a:schemeClr val="dk1"/>
                </a:solidFill>
              </a:rPr>
              <a:t>: An older and reliable protocol that uses XML to transfer data, ideal for sensitive systems like banking.</a:t>
            </a:r>
            <a:endParaRPr sz="1752">
              <a:solidFill>
                <a:schemeClr val="dk1"/>
              </a:solidFill>
            </a:endParaRPr>
          </a:p>
          <a:p>
            <a:pPr indent="-40878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38"/>
              <a:buChar char="•"/>
            </a:pPr>
            <a:r>
              <a:rPr b="1" lang="en-US" sz="1752">
                <a:solidFill>
                  <a:schemeClr val="dk1"/>
                </a:solidFill>
              </a:rPr>
              <a:t>JSON-RPC</a:t>
            </a:r>
            <a:r>
              <a:rPr lang="en-US" sz="1752">
                <a:solidFill>
                  <a:schemeClr val="dk1"/>
                </a:solidFill>
              </a:rPr>
              <a:t>: A lightweight protocol based on JSON for performing remote procedure calls between applications.</a:t>
            </a:r>
            <a:endParaRPr sz="1752">
              <a:solidFill>
                <a:schemeClr val="dk1"/>
              </a:solidFill>
            </a:endParaRPr>
          </a:p>
          <a:p>
            <a:pPr indent="-40878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38"/>
              <a:buChar char="•"/>
            </a:pPr>
            <a:r>
              <a:rPr b="1" lang="en-US" sz="1752">
                <a:solidFill>
                  <a:schemeClr val="dk1"/>
                </a:solidFill>
              </a:rPr>
              <a:t>OData</a:t>
            </a:r>
            <a:r>
              <a:rPr lang="en-US" sz="1752">
                <a:solidFill>
                  <a:schemeClr val="dk1"/>
                </a:solidFill>
              </a:rPr>
              <a:t>: A protocol that uses HTTP to query and manipulate data in a way similar to SQL.</a:t>
            </a:r>
            <a:endParaRPr sz="1752">
              <a:solidFill>
                <a:schemeClr val="dk1"/>
              </a:solidFill>
            </a:endParaRPr>
          </a:p>
          <a:p>
            <a:pPr indent="-40878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38"/>
              <a:buChar char="•"/>
            </a:pPr>
            <a:r>
              <a:rPr b="1" lang="en-US" sz="1752">
                <a:solidFill>
                  <a:schemeClr val="dk1"/>
                </a:solidFill>
              </a:rPr>
              <a:t>OpenAPI/Swagger</a:t>
            </a:r>
            <a:r>
              <a:rPr lang="en-US" sz="1752">
                <a:solidFill>
                  <a:schemeClr val="dk1"/>
                </a:solidFill>
              </a:rPr>
              <a:t>: A standard for documenting and designing REST APIs with an interactive interface for easier understanding and use.</a:t>
            </a:r>
            <a:endParaRPr b="1" sz="1752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53"/>
          <p:cNvSpPr txBox="1"/>
          <p:nvPr>
            <p:ph type="title"/>
          </p:nvPr>
        </p:nvSpPr>
        <p:spPr>
          <a:xfrm>
            <a:off x="2102873" y="1123831"/>
            <a:ext cx="4938250" cy="567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i="1"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Data Sets - Powering Data Science</a:t>
            </a:r>
            <a:endParaRPr/>
          </a:p>
        </p:txBody>
      </p:sp>
      <p:sp>
        <p:nvSpPr>
          <p:cNvPr id="403" name="Google Shape;403;p53"/>
          <p:cNvSpPr txBox="1"/>
          <p:nvPr/>
        </p:nvSpPr>
        <p:spPr>
          <a:xfrm>
            <a:off x="747143" y="662166"/>
            <a:ext cx="764971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Module II: Packages, APIs, Datasets and Models</a:t>
            </a:r>
            <a:endParaRPr/>
          </a:p>
        </p:txBody>
      </p:sp>
      <p:pic>
        <p:nvPicPr>
          <p:cNvPr descr="A close-up of a computer&#10;&#10;Description automatically generated" id="404" name="Google Shape;40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339" y="1612211"/>
            <a:ext cx="5379323" cy="335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628650" y="988762"/>
            <a:ext cx="7641771" cy="207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In this course you will learn how to: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Describe the Data Scientist’s tool kit which includes Libraries &amp; Packages, Data sets, Machine learning models, and Big Data tools.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Utilize languages commonly used by data scientists like Python, R, and SQL 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Demonstrate working knowledge of tools such as Jupiter notebooks and RStudio and utilize their various features. 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-"/>
            </a:pPr>
            <a:r>
              <a:rPr lang="en-US" sz="1400"/>
              <a:t>Create and manage source code for data science using Git repositories and GitHub.</a:t>
            </a:r>
            <a:endParaRPr/>
          </a:p>
        </p:txBody>
      </p:sp>
      <p:sp>
        <p:nvSpPr>
          <p:cNvPr id="127" name="Google Shape;12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endParaRPr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18"/>
          <p:cNvGrpSpPr/>
          <p:nvPr/>
        </p:nvGrpSpPr>
        <p:grpSpPr>
          <a:xfrm>
            <a:off x="714375" y="3192538"/>
            <a:ext cx="7715250" cy="1341530"/>
            <a:chOff x="628650" y="2920227"/>
            <a:chExt cx="7715250" cy="1341530"/>
          </a:xfrm>
        </p:grpSpPr>
        <p:sp>
          <p:nvSpPr>
            <p:cNvPr id="131" name="Google Shape;131;p18"/>
            <p:cNvSpPr txBox="1"/>
            <p:nvPr/>
          </p:nvSpPr>
          <p:spPr>
            <a:xfrm>
              <a:off x="628650" y="2920227"/>
              <a:ext cx="4036401" cy="13415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171450" lvl="0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Course Modules:</a:t>
              </a:r>
              <a:endParaRPr/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AutoNum type="arabicPeriod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 of Data Science Tools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AutoNum type="arabicPeriod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Languages of Data Science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342900" marR="0" rtl="0" algn="l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AutoNum type="arabicPeriod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Packages, APIs, Database &amp; Models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1" marL="342900" marR="0" rtl="0" algn="l">
                <a:lnSpc>
                  <a:spcPct val="90000"/>
                </a:lnSpc>
                <a:spcBef>
                  <a:spcPts val="375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 txBox="1"/>
            <p:nvPr/>
          </p:nvSpPr>
          <p:spPr>
            <a:xfrm>
              <a:off x="4665051" y="3053444"/>
              <a:ext cx="3678849" cy="12083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Jupyter Notebooks and Jupyter lab 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5. RStudio &amp; GitHub</a:t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6. IBM Watson Studio</a:t>
              </a:r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"/>
          <p:cNvSpPr txBox="1"/>
          <p:nvPr>
            <p:ph idx="1" type="body"/>
          </p:nvPr>
        </p:nvSpPr>
        <p:spPr>
          <a:xfrm>
            <a:off x="284962" y="1399952"/>
            <a:ext cx="8707772" cy="321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Data Sources: </a:t>
            </a:r>
            <a:r>
              <a:rPr lang="en-US" sz="1600"/>
              <a:t>From public entities, organizations, companies, and online communities like Kaggle.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Open Data Access: </a:t>
            </a:r>
            <a:r>
              <a:rPr lang="en-US" sz="1600"/>
              <a:t>Facilitated by websites and portals offering a wide range of information.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Community Data License Agreement (CDLA): </a:t>
            </a:r>
            <a:r>
              <a:rPr lang="en-US" sz="1600"/>
              <a:t>Addresses licensing terms for open data distribution.</a:t>
            </a:r>
            <a:endParaRPr/>
          </a:p>
          <a:p>
            <a:pPr indent="-158750" lvl="1" marL="5143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CDLA-Sharing License: </a:t>
            </a:r>
            <a:r>
              <a:rPr lang="en-US" sz="1600"/>
              <a:t>Grants permission to use and modify data with sharing conditions.</a:t>
            </a:r>
            <a:endParaRPr/>
          </a:p>
          <a:p>
            <a:pPr indent="-158750" lvl="1" marL="5143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CDLA-Permissive License: </a:t>
            </a:r>
            <a:r>
              <a:rPr lang="en-US" sz="1600"/>
              <a:t>Allows data use and modification without sharing changes.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Impact on Data Science: </a:t>
            </a:r>
            <a:r>
              <a:rPr lang="en-US" sz="1600"/>
              <a:t>CDLA supports open data sharing without imposing restrictions on derived results.</a:t>
            </a:r>
            <a:endParaRPr/>
          </a:p>
        </p:txBody>
      </p:sp>
      <p:sp>
        <p:nvSpPr>
          <p:cNvPr id="410" name="Google Shape;410;p5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54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5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4"/>
          <p:cNvSpPr txBox="1"/>
          <p:nvPr/>
        </p:nvSpPr>
        <p:spPr>
          <a:xfrm>
            <a:off x="2195251" y="903248"/>
            <a:ext cx="48871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Sources and Licensing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 txBox="1"/>
          <p:nvPr>
            <p:ph idx="1" type="body"/>
          </p:nvPr>
        </p:nvSpPr>
        <p:spPr>
          <a:xfrm>
            <a:off x="260059" y="1413418"/>
            <a:ext cx="8707772" cy="321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Overview of DAX: </a:t>
            </a:r>
            <a:r>
              <a:rPr lang="en-US" sz="1600"/>
              <a:t>IBM's open data repository for high-quality data sets.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Purpose of DAX: </a:t>
            </a:r>
            <a:r>
              <a:rPr lang="en-US" sz="1600"/>
              <a:t>Curates open data sets with clear license and usage terms.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Data Variety: </a:t>
            </a:r>
            <a:r>
              <a:rPr lang="en-US" sz="1600"/>
              <a:t>Includes images, video, text, and audio data for enterprise applications.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Community Data License Agreement (CDLA): </a:t>
            </a:r>
            <a:r>
              <a:rPr lang="en-US" sz="1600"/>
              <a:t>Ensures data sets are available for collaboration.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Tutorial Notebooks: </a:t>
            </a:r>
            <a:r>
              <a:rPr lang="en-US" sz="1600"/>
              <a:t>Provide guidance on data cleaning, preprocessing, and analysis.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Advanced Notebooks: </a:t>
            </a:r>
            <a:r>
              <a:rPr lang="en-US" sz="1600"/>
              <a:t>Cover complex tasks like machine learning and statistical analysis.</a:t>
            </a:r>
            <a:endParaRPr/>
          </a:p>
        </p:txBody>
      </p:sp>
      <p:sp>
        <p:nvSpPr>
          <p:cNvPr id="419" name="Google Shape;419;p5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5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5"/>
          <p:cNvSpPr txBox="1"/>
          <p:nvPr/>
        </p:nvSpPr>
        <p:spPr>
          <a:xfrm>
            <a:off x="1884041" y="909548"/>
            <a:ext cx="53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Data Asset eXchange (DAX)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1107" y="968292"/>
            <a:ext cx="6521785" cy="320691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6"/>
          <p:cNvSpPr txBox="1"/>
          <p:nvPr/>
        </p:nvSpPr>
        <p:spPr>
          <a:xfrm>
            <a:off x="1758100" y="4271138"/>
            <a:ext cx="49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https://developer.ibm.com/exchanges/data/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7"/>
          <p:cNvSpPr txBox="1"/>
          <p:nvPr>
            <p:ph idx="1" type="body"/>
          </p:nvPr>
        </p:nvSpPr>
        <p:spPr>
          <a:xfrm>
            <a:off x="260059" y="1413418"/>
            <a:ext cx="8707772" cy="321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Accessing DAX: </a:t>
            </a:r>
            <a:r>
              <a:rPr lang="en-US" sz="1600"/>
              <a:t>Visit IBM Developer website and select Data Asset eXchange.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Data Exploration: </a:t>
            </a:r>
            <a:r>
              <a:rPr lang="en-US" sz="1600"/>
              <a:t>Explore multiple open data sets on DAX for various purposes.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Downloading Data: </a:t>
            </a:r>
            <a:r>
              <a:rPr lang="en-US" sz="1600"/>
              <a:t>Easily download data sets like "NOAA Weather Data - JFK Airport."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Notebook Integration: </a:t>
            </a:r>
            <a:r>
              <a:rPr lang="en-US" sz="1600"/>
              <a:t>Use notebooks in Watson Studio for data analysis and processing.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Data Files: </a:t>
            </a:r>
            <a:r>
              <a:rPr lang="en-US" sz="1600"/>
              <a:t>Access data files associated with data sets for further analysis.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IBM Developer Resources: </a:t>
            </a:r>
            <a:r>
              <a:rPr lang="en-US" sz="1600"/>
              <a:t>DAX and Model Asset eXchange (MAX) available for developers.</a:t>
            </a:r>
            <a:endParaRPr/>
          </a:p>
        </p:txBody>
      </p:sp>
      <p:sp>
        <p:nvSpPr>
          <p:cNvPr id="436" name="Google Shape;436;p5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7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7"/>
          <p:cNvSpPr txBox="1"/>
          <p:nvPr/>
        </p:nvSpPr>
        <p:spPr>
          <a:xfrm>
            <a:off x="1950891" y="903248"/>
            <a:ext cx="5375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Navigating Data Asset eXchange (DAX)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8"/>
          <p:cNvSpPr txBox="1"/>
          <p:nvPr>
            <p:ph idx="1" type="body"/>
          </p:nvPr>
        </p:nvSpPr>
        <p:spPr>
          <a:xfrm>
            <a:off x="485697" y="1609607"/>
            <a:ext cx="7818964" cy="241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600"/>
              <a:t>Collaborative data science platform: </a:t>
            </a:r>
            <a:r>
              <a:rPr lang="en-US" sz="1600"/>
              <a:t>Unites data scientists, developers, and analysts.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600"/>
              <a:t>Build, run, and manage AI models: </a:t>
            </a:r>
            <a:r>
              <a:rPr lang="en-US" sz="1600"/>
              <a:t>Develop and deploy machine learning models.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600"/>
              <a:t>Open-source tools and languages: </a:t>
            </a:r>
            <a:r>
              <a:rPr lang="en-US" sz="1600"/>
              <a:t>Integrates with popular open-source tools and languages.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600"/>
              <a:t>Scalable on cloud or on-premises: </a:t>
            </a:r>
            <a:r>
              <a:rPr lang="en-US" sz="1600"/>
              <a:t>Available on cloud or deployed on your own infrastructure.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600"/>
              <a:t>Automate AI lifecycles: </a:t>
            </a:r>
            <a:r>
              <a:rPr lang="en-US" sz="1600"/>
              <a:t>Streamline the development and deployment of AI models.</a:t>
            </a:r>
            <a:endParaRPr/>
          </a:p>
        </p:txBody>
      </p:sp>
      <p:sp>
        <p:nvSpPr>
          <p:cNvPr id="445" name="Google Shape;445;p5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8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8"/>
          <p:cNvSpPr txBox="1"/>
          <p:nvPr/>
        </p:nvSpPr>
        <p:spPr>
          <a:xfrm>
            <a:off x="2069450" y="903248"/>
            <a:ext cx="4651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Watson Studio</a:t>
            </a:r>
            <a:endParaRPr/>
          </a:p>
        </p:txBody>
      </p:sp>
      <p:sp>
        <p:nvSpPr>
          <p:cNvPr id="449" name="Google Shape;449;p58"/>
          <p:cNvSpPr txBox="1"/>
          <p:nvPr/>
        </p:nvSpPr>
        <p:spPr>
          <a:xfrm>
            <a:off x="2619625" y="38029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https://drive.google.com/file/d/1Xo8U4yud7j_Yb5793LkV9QEtN2abqe6D/view?usp=sharing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9"/>
          <p:cNvSpPr txBox="1"/>
          <p:nvPr>
            <p:ph idx="1" type="body"/>
          </p:nvPr>
        </p:nvSpPr>
        <p:spPr>
          <a:xfrm>
            <a:off x="662518" y="1585114"/>
            <a:ext cx="7818964" cy="241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600"/>
              <a:t>Use familiar notebooks for data science: </a:t>
            </a:r>
            <a:r>
              <a:rPr lang="en-US" sz="1600"/>
              <a:t>Leverage Jupyter Notebooks within Watson Studio.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600"/>
              <a:t>Run code, visualize data, and document: </a:t>
            </a:r>
            <a:r>
              <a:rPr lang="en-US" sz="1600"/>
              <a:t>Combine code, results, and explanations in notebooks.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600"/>
              <a:t>Integrate with Watson Studio features: </a:t>
            </a:r>
            <a:r>
              <a:rPr lang="en-US" sz="1600"/>
              <a:t>Access Watson Studio functionalities from notebooks.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600"/>
              <a:t>Collaboration on notebooks: </a:t>
            </a:r>
            <a:r>
              <a:rPr lang="en-US" sz="1600"/>
              <a:t>Share and collaborate on Jupyter Notebooks with your team.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600"/>
              <a:t>Version control for notebooks: </a:t>
            </a:r>
            <a:r>
              <a:rPr lang="en-US" sz="1600"/>
              <a:t>Track changes and revert to previous versions.</a:t>
            </a:r>
            <a:endParaRPr/>
          </a:p>
        </p:txBody>
      </p:sp>
      <p:sp>
        <p:nvSpPr>
          <p:cNvPr id="455" name="Google Shape;455;p5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9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5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59"/>
          <p:cNvSpPr txBox="1"/>
          <p:nvPr/>
        </p:nvSpPr>
        <p:spPr>
          <a:xfrm>
            <a:off x="1836877" y="903248"/>
            <a:ext cx="5116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Jupyter Notebooks in Watson Studio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0"/>
          <p:cNvSpPr txBox="1"/>
          <p:nvPr>
            <p:ph idx="1" type="body"/>
          </p:nvPr>
        </p:nvSpPr>
        <p:spPr>
          <a:xfrm>
            <a:off x="628650" y="1683085"/>
            <a:ext cx="8369682" cy="241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600"/>
              <a:t>Integrate Git with Watson Studio: </a:t>
            </a:r>
            <a:r>
              <a:rPr lang="en-US" sz="1600"/>
              <a:t>Manage code using Git within the platform.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600"/>
              <a:t>Version control for your projects: </a:t>
            </a:r>
            <a:r>
              <a:rPr lang="en-US" sz="1600"/>
              <a:t>Track changes to code in your data science projects.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600"/>
              <a:t>Collaboration on GitHub: </a:t>
            </a:r>
            <a:r>
              <a:rPr lang="en-US" sz="1600"/>
              <a:t>Leverage GitHub's features for collaboration and code sharing.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600"/>
              <a:t>Streamlined development workflow: </a:t>
            </a:r>
            <a:r>
              <a:rPr lang="en-US" sz="1600"/>
              <a:t>Integrate development and deployment processes.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600"/>
              <a:t>Open-source project management: </a:t>
            </a:r>
            <a:r>
              <a:rPr lang="en-US" sz="1600"/>
              <a:t>Facilitate collaboration on open-source data science projects.</a:t>
            </a:r>
            <a:endParaRPr/>
          </a:p>
        </p:txBody>
      </p:sp>
      <p:sp>
        <p:nvSpPr>
          <p:cNvPr id="464" name="Google Shape;464;p6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60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6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60"/>
          <p:cNvSpPr txBox="1"/>
          <p:nvPr/>
        </p:nvSpPr>
        <p:spPr>
          <a:xfrm>
            <a:off x="2069450" y="903248"/>
            <a:ext cx="4651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Linking GitHub to Watson Studio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6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61"/>
          <p:cNvSpPr txBox="1"/>
          <p:nvPr/>
        </p:nvSpPr>
        <p:spPr>
          <a:xfrm>
            <a:off x="628650" y="2044152"/>
            <a:ext cx="4131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Module III</a:t>
            </a:r>
            <a:b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Anaconda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Jupyter Notebooks and Jupyter lab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w To Insert An Image Into A Jupyter Notebook Markdown Cell What Is ..." id="475" name="Google Shape;47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5907" y="1191986"/>
            <a:ext cx="3364086" cy="303421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2"/>
          <p:cNvSpPr txBox="1"/>
          <p:nvPr>
            <p:ph idx="1" type="body"/>
          </p:nvPr>
        </p:nvSpPr>
        <p:spPr>
          <a:xfrm>
            <a:off x="397473" y="1446075"/>
            <a:ext cx="8600860" cy="2513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Interactive notebooks: </a:t>
            </a:r>
            <a:r>
              <a:rPr lang="en-US" sz="1600"/>
              <a:t>Combine code, explanations, visualizations in one document.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Rapid prototyping &amp; exploration: </a:t>
            </a:r>
            <a:r>
              <a:rPr lang="en-US" sz="1600"/>
              <a:t>Prototype ideas, explore data interactively.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Share &amp; collaborate: </a:t>
            </a:r>
            <a:r>
              <a:rPr lang="en-US" sz="1600"/>
              <a:t>Share notebooks for easy explanation and collaboration.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Teaching and learning: </a:t>
            </a:r>
            <a:r>
              <a:rPr lang="en-US" sz="1600"/>
              <a:t>Effective tool for teaching and learning data science concepts.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Open-source and language-agnostic: </a:t>
            </a:r>
            <a:r>
              <a:rPr lang="en-US" sz="1600"/>
              <a:t>Free to use, supports various programming languages.</a:t>
            </a:r>
            <a:endParaRPr/>
          </a:p>
        </p:txBody>
      </p:sp>
      <p:sp>
        <p:nvSpPr>
          <p:cNvPr id="481" name="Google Shape;481;p6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62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6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62"/>
          <p:cNvSpPr txBox="1"/>
          <p:nvPr/>
        </p:nvSpPr>
        <p:spPr>
          <a:xfrm>
            <a:off x="2246270" y="792150"/>
            <a:ext cx="4651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Jupyter Notebooks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3"/>
          <p:cNvSpPr txBox="1"/>
          <p:nvPr>
            <p:ph idx="1" type="body"/>
          </p:nvPr>
        </p:nvSpPr>
        <p:spPr>
          <a:xfrm>
            <a:off x="600075" y="1584868"/>
            <a:ext cx="7943850" cy="2374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Easy installation: </a:t>
            </a:r>
            <a:r>
              <a:rPr lang="en-US" sz="1600"/>
              <a:t>Use conda package manager for straightforward installation.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Create notebooks: </a:t>
            </a:r>
            <a:r>
              <a:rPr lang="en-US" sz="1600"/>
              <a:t>Create new Jupyter notebooks for your specific projects.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Run code interactively: </a:t>
            </a:r>
            <a:r>
              <a:rPr lang="en-US" sz="1600"/>
              <a:t>Execute code cells and see results displayed directly below.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Rich outputs: </a:t>
            </a:r>
            <a:r>
              <a:rPr lang="en-US" sz="1600"/>
              <a:t>Visualize data and get textual output within the notebook.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Web-based interface:</a:t>
            </a:r>
            <a:r>
              <a:rPr lang="en-US" sz="1600"/>
              <a:t> Access notebooks from any device with a web browser.</a:t>
            </a:r>
            <a:endParaRPr/>
          </a:p>
        </p:txBody>
      </p:sp>
      <p:sp>
        <p:nvSpPr>
          <p:cNvPr id="490" name="Google Shape;490;p6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63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6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63"/>
          <p:cNvSpPr txBox="1"/>
          <p:nvPr/>
        </p:nvSpPr>
        <p:spPr>
          <a:xfrm>
            <a:off x="2280880" y="903248"/>
            <a:ext cx="4228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Started with Jupyter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212" y="860337"/>
            <a:ext cx="7315576" cy="342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4"/>
          <p:cNvSpPr txBox="1"/>
          <p:nvPr>
            <p:ph idx="1" type="body"/>
          </p:nvPr>
        </p:nvSpPr>
        <p:spPr>
          <a:xfrm>
            <a:off x="662518" y="1593278"/>
            <a:ext cx="7818964" cy="241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Execution engines for code: </a:t>
            </a:r>
            <a:r>
              <a:rPr lang="en-US" sz="1600"/>
              <a:t>Kernels interpret and run code for specific languages.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Selecting the right kernel: </a:t>
            </a:r>
            <a:r>
              <a:rPr lang="en-US" sz="1600"/>
              <a:t>Choose the kernel that matches your programming language.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Support for various languages: </a:t>
            </a:r>
            <a:r>
              <a:rPr lang="en-US" sz="1600"/>
              <a:t>Run Python, R, Julia, and other languages in Jupyter.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Language specific functionalities: </a:t>
            </a:r>
            <a:r>
              <a:rPr lang="en-US" sz="1600"/>
              <a:t>Leverage functionalities specific to each language.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Kernel connection: </a:t>
            </a:r>
            <a:r>
              <a:rPr lang="en-US" sz="1600"/>
              <a:t>Jupyter communicates with the kernel to execute code.</a:t>
            </a:r>
            <a:endParaRPr/>
          </a:p>
        </p:txBody>
      </p:sp>
      <p:sp>
        <p:nvSpPr>
          <p:cNvPr id="499" name="Google Shape;499;p6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64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6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64"/>
          <p:cNvSpPr txBox="1"/>
          <p:nvPr/>
        </p:nvSpPr>
        <p:spPr>
          <a:xfrm>
            <a:off x="2069450" y="903248"/>
            <a:ext cx="4651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Jupyter Kernels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idx="1" type="body"/>
          </p:nvPr>
        </p:nvSpPr>
        <p:spPr>
          <a:xfrm>
            <a:off x="628650" y="1445450"/>
            <a:ext cx="7818964" cy="292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Three core components: </a:t>
            </a:r>
            <a:r>
              <a:rPr lang="en-US" sz="1600"/>
              <a:t>Notebook interface, execution kernel, and user interface.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Collaborative workflow: </a:t>
            </a:r>
            <a:r>
              <a:rPr lang="en-US" sz="1600"/>
              <a:t>Code goes from notebook to kernel for execution, then results back to notebook.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Interactive environment: </a:t>
            </a:r>
            <a:r>
              <a:rPr lang="en-US" sz="1600"/>
              <a:t>Enables interactive development and analysis.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Open architecture: </a:t>
            </a:r>
            <a:r>
              <a:rPr lang="en-US" sz="1600"/>
              <a:t>Allows for customization and extension of functionalities.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Web technology foundation: </a:t>
            </a:r>
            <a:r>
              <a:rPr lang="en-US" sz="1600"/>
              <a:t>Built on web technologies for broad browser compatibility.</a:t>
            </a:r>
            <a:endParaRPr/>
          </a:p>
        </p:txBody>
      </p:sp>
      <p:sp>
        <p:nvSpPr>
          <p:cNvPr id="508" name="Google Shape;508;p6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65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6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5"/>
          <p:cNvSpPr txBox="1"/>
          <p:nvPr/>
        </p:nvSpPr>
        <p:spPr>
          <a:xfrm>
            <a:off x="2647824" y="903248"/>
            <a:ext cx="3494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Jupyter Architecture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6"/>
          <p:cNvSpPr txBox="1"/>
          <p:nvPr>
            <p:ph idx="1" type="body"/>
          </p:nvPr>
        </p:nvSpPr>
        <p:spPr>
          <a:xfrm>
            <a:off x="275008" y="1551586"/>
            <a:ext cx="8754692" cy="2926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Isolate project dependencies: </a:t>
            </a:r>
            <a:r>
              <a:rPr lang="en-US" sz="1600"/>
              <a:t>Use conda environments to manage dependencies for each project.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Version control: </a:t>
            </a:r>
            <a:r>
              <a:rPr lang="en-US" sz="1600"/>
              <a:t>Manage different versions of libraries for specific projects.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Reproducible research: </a:t>
            </a:r>
            <a:r>
              <a:rPr lang="en-US" sz="1600"/>
              <a:t>Ensure consistent environments for replicating research results.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Switching between environments: </a:t>
            </a:r>
            <a:r>
              <a:rPr lang="en-US" sz="1600"/>
              <a:t>Easily switch between conda environments for different projects.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Environment sharing: </a:t>
            </a:r>
            <a:r>
              <a:rPr lang="en-US" sz="1600"/>
              <a:t>Share conda environments for collaboration with specific setups.</a:t>
            </a:r>
            <a:endParaRPr/>
          </a:p>
        </p:txBody>
      </p:sp>
      <p:sp>
        <p:nvSpPr>
          <p:cNvPr id="517" name="Google Shape;517;p6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66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6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66"/>
          <p:cNvSpPr txBox="1"/>
          <p:nvPr/>
        </p:nvSpPr>
        <p:spPr>
          <a:xfrm>
            <a:off x="1581046" y="903248"/>
            <a:ext cx="56282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Anaconda Jupyter Environments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7"/>
          <p:cNvSpPr txBox="1"/>
          <p:nvPr>
            <p:ph idx="1" type="body"/>
          </p:nvPr>
        </p:nvSpPr>
        <p:spPr>
          <a:xfrm>
            <a:off x="275008" y="1413418"/>
            <a:ext cx="8600860" cy="321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Run notebooks on the cloud: </a:t>
            </a:r>
            <a:r>
              <a:rPr lang="en-US" sz="1600"/>
              <a:t>Launch Jupyter notebooks on cloud platforms for easy access.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Scalable resources: </a:t>
            </a:r>
            <a:r>
              <a:rPr lang="en-US" sz="1600"/>
              <a:t>Access powerful computing resources on the cloud for large datasets.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Collaboration from anywhere: </a:t>
            </a:r>
            <a:r>
              <a:rPr lang="en-US" sz="1600"/>
              <a:t>Collaborate on notebooks from any device with an internet connection.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Cost-effective option: </a:t>
            </a:r>
            <a:r>
              <a:rPr lang="en-US" sz="1600"/>
              <a:t>Pay only for the resources you use on cloud platforms.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Variety of cloud providers:</a:t>
            </a:r>
            <a:r>
              <a:rPr lang="en-US" sz="1600"/>
              <a:t> Choose a cloud provider that best suits your needs.</a:t>
            </a:r>
            <a:endParaRPr/>
          </a:p>
        </p:txBody>
      </p:sp>
      <p:sp>
        <p:nvSpPr>
          <p:cNvPr id="526" name="Google Shape;526;p6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67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6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67"/>
          <p:cNvSpPr txBox="1"/>
          <p:nvPr/>
        </p:nvSpPr>
        <p:spPr>
          <a:xfrm>
            <a:off x="1581047" y="903248"/>
            <a:ext cx="56282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Cloud Based Jupyter Environments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6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68"/>
          <p:cNvSpPr txBox="1"/>
          <p:nvPr/>
        </p:nvSpPr>
        <p:spPr>
          <a:xfrm>
            <a:off x="628650" y="2084974"/>
            <a:ext cx="3510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Module IIII</a:t>
            </a:r>
            <a:b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1" i="0" sz="28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op 6 reasons you need to be using RStudio | R-bloggers" id="537" name="Google Shape;53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7459" y="1562793"/>
            <a:ext cx="3115536" cy="242015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9"/>
          <p:cNvSpPr txBox="1"/>
          <p:nvPr>
            <p:ph idx="1" type="body"/>
          </p:nvPr>
        </p:nvSpPr>
        <p:spPr>
          <a:xfrm>
            <a:off x="271570" y="1552456"/>
            <a:ext cx="8600860" cy="241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R Programming Language:</a:t>
            </a:r>
            <a:r>
              <a:rPr lang="en-US" sz="1600"/>
              <a:t> Open-source language for statistical computing and graphics.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RStudio IDE: </a:t>
            </a:r>
            <a:r>
              <a:rPr lang="en-US" sz="1600"/>
              <a:t>Integrated development environment for working with R.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RStudio functionalities: </a:t>
            </a:r>
            <a:r>
              <a:rPr lang="en-US" sz="1600"/>
              <a:t>Code editing, data visualization, debugging, and more.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Benefits of using RStudio: </a:t>
            </a:r>
            <a:r>
              <a:rPr lang="en-US" sz="1600"/>
              <a:t>User-friendly interface for efficient R development.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Focus on data science tasks: </a:t>
            </a:r>
            <a:r>
              <a:rPr lang="en-US" sz="1600"/>
              <a:t>Streamline data analysis and visualization workflows.</a:t>
            </a:r>
            <a:endParaRPr/>
          </a:p>
        </p:txBody>
      </p:sp>
      <p:sp>
        <p:nvSpPr>
          <p:cNvPr id="543" name="Google Shape;543;p6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69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6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69"/>
          <p:cNvSpPr txBox="1"/>
          <p:nvPr/>
        </p:nvSpPr>
        <p:spPr>
          <a:xfrm>
            <a:off x="2069450" y="903248"/>
            <a:ext cx="4651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R and RStudio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0"/>
          <p:cNvSpPr txBox="1"/>
          <p:nvPr>
            <p:ph idx="1" type="body"/>
          </p:nvPr>
        </p:nvSpPr>
        <p:spPr>
          <a:xfrm>
            <a:off x="485697" y="1609607"/>
            <a:ext cx="7818964" cy="241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R's rich graphics capabilities: </a:t>
            </a:r>
            <a:r>
              <a:rPr lang="en-US" sz="1600"/>
              <a:t>Create various plots for data exploration and presentation.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Customization options: </a:t>
            </a:r>
            <a:r>
              <a:rPr lang="en-US" sz="1600"/>
              <a:t>Extensive control over plot appearance and elements.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Interactive graphics: </a:t>
            </a:r>
            <a:r>
              <a:rPr lang="en-US" sz="1600"/>
              <a:t>Create dynamic plots that respond to user interaction.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Integration with RStudio: </a:t>
            </a:r>
            <a:r>
              <a:rPr lang="en-US" sz="1600"/>
              <a:t>Utilize RStudio's features for creating and managing plots.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Exporting plots: </a:t>
            </a:r>
            <a:r>
              <a:rPr lang="en-US" sz="1600"/>
              <a:t>Save plots as images or other formats for sharing or reports.</a:t>
            </a:r>
            <a:endParaRPr/>
          </a:p>
        </p:txBody>
      </p:sp>
      <p:sp>
        <p:nvSpPr>
          <p:cNvPr id="552" name="Google Shape;552;p7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70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7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70"/>
          <p:cNvSpPr txBox="1"/>
          <p:nvPr/>
        </p:nvSpPr>
        <p:spPr>
          <a:xfrm>
            <a:off x="2647824" y="903248"/>
            <a:ext cx="34947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Plotting in RStudio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w to set up an efficient development workflow with Git and CI/CD | by ..." id="560" name="Google Shape;560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039" y="2503400"/>
            <a:ext cx="3000259" cy="1687646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1"/>
          <p:cNvSpPr txBox="1"/>
          <p:nvPr>
            <p:ph idx="1" type="body"/>
          </p:nvPr>
        </p:nvSpPr>
        <p:spPr>
          <a:xfrm>
            <a:off x="461790" y="1470568"/>
            <a:ext cx="6396211" cy="321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Version control system (Git): </a:t>
            </a:r>
            <a:r>
              <a:rPr lang="en-US" sz="1600"/>
              <a:t>Track changes in code and data over time.</a:t>
            </a:r>
            <a:endParaRPr/>
          </a:p>
          <a:p>
            <a:pPr indent="-171450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Collaboration platform (GitHub):</a:t>
            </a:r>
            <a:r>
              <a:rPr lang="en-US" sz="1600"/>
              <a:t> Host code repositories and collaborate with others.</a:t>
            </a:r>
            <a:endParaRPr/>
          </a:p>
          <a:p>
            <a:pPr indent="-171450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Benefits of using Git/GitHub: </a:t>
            </a:r>
            <a:r>
              <a:rPr lang="en-US" sz="1600"/>
              <a:t>Version control, collaboration, and code sharing.</a:t>
            </a:r>
            <a:endParaRPr/>
          </a:p>
          <a:p>
            <a:pPr indent="-171450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Open-source development: </a:t>
            </a:r>
            <a:r>
              <a:rPr lang="en-US" sz="1600"/>
              <a:t>Facilitate open-source software development workflows.</a:t>
            </a:r>
            <a:endParaRPr/>
          </a:p>
          <a:p>
            <a:pPr indent="-171450" lvl="0" marL="171450" rtl="0" algn="l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Improved project management: </a:t>
            </a:r>
            <a:r>
              <a:rPr lang="en-US" sz="1600"/>
              <a:t>Track project progress and manage different versions.</a:t>
            </a:r>
            <a:endParaRPr/>
          </a:p>
        </p:txBody>
      </p:sp>
      <p:sp>
        <p:nvSpPr>
          <p:cNvPr id="562" name="Google Shape;562;p7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71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7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71"/>
          <p:cNvSpPr txBox="1"/>
          <p:nvPr/>
        </p:nvSpPr>
        <p:spPr>
          <a:xfrm>
            <a:off x="1299634" y="903248"/>
            <a:ext cx="6191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Git/GitHub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2"/>
          <p:cNvSpPr txBox="1"/>
          <p:nvPr>
            <p:ph idx="1" type="body"/>
          </p:nvPr>
        </p:nvSpPr>
        <p:spPr>
          <a:xfrm>
            <a:off x="559203" y="1478979"/>
            <a:ext cx="7906896" cy="241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Online platform for hosting code: </a:t>
            </a:r>
            <a:r>
              <a:rPr lang="en-US" sz="1600"/>
              <a:t>Create repositories to store and manage your code.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Version control with Git: </a:t>
            </a:r>
            <a:r>
              <a:rPr lang="en-US" sz="1600"/>
              <a:t>Track changes and revert to previous versions if needed.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Collaboration features: </a:t>
            </a:r>
            <a:r>
              <a:rPr lang="en-US" sz="1600"/>
              <a:t>Share code with others, discuss changes, and work together.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Public or private repositories: </a:t>
            </a:r>
            <a:r>
              <a:rPr lang="en-US" sz="1600"/>
              <a:t>Choose to make your code publicly accessible or private.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Integrates with various tools:</a:t>
            </a:r>
            <a:r>
              <a:rPr lang="en-US" sz="1600"/>
              <a:t> Works with Git and other developer tools.</a:t>
            </a:r>
            <a:endParaRPr/>
          </a:p>
        </p:txBody>
      </p:sp>
      <p:sp>
        <p:nvSpPr>
          <p:cNvPr id="571" name="Google Shape;571;p7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72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7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2"/>
          <p:cNvSpPr txBox="1"/>
          <p:nvPr/>
        </p:nvSpPr>
        <p:spPr>
          <a:xfrm>
            <a:off x="1581047" y="903248"/>
            <a:ext cx="56282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GitHub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3"/>
          <p:cNvSpPr txBox="1"/>
          <p:nvPr>
            <p:ph idx="1" type="body"/>
          </p:nvPr>
        </p:nvSpPr>
        <p:spPr>
          <a:xfrm>
            <a:off x="574937" y="1579669"/>
            <a:ext cx="7994125" cy="2660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Fundamental unit of code storage: </a:t>
            </a:r>
            <a:r>
              <a:rPr lang="en-US" sz="1600"/>
              <a:t>Organize your code projects in repositories.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Storing code and data: </a:t>
            </a:r>
            <a:r>
              <a:rPr lang="en-US" sz="1600"/>
              <a:t>Store code files, data files, and other project assets.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Version history:</a:t>
            </a:r>
            <a:r>
              <a:rPr lang="en-US" sz="1600"/>
              <a:t> Track changes made to files over time.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Branching and merging: </a:t>
            </a:r>
            <a:r>
              <a:rPr lang="en-US" sz="1600"/>
              <a:t>Create separate development branches and merge them back.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-US" sz="1600"/>
              <a:t>Collaboration features: </a:t>
            </a:r>
            <a:r>
              <a:rPr lang="en-US" sz="1600"/>
              <a:t>Manage access control, track issues, and collaborate on code.</a:t>
            </a:r>
            <a:endParaRPr/>
          </a:p>
        </p:txBody>
      </p:sp>
      <p:sp>
        <p:nvSpPr>
          <p:cNvPr id="580" name="Google Shape;580;p7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73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7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73"/>
          <p:cNvSpPr txBox="1"/>
          <p:nvPr/>
        </p:nvSpPr>
        <p:spPr>
          <a:xfrm>
            <a:off x="2280880" y="903248"/>
            <a:ext cx="42285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 Repositories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09866" y="1563363"/>
            <a:ext cx="8613697" cy="2845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Data Management:</a:t>
            </a:r>
            <a:r>
              <a:rPr lang="en-US" sz="1400"/>
              <a:t> Collect, persist, and retrieve data securely and efficiently from various sources like social media and sensors.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Data Integration and Transformation (ETL):</a:t>
            </a:r>
            <a:r>
              <a:rPr lang="en-US" sz="1400"/>
              <a:t> Extract data from multiple repositories, transform its values and structure, and load it into a central Data Warehouse.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Data Visualization:</a:t>
            </a:r>
            <a:r>
              <a:rPr lang="en-US" sz="1400"/>
              <a:t> Graphical representation of data using charts, plots, maps, etc., for effective decision-making.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Model Building:</a:t>
            </a:r>
            <a:r>
              <a:rPr lang="en-US" sz="1400"/>
              <a:t> Train data with machine learning algorithms to analyze patterns and make predictions.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Model Deployment:</a:t>
            </a:r>
            <a:r>
              <a:rPr lang="en-US" sz="1400"/>
              <a:t> Integrate developed models into production environments via APIs for data-based decision-making.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Model Monitoring and Assessment:</a:t>
            </a:r>
            <a:r>
              <a:rPr lang="en-US" sz="1400"/>
              <a:t> Continuous quality checks to ensure model accuracy, fairness, and robustness.</a:t>
            </a:r>
            <a:endParaRPr/>
          </a:p>
        </p:txBody>
      </p:sp>
      <p:sp>
        <p:nvSpPr>
          <p:cNvPr id="145" name="Google Shape;145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309868" y="968563"/>
            <a:ext cx="63930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Science Task Categories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74"/>
          <p:cNvSpPr/>
          <p:nvPr/>
        </p:nvSpPr>
        <p:spPr>
          <a:xfrm>
            <a:off x="8033634" y="247660"/>
            <a:ext cx="963432" cy="478319"/>
          </a:xfrm>
          <a:custGeom>
            <a:rect b="b" l="l" r="r" t="t"/>
            <a:pathLst>
              <a:path extrusionOk="0" h="956638" w="1926864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74"/>
          <p:cNvSpPr/>
          <p:nvPr/>
        </p:nvSpPr>
        <p:spPr>
          <a:xfrm>
            <a:off x="628650" y="4754189"/>
            <a:ext cx="2057400" cy="286941"/>
          </a:xfrm>
          <a:custGeom>
            <a:rect b="b" l="l" r="r" t="t"/>
            <a:pathLst>
              <a:path extrusionOk="0" h="765175" w="548640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74"/>
          <p:cNvSpPr/>
          <p:nvPr/>
        </p:nvSpPr>
        <p:spPr>
          <a:xfrm>
            <a:off x="69988" y="0"/>
            <a:ext cx="1117324" cy="1039978"/>
          </a:xfrm>
          <a:custGeom>
            <a:rect b="b" l="l" r="r" t="t"/>
            <a:pathLst>
              <a:path extrusionOk="0" h="2079956" w="2234648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74"/>
          <p:cNvSpPr/>
          <p:nvPr/>
        </p:nvSpPr>
        <p:spPr>
          <a:xfrm>
            <a:off x="8230642" y="4758012"/>
            <a:ext cx="349568" cy="323945"/>
          </a:xfrm>
          <a:custGeom>
            <a:rect b="b" l="l" r="r" t="t"/>
            <a:pathLst>
              <a:path extrusionOk="0" h="863854" w="93218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74"/>
          <p:cNvSpPr/>
          <p:nvPr/>
        </p:nvSpPr>
        <p:spPr>
          <a:xfrm>
            <a:off x="8033634" y="247660"/>
            <a:ext cx="963432" cy="478319"/>
          </a:xfrm>
          <a:custGeom>
            <a:rect b="b" l="l" r="r" t="t"/>
            <a:pathLst>
              <a:path extrusionOk="0" h="956638" w="1926864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74"/>
          <p:cNvSpPr/>
          <p:nvPr/>
        </p:nvSpPr>
        <p:spPr>
          <a:xfrm>
            <a:off x="69988" y="0"/>
            <a:ext cx="1117324" cy="1039978"/>
          </a:xfrm>
          <a:custGeom>
            <a:rect b="b" l="l" r="r" t="t"/>
            <a:pathLst>
              <a:path extrusionOk="0" h="2079956" w="2234648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74"/>
          <p:cNvSpPr txBox="1"/>
          <p:nvPr/>
        </p:nvSpPr>
        <p:spPr>
          <a:xfrm>
            <a:off x="674370" y="4785361"/>
            <a:ext cx="196596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4/30/2024</a:t>
            </a:r>
            <a:endParaRPr/>
          </a:p>
        </p:txBody>
      </p:sp>
      <p:sp>
        <p:nvSpPr>
          <p:cNvPr id="596" name="Google Shape;596;p74"/>
          <p:cNvSpPr txBox="1"/>
          <p:nvPr/>
        </p:nvSpPr>
        <p:spPr>
          <a:xfrm>
            <a:off x="6503670" y="4790123"/>
            <a:ext cx="1965960" cy="13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/>
          </a:p>
        </p:txBody>
      </p:sp>
      <p:pic>
        <p:nvPicPr>
          <p:cNvPr descr="A red and blue chat bubbles with white letters&#10;&#10;Description automatically generated" id="597" name="Google Shape;597;p7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4300" y="1123950"/>
            <a:ext cx="4899939" cy="3558657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74"/>
          <p:cNvSpPr txBox="1"/>
          <p:nvPr/>
        </p:nvSpPr>
        <p:spPr>
          <a:xfrm>
            <a:off x="96996" y="1252627"/>
            <a:ext cx="4286250" cy="37189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1C3D5E"/>
                </a:solidFill>
                <a:latin typeface="Arial"/>
                <a:ea typeface="Arial"/>
                <a:cs typeface="Arial"/>
                <a:sym typeface="Arial"/>
              </a:rPr>
              <a:t>Questions &amp; Answers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75"/>
          <p:cNvSpPr/>
          <p:nvPr/>
        </p:nvSpPr>
        <p:spPr>
          <a:xfrm>
            <a:off x="8033634" y="247660"/>
            <a:ext cx="963432" cy="478319"/>
          </a:xfrm>
          <a:custGeom>
            <a:rect b="b" l="l" r="r" t="t"/>
            <a:pathLst>
              <a:path extrusionOk="0" h="956638" w="1926864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75"/>
          <p:cNvSpPr/>
          <p:nvPr/>
        </p:nvSpPr>
        <p:spPr>
          <a:xfrm>
            <a:off x="628650" y="4754189"/>
            <a:ext cx="2057400" cy="286941"/>
          </a:xfrm>
          <a:custGeom>
            <a:rect b="b" l="l" r="r" t="t"/>
            <a:pathLst>
              <a:path extrusionOk="0" h="765175" w="548640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75"/>
          <p:cNvSpPr/>
          <p:nvPr/>
        </p:nvSpPr>
        <p:spPr>
          <a:xfrm>
            <a:off x="69988" y="0"/>
            <a:ext cx="1117324" cy="1039978"/>
          </a:xfrm>
          <a:custGeom>
            <a:rect b="b" l="l" r="r" t="t"/>
            <a:pathLst>
              <a:path extrusionOk="0" h="2079956" w="2234648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75"/>
          <p:cNvSpPr/>
          <p:nvPr/>
        </p:nvSpPr>
        <p:spPr>
          <a:xfrm>
            <a:off x="8230642" y="4758012"/>
            <a:ext cx="349568" cy="323945"/>
          </a:xfrm>
          <a:custGeom>
            <a:rect b="b" l="l" r="r" t="t"/>
            <a:pathLst>
              <a:path extrusionOk="0" h="863854" w="93218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75"/>
          <p:cNvSpPr/>
          <p:nvPr/>
        </p:nvSpPr>
        <p:spPr>
          <a:xfrm>
            <a:off x="8033634" y="247660"/>
            <a:ext cx="963432" cy="478319"/>
          </a:xfrm>
          <a:custGeom>
            <a:rect b="b" l="l" r="r" t="t"/>
            <a:pathLst>
              <a:path extrusionOk="0" h="956638" w="1926864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75"/>
          <p:cNvSpPr/>
          <p:nvPr/>
        </p:nvSpPr>
        <p:spPr>
          <a:xfrm>
            <a:off x="69988" y="0"/>
            <a:ext cx="1117324" cy="1039978"/>
          </a:xfrm>
          <a:custGeom>
            <a:rect b="b" l="l" r="r" t="t"/>
            <a:pathLst>
              <a:path extrusionOk="0" h="2079956" w="2234648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75"/>
          <p:cNvSpPr txBox="1"/>
          <p:nvPr/>
        </p:nvSpPr>
        <p:spPr>
          <a:xfrm>
            <a:off x="674370" y="4785361"/>
            <a:ext cx="196596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4/30/2024</a:t>
            </a:r>
            <a:endParaRPr/>
          </a:p>
        </p:txBody>
      </p:sp>
      <p:sp>
        <p:nvSpPr>
          <p:cNvPr id="611" name="Google Shape;611;p75"/>
          <p:cNvSpPr txBox="1"/>
          <p:nvPr/>
        </p:nvSpPr>
        <p:spPr>
          <a:xfrm>
            <a:off x="6503670" y="4790123"/>
            <a:ext cx="1965960" cy="132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612" name="Google Shape;612;p75"/>
          <p:cNvSpPr txBox="1"/>
          <p:nvPr/>
        </p:nvSpPr>
        <p:spPr>
          <a:xfrm>
            <a:off x="2428875" y="2258973"/>
            <a:ext cx="4286250" cy="420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1C3D5E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260059" y="1544047"/>
            <a:ext cx="8657963" cy="30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71450" lvl="0" marL="1714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400"/>
              <a:t>Code Asset Management (GitHub):</a:t>
            </a:r>
            <a:r>
              <a:rPr lang="en-US" sz="1400"/>
              <a:t> Version control and collaboration for managing code files and project updates.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400"/>
              <a:t>Data Asset Management (DAM Platforms):</a:t>
            </a:r>
            <a:r>
              <a:rPr lang="en-US" sz="1400"/>
              <a:t> Organize and manage data collected from different sources with versioning and collaboration support.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400"/>
              <a:t>Development Environments (IDEs):</a:t>
            </a:r>
            <a:r>
              <a:rPr lang="en-US" sz="1400"/>
              <a:t> Provide workspace and tools for developing, testing, and deploying source code.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400"/>
              <a:t>Execution Environments (Cloud-based):</a:t>
            </a:r>
            <a:r>
              <a:rPr lang="en-US" sz="1400"/>
              <a:t> Libraries for compiling source code and resources for executing and verifying code.</a:t>
            </a:r>
            <a:endParaRPr/>
          </a:p>
          <a:p>
            <a:pPr indent="-171450" lvl="0" marL="17145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1400"/>
              <a:t>Fully Integrated Visual Tools (IBM Watson Studio, Cognos):</a:t>
            </a:r>
            <a:r>
              <a:rPr lang="en-US" sz="1400"/>
              <a:t> Cover all aspects of data science tasks and enable deep learning and machine learning model development.</a:t>
            </a:r>
            <a:endParaRPr/>
          </a:p>
        </p:txBody>
      </p:sp>
      <p:sp>
        <p:nvSpPr>
          <p:cNvPr id="154" name="Google Shape;154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 txBox="1"/>
          <p:nvPr>
            <p:ph idx="11" type="ftr"/>
          </p:nvPr>
        </p:nvSpPr>
        <p:spPr>
          <a:xfrm>
            <a:off x="2910253" y="4767263"/>
            <a:ext cx="320479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309867" y="903248"/>
            <a:ext cx="86579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Supporting Tools and Environments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11/5/2024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>
            <p:ph type="title"/>
          </p:nvPr>
        </p:nvSpPr>
        <p:spPr>
          <a:xfrm>
            <a:off x="1434765" y="1196561"/>
            <a:ext cx="6274469" cy="369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i="1" lang="en-US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Tools for Data Science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628650" y="688881"/>
            <a:ext cx="78867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Module I: Overview of Data Science Tools</a:t>
            </a:r>
            <a:endParaRPr b="1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-up of a computer&#10;&#10;Description automatically generated"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339" y="1612211"/>
            <a:ext cx="5379323" cy="335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171450" y="502444"/>
            <a:ext cx="78867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Management Tools</a:t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9044"/>
            <a:ext cx="8839200" cy="205528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171450" y="3936900"/>
            <a:ext cx="3000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171450" rtl="0" algn="l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5"/>
              <a:buFont typeface="Calibri"/>
              <a:buChar char="-"/>
            </a:pPr>
            <a:r>
              <a:rPr b="1" lang="en-US" sz="135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 </a:t>
            </a:r>
            <a:r>
              <a:rPr b="1" lang="en-US" sz="1355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(in course)</a:t>
            </a:r>
            <a:endParaRPr b="1" sz="1355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