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
      <p:font typeface="PT Sans Narrow"/>
      <p:regular r:id="rId38"/>
      <p:bold r:id="rId39"/>
    </p:embeddedFont>
    <p:embeddedFont>
      <p:font typeface="Roboto Mono"/>
      <p:regular r:id="rId40"/>
      <p:bold r:id="rId41"/>
      <p:italic r:id="rId42"/>
      <p:boldItalic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26F34C-ECFC-4407-BA16-5A6A4F70B2AD}">
  <a:tblStyle styleId="{3B26F34C-ECFC-4407-BA16-5A6A4F70B2A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regular.fntdata"/><Relationship Id="rId20" Type="http://schemas.openxmlformats.org/officeDocument/2006/relationships/slide" Target="slides/slide14.xml"/><Relationship Id="rId42" Type="http://schemas.openxmlformats.org/officeDocument/2006/relationships/font" Target="fonts/RobotoMono-italic.fntdata"/><Relationship Id="rId41" Type="http://schemas.openxmlformats.org/officeDocument/2006/relationships/font" Target="fonts/RobotoMono-bold.fntdata"/><Relationship Id="rId22" Type="http://schemas.openxmlformats.org/officeDocument/2006/relationships/slide" Target="slides/slide16.xml"/><Relationship Id="rId44" Type="http://schemas.openxmlformats.org/officeDocument/2006/relationships/font" Target="fonts/OpenSans-regular.fntdata"/><Relationship Id="rId21" Type="http://schemas.openxmlformats.org/officeDocument/2006/relationships/slide" Target="slides/slide15.xml"/><Relationship Id="rId43" Type="http://schemas.openxmlformats.org/officeDocument/2006/relationships/font" Target="fonts/RobotoMono-boldItalic.fntdata"/><Relationship Id="rId24" Type="http://schemas.openxmlformats.org/officeDocument/2006/relationships/slide" Target="slides/slide18.xml"/><Relationship Id="rId46" Type="http://schemas.openxmlformats.org/officeDocument/2006/relationships/font" Target="fonts/OpenSans-italic.fntdata"/><Relationship Id="rId23" Type="http://schemas.openxmlformats.org/officeDocument/2006/relationships/slide" Target="slides/slide17.xml"/><Relationship Id="rId45"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OpenSans-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PTSansNarrow-bold.fntdata"/><Relationship Id="rId16" Type="http://schemas.openxmlformats.org/officeDocument/2006/relationships/slide" Target="slides/slide10.xml"/><Relationship Id="rId38" Type="http://schemas.openxmlformats.org/officeDocument/2006/relationships/font" Target="fonts/PTSansNarrow-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a7027b1c3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a7027b1c3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a7027b1c3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1a7027b1c3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a7027b1c3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a7027b1c3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1a7027b1c3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1a7027b1c3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1a7027b1c3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1a7027b1c3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1a7027b1c3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1a7027b1c3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976f4b30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1976f4b30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a7027b1c3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a7027b1c3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947f412f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1947f412f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ffd840a2e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ffd840a2e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1a7027b1c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1a7027b1c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181717"/>
              </a:buClr>
              <a:buSzPts val="1300"/>
              <a:buFont typeface="Verdana"/>
              <a:buChar char="●"/>
            </a:pPr>
            <a:r>
              <a:rPr lang="en" sz="1300">
                <a:solidFill>
                  <a:srgbClr val="181717"/>
                </a:solidFill>
                <a:highlight>
                  <a:srgbClr val="FDF6EA"/>
                </a:highlight>
                <a:latin typeface="Verdana"/>
                <a:ea typeface="Verdana"/>
                <a:cs typeface="Verdana"/>
                <a:sym typeface="Verdana"/>
              </a:rPr>
              <a:t>procedural programming vs OOP</a:t>
            </a:r>
            <a:endParaRPr sz="1300">
              <a:solidFill>
                <a:srgbClr val="181717"/>
              </a:solidFill>
              <a:highlight>
                <a:srgbClr val="FDF6EA"/>
              </a:highlight>
              <a:latin typeface="Verdana"/>
              <a:ea typeface="Verdana"/>
              <a:cs typeface="Verdana"/>
              <a:sym typeface="Verdana"/>
            </a:endParaRPr>
          </a:p>
          <a:p>
            <a:pPr indent="-311150" lvl="0" marL="457200" rtl="0" algn="just">
              <a:spcBef>
                <a:spcPts val="0"/>
              </a:spcBef>
              <a:spcAft>
                <a:spcPts val="0"/>
              </a:spcAft>
              <a:buClr>
                <a:srgbClr val="181717"/>
              </a:buClr>
              <a:buSzPts val="1300"/>
              <a:buFont typeface="Verdana"/>
              <a:buChar char="●"/>
            </a:pPr>
            <a:r>
              <a:rPr lang="en" sz="1300">
                <a:solidFill>
                  <a:srgbClr val="222222"/>
                </a:solidFill>
                <a:highlight>
                  <a:srgbClr val="FEFEFE"/>
                </a:highlight>
                <a:latin typeface="Roboto"/>
                <a:ea typeface="Roboto"/>
                <a:cs typeface="Roboto"/>
                <a:sym typeface="Roboto"/>
              </a:rPr>
              <a:t>the problems are divided into several modules and solve accordingly. </a:t>
            </a:r>
            <a:endParaRPr sz="1300">
              <a:solidFill>
                <a:srgbClr val="222222"/>
              </a:solidFill>
              <a:highlight>
                <a:srgbClr val="FEFEFE"/>
              </a:highlight>
              <a:latin typeface="Roboto"/>
              <a:ea typeface="Roboto"/>
              <a:cs typeface="Roboto"/>
              <a:sym typeface="Roboto"/>
            </a:endParaRPr>
          </a:p>
          <a:p>
            <a:pPr indent="-311150" lvl="0" marL="457200" rtl="0" algn="just">
              <a:spcBef>
                <a:spcPts val="0"/>
              </a:spcBef>
              <a:spcAft>
                <a:spcPts val="0"/>
              </a:spcAft>
              <a:buClr>
                <a:srgbClr val="181717"/>
              </a:buClr>
              <a:buSzPts val="1300"/>
              <a:buFont typeface="Verdana"/>
              <a:buChar char="●"/>
            </a:pPr>
            <a:r>
              <a:rPr lang="en" sz="1300">
                <a:solidFill>
                  <a:srgbClr val="222222"/>
                </a:solidFill>
                <a:highlight>
                  <a:srgbClr val="FEFEFE"/>
                </a:highlight>
                <a:latin typeface="Roboto"/>
                <a:ea typeface="Roboto"/>
                <a:cs typeface="Roboto"/>
                <a:sym typeface="Roboto"/>
              </a:rPr>
              <a:t>makes the programming approach easy and  maintenance of code is easy using the OOP concept.</a:t>
            </a:r>
            <a:endParaRPr sz="1300">
              <a:solidFill>
                <a:srgbClr val="181717"/>
              </a:solidFill>
              <a:highlight>
                <a:srgbClr val="FDF6EA"/>
              </a:highlight>
              <a:latin typeface="Verdana"/>
              <a:ea typeface="Verdana"/>
              <a:cs typeface="Verdana"/>
              <a:sym typeface="Verdana"/>
            </a:endParaRPr>
          </a:p>
          <a:p>
            <a:pPr indent="0" lvl="0" marL="0" rtl="0" algn="l">
              <a:spcBef>
                <a:spcPts val="1800"/>
              </a:spcBef>
              <a:spcAft>
                <a:spcPts val="0"/>
              </a:spcAft>
              <a:buNone/>
            </a:pPr>
            <a:r>
              <a:t/>
            </a:r>
            <a:endParaRPr sz="1300">
              <a:solidFill>
                <a:srgbClr val="181717"/>
              </a:solidFill>
              <a:highlight>
                <a:srgbClr val="FDF6EA"/>
              </a:highlight>
              <a:latin typeface="Verdana"/>
              <a:ea typeface="Verdana"/>
              <a:cs typeface="Verdana"/>
              <a:sym typeface="Verdan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1a7027b1c3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1a7027b1c3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a7027b1c3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1a7027b1c3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1a7027b1c3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1a7027b1c3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1a7027b1c3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1a7027b1c3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1a7027b1c3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1a7027b1c3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مثال من الكود:</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بالكود اللي شايفه بالصورة:</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rgbClr val="188038"/>
                </a:solidFill>
                <a:latin typeface="Roboto Mono"/>
                <a:ea typeface="Roboto Mono"/>
                <a:cs typeface="Roboto Mono"/>
                <a:sym typeface="Roboto Mono"/>
              </a:rPr>
              <a:t>self.age</a:t>
            </a:r>
            <a:r>
              <a:rPr lang="en">
                <a:solidFill>
                  <a:schemeClr val="dk1"/>
                </a:solidFill>
              </a:rPr>
              <a:t> هو متغير عام، يعني أي حد ممكن يوصل إله.</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rgbClr val="188038"/>
                </a:solidFill>
                <a:latin typeface="Roboto Mono"/>
                <a:ea typeface="Roboto Mono"/>
                <a:cs typeface="Roboto Mono"/>
                <a:sym typeface="Roboto Mono"/>
              </a:rPr>
              <a:t>self._name</a:t>
            </a:r>
            <a:r>
              <a:rPr lang="en">
                <a:solidFill>
                  <a:schemeClr val="dk1"/>
                </a:solidFill>
              </a:rPr>
              <a:t> هو متغير محمي، يعني بس الكلاس والكلاسات اللي بتشتق منه بتقدر توصل إله.</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rgbClr val="188038"/>
                </a:solidFill>
                <a:latin typeface="Roboto Mono"/>
                <a:ea typeface="Roboto Mono"/>
                <a:cs typeface="Roboto Mono"/>
                <a:sym typeface="Roboto Mono"/>
              </a:rPr>
              <a:t>self.__salary</a:t>
            </a:r>
            <a:r>
              <a:rPr lang="en">
                <a:solidFill>
                  <a:schemeClr val="dk1"/>
                </a:solidFill>
              </a:rPr>
              <a:t> هو متغير خاص، يعني بس داخل الكلاس "Student" نفسه.</a:t>
            </a:r>
            <a:endParaRPr>
              <a:solidFill>
                <a:schemeClr val="dk1"/>
              </a:solidFill>
            </a:endParaRPr>
          </a:p>
          <a:p>
            <a:pPr indent="0" lvl="0" marL="0" rtl="0" algn="l">
              <a:lnSpc>
                <a:spcPct val="115000"/>
              </a:lnSpc>
              <a:spcBef>
                <a:spcPts val="1200"/>
              </a:spcBef>
              <a:spcAft>
                <a:spcPts val="0"/>
              </a:spcAft>
              <a:buNone/>
            </a:pPr>
            <a:r>
              <a:rPr lang="en">
                <a:solidFill>
                  <a:schemeClr val="dk1"/>
                </a:solidFill>
              </a:rPr>
              <a:t>يعني، </a:t>
            </a:r>
            <a:r>
              <a:rPr b="1" lang="en">
                <a:solidFill>
                  <a:schemeClr val="dk1"/>
                </a:solidFill>
              </a:rPr>
              <a:t>التغليف</a:t>
            </a:r>
            <a:r>
              <a:rPr lang="en">
                <a:solidFill>
                  <a:schemeClr val="dk1"/>
                </a:solidFill>
              </a:rPr>
              <a:t> بيحمي البيانات وبيتحكم بالوصول إلها، أما </a:t>
            </a:r>
            <a:r>
              <a:rPr b="1" lang="en">
                <a:solidFill>
                  <a:schemeClr val="dk1"/>
                </a:solidFill>
              </a:rPr>
              <a:t>التجريد</a:t>
            </a:r>
            <a:r>
              <a:rPr lang="en">
                <a:solidFill>
                  <a:schemeClr val="dk1"/>
                </a:solidFill>
              </a:rPr>
              <a:t> بيبسط الأمور وبيخفي التعقيد عشان تسهل التعامل مع الكود.</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1a7027b1c3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1a7027b1c3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1a7027b1c3_1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1a7027b1c3_1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1a7027b1c3_1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1a7027b1c3_1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a7027b1c3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a7027b1c3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181717"/>
              </a:solidFill>
              <a:highlight>
                <a:srgbClr val="FDF6EA"/>
              </a:highlight>
              <a:latin typeface="Verdana"/>
              <a:ea typeface="Verdana"/>
              <a:cs typeface="Verdana"/>
              <a:sym typeface="Verdan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a7027b1c3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1a7027b1c3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a7027b1c3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a7027b1c3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1a7027b1c3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1a7027b1c3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a7027b1c3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a7027b1c3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a7027b1c3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a7027b1c3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a7027b1c3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1a7027b1c3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203900" y="1732050"/>
            <a:ext cx="8500800" cy="1101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700"/>
              <a:t>Object Oriented Programming (</a:t>
            </a:r>
            <a:r>
              <a:rPr lang="en" sz="4700"/>
              <a:t>OOP)</a:t>
            </a:r>
            <a:endParaRPr sz="4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nvSpPr>
        <p:spPr>
          <a:xfrm>
            <a:off x="0" y="0"/>
            <a:ext cx="30000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300"/>
              </a:spcBef>
              <a:spcAft>
                <a:spcPts val="0"/>
              </a:spcAft>
              <a:buNone/>
            </a:pPr>
            <a:r>
              <a:rPr b="1" lang="en" sz="1800">
                <a:solidFill>
                  <a:srgbClr val="1C2B41"/>
                </a:solidFill>
                <a:highlight>
                  <a:srgbClr val="FEFEFE"/>
                </a:highlight>
                <a:latin typeface="Roboto"/>
                <a:ea typeface="Roboto"/>
                <a:cs typeface="Roboto"/>
                <a:sym typeface="Roboto"/>
              </a:rPr>
              <a:t>Default Constructor</a:t>
            </a:r>
            <a:endParaRPr b="1" sz="1800">
              <a:solidFill>
                <a:srgbClr val="1C2B41"/>
              </a:solidFill>
              <a:highlight>
                <a:srgbClr val="FEFEFE"/>
              </a:highlight>
              <a:latin typeface="Roboto"/>
              <a:ea typeface="Roboto"/>
              <a:cs typeface="Roboto"/>
              <a:sym typeface="Roboto"/>
            </a:endParaRPr>
          </a:p>
          <a:p>
            <a:pPr indent="0" lvl="0" marL="0" rtl="0" algn="l">
              <a:lnSpc>
                <a:spcPct val="115000"/>
              </a:lnSpc>
              <a:spcBef>
                <a:spcPts val="1900"/>
              </a:spcBef>
              <a:spcAft>
                <a:spcPts val="0"/>
              </a:spcAft>
              <a:buNone/>
            </a:pPr>
            <a:r>
              <a:t/>
            </a:r>
            <a:endParaRPr sz="1100"/>
          </a:p>
          <a:p>
            <a:pPr indent="0" lvl="0" marL="0" rtl="0" algn="l">
              <a:lnSpc>
                <a:spcPct val="115000"/>
              </a:lnSpc>
              <a:spcBef>
                <a:spcPts val="0"/>
              </a:spcBef>
              <a:spcAft>
                <a:spcPts val="0"/>
              </a:spcAft>
              <a:buNone/>
            </a:pPr>
            <a:r>
              <a:t/>
            </a:r>
            <a:endParaRPr b="1" sz="1800">
              <a:solidFill>
                <a:srgbClr val="1C2B41"/>
              </a:solidFill>
              <a:highlight>
                <a:srgbClr val="FEFEFE"/>
              </a:highlight>
              <a:latin typeface="Roboto"/>
              <a:ea typeface="Roboto"/>
              <a:cs typeface="Roboto"/>
              <a:sym typeface="Roboto"/>
            </a:endParaRPr>
          </a:p>
        </p:txBody>
      </p:sp>
      <p:pic>
        <p:nvPicPr>
          <p:cNvPr id="127" name="Google Shape;127;p22"/>
          <p:cNvPicPr preferRelativeResize="0"/>
          <p:nvPr/>
        </p:nvPicPr>
        <p:blipFill>
          <a:blip r:embed="rId3">
            <a:alphaModFix/>
          </a:blip>
          <a:stretch>
            <a:fillRect/>
          </a:stretch>
        </p:blipFill>
        <p:spPr>
          <a:xfrm>
            <a:off x="2487613" y="1108850"/>
            <a:ext cx="3743325" cy="2371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3"/>
          <p:cNvPicPr preferRelativeResize="0"/>
          <p:nvPr/>
        </p:nvPicPr>
        <p:blipFill>
          <a:blip r:embed="rId3">
            <a:alphaModFix/>
          </a:blip>
          <a:stretch>
            <a:fillRect/>
          </a:stretch>
        </p:blipFill>
        <p:spPr>
          <a:xfrm>
            <a:off x="2124675" y="96675"/>
            <a:ext cx="6478333" cy="4838700"/>
          </a:xfrm>
          <a:prstGeom prst="rect">
            <a:avLst/>
          </a:prstGeom>
          <a:noFill/>
          <a:ln>
            <a:noFill/>
          </a:ln>
        </p:spPr>
      </p:pic>
      <p:sp>
        <p:nvSpPr>
          <p:cNvPr id="133" name="Google Shape;133;p23"/>
          <p:cNvSpPr txBox="1"/>
          <p:nvPr/>
        </p:nvSpPr>
        <p:spPr>
          <a:xfrm>
            <a:off x="0" y="0"/>
            <a:ext cx="3000000" cy="123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300"/>
              </a:spcBef>
              <a:spcAft>
                <a:spcPts val="0"/>
              </a:spcAft>
              <a:buNone/>
            </a:pPr>
            <a:r>
              <a:rPr b="1" lang="en" sz="1800">
                <a:solidFill>
                  <a:srgbClr val="1C2B41"/>
                </a:solidFill>
                <a:highlight>
                  <a:srgbClr val="FEFEFE"/>
                </a:highlight>
                <a:latin typeface="Roboto"/>
                <a:ea typeface="Roboto"/>
                <a:cs typeface="Roboto"/>
                <a:sym typeface="Roboto"/>
              </a:rPr>
              <a:t>Non-Parametrized Constructor</a:t>
            </a:r>
            <a:endParaRPr b="1" sz="1800">
              <a:solidFill>
                <a:srgbClr val="1C2B41"/>
              </a:solidFill>
              <a:highlight>
                <a:srgbClr val="FEFEFE"/>
              </a:highlight>
              <a:latin typeface="Roboto"/>
              <a:ea typeface="Roboto"/>
              <a:cs typeface="Roboto"/>
              <a:sym typeface="Roboto"/>
            </a:endParaRPr>
          </a:p>
          <a:p>
            <a:pPr indent="0" lvl="0" marL="0" rtl="0" algn="l">
              <a:lnSpc>
                <a:spcPct val="115000"/>
              </a:lnSpc>
              <a:spcBef>
                <a:spcPts val="1900"/>
              </a:spcBef>
              <a:spcAft>
                <a:spcPts val="0"/>
              </a:spcAft>
              <a:buNone/>
            </a:pPr>
            <a:r>
              <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nvSpPr>
        <p:spPr>
          <a:xfrm>
            <a:off x="0" y="0"/>
            <a:ext cx="3000000" cy="91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300"/>
              </a:spcBef>
              <a:spcAft>
                <a:spcPts val="0"/>
              </a:spcAft>
              <a:buNone/>
            </a:pPr>
            <a:r>
              <a:rPr b="1" lang="en" sz="1800">
                <a:solidFill>
                  <a:srgbClr val="1C2B41"/>
                </a:solidFill>
                <a:highlight>
                  <a:srgbClr val="FEFEFE"/>
                </a:highlight>
                <a:latin typeface="Roboto"/>
                <a:ea typeface="Roboto"/>
                <a:cs typeface="Roboto"/>
                <a:sym typeface="Roboto"/>
              </a:rPr>
              <a:t>Parametrized Constructor</a:t>
            </a:r>
            <a:endParaRPr b="1" sz="1800">
              <a:solidFill>
                <a:srgbClr val="1C2B41"/>
              </a:solidFill>
              <a:highlight>
                <a:srgbClr val="FEFEFE"/>
              </a:highlight>
              <a:latin typeface="Roboto"/>
              <a:ea typeface="Roboto"/>
              <a:cs typeface="Roboto"/>
              <a:sym typeface="Roboto"/>
            </a:endParaRPr>
          </a:p>
          <a:p>
            <a:pPr indent="0" lvl="0" marL="0" rtl="0" algn="l">
              <a:lnSpc>
                <a:spcPct val="115000"/>
              </a:lnSpc>
              <a:spcBef>
                <a:spcPts val="1900"/>
              </a:spcBef>
              <a:spcAft>
                <a:spcPts val="0"/>
              </a:spcAft>
              <a:buNone/>
            </a:pPr>
            <a:r>
              <a:t/>
            </a:r>
            <a:endParaRPr sz="1100"/>
          </a:p>
        </p:txBody>
      </p:sp>
      <p:pic>
        <p:nvPicPr>
          <p:cNvPr id="139" name="Google Shape;139;p24"/>
          <p:cNvPicPr preferRelativeResize="0"/>
          <p:nvPr/>
        </p:nvPicPr>
        <p:blipFill>
          <a:blip r:embed="rId3">
            <a:alphaModFix/>
          </a:blip>
          <a:stretch>
            <a:fillRect/>
          </a:stretch>
        </p:blipFill>
        <p:spPr>
          <a:xfrm>
            <a:off x="3218950" y="152400"/>
            <a:ext cx="5084018"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nvSpPr>
        <p:spPr>
          <a:xfrm>
            <a:off x="-27850" y="67700"/>
            <a:ext cx="3568500" cy="184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300"/>
              </a:spcBef>
              <a:spcAft>
                <a:spcPts val="0"/>
              </a:spcAft>
              <a:buNone/>
            </a:pPr>
            <a:r>
              <a:rPr b="1" lang="en" sz="1800">
                <a:solidFill>
                  <a:srgbClr val="1C2B41"/>
                </a:solidFill>
                <a:highlight>
                  <a:srgbClr val="FEFEFE"/>
                </a:highlight>
                <a:latin typeface="Roboto"/>
                <a:ea typeface="Roboto"/>
                <a:cs typeface="Roboto"/>
                <a:sym typeface="Roboto"/>
              </a:rPr>
              <a:t>Constructor with default values </a:t>
            </a:r>
            <a:br>
              <a:rPr b="1" lang="en" sz="1800">
                <a:solidFill>
                  <a:srgbClr val="1C2B41"/>
                </a:solidFill>
                <a:highlight>
                  <a:srgbClr val="FEFEFE"/>
                </a:highlight>
                <a:latin typeface="Roboto"/>
                <a:ea typeface="Roboto"/>
                <a:cs typeface="Roboto"/>
                <a:sym typeface="Roboto"/>
              </a:rPr>
            </a:br>
            <a:r>
              <a:rPr b="1" lang="en" sz="1800">
                <a:solidFill>
                  <a:srgbClr val="1C2B41"/>
                </a:solidFill>
                <a:highlight>
                  <a:srgbClr val="FEFEFE"/>
                </a:highlight>
                <a:latin typeface="Roboto"/>
                <a:ea typeface="Roboto"/>
                <a:cs typeface="Roboto"/>
                <a:sym typeface="Roboto"/>
              </a:rPr>
              <a:t>(age and classroom)</a:t>
            </a:r>
            <a:endParaRPr b="1" sz="1800">
              <a:solidFill>
                <a:srgbClr val="1C2B41"/>
              </a:solidFill>
              <a:highlight>
                <a:srgbClr val="FEFEFE"/>
              </a:highlight>
              <a:latin typeface="Roboto"/>
              <a:ea typeface="Roboto"/>
              <a:cs typeface="Roboto"/>
              <a:sym typeface="Roboto"/>
            </a:endParaRPr>
          </a:p>
          <a:p>
            <a:pPr indent="0" lvl="0" marL="0" rtl="0" algn="l">
              <a:lnSpc>
                <a:spcPct val="115000"/>
              </a:lnSpc>
              <a:spcBef>
                <a:spcPts val="2300"/>
              </a:spcBef>
              <a:spcAft>
                <a:spcPts val="0"/>
              </a:spcAft>
              <a:buNone/>
            </a:pPr>
            <a:r>
              <a:t/>
            </a:r>
            <a:endParaRPr b="1" sz="1800">
              <a:solidFill>
                <a:srgbClr val="1C2B41"/>
              </a:solidFill>
              <a:highlight>
                <a:srgbClr val="FEFEFE"/>
              </a:highlight>
              <a:latin typeface="Roboto"/>
              <a:ea typeface="Roboto"/>
              <a:cs typeface="Roboto"/>
              <a:sym typeface="Roboto"/>
            </a:endParaRPr>
          </a:p>
          <a:p>
            <a:pPr indent="0" lvl="0" marL="0" rtl="0" algn="l">
              <a:lnSpc>
                <a:spcPct val="115000"/>
              </a:lnSpc>
              <a:spcBef>
                <a:spcPts val="1900"/>
              </a:spcBef>
              <a:spcAft>
                <a:spcPts val="0"/>
              </a:spcAft>
              <a:buNone/>
            </a:pPr>
            <a:r>
              <a:t/>
            </a:r>
            <a:endParaRPr sz="1100"/>
          </a:p>
        </p:txBody>
      </p:sp>
      <p:pic>
        <p:nvPicPr>
          <p:cNvPr id="145" name="Google Shape;145;p25"/>
          <p:cNvPicPr preferRelativeResize="0"/>
          <p:nvPr/>
        </p:nvPicPr>
        <p:blipFill>
          <a:blip r:embed="rId3">
            <a:alphaModFix/>
          </a:blip>
          <a:stretch>
            <a:fillRect/>
          </a:stretch>
        </p:blipFill>
        <p:spPr>
          <a:xfrm>
            <a:off x="3304800" y="0"/>
            <a:ext cx="5839199" cy="47058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nvSpPr>
        <p:spPr>
          <a:xfrm>
            <a:off x="-27850" y="67700"/>
            <a:ext cx="3568500" cy="266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300"/>
              </a:spcBef>
              <a:spcAft>
                <a:spcPts val="0"/>
              </a:spcAft>
              <a:buNone/>
            </a:pPr>
            <a:r>
              <a:rPr b="1" lang="en" sz="2250">
                <a:solidFill>
                  <a:srgbClr val="1C2B41"/>
                </a:solidFill>
                <a:highlight>
                  <a:srgbClr val="FEFEFE"/>
                </a:highlight>
                <a:latin typeface="Roboto"/>
                <a:ea typeface="Roboto"/>
                <a:cs typeface="Roboto"/>
                <a:sym typeface="Roboto"/>
              </a:rPr>
              <a:t>Self Keyword in Python</a:t>
            </a:r>
            <a:endParaRPr b="1" sz="2250">
              <a:solidFill>
                <a:srgbClr val="1C2B41"/>
              </a:solidFill>
              <a:highlight>
                <a:srgbClr val="FEFEFE"/>
              </a:highlight>
              <a:latin typeface="Roboto"/>
              <a:ea typeface="Roboto"/>
              <a:cs typeface="Roboto"/>
              <a:sym typeface="Roboto"/>
            </a:endParaRPr>
          </a:p>
          <a:p>
            <a:pPr indent="0" lvl="0" marL="0" rtl="0" algn="l">
              <a:lnSpc>
                <a:spcPct val="115000"/>
              </a:lnSpc>
              <a:spcBef>
                <a:spcPts val="1900"/>
              </a:spcBef>
              <a:spcAft>
                <a:spcPts val="0"/>
              </a:spcAft>
              <a:buNone/>
            </a:pPr>
            <a:r>
              <a:t/>
            </a:r>
            <a:endParaRPr sz="1100"/>
          </a:p>
          <a:p>
            <a:pPr indent="0" lvl="0" marL="0" rtl="0" algn="l">
              <a:lnSpc>
                <a:spcPct val="115000"/>
              </a:lnSpc>
              <a:spcBef>
                <a:spcPts val="2300"/>
              </a:spcBef>
              <a:spcAft>
                <a:spcPts val="0"/>
              </a:spcAft>
              <a:buNone/>
            </a:pPr>
            <a:r>
              <a:t/>
            </a:r>
            <a:endParaRPr b="1" sz="1800">
              <a:solidFill>
                <a:srgbClr val="1C2B41"/>
              </a:solidFill>
              <a:highlight>
                <a:srgbClr val="FEFEFE"/>
              </a:highlight>
              <a:latin typeface="Roboto"/>
              <a:ea typeface="Roboto"/>
              <a:cs typeface="Roboto"/>
              <a:sym typeface="Roboto"/>
            </a:endParaRPr>
          </a:p>
          <a:p>
            <a:pPr indent="0" lvl="0" marL="0" rtl="0" algn="l">
              <a:lnSpc>
                <a:spcPct val="115000"/>
              </a:lnSpc>
              <a:spcBef>
                <a:spcPts val="2300"/>
              </a:spcBef>
              <a:spcAft>
                <a:spcPts val="0"/>
              </a:spcAft>
              <a:buNone/>
            </a:pPr>
            <a:r>
              <a:t/>
            </a:r>
            <a:endParaRPr b="1" sz="1800">
              <a:solidFill>
                <a:srgbClr val="1C2B41"/>
              </a:solidFill>
              <a:highlight>
                <a:srgbClr val="FEFEFE"/>
              </a:highlight>
              <a:latin typeface="Roboto"/>
              <a:ea typeface="Roboto"/>
              <a:cs typeface="Roboto"/>
              <a:sym typeface="Roboto"/>
            </a:endParaRPr>
          </a:p>
          <a:p>
            <a:pPr indent="0" lvl="0" marL="0" rtl="0" algn="l">
              <a:lnSpc>
                <a:spcPct val="115000"/>
              </a:lnSpc>
              <a:spcBef>
                <a:spcPts val="1900"/>
              </a:spcBef>
              <a:spcAft>
                <a:spcPts val="0"/>
              </a:spcAft>
              <a:buNone/>
            </a:pPr>
            <a:r>
              <a:t/>
            </a:r>
            <a:endParaRPr sz="1100"/>
          </a:p>
        </p:txBody>
      </p:sp>
      <p:sp>
        <p:nvSpPr>
          <p:cNvPr id="151" name="Google Shape;151;p26"/>
          <p:cNvSpPr txBox="1"/>
          <p:nvPr>
            <p:ph idx="1" type="body"/>
          </p:nvPr>
        </p:nvSpPr>
        <p:spPr>
          <a:xfrm>
            <a:off x="215025" y="806300"/>
            <a:ext cx="8970600" cy="24441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300">
                <a:solidFill>
                  <a:srgbClr val="222222"/>
                </a:solidFill>
                <a:highlight>
                  <a:srgbClr val="FEFEFE"/>
                </a:highlight>
                <a:latin typeface="Roboto"/>
                <a:ea typeface="Roboto"/>
                <a:cs typeface="Roboto"/>
                <a:sym typeface="Roboto"/>
              </a:rPr>
              <a:t>We use </a:t>
            </a:r>
            <a:r>
              <a:rPr b="1" lang="en" sz="1300">
                <a:solidFill>
                  <a:srgbClr val="222222"/>
                </a:solidFill>
                <a:highlight>
                  <a:srgbClr val="FEFEFE"/>
                </a:highlight>
                <a:latin typeface="Roboto"/>
                <a:ea typeface="Roboto"/>
                <a:cs typeface="Roboto"/>
                <a:sym typeface="Roboto"/>
              </a:rPr>
              <a:t>self </a:t>
            </a:r>
            <a:r>
              <a:rPr lang="en" sz="1300">
                <a:solidFill>
                  <a:srgbClr val="222222"/>
                </a:solidFill>
                <a:highlight>
                  <a:srgbClr val="FEFEFE"/>
                </a:highlight>
                <a:latin typeface="Roboto"/>
                <a:ea typeface="Roboto"/>
                <a:cs typeface="Roboto"/>
                <a:sym typeface="Roboto"/>
              </a:rPr>
              <a:t>as the first parameter</a:t>
            </a:r>
            <a:endParaRPr sz="1300">
              <a:solidFill>
                <a:srgbClr val="222222"/>
              </a:solidFill>
              <a:highlight>
                <a:srgbClr val="FEFEFE"/>
              </a:highlight>
              <a:latin typeface="Roboto"/>
              <a:ea typeface="Roboto"/>
              <a:cs typeface="Roboto"/>
              <a:sym typeface="Roboto"/>
            </a:endParaRPr>
          </a:p>
          <a:p>
            <a:pPr indent="-311150" lvl="0" marL="457200" rtl="0" algn="l">
              <a:lnSpc>
                <a:spcPct val="200000"/>
              </a:lnSpc>
              <a:spcBef>
                <a:spcPts val="1200"/>
              </a:spcBef>
              <a:spcAft>
                <a:spcPts val="0"/>
              </a:spcAft>
              <a:buClr>
                <a:srgbClr val="222222"/>
              </a:buClr>
              <a:buSzPts val="1300"/>
              <a:buFont typeface="Roboto"/>
              <a:buChar char="●"/>
            </a:pPr>
            <a:r>
              <a:rPr lang="en" sz="1300">
                <a:solidFill>
                  <a:srgbClr val="222222"/>
                </a:solidFill>
                <a:highlight>
                  <a:srgbClr val="FEFEFE"/>
                </a:highlight>
                <a:latin typeface="Roboto"/>
                <a:ea typeface="Roboto"/>
                <a:cs typeface="Roboto"/>
                <a:sym typeface="Roboto"/>
              </a:rPr>
              <a:t>Using self, </a:t>
            </a:r>
            <a:r>
              <a:rPr b="1" lang="en" sz="1300">
                <a:solidFill>
                  <a:srgbClr val="222222"/>
                </a:solidFill>
                <a:highlight>
                  <a:srgbClr val="FEFEFE"/>
                </a:highlight>
                <a:latin typeface="Roboto"/>
                <a:ea typeface="Roboto"/>
                <a:cs typeface="Roboto"/>
                <a:sym typeface="Roboto"/>
              </a:rPr>
              <a:t>we can access the instance variable and instance method of the object.</a:t>
            </a:r>
            <a:endParaRPr b="1" sz="1300">
              <a:solidFill>
                <a:srgbClr val="222222"/>
              </a:solidFill>
              <a:highlight>
                <a:srgbClr val="FEFEFE"/>
              </a:highlight>
              <a:latin typeface="Roboto"/>
              <a:ea typeface="Roboto"/>
              <a:cs typeface="Roboto"/>
              <a:sym typeface="Roboto"/>
            </a:endParaRPr>
          </a:p>
          <a:p>
            <a:pPr indent="-311150" lvl="0" marL="457200" rtl="0" algn="l">
              <a:lnSpc>
                <a:spcPct val="200000"/>
              </a:lnSpc>
              <a:spcBef>
                <a:spcPts val="0"/>
              </a:spcBef>
              <a:spcAft>
                <a:spcPts val="0"/>
              </a:spcAft>
              <a:buClr>
                <a:srgbClr val="222222"/>
              </a:buClr>
              <a:buSzPts val="1300"/>
              <a:buFont typeface="Roboto"/>
              <a:buChar char="●"/>
            </a:pPr>
            <a:r>
              <a:rPr lang="en" sz="1300">
                <a:solidFill>
                  <a:srgbClr val="222222"/>
                </a:solidFill>
                <a:highlight>
                  <a:srgbClr val="FEFEFE"/>
                </a:highlight>
                <a:latin typeface="Roboto"/>
                <a:ea typeface="Roboto"/>
                <a:cs typeface="Roboto"/>
                <a:sym typeface="Roboto"/>
              </a:rPr>
              <a:t>Whenever we call an instance method through an object, </a:t>
            </a:r>
            <a:br>
              <a:rPr lang="en" sz="1300">
                <a:solidFill>
                  <a:srgbClr val="222222"/>
                </a:solidFill>
                <a:highlight>
                  <a:srgbClr val="FEFEFE"/>
                </a:highlight>
                <a:latin typeface="Roboto"/>
                <a:ea typeface="Roboto"/>
                <a:cs typeface="Roboto"/>
                <a:sym typeface="Roboto"/>
              </a:rPr>
            </a:br>
            <a:r>
              <a:rPr lang="en" sz="1300">
                <a:solidFill>
                  <a:srgbClr val="222222"/>
                </a:solidFill>
                <a:highlight>
                  <a:srgbClr val="FEFEFE"/>
                </a:highlight>
                <a:latin typeface="Roboto"/>
                <a:ea typeface="Roboto"/>
                <a:cs typeface="Roboto"/>
                <a:sym typeface="Roboto"/>
              </a:rPr>
              <a:t>the Python compiler </a:t>
            </a:r>
            <a:r>
              <a:rPr lang="en" sz="1300">
                <a:highlight>
                  <a:srgbClr val="FEFEFE"/>
                </a:highlight>
                <a:latin typeface="Roboto"/>
                <a:ea typeface="Roboto"/>
                <a:cs typeface="Roboto"/>
                <a:sym typeface="Roboto"/>
              </a:rPr>
              <a:t>implicitly passes object </a:t>
            </a:r>
            <a:r>
              <a:rPr lang="en" sz="1300">
                <a:solidFill>
                  <a:srgbClr val="222222"/>
                </a:solidFill>
                <a:highlight>
                  <a:srgbClr val="FEFEFE"/>
                </a:highlight>
                <a:latin typeface="Roboto"/>
                <a:ea typeface="Roboto"/>
                <a:cs typeface="Roboto"/>
                <a:sym typeface="Roboto"/>
              </a:rPr>
              <a:t>reference</a:t>
            </a:r>
            <a:r>
              <a:rPr lang="en" sz="1300">
                <a:solidFill>
                  <a:srgbClr val="000088"/>
                </a:solidFill>
                <a:highlight>
                  <a:srgbClr val="FEFEFE"/>
                </a:highlight>
                <a:latin typeface="Roboto"/>
                <a:ea typeface="Roboto"/>
                <a:cs typeface="Roboto"/>
                <a:sym typeface="Roboto"/>
              </a:rPr>
              <a:t> as the first argument commonly known as self.</a:t>
            </a:r>
            <a:endParaRPr sz="1300">
              <a:solidFill>
                <a:srgbClr val="000088"/>
              </a:solidFill>
              <a:highlight>
                <a:srgbClr val="FEFEFE"/>
              </a:highlight>
              <a:latin typeface="Roboto"/>
              <a:ea typeface="Roboto"/>
              <a:cs typeface="Roboto"/>
              <a:sym typeface="Roboto"/>
            </a:endParaRPr>
          </a:p>
          <a:p>
            <a:pPr indent="-311150" lvl="0" marL="457200" rtl="0" algn="l">
              <a:spcBef>
                <a:spcPts val="0"/>
              </a:spcBef>
              <a:spcAft>
                <a:spcPts val="0"/>
              </a:spcAft>
              <a:buClr>
                <a:srgbClr val="000088"/>
              </a:buClr>
              <a:buSzPts val="1300"/>
              <a:buFont typeface="Roboto"/>
              <a:buChar char="●"/>
            </a:pPr>
            <a:r>
              <a:rPr lang="en" sz="1300">
                <a:solidFill>
                  <a:srgbClr val="222222"/>
                </a:solidFill>
                <a:highlight>
                  <a:srgbClr val="FEFEFE"/>
                </a:highlight>
                <a:latin typeface="Roboto"/>
                <a:ea typeface="Roboto"/>
                <a:cs typeface="Roboto"/>
                <a:sym typeface="Roboto"/>
              </a:rPr>
              <a:t>It is not mandatory to name the first parameter as a </a:t>
            </a:r>
            <a:r>
              <a:rPr lang="en" sz="1300">
                <a:solidFill>
                  <a:srgbClr val="6C0B24"/>
                </a:solidFill>
                <a:highlight>
                  <a:srgbClr val="F9F2F4"/>
                </a:highlight>
                <a:latin typeface="Courier New"/>
                <a:ea typeface="Courier New"/>
                <a:cs typeface="Courier New"/>
                <a:sym typeface="Courier New"/>
              </a:rPr>
              <a:t>self</a:t>
            </a:r>
            <a:r>
              <a:rPr lang="en" sz="1300">
                <a:solidFill>
                  <a:srgbClr val="222222"/>
                </a:solidFill>
                <a:highlight>
                  <a:srgbClr val="FEFEFE"/>
                </a:highlight>
                <a:latin typeface="Roboto"/>
                <a:ea typeface="Roboto"/>
                <a:cs typeface="Roboto"/>
                <a:sym typeface="Roboto"/>
              </a:rPr>
              <a:t>. We can give any name whatever we like,</a:t>
            </a:r>
            <a:br>
              <a:rPr lang="en" sz="1300">
                <a:solidFill>
                  <a:srgbClr val="222222"/>
                </a:solidFill>
                <a:highlight>
                  <a:srgbClr val="FEFEFE"/>
                </a:highlight>
                <a:latin typeface="Roboto"/>
                <a:ea typeface="Roboto"/>
                <a:cs typeface="Roboto"/>
                <a:sym typeface="Roboto"/>
              </a:rPr>
            </a:br>
            <a:r>
              <a:rPr lang="en" sz="1300">
                <a:solidFill>
                  <a:srgbClr val="222222"/>
                </a:solidFill>
                <a:highlight>
                  <a:srgbClr val="FEFEFE"/>
                </a:highlight>
                <a:latin typeface="Roboto"/>
                <a:ea typeface="Roboto"/>
                <a:cs typeface="Roboto"/>
                <a:sym typeface="Roboto"/>
              </a:rPr>
              <a:t> but it has to be the first parameter of an instance method.</a:t>
            </a:r>
            <a:endParaRPr sz="1300">
              <a:solidFill>
                <a:srgbClr val="000088"/>
              </a:solidFill>
              <a:highlight>
                <a:srgbClr val="FEFEFE"/>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nvSpPr>
        <p:spPr>
          <a:xfrm>
            <a:off x="0" y="0"/>
            <a:ext cx="4815600" cy="318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300"/>
              </a:spcBef>
              <a:spcAft>
                <a:spcPts val="0"/>
              </a:spcAft>
              <a:buNone/>
            </a:pPr>
            <a:r>
              <a:rPr b="1" lang="en" sz="2250">
                <a:solidFill>
                  <a:srgbClr val="1C2B41"/>
                </a:solidFill>
                <a:highlight>
                  <a:srgbClr val="FEFEFE"/>
                </a:highlight>
                <a:latin typeface="Roboto"/>
                <a:ea typeface="Roboto"/>
                <a:cs typeface="Roboto"/>
                <a:sym typeface="Roboto"/>
              </a:rPr>
              <a:t>Ways to Access Instance Variable</a:t>
            </a:r>
            <a:endParaRPr b="1" sz="2250">
              <a:solidFill>
                <a:srgbClr val="1C2B41"/>
              </a:solidFill>
              <a:highlight>
                <a:srgbClr val="FEFEFE"/>
              </a:highlight>
              <a:latin typeface="Roboto"/>
              <a:ea typeface="Roboto"/>
              <a:cs typeface="Roboto"/>
              <a:sym typeface="Roboto"/>
            </a:endParaRPr>
          </a:p>
          <a:p>
            <a:pPr indent="0" lvl="0" marL="0" rtl="0" algn="l">
              <a:lnSpc>
                <a:spcPct val="115000"/>
              </a:lnSpc>
              <a:spcBef>
                <a:spcPts val="1900"/>
              </a:spcBef>
              <a:spcAft>
                <a:spcPts val="0"/>
              </a:spcAft>
              <a:buNone/>
            </a:pPr>
            <a:r>
              <a:rPr lang="en" sz="1300">
                <a:solidFill>
                  <a:srgbClr val="222222"/>
                </a:solidFill>
                <a:highlight>
                  <a:srgbClr val="FEFEFE"/>
                </a:highlight>
                <a:latin typeface="Roboto"/>
                <a:ea typeface="Roboto"/>
                <a:cs typeface="Roboto"/>
                <a:sym typeface="Roboto"/>
              </a:rPr>
              <a:t>There are two ways to access the instance variable of class:</a:t>
            </a:r>
            <a:endParaRPr sz="1300">
              <a:solidFill>
                <a:srgbClr val="222222"/>
              </a:solidFill>
              <a:highlight>
                <a:srgbClr val="FEFEFE"/>
              </a:highlight>
              <a:latin typeface="Roboto"/>
              <a:ea typeface="Roboto"/>
              <a:cs typeface="Roboto"/>
              <a:sym typeface="Roboto"/>
            </a:endParaRPr>
          </a:p>
          <a:p>
            <a:pPr indent="-311150" lvl="0" marL="838200" rtl="0" algn="l">
              <a:lnSpc>
                <a:spcPct val="115000"/>
              </a:lnSpc>
              <a:spcBef>
                <a:spcPts val="1500"/>
              </a:spcBef>
              <a:spcAft>
                <a:spcPts val="0"/>
              </a:spcAft>
              <a:buClr>
                <a:srgbClr val="222222"/>
              </a:buClr>
              <a:buSzPts val="1300"/>
              <a:buFont typeface="Roboto"/>
              <a:buChar char="●"/>
            </a:pPr>
            <a:r>
              <a:rPr lang="en" sz="1300">
                <a:solidFill>
                  <a:srgbClr val="222222"/>
                </a:solidFill>
                <a:highlight>
                  <a:srgbClr val="FEFEFE"/>
                </a:highlight>
                <a:latin typeface="Roboto"/>
                <a:ea typeface="Roboto"/>
                <a:cs typeface="Roboto"/>
                <a:sym typeface="Roboto"/>
              </a:rPr>
              <a:t>Within the class in instance method by using the </a:t>
            </a:r>
            <a:r>
              <a:rPr b="1" lang="en" sz="1300">
                <a:solidFill>
                  <a:srgbClr val="222222"/>
                </a:solidFill>
                <a:highlight>
                  <a:srgbClr val="FEFEFE"/>
                </a:highlight>
                <a:latin typeface="Roboto"/>
                <a:ea typeface="Roboto"/>
                <a:cs typeface="Roboto"/>
                <a:sym typeface="Roboto"/>
              </a:rPr>
              <a:t>object reference</a:t>
            </a:r>
            <a:r>
              <a:rPr lang="en" sz="1300">
                <a:solidFill>
                  <a:srgbClr val="222222"/>
                </a:solidFill>
                <a:highlight>
                  <a:srgbClr val="FEFEFE"/>
                </a:highlight>
                <a:latin typeface="Roboto"/>
                <a:ea typeface="Roboto"/>
                <a:cs typeface="Roboto"/>
                <a:sym typeface="Roboto"/>
              </a:rPr>
              <a:t> (</a:t>
            </a:r>
            <a:r>
              <a:rPr lang="en" sz="1300">
                <a:solidFill>
                  <a:srgbClr val="6C0B24"/>
                </a:solidFill>
                <a:highlight>
                  <a:srgbClr val="F9F2F4"/>
                </a:highlight>
                <a:latin typeface="Courier New"/>
                <a:ea typeface="Courier New"/>
                <a:cs typeface="Courier New"/>
                <a:sym typeface="Courier New"/>
              </a:rPr>
              <a:t>self</a:t>
            </a:r>
            <a:r>
              <a:rPr lang="en" sz="1300">
                <a:solidFill>
                  <a:srgbClr val="222222"/>
                </a:solidFill>
                <a:highlight>
                  <a:srgbClr val="FEFEFE"/>
                </a:highlight>
                <a:latin typeface="Roboto"/>
                <a:ea typeface="Roboto"/>
                <a:cs typeface="Roboto"/>
                <a:sym typeface="Roboto"/>
              </a:rPr>
              <a:t>) or </a:t>
            </a:r>
            <a:br>
              <a:rPr lang="en" sz="1300">
                <a:solidFill>
                  <a:srgbClr val="222222"/>
                </a:solidFill>
                <a:highlight>
                  <a:srgbClr val="FEFEFE"/>
                </a:highlight>
                <a:latin typeface="Roboto"/>
                <a:ea typeface="Roboto"/>
                <a:cs typeface="Roboto"/>
                <a:sym typeface="Roboto"/>
              </a:rPr>
            </a:br>
            <a:r>
              <a:rPr lang="en" sz="1300">
                <a:solidFill>
                  <a:srgbClr val="222222"/>
                </a:solidFill>
                <a:highlight>
                  <a:srgbClr val="FEFEFE"/>
                </a:highlight>
                <a:latin typeface="Roboto"/>
                <a:ea typeface="Roboto"/>
                <a:cs typeface="Roboto"/>
                <a:sym typeface="Roboto"/>
              </a:rPr>
              <a:t>name_object</a:t>
            </a:r>
            <a:r>
              <a:rPr b="1" lang="en" sz="2100">
                <a:solidFill>
                  <a:srgbClr val="222222"/>
                </a:solidFill>
                <a:highlight>
                  <a:srgbClr val="FEFEFE"/>
                </a:highlight>
                <a:latin typeface="Roboto"/>
                <a:ea typeface="Roboto"/>
                <a:cs typeface="Roboto"/>
                <a:sym typeface="Roboto"/>
              </a:rPr>
              <a:t>.</a:t>
            </a:r>
            <a:r>
              <a:rPr lang="en" sz="1300">
                <a:solidFill>
                  <a:srgbClr val="222222"/>
                </a:solidFill>
                <a:highlight>
                  <a:srgbClr val="FEFEFE"/>
                </a:highlight>
                <a:latin typeface="Roboto"/>
                <a:ea typeface="Roboto"/>
                <a:cs typeface="Roboto"/>
                <a:sym typeface="Roboto"/>
              </a:rPr>
              <a:t>name_Instance_Variable</a:t>
            </a:r>
            <a:br>
              <a:rPr lang="en" sz="1300">
                <a:solidFill>
                  <a:srgbClr val="222222"/>
                </a:solidFill>
                <a:highlight>
                  <a:srgbClr val="FEFEFE"/>
                </a:highlight>
                <a:latin typeface="Roboto"/>
                <a:ea typeface="Roboto"/>
                <a:cs typeface="Roboto"/>
                <a:sym typeface="Roboto"/>
              </a:rPr>
            </a:br>
            <a:endParaRPr sz="1300">
              <a:solidFill>
                <a:srgbClr val="222222"/>
              </a:solidFill>
              <a:highlight>
                <a:srgbClr val="FEFEFE"/>
              </a:highlight>
              <a:latin typeface="Roboto"/>
              <a:ea typeface="Roboto"/>
              <a:cs typeface="Roboto"/>
              <a:sym typeface="Roboto"/>
            </a:endParaRPr>
          </a:p>
          <a:p>
            <a:pPr indent="-311150" lvl="0" marL="838200" rtl="0" algn="l">
              <a:lnSpc>
                <a:spcPct val="115000"/>
              </a:lnSpc>
              <a:spcBef>
                <a:spcPts val="0"/>
              </a:spcBef>
              <a:spcAft>
                <a:spcPts val="0"/>
              </a:spcAft>
              <a:buClr>
                <a:srgbClr val="222222"/>
              </a:buClr>
              <a:buSzPts val="1300"/>
              <a:buFont typeface="Roboto"/>
              <a:buChar char="●"/>
            </a:pPr>
            <a:r>
              <a:rPr lang="en" sz="1300">
                <a:solidFill>
                  <a:srgbClr val="222222"/>
                </a:solidFill>
                <a:highlight>
                  <a:srgbClr val="FEFEFE"/>
                </a:highlight>
                <a:latin typeface="Roboto"/>
                <a:ea typeface="Roboto"/>
                <a:cs typeface="Roboto"/>
                <a:sym typeface="Roboto"/>
              </a:rPr>
              <a:t>Using </a:t>
            </a:r>
            <a:r>
              <a:rPr lang="en" sz="1300">
                <a:solidFill>
                  <a:srgbClr val="6C0B24"/>
                </a:solidFill>
                <a:highlight>
                  <a:srgbClr val="F9F2F4"/>
                </a:highlight>
                <a:latin typeface="Courier New"/>
                <a:ea typeface="Courier New"/>
                <a:cs typeface="Courier New"/>
                <a:sym typeface="Courier New"/>
              </a:rPr>
              <a:t>getattr()</a:t>
            </a:r>
            <a:r>
              <a:rPr lang="en" sz="1300">
                <a:solidFill>
                  <a:srgbClr val="222222"/>
                </a:solidFill>
                <a:highlight>
                  <a:srgbClr val="FEFEFE"/>
                </a:highlight>
                <a:latin typeface="Roboto"/>
                <a:ea typeface="Roboto"/>
                <a:cs typeface="Roboto"/>
                <a:sym typeface="Roboto"/>
              </a:rPr>
              <a:t> method</a:t>
            </a:r>
            <a:endParaRPr sz="1300">
              <a:solidFill>
                <a:srgbClr val="222222"/>
              </a:solidFill>
              <a:highlight>
                <a:srgbClr val="FEFEFE"/>
              </a:highlight>
              <a:latin typeface="Roboto"/>
              <a:ea typeface="Roboto"/>
              <a:cs typeface="Roboto"/>
              <a:sym typeface="Roboto"/>
            </a:endParaRPr>
          </a:p>
          <a:p>
            <a:pPr indent="0" lvl="0" marL="0" rtl="0" algn="l">
              <a:lnSpc>
                <a:spcPct val="115000"/>
              </a:lnSpc>
              <a:spcBef>
                <a:spcPts val="2300"/>
              </a:spcBef>
              <a:spcAft>
                <a:spcPts val="1900"/>
              </a:spcAft>
              <a:buNone/>
            </a:pPr>
            <a:r>
              <a:t/>
            </a:r>
            <a:endParaRPr b="1" sz="2250">
              <a:solidFill>
                <a:srgbClr val="1C2B41"/>
              </a:solidFill>
              <a:highlight>
                <a:srgbClr val="FEFEFE"/>
              </a:highlight>
              <a:latin typeface="Roboto"/>
              <a:ea typeface="Roboto"/>
              <a:cs typeface="Roboto"/>
              <a:sym typeface="Roboto"/>
            </a:endParaRPr>
          </a:p>
        </p:txBody>
      </p:sp>
      <p:pic>
        <p:nvPicPr>
          <p:cNvPr id="157" name="Google Shape;157;p27"/>
          <p:cNvPicPr preferRelativeResize="0"/>
          <p:nvPr/>
        </p:nvPicPr>
        <p:blipFill>
          <a:blip r:embed="rId3">
            <a:alphaModFix/>
          </a:blip>
          <a:stretch>
            <a:fillRect/>
          </a:stretch>
        </p:blipFill>
        <p:spPr>
          <a:xfrm>
            <a:off x="4755275" y="1041900"/>
            <a:ext cx="4023600" cy="372359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57375" y="2926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1: OOP Building a Simple Statistics Class in Python</a:t>
            </a:r>
            <a:endParaRPr/>
          </a:p>
          <a:p>
            <a:pPr indent="0" lvl="0" marL="0" rtl="0" algn="l">
              <a:spcBef>
                <a:spcPts val="0"/>
              </a:spcBef>
              <a:spcAft>
                <a:spcPts val="0"/>
              </a:spcAft>
              <a:buNone/>
            </a:pPr>
            <a:r>
              <a:t/>
            </a:r>
            <a:endParaRPr/>
          </a:p>
        </p:txBody>
      </p:sp>
      <p:sp>
        <p:nvSpPr>
          <p:cNvPr id="163" name="Google Shape;163;p28"/>
          <p:cNvSpPr txBox="1"/>
          <p:nvPr>
            <p:ph idx="1" type="body"/>
          </p:nvPr>
        </p:nvSpPr>
        <p:spPr>
          <a:xfrm>
            <a:off x="206525" y="1082375"/>
            <a:ext cx="8520600" cy="24765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1300">
                <a:solidFill>
                  <a:srgbClr val="000000"/>
                </a:solidFill>
                <a:latin typeface="Arial"/>
                <a:ea typeface="Arial"/>
                <a:cs typeface="Arial"/>
                <a:sym typeface="Arial"/>
              </a:rPr>
              <a:t>Task Overview:</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Create a class called </a:t>
            </a:r>
            <a:r>
              <a:rPr lang="en" sz="1100">
                <a:solidFill>
                  <a:srgbClr val="188038"/>
                </a:solidFill>
                <a:latin typeface="Roboto Mono"/>
                <a:ea typeface="Roboto Mono"/>
                <a:cs typeface="Roboto Mono"/>
                <a:sym typeface="Roboto Mono"/>
              </a:rPr>
              <a:t>my_statistics</a:t>
            </a:r>
            <a:r>
              <a:rPr lang="en" sz="1100">
                <a:solidFill>
                  <a:srgbClr val="000000"/>
                </a:solidFill>
                <a:latin typeface="Arial"/>
                <a:ea typeface="Arial"/>
                <a:cs typeface="Arial"/>
                <a:sym typeface="Arial"/>
              </a:rPr>
              <a:t> that calculates basic statistics from a list of numbers.</a:t>
            </a: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The class should include </a:t>
            </a:r>
            <a:r>
              <a:rPr b="1" lang="en" sz="1100">
                <a:solidFill>
                  <a:srgbClr val="000000"/>
                </a:solidFill>
                <a:latin typeface="Arial"/>
                <a:ea typeface="Arial"/>
                <a:cs typeface="Arial"/>
                <a:sym typeface="Arial"/>
              </a:rPr>
              <a:t>4 methods</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188038"/>
                </a:solidFill>
                <a:latin typeface="Roboto Mono"/>
                <a:ea typeface="Roboto Mono"/>
                <a:cs typeface="Roboto Mono"/>
                <a:sym typeface="Roboto Mono"/>
              </a:rPr>
              <a:t>count()</a:t>
            </a:r>
            <a:r>
              <a:rPr lang="en" sz="1100">
                <a:solidFill>
                  <a:srgbClr val="000000"/>
                </a:solidFill>
                <a:latin typeface="Arial"/>
                <a:ea typeface="Arial"/>
                <a:cs typeface="Arial"/>
                <a:sym typeface="Arial"/>
              </a:rPr>
              <a:t> → Returns the number of elements</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188038"/>
                </a:solidFill>
                <a:latin typeface="Roboto Mono"/>
                <a:ea typeface="Roboto Mono"/>
                <a:cs typeface="Roboto Mono"/>
                <a:sym typeface="Roboto Mono"/>
              </a:rPr>
              <a:t>sum()</a:t>
            </a:r>
            <a:r>
              <a:rPr lang="en" sz="1100">
                <a:solidFill>
                  <a:srgbClr val="000000"/>
                </a:solidFill>
                <a:latin typeface="Arial"/>
                <a:ea typeface="Arial"/>
                <a:cs typeface="Arial"/>
                <a:sym typeface="Arial"/>
              </a:rPr>
              <a:t> → Returns the total sum of elements</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188038"/>
                </a:solidFill>
                <a:latin typeface="Roboto Mono"/>
                <a:ea typeface="Roboto Mono"/>
                <a:cs typeface="Roboto Mono"/>
                <a:sym typeface="Roboto Mono"/>
              </a:rPr>
              <a:t>mean()</a:t>
            </a:r>
            <a:r>
              <a:rPr lang="en" sz="1100">
                <a:solidFill>
                  <a:srgbClr val="000000"/>
                </a:solidFill>
                <a:latin typeface="Arial"/>
                <a:ea typeface="Arial"/>
                <a:cs typeface="Arial"/>
                <a:sym typeface="Arial"/>
              </a:rPr>
              <a:t> → Returns the average value</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188038"/>
                </a:solidFill>
                <a:latin typeface="Roboto Mono"/>
                <a:ea typeface="Roboto Mono"/>
                <a:cs typeface="Roboto Mono"/>
                <a:sym typeface="Roboto Mono"/>
              </a:rPr>
              <a:t>median()</a:t>
            </a:r>
            <a:r>
              <a:rPr lang="en" sz="1100">
                <a:solidFill>
                  <a:srgbClr val="000000"/>
                </a:solidFill>
                <a:latin typeface="Arial"/>
                <a:ea typeface="Arial"/>
                <a:cs typeface="Arial"/>
                <a:sym typeface="Arial"/>
              </a:rPr>
              <a:t> → Returns the middle value</a:t>
            </a:r>
            <a:endParaRPr/>
          </a:p>
        </p:txBody>
      </p:sp>
      <p:sp>
        <p:nvSpPr>
          <p:cNvPr id="164" name="Google Shape;164;p28"/>
          <p:cNvSpPr txBox="1"/>
          <p:nvPr/>
        </p:nvSpPr>
        <p:spPr>
          <a:xfrm>
            <a:off x="283525" y="3558875"/>
            <a:ext cx="86721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For example task 1:</a:t>
            </a:r>
            <a:endParaRPr b="1" sz="1000"/>
          </a:p>
          <a:p>
            <a:pPr indent="0" lvl="0" marL="0" rtl="0" algn="l">
              <a:spcBef>
                <a:spcPts val="0"/>
              </a:spcBef>
              <a:spcAft>
                <a:spcPts val="0"/>
              </a:spcAft>
              <a:buNone/>
            </a:pPr>
            <a:r>
              <a:t/>
            </a:r>
            <a:endParaRPr b="1" sz="1000"/>
          </a:p>
          <a:p>
            <a:pPr indent="0" lvl="0" marL="457200" rtl="0" algn="l">
              <a:spcBef>
                <a:spcPts val="0"/>
              </a:spcBef>
              <a:spcAft>
                <a:spcPts val="0"/>
              </a:spcAft>
              <a:buNone/>
            </a:pPr>
            <a:r>
              <a:rPr lang="en" sz="1000"/>
              <a:t>ages = [31, 26, 34, 37, 27, 26, 32, 32, 26, 27]</a:t>
            </a:r>
            <a:endParaRPr sz="1000"/>
          </a:p>
          <a:p>
            <a:pPr indent="0" lvl="0" marL="457200" rtl="0" algn="l">
              <a:spcBef>
                <a:spcPts val="0"/>
              </a:spcBef>
              <a:spcAft>
                <a:spcPts val="0"/>
              </a:spcAft>
              <a:buNone/>
            </a:pPr>
            <a:r>
              <a:rPr lang="en" sz="1000"/>
              <a:t>Calc = my_statistics(ages)</a:t>
            </a:r>
            <a:endParaRPr sz="1000"/>
          </a:p>
          <a:p>
            <a:pPr indent="0" lvl="0" marL="457200" rtl="0" algn="l">
              <a:spcBef>
                <a:spcPts val="0"/>
              </a:spcBef>
              <a:spcAft>
                <a:spcPts val="0"/>
              </a:spcAft>
              <a:buNone/>
            </a:pPr>
            <a:r>
              <a:rPr lang="en" sz="1000"/>
              <a:t>Calc.count()   ➝ returns 10  </a:t>
            </a:r>
            <a:endParaRPr sz="1000"/>
          </a:p>
          <a:p>
            <a:pPr indent="0" lvl="0" marL="457200" rtl="0" algn="l">
              <a:spcBef>
                <a:spcPts val="0"/>
              </a:spcBef>
              <a:spcAft>
                <a:spcPts val="0"/>
              </a:spcAft>
              <a:buNone/>
            </a:pPr>
            <a:r>
              <a:rPr lang="en" sz="1000"/>
              <a:t>Calc.sum()     ➝ returns 298  </a:t>
            </a:r>
            <a:endParaRPr sz="1000"/>
          </a:p>
          <a:p>
            <a:pPr indent="0" lvl="0" marL="457200" rtl="0" algn="l">
              <a:spcBef>
                <a:spcPts val="0"/>
              </a:spcBef>
              <a:spcAft>
                <a:spcPts val="0"/>
              </a:spcAft>
              <a:buNone/>
            </a:pPr>
            <a:r>
              <a:rPr lang="en" sz="1000"/>
              <a:t>Calc.mean()    ➝ returns 29.8  </a:t>
            </a:r>
            <a:endParaRPr sz="1000"/>
          </a:p>
          <a:p>
            <a:pPr indent="0" lvl="0" marL="457200" rtl="0" algn="l">
              <a:spcBef>
                <a:spcPts val="0"/>
              </a:spcBef>
              <a:spcAft>
                <a:spcPts val="0"/>
              </a:spcAft>
              <a:buNone/>
            </a:pPr>
            <a:r>
              <a:rPr lang="en" sz="1000"/>
              <a:t>Calc.median()  ➝ returns 29.0   &gt;&gt;&gt; sorted()</a:t>
            </a:r>
            <a:endParaRPr sz="1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57375" y="-121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2: </a:t>
            </a:r>
            <a:r>
              <a:rPr lang="en"/>
              <a:t> OOP Voting System</a:t>
            </a:r>
            <a:endParaRPr/>
          </a:p>
        </p:txBody>
      </p:sp>
      <p:sp>
        <p:nvSpPr>
          <p:cNvPr id="170" name="Google Shape;170;p29"/>
          <p:cNvSpPr txBox="1"/>
          <p:nvPr/>
        </p:nvSpPr>
        <p:spPr>
          <a:xfrm>
            <a:off x="434375" y="739175"/>
            <a:ext cx="7631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t>Create a class to simulate a simple voting system with the following functions:</a:t>
            </a:r>
            <a:endParaRPr/>
          </a:p>
        </p:txBody>
      </p:sp>
      <p:graphicFrame>
        <p:nvGraphicFramePr>
          <p:cNvPr id="171" name="Google Shape;171;p29"/>
          <p:cNvGraphicFramePr/>
          <p:nvPr/>
        </p:nvGraphicFramePr>
        <p:xfrm>
          <a:off x="642275" y="1312055"/>
          <a:ext cx="3000000" cy="3000000"/>
        </p:xfrm>
        <a:graphic>
          <a:graphicData uri="http://schemas.openxmlformats.org/drawingml/2006/table">
            <a:tbl>
              <a:tblPr>
                <a:noFill/>
                <a:tableStyleId>{3B26F34C-ECFC-4407-BA16-5A6A4F70B2AD}</a:tableStyleId>
              </a:tblPr>
              <a:tblGrid>
                <a:gridCol w="1955550"/>
                <a:gridCol w="4832175"/>
              </a:tblGrid>
              <a:tr h="200025">
                <a:tc>
                  <a:txBody>
                    <a:bodyPr/>
                    <a:lstStyle/>
                    <a:p>
                      <a:pPr indent="0" lvl="0" marL="0" rtl="0" algn="ctr">
                        <a:lnSpc>
                          <a:spcPct val="115000"/>
                        </a:lnSpc>
                        <a:spcBef>
                          <a:spcPts val="0"/>
                        </a:spcBef>
                        <a:spcAft>
                          <a:spcPts val="0"/>
                        </a:spcAft>
                        <a:buNone/>
                      </a:pPr>
                      <a:r>
                        <a:rPr b="1" lang="en" sz="1100"/>
                        <a:t>Function Name</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Description</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add_candidate(name)</a:t>
                      </a:r>
                      <a:endParaRPr sz="1100">
                        <a:solidFill>
                          <a:srgbClr val="188038"/>
                        </a:solidFill>
                        <a:latin typeface="Roboto Mono"/>
                        <a:ea typeface="Roboto Mono"/>
                        <a:cs typeface="Roboto Mono"/>
                        <a:sym typeface="Roboto Mon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Add a candidate to the election</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show_candidates()</a:t>
                      </a:r>
                      <a:endParaRPr sz="1100">
                        <a:solidFill>
                          <a:srgbClr val="188038"/>
                        </a:solidFill>
                        <a:latin typeface="Roboto Mono"/>
                        <a:ea typeface="Roboto Mono"/>
                        <a:cs typeface="Roboto Mono"/>
                        <a:sym typeface="Roboto Mon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Display the list of all candidates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vote(name)</a:t>
                      </a:r>
                      <a:endParaRPr sz="1100">
                        <a:solidFill>
                          <a:srgbClr val="188038"/>
                        </a:solidFill>
                        <a:latin typeface="Roboto Mono"/>
                        <a:ea typeface="Roboto Mono"/>
                        <a:cs typeface="Roboto Mono"/>
                        <a:sym typeface="Roboto Mon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Add a vote to a candidate by name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get_results(name)</a:t>
                      </a:r>
                      <a:endParaRPr sz="1100">
                        <a:solidFill>
                          <a:srgbClr val="188038"/>
                        </a:solidFill>
                        <a:latin typeface="Roboto Mono"/>
                        <a:ea typeface="Roboto Mono"/>
                        <a:cs typeface="Roboto Mono"/>
                        <a:sym typeface="Roboto Mon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Return the total votes for a specific candidate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display_winner()</a:t>
                      </a:r>
                      <a:endParaRPr sz="1100">
                        <a:solidFill>
                          <a:srgbClr val="188038"/>
                        </a:solidFill>
                        <a:latin typeface="Roboto Mono"/>
                        <a:ea typeface="Roboto Mono"/>
                        <a:cs typeface="Roboto Mono"/>
                        <a:sym typeface="Roboto Mon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Show the candidate with the highest number of votes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72" name="Google Shape;172;p29"/>
          <p:cNvSpPr txBox="1"/>
          <p:nvPr/>
        </p:nvSpPr>
        <p:spPr>
          <a:xfrm>
            <a:off x="642275" y="3647400"/>
            <a:ext cx="6881100" cy="1554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400"/>
              </a:spcBef>
              <a:spcAft>
                <a:spcPts val="0"/>
              </a:spcAft>
              <a:buNone/>
            </a:pPr>
            <a:r>
              <a:rPr b="1" lang="en" sz="1300"/>
              <a:t> Notes:</a:t>
            </a:r>
            <a:endParaRPr b="1" sz="1300"/>
          </a:p>
          <a:p>
            <a:pPr indent="-298450" lvl="0" marL="457200" rtl="0" algn="l">
              <a:lnSpc>
                <a:spcPct val="100000"/>
              </a:lnSpc>
              <a:spcBef>
                <a:spcPts val="1200"/>
              </a:spcBef>
              <a:spcAft>
                <a:spcPts val="0"/>
              </a:spcAft>
              <a:buSzPts val="1100"/>
              <a:buChar char="●"/>
            </a:pPr>
            <a:r>
              <a:rPr lang="en" sz="1100"/>
              <a:t>If the candidate doesn't exist, the system prints an error message.</a:t>
            </a:r>
            <a:br>
              <a:rPr lang="en" sz="1100"/>
            </a:br>
            <a:endParaRPr sz="1100"/>
          </a:p>
          <a:p>
            <a:pPr indent="-298450" lvl="0" marL="457200" rtl="0" algn="l">
              <a:lnSpc>
                <a:spcPct val="100000"/>
              </a:lnSpc>
              <a:spcBef>
                <a:spcPts val="0"/>
              </a:spcBef>
              <a:spcAft>
                <a:spcPts val="0"/>
              </a:spcAft>
              <a:buSzPts val="1100"/>
              <a:buChar char="●"/>
            </a:pPr>
            <a:r>
              <a:rPr lang="en" sz="1100"/>
              <a:t>Voting results and winner are displayed clearly.</a:t>
            </a:r>
            <a:br>
              <a:rPr lang="en" sz="1100"/>
            </a:br>
            <a:endParaRPr sz="1100"/>
          </a:p>
          <a:p>
            <a:pPr indent="-298450" lvl="0" marL="457200" rtl="0" algn="l">
              <a:lnSpc>
                <a:spcPct val="100000"/>
              </a:lnSpc>
              <a:spcBef>
                <a:spcPts val="0"/>
              </a:spcBef>
              <a:spcAft>
                <a:spcPts val="0"/>
              </a:spcAft>
              <a:buSzPts val="1100"/>
              <a:buChar char="●"/>
            </a:pPr>
            <a:r>
              <a:rPr lang="en" sz="1100"/>
              <a:t>You can expand the logic by adding voter ID tracking or duplicate vote prevention.</a:t>
            </a:r>
            <a:br>
              <a:rPr lang="en" sz="1100"/>
            </a:br>
            <a:endParaRPr sz="1100"/>
          </a:p>
        </p:txBody>
      </p:sp>
      <p:sp>
        <p:nvSpPr>
          <p:cNvPr id="173" name="Google Shape;173;p29"/>
          <p:cNvSpPr txBox="1"/>
          <p:nvPr/>
        </p:nvSpPr>
        <p:spPr>
          <a:xfrm>
            <a:off x="0" y="0"/>
            <a:ext cx="710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4" name="Google Shape;174;p29"/>
          <p:cNvSpPr txBox="1"/>
          <p:nvPr/>
        </p:nvSpPr>
        <p:spPr>
          <a:xfrm>
            <a:off x="5936600" y="3996225"/>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chemeClr val="lt2"/>
                </a:highlight>
              </a:rPr>
              <a:t>For example task 2 in a next slide</a:t>
            </a:r>
            <a:endParaRPr sz="1700">
              <a:highlight>
                <a:schemeClr val="lt2"/>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cxnSp>
        <p:nvCxnSpPr>
          <p:cNvPr id="179" name="Google Shape;179;p30"/>
          <p:cNvCxnSpPr/>
          <p:nvPr/>
        </p:nvCxnSpPr>
        <p:spPr>
          <a:xfrm rot="10800000">
            <a:off x="2707700" y="608050"/>
            <a:ext cx="18000" cy="0"/>
          </a:xfrm>
          <a:prstGeom prst="straightConnector1">
            <a:avLst/>
          </a:prstGeom>
          <a:noFill/>
          <a:ln cap="flat" cmpd="sng" w="9525">
            <a:solidFill>
              <a:schemeClr val="dk2"/>
            </a:solidFill>
            <a:prstDash val="solid"/>
            <a:round/>
            <a:headEnd len="med" w="med" type="none"/>
            <a:tailEnd len="med" w="med" type="none"/>
          </a:ln>
        </p:spPr>
      </p:cxnSp>
      <p:sp>
        <p:nvSpPr>
          <p:cNvPr id="180" name="Google Shape;180;p30"/>
          <p:cNvSpPr txBox="1"/>
          <p:nvPr/>
        </p:nvSpPr>
        <p:spPr>
          <a:xfrm>
            <a:off x="0" y="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For example task 2:</a:t>
            </a:r>
            <a:endParaRPr sz="1700"/>
          </a:p>
        </p:txBody>
      </p:sp>
      <p:sp>
        <p:nvSpPr>
          <p:cNvPr id="181" name="Google Shape;181;p30"/>
          <p:cNvSpPr txBox="1"/>
          <p:nvPr/>
        </p:nvSpPr>
        <p:spPr>
          <a:xfrm>
            <a:off x="0" y="207850"/>
            <a:ext cx="710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82" name="Google Shape;182;p30"/>
          <p:cNvPicPr preferRelativeResize="0"/>
          <p:nvPr/>
        </p:nvPicPr>
        <p:blipFill>
          <a:blip r:embed="rId3">
            <a:alphaModFix/>
          </a:blip>
          <a:stretch>
            <a:fillRect/>
          </a:stretch>
        </p:blipFill>
        <p:spPr>
          <a:xfrm>
            <a:off x="1099825" y="-90700"/>
            <a:ext cx="5034575"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There are four </a:t>
            </a:r>
            <a:r>
              <a:rPr lang="en"/>
              <a:t>Pillars </a:t>
            </a:r>
            <a:r>
              <a:rPr lang="en"/>
              <a:t>of Object Oriented Programming: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8" name="Google Shape;188;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Abstraction</a:t>
            </a:r>
            <a:endParaRPr/>
          </a:p>
          <a:p>
            <a:pPr indent="-342900" lvl="0" marL="457200" rtl="0" algn="l">
              <a:lnSpc>
                <a:spcPct val="200000"/>
              </a:lnSpc>
              <a:spcBef>
                <a:spcPts val="0"/>
              </a:spcBef>
              <a:spcAft>
                <a:spcPts val="0"/>
              </a:spcAft>
              <a:buSzPts val="1800"/>
              <a:buChar char="●"/>
            </a:pPr>
            <a:r>
              <a:rPr b="1" lang="en"/>
              <a:t>Encapsulation</a:t>
            </a:r>
            <a:endParaRPr b="1"/>
          </a:p>
          <a:p>
            <a:pPr indent="-342900" lvl="0" marL="457200" rtl="0" algn="l">
              <a:lnSpc>
                <a:spcPct val="200000"/>
              </a:lnSpc>
              <a:spcBef>
                <a:spcPts val="0"/>
              </a:spcBef>
              <a:spcAft>
                <a:spcPts val="0"/>
              </a:spcAft>
              <a:buSzPts val="1800"/>
              <a:buChar char="●"/>
            </a:pPr>
            <a:r>
              <a:rPr lang="en"/>
              <a:t>Inheritance</a:t>
            </a:r>
            <a:endParaRPr/>
          </a:p>
          <a:p>
            <a:pPr indent="-342900" lvl="0" marL="457200" rtl="0" algn="l">
              <a:lnSpc>
                <a:spcPct val="200000"/>
              </a:lnSpc>
              <a:spcBef>
                <a:spcPts val="0"/>
              </a:spcBef>
              <a:spcAft>
                <a:spcPts val="0"/>
              </a:spcAft>
              <a:buSzPts val="1800"/>
              <a:buChar char="●"/>
            </a:pPr>
            <a:r>
              <a:rPr lang="en"/>
              <a:t>Polymorphism</a:t>
            </a:r>
            <a:endParaRPr/>
          </a:p>
          <a:p>
            <a:pPr indent="0" lvl="0" marL="0" rtl="0" algn="l">
              <a:spcBef>
                <a:spcPts val="1200"/>
              </a:spcBef>
              <a:spcAft>
                <a:spcPts val="0"/>
              </a:spcAft>
              <a:buNone/>
            </a:pPr>
            <a:r>
              <a:rPr lang="en"/>
              <a:t>Lets try to understand each of them in a most easiest way!</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55587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rgbClr val="222222"/>
                </a:solidFill>
                <a:highlight>
                  <a:srgbClr val="FEFEFE"/>
                </a:highlight>
                <a:latin typeface="Roboto"/>
                <a:ea typeface="Roboto"/>
                <a:cs typeface="Roboto"/>
                <a:sym typeface="Roboto"/>
              </a:rPr>
              <a:t>Object-oriented programming</a:t>
            </a:r>
            <a:r>
              <a:rPr b="0" lang="en" sz="1300">
                <a:solidFill>
                  <a:srgbClr val="222222"/>
                </a:solidFill>
                <a:highlight>
                  <a:srgbClr val="FEFEFE"/>
                </a:highlight>
                <a:latin typeface="Roboto"/>
                <a:ea typeface="Roboto"/>
                <a:cs typeface="Roboto"/>
                <a:sym typeface="Roboto"/>
              </a:rPr>
              <a:t> (OOP) is a programming paradigm based on the concept of "</a:t>
            </a:r>
            <a:r>
              <a:rPr lang="en" sz="1300">
                <a:solidFill>
                  <a:srgbClr val="222222"/>
                </a:solidFill>
                <a:highlight>
                  <a:srgbClr val="FEFEFE"/>
                </a:highlight>
                <a:latin typeface="Roboto"/>
                <a:ea typeface="Roboto"/>
                <a:cs typeface="Roboto"/>
                <a:sym typeface="Roboto"/>
              </a:rPr>
              <a:t>objects</a:t>
            </a:r>
            <a:r>
              <a:rPr b="0" lang="en" sz="1300">
                <a:solidFill>
                  <a:srgbClr val="222222"/>
                </a:solidFill>
                <a:highlight>
                  <a:srgbClr val="FEFEFE"/>
                </a:highlight>
                <a:latin typeface="Roboto"/>
                <a:ea typeface="Roboto"/>
                <a:cs typeface="Roboto"/>
                <a:sym typeface="Roboto"/>
              </a:rPr>
              <a:t>".</a:t>
            </a:r>
            <a:endParaRPr b="0" sz="1300">
              <a:solidFill>
                <a:srgbClr val="222222"/>
              </a:solidFill>
              <a:highlight>
                <a:srgbClr val="FEFEFE"/>
              </a:highlight>
              <a:latin typeface="Roboto"/>
              <a:ea typeface="Roboto"/>
              <a:cs typeface="Roboto"/>
              <a:sym typeface="Roboto"/>
            </a:endParaRPr>
          </a:p>
        </p:txBody>
      </p:sp>
      <p:sp>
        <p:nvSpPr>
          <p:cNvPr id="72" name="Google Shape;72;p14"/>
          <p:cNvSpPr txBox="1"/>
          <p:nvPr>
            <p:ph idx="1" type="body"/>
          </p:nvPr>
        </p:nvSpPr>
        <p:spPr>
          <a:xfrm>
            <a:off x="172625" y="1830550"/>
            <a:ext cx="8520600" cy="19230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300">
                <a:solidFill>
                  <a:srgbClr val="222222"/>
                </a:solidFill>
                <a:highlight>
                  <a:srgbClr val="FEFEFE"/>
                </a:highlight>
                <a:latin typeface="Roboto"/>
                <a:ea typeface="Roboto"/>
                <a:cs typeface="Roboto"/>
                <a:sym typeface="Roboto"/>
              </a:rPr>
              <a:t> The object contains both data and code: </a:t>
            </a:r>
            <a:endParaRPr sz="1300">
              <a:solidFill>
                <a:srgbClr val="222222"/>
              </a:solidFill>
              <a:highlight>
                <a:srgbClr val="FEFEFE"/>
              </a:highlight>
              <a:latin typeface="Roboto"/>
              <a:ea typeface="Roboto"/>
              <a:cs typeface="Roboto"/>
              <a:sym typeface="Roboto"/>
            </a:endParaRPr>
          </a:p>
          <a:p>
            <a:pPr indent="-311150" lvl="0" marL="457200" rtl="0" algn="l">
              <a:lnSpc>
                <a:spcPct val="200000"/>
              </a:lnSpc>
              <a:spcBef>
                <a:spcPts val="1200"/>
              </a:spcBef>
              <a:spcAft>
                <a:spcPts val="0"/>
              </a:spcAft>
              <a:buClr>
                <a:srgbClr val="222222"/>
              </a:buClr>
              <a:buSzPts val="1300"/>
              <a:buFont typeface="Roboto"/>
              <a:buChar char="●"/>
            </a:pPr>
            <a:r>
              <a:rPr lang="en" sz="1300">
                <a:solidFill>
                  <a:srgbClr val="222222"/>
                </a:solidFill>
                <a:highlight>
                  <a:srgbClr val="FEFEFE"/>
                </a:highlight>
                <a:latin typeface="Roboto"/>
                <a:ea typeface="Roboto"/>
                <a:cs typeface="Roboto"/>
                <a:sym typeface="Roboto"/>
              </a:rPr>
              <a:t>Data in the form of </a:t>
            </a:r>
            <a:r>
              <a:rPr b="1" lang="en" sz="1300">
                <a:solidFill>
                  <a:srgbClr val="222222"/>
                </a:solidFill>
                <a:highlight>
                  <a:srgbClr val="FEFEFE"/>
                </a:highlight>
                <a:latin typeface="Roboto"/>
                <a:ea typeface="Roboto"/>
                <a:cs typeface="Roboto"/>
                <a:sym typeface="Roboto"/>
              </a:rPr>
              <a:t>properties </a:t>
            </a:r>
            <a:r>
              <a:rPr lang="en" sz="1300">
                <a:solidFill>
                  <a:srgbClr val="222222"/>
                </a:solidFill>
                <a:highlight>
                  <a:srgbClr val="FEFEFE"/>
                </a:highlight>
                <a:latin typeface="Roboto"/>
                <a:ea typeface="Roboto"/>
                <a:cs typeface="Roboto"/>
                <a:sym typeface="Roboto"/>
              </a:rPr>
              <a:t>(often known as attributes or </a:t>
            </a:r>
            <a:r>
              <a:rPr lang="en" sz="1300">
                <a:solidFill>
                  <a:srgbClr val="222222"/>
                </a:solidFill>
                <a:highlight>
                  <a:srgbClr val="FEFEFE"/>
                </a:highlight>
                <a:latin typeface="Roboto"/>
                <a:ea typeface="Roboto"/>
                <a:cs typeface="Roboto"/>
                <a:sym typeface="Roboto"/>
              </a:rPr>
              <a:t>state</a:t>
            </a:r>
            <a:r>
              <a:rPr lang="en" sz="1300">
                <a:solidFill>
                  <a:srgbClr val="222222"/>
                </a:solidFill>
                <a:highlight>
                  <a:srgbClr val="FEFEFE"/>
                </a:highlight>
                <a:latin typeface="Roboto"/>
                <a:ea typeface="Roboto"/>
                <a:cs typeface="Roboto"/>
                <a:sym typeface="Roboto"/>
              </a:rPr>
              <a:t>), </a:t>
            </a:r>
            <a:endParaRPr sz="1300">
              <a:solidFill>
                <a:srgbClr val="222222"/>
              </a:solidFill>
              <a:highlight>
                <a:srgbClr val="FEFEFE"/>
              </a:highlight>
              <a:latin typeface="Roboto"/>
              <a:ea typeface="Roboto"/>
              <a:cs typeface="Roboto"/>
              <a:sym typeface="Roboto"/>
            </a:endParaRPr>
          </a:p>
          <a:p>
            <a:pPr indent="-311150" lvl="0" marL="457200" rtl="0" algn="l">
              <a:lnSpc>
                <a:spcPct val="200000"/>
              </a:lnSpc>
              <a:spcBef>
                <a:spcPts val="0"/>
              </a:spcBef>
              <a:spcAft>
                <a:spcPts val="0"/>
              </a:spcAft>
              <a:buClr>
                <a:srgbClr val="222222"/>
              </a:buClr>
              <a:buSzPts val="1300"/>
              <a:buFont typeface="Roboto"/>
              <a:buChar char="●"/>
            </a:pPr>
            <a:r>
              <a:rPr lang="en" sz="1300">
                <a:solidFill>
                  <a:srgbClr val="222222"/>
                </a:solidFill>
                <a:highlight>
                  <a:srgbClr val="FEFEFE"/>
                </a:highlight>
                <a:latin typeface="Roboto"/>
                <a:ea typeface="Roboto"/>
                <a:cs typeface="Roboto"/>
                <a:sym typeface="Roboto"/>
              </a:rPr>
              <a:t>Code in the form of </a:t>
            </a:r>
            <a:r>
              <a:rPr b="1" lang="en" sz="1300">
                <a:solidFill>
                  <a:srgbClr val="222222"/>
                </a:solidFill>
                <a:highlight>
                  <a:srgbClr val="FEFEFE"/>
                </a:highlight>
                <a:latin typeface="Roboto"/>
                <a:ea typeface="Roboto"/>
                <a:cs typeface="Roboto"/>
                <a:sym typeface="Roboto"/>
              </a:rPr>
              <a:t>methods </a:t>
            </a:r>
            <a:r>
              <a:rPr lang="en" sz="1300">
                <a:solidFill>
                  <a:srgbClr val="222222"/>
                </a:solidFill>
                <a:highlight>
                  <a:srgbClr val="FEFEFE"/>
                </a:highlight>
                <a:latin typeface="Roboto"/>
                <a:ea typeface="Roboto"/>
                <a:cs typeface="Roboto"/>
                <a:sym typeface="Roboto"/>
              </a:rPr>
              <a:t>(actions an object can perform or b</a:t>
            </a:r>
            <a:r>
              <a:rPr lang="en" sz="1300">
                <a:solidFill>
                  <a:srgbClr val="222222"/>
                </a:solidFill>
                <a:highlight>
                  <a:srgbClr val="FEFEFE"/>
                </a:highlight>
                <a:latin typeface="Roboto"/>
                <a:ea typeface="Roboto"/>
                <a:cs typeface="Roboto"/>
                <a:sym typeface="Roboto"/>
              </a:rPr>
              <a:t>ehavior</a:t>
            </a:r>
            <a:r>
              <a:rPr lang="en" sz="1300">
                <a:solidFill>
                  <a:srgbClr val="222222"/>
                </a:solidFill>
                <a:highlight>
                  <a:srgbClr val="FEFEFE"/>
                </a:highlight>
                <a:latin typeface="Roboto"/>
                <a:ea typeface="Roboto"/>
                <a:cs typeface="Roboto"/>
                <a:sym typeface="Roboto"/>
              </a:rPr>
              <a:t>)</a:t>
            </a:r>
            <a:r>
              <a:rPr lang="en" sz="1300">
                <a:solidFill>
                  <a:srgbClr val="222222"/>
                </a:solidFill>
                <a:highlight>
                  <a:srgbClr val="FEFEFE"/>
                </a:highlight>
                <a:latin typeface="Roboto"/>
                <a:ea typeface="Roboto"/>
                <a:cs typeface="Roboto"/>
                <a:sym typeface="Roboto"/>
              </a:rPr>
              <a:t>.</a:t>
            </a:r>
            <a:endParaRPr sz="1300">
              <a:solidFill>
                <a:srgbClr val="222222"/>
              </a:solidFill>
              <a:highlight>
                <a:srgbClr val="FEFEFE"/>
              </a:highlight>
              <a:latin typeface="Roboto"/>
              <a:ea typeface="Roboto"/>
              <a:cs typeface="Roboto"/>
              <a:sym typeface="Roboto"/>
            </a:endParaRPr>
          </a:p>
        </p:txBody>
      </p:sp>
      <p:sp>
        <p:nvSpPr>
          <p:cNvPr id="73" name="Google Shape;73;p14"/>
          <p:cNvSpPr txBox="1"/>
          <p:nvPr/>
        </p:nvSpPr>
        <p:spPr>
          <a:xfrm>
            <a:off x="394050" y="3521675"/>
            <a:ext cx="8203500" cy="119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222222"/>
                </a:solidFill>
                <a:latin typeface="Roboto"/>
                <a:ea typeface="Roboto"/>
                <a:cs typeface="Roboto"/>
                <a:sym typeface="Roboto"/>
              </a:rPr>
              <a:t>One important aspect of OOP in Python is to create </a:t>
            </a:r>
            <a:r>
              <a:rPr b="1" lang="en" sz="1300">
                <a:solidFill>
                  <a:srgbClr val="222222"/>
                </a:solidFill>
                <a:latin typeface="Roboto"/>
                <a:ea typeface="Roboto"/>
                <a:cs typeface="Roboto"/>
                <a:sym typeface="Roboto"/>
              </a:rPr>
              <a:t>reusable code</a:t>
            </a:r>
            <a:r>
              <a:rPr lang="en" sz="1300">
                <a:solidFill>
                  <a:srgbClr val="222222"/>
                </a:solidFill>
                <a:latin typeface="Roboto"/>
                <a:ea typeface="Roboto"/>
                <a:cs typeface="Roboto"/>
                <a:sym typeface="Roboto"/>
              </a:rPr>
              <a:t> using the concept of inheritance. </a:t>
            </a:r>
            <a:endParaRPr sz="1300">
              <a:solidFill>
                <a:srgbClr val="222222"/>
              </a:solidFill>
              <a:latin typeface="Roboto"/>
              <a:ea typeface="Roboto"/>
              <a:cs typeface="Roboto"/>
              <a:sym typeface="Roboto"/>
            </a:endParaRPr>
          </a:p>
          <a:p>
            <a:pPr indent="0" lvl="0" marL="0" rtl="0" algn="l">
              <a:lnSpc>
                <a:spcPct val="115000"/>
              </a:lnSpc>
              <a:spcBef>
                <a:spcPts val="1500"/>
              </a:spcBef>
              <a:spcAft>
                <a:spcPts val="0"/>
              </a:spcAft>
              <a:buNone/>
            </a:pPr>
            <a:r>
              <a:rPr lang="en" sz="1300">
                <a:solidFill>
                  <a:srgbClr val="222222"/>
                </a:solidFill>
                <a:latin typeface="Roboto"/>
                <a:ea typeface="Roboto"/>
                <a:cs typeface="Roboto"/>
                <a:sym typeface="Roboto"/>
              </a:rPr>
              <a:t>This concept is also known as DRY (Don't Repeat Yourself).</a:t>
            </a:r>
            <a:endParaRPr sz="1300">
              <a:solidFill>
                <a:srgbClr val="222222"/>
              </a:solidFill>
              <a:latin typeface="Roboto"/>
              <a:ea typeface="Roboto"/>
              <a:cs typeface="Roboto"/>
              <a:sym typeface="Roboto"/>
            </a:endParaRPr>
          </a:p>
          <a:p>
            <a:pPr indent="0" lvl="0" marL="0" rtl="0" algn="l">
              <a:lnSpc>
                <a:spcPct val="115000"/>
              </a:lnSpc>
              <a:spcBef>
                <a:spcPts val="1500"/>
              </a:spcBef>
              <a:spcAft>
                <a:spcPts val="0"/>
              </a:spcAft>
              <a:buNone/>
            </a:pPr>
            <a:r>
              <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nvSpPr>
        <p:spPr>
          <a:xfrm>
            <a:off x="0" y="0"/>
            <a:ext cx="4815600" cy="423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300"/>
              </a:spcBef>
              <a:spcAft>
                <a:spcPts val="0"/>
              </a:spcAft>
              <a:buNone/>
            </a:pPr>
            <a:r>
              <a:rPr b="1" lang="en" sz="2250">
                <a:solidFill>
                  <a:srgbClr val="1C2B41"/>
                </a:solidFill>
                <a:highlight>
                  <a:srgbClr val="FEFEFE"/>
                </a:highlight>
                <a:latin typeface="Roboto"/>
                <a:ea typeface="Roboto"/>
                <a:cs typeface="Roboto"/>
                <a:sym typeface="Roboto"/>
              </a:rPr>
              <a:t>Ways to Accessing Class Variables</a:t>
            </a:r>
            <a:endParaRPr b="1" sz="2250">
              <a:solidFill>
                <a:srgbClr val="1C2B41"/>
              </a:solidFill>
              <a:highlight>
                <a:srgbClr val="FEFEFE"/>
              </a:highlight>
              <a:latin typeface="Roboto"/>
              <a:ea typeface="Roboto"/>
              <a:cs typeface="Roboto"/>
              <a:sym typeface="Roboto"/>
            </a:endParaRPr>
          </a:p>
          <a:p>
            <a:pPr indent="0" lvl="0" marL="0" rtl="0" algn="l">
              <a:lnSpc>
                <a:spcPct val="115000"/>
              </a:lnSpc>
              <a:spcBef>
                <a:spcPts val="1900"/>
              </a:spcBef>
              <a:spcAft>
                <a:spcPts val="0"/>
              </a:spcAft>
              <a:buNone/>
            </a:pPr>
            <a:r>
              <a:rPr lang="en" sz="1300">
                <a:solidFill>
                  <a:srgbClr val="222222"/>
                </a:solidFill>
                <a:highlight>
                  <a:srgbClr val="FEFEFE"/>
                </a:highlight>
                <a:latin typeface="Roboto"/>
                <a:ea typeface="Roboto"/>
                <a:cs typeface="Roboto"/>
                <a:sym typeface="Roboto"/>
              </a:rPr>
              <a:t>In Python, we can access the class variable in the following places</a:t>
            </a:r>
            <a:endParaRPr sz="1300">
              <a:solidFill>
                <a:srgbClr val="222222"/>
              </a:solidFill>
              <a:highlight>
                <a:srgbClr val="FEFEFE"/>
              </a:highlight>
              <a:latin typeface="Roboto"/>
              <a:ea typeface="Roboto"/>
              <a:cs typeface="Roboto"/>
              <a:sym typeface="Roboto"/>
            </a:endParaRPr>
          </a:p>
          <a:p>
            <a:pPr indent="-311150" lvl="0" marL="457200" rtl="0" algn="l">
              <a:lnSpc>
                <a:spcPct val="115000"/>
              </a:lnSpc>
              <a:spcBef>
                <a:spcPts val="1500"/>
              </a:spcBef>
              <a:spcAft>
                <a:spcPts val="0"/>
              </a:spcAft>
              <a:buClr>
                <a:srgbClr val="222222"/>
              </a:buClr>
              <a:buSzPts val="1300"/>
              <a:buFont typeface="Roboto"/>
              <a:buChar char="●"/>
            </a:pPr>
            <a:r>
              <a:rPr lang="en" sz="1300">
                <a:solidFill>
                  <a:srgbClr val="222222"/>
                </a:solidFill>
                <a:highlight>
                  <a:srgbClr val="FEFEFE"/>
                </a:highlight>
                <a:latin typeface="Roboto"/>
                <a:ea typeface="Roboto"/>
                <a:cs typeface="Roboto"/>
                <a:sym typeface="Roboto"/>
              </a:rPr>
              <a:t>Access inside the constructor by using either </a:t>
            </a:r>
            <a:r>
              <a:rPr lang="en" sz="1300">
                <a:solidFill>
                  <a:srgbClr val="6C0B24"/>
                </a:solidFill>
                <a:highlight>
                  <a:srgbClr val="F9F2F4"/>
                </a:highlight>
                <a:latin typeface="Courier New"/>
                <a:ea typeface="Courier New"/>
                <a:cs typeface="Courier New"/>
                <a:sym typeface="Courier New"/>
              </a:rPr>
              <a:t>self</a:t>
            </a:r>
            <a:r>
              <a:rPr lang="en" sz="1300">
                <a:solidFill>
                  <a:srgbClr val="222222"/>
                </a:solidFill>
                <a:highlight>
                  <a:srgbClr val="FEFEFE"/>
                </a:highlight>
                <a:latin typeface="Roboto"/>
                <a:ea typeface="Roboto"/>
                <a:cs typeface="Roboto"/>
                <a:sym typeface="Roboto"/>
              </a:rPr>
              <a:t> parameter or class name.</a:t>
            </a:r>
            <a:br>
              <a:rPr lang="en" sz="1300">
                <a:solidFill>
                  <a:srgbClr val="222222"/>
                </a:solidFill>
                <a:highlight>
                  <a:srgbClr val="FEFEFE"/>
                </a:highlight>
                <a:latin typeface="Roboto"/>
                <a:ea typeface="Roboto"/>
                <a:cs typeface="Roboto"/>
                <a:sym typeface="Roboto"/>
              </a:rPr>
            </a:br>
            <a:endParaRPr sz="1300">
              <a:solidFill>
                <a:srgbClr val="222222"/>
              </a:solidFill>
              <a:highlight>
                <a:srgbClr val="FEFEFE"/>
              </a:highlight>
              <a:latin typeface="Roboto"/>
              <a:ea typeface="Roboto"/>
              <a:cs typeface="Roboto"/>
              <a:sym typeface="Roboto"/>
            </a:endParaRPr>
          </a:p>
          <a:p>
            <a:pPr indent="-311150" lvl="0" marL="457200" rtl="0" algn="l">
              <a:lnSpc>
                <a:spcPct val="115000"/>
              </a:lnSpc>
              <a:spcBef>
                <a:spcPts val="0"/>
              </a:spcBef>
              <a:spcAft>
                <a:spcPts val="0"/>
              </a:spcAft>
              <a:buClr>
                <a:srgbClr val="222222"/>
              </a:buClr>
              <a:buSzPts val="1300"/>
              <a:buFont typeface="Roboto"/>
              <a:buChar char="●"/>
            </a:pPr>
            <a:r>
              <a:rPr lang="en" sz="1300">
                <a:solidFill>
                  <a:srgbClr val="222222"/>
                </a:solidFill>
                <a:highlight>
                  <a:srgbClr val="FEFEFE"/>
                </a:highlight>
                <a:latin typeface="Roboto"/>
                <a:ea typeface="Roboto"/>
                <a:cs typeface="Roboto"/>
                <a:sym typeface="Roboto"/>
              </a:rPr>
              <a:t>Access class variable inside instance method by using either self of class name</a:t>
            </a:r>
            <a:endParaRPr sz="1300">
              <a:solidFill>
                <a:srgbClr val="222222"/>
              </a:solidFill>
              <a:highlight>
                <a:srgbClr val="FEFEFE"/>
              </a:highlight>
              <a:latin typeface="Roboto"/>
              <a:ea typeface="Roboto"/>
              <a:cs typeface="Roboto"/>
              <a:sym typeface="Roboto"/>
            </a:endParaRPr>
          </a:p>
          <a:p>
            <a:pPr indent="-311150" lvl="0" marL="457200" rtl="0" algn="l">
              <a:lnSpc>
                <a:spcPct val="115000"/>
              </a:lnSpc>
              <a:spcBef>
                <a:spcPts val="0"/>
              </a:spcBef>
              <a:spcAft>
                <a:spcPts val="0"/>
              </a:spcAft>
              <a:buClr>
                <a:srgbClr val="222222"/>
              </a:buClr>
              <a:buSzPts val="1300"/>
              <a:buFont typeface="Roboto"/>
              <a:buChar char="●"/>
            </a:pPr>
            <a:r>
              <a:rPr lang="en" sz="1300">
                <a:solidFill>
                  <a:srgbClr val="222222"/>
                </a:solidFill>
                <a:highlight>
                  <a:srgbClr val="FEFEFE"/>
                </a:highlight>
                <a:latin typeface="Roboto"/>
                <a:ea typeface="Roboto"/>
                <a:cs typeface="Roboto"/>
                <a:sym typeface="Roboto"/>
              </a:rPr>
              <a:t>Access from outside of class by using either object reference or class name.</a:t>
            </a:r>
            <a:endParaRPr sz="1300">
              <a:solidFill>
                <a:srgbClr val="222222"/>
              </a:solidFill>
              <a:highlight>
                <a:srgbClr val="FEFEFE"/>
              </a:highlight>
              <a:latin typeface="Roboto"/>
              <a:ea typeface="Roboto"/>
              <a:cs typeface="Roboto"/>
              <a:sym typeface="Roboto"/>
            </a:endParaRPr>
          </a:p>
          <a:p>
            <a:pPr indent="0" lvl="0" marL="0" rtl="0" algn="l">
              <a:lnSpc>
                <a:spcPct val="115000"/>
              </a:lnSpc>
              <a:spcBef>
                <a:spcPts val="2100"/>
              </a:spcBef>
              <a:spcAft>
                <a:spcPts val="0"/>
              </a:spcAft>
              <a:buNone/>
            </a:pPr>
            <a:r>
              <a:t/>
            </a:r>
            <a:endParaRPr sz="1300">
              <a:solidFill>
                <a:srgbClr val="222222"/>
              </a:solidFill>
              <a:highlight>
                <a:srgbClr val="FEFEFE"/>
              </a:highlight>
              <a:latin typeface="Roboto"/>
              <a:ea typeface="Roboto"/>
              <a:cs typeface="Roboto"/>
              <a:sym typeface="Roboto"/>
            </a:endParaRPr>
          </a:p>
          <a:p>
            <a:pPr indent="0" lvl="0" marL="0" rtl="0" algn="l">
              <a:lnSpc>
                <a:spcPct val="115000"/>
              </a:lnSpc>
              <a:spcBef>
                <a:spcPts val="2300"/>
              </a:spcBef>
              <a:spcAft>
                <a:spcPts val="1900"/>
              </a:spcAft>
              <a:buNone/>
            </a:pPr>
            <a:r>
              <a:t/>
            </a:r>
            <a:endParaRPr b="1" sz="2250">
              <a:solidFill>
                <a:srgbClr val="1C2B41"/>
              </a:solidFill>
              <a:highlight>
                <a:srgbClr val="FEFEFE"/>
              </a:highlight>
              <a:latin typeface="Roboto"/>
              <a:ea typeface="Roboto"/>
              <a:cs typeface="Roboto"/>
              <a:sym typeface="Roboto"/>
            </a:endParaRPr>
          </a:p>
        </p:txBody>
      </p:sp>
      <p:pic>
        <p:nvPicPr>
          <p:cNvPr id="194" name="Google Shape;194;p32"/>
          <p:cNvPicPr preferRelativeResize="0"/>
          <p:nvPr/>
        </p:nvPicPr>
        <p:blipFill>
          <a:blip r:embed="rId3">
            <a:alphaModFix/>
          </a:blip>
          <a:stretch>
            <a:fillRect/>
          </a:stretch>
        </p:blipFill>
        <p:spPr>
          <a:xfrm>
            <a:off x="4968000" y="0"/>
            <a:ext cx="3782396"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nvSpPr>
        <p:spPr>
          <a:xfrm>
            <a:off x="0" y="0"/>
            <a:ext cx="4815600" cy="485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300"/>
              </a:spcBef>
              <a:spcAft>
                <a:spcPts val="0"/>
              </a:spcAft>
              <a:buNone/>
            </a:pPr>
            <a:r>
              <a:rPr b="1" lang="en" sz="2250">
                <a:solidFill>
                  <a:srgbClr val="1C2B41"/>
                </a:solidFill>
                <a:highlight>
                  <a:srgbClr val="FEFEFE"/>
                </a:highlight>
                <a:latin typeface="Roboto"/>
                <a:ea typeface="Roboto"/>
                <a:cs typeface="Roboto"/>
                <a:sym typeface="Roboto"/>
              </a:rPr>
              <a:t>Access Instance Variable From Another Class</a:t>
            </a:r>
            <a:endParaRPr b="1" sz="2250">
              <a:solidFill>
                <a:srgbClr val="1C2B41"/>
              </a:solidFill>
              <a:highlight>
                <a:srgbClr val="FEFEFE"/>
              </a:highlight>
              <a:latin typeface="Roboto"/>
              <a:ea typeface="Roboto"/>
              <a:cs typeface="Roboto"/>
              <a:sym typeface="Roboto"/>
            </a:endParaRPr>
          </a:p>
          <a:p>
            <a:pPr indent="0" lvl="0" marL="0" rtl="0" algn="l">
              <a:lnSpc>
                <a:spcPct val="115000"/>
              </a:lnSpc>
              <a:spcBef>
                <a:spcPts val="1900"/>
              </a:spcBef>
              <a:spcAft>
                <a:spcPts val="0"/>
              </a:spcAft>
              <a:buNone/>
            </a:pPr>
            <a:r>
              <a:rPr lang="en" sz="1300">
                <a:solidFill>
                  <a:srgbClr val="222222"/>
                </a:solidFill>
                <a:highlight>
                  <a:srgbClr val="FEFEFE"/>
                </a:highlight>
                <a:latin typeface="Roboto"/>
                <a:ea typeface="Roboto"/>
                <a:cs typeface="Roboto"/>
                <a:sym typeface="Roboto"/>
              </a:rPr>
              <a:t>In Python, we can access the class variable in the following places</a:t>
            </a:r>
            <a:endParaRPr sz="1300">
              <a:solidFill>
                <a:srgbClr val="222222"/>
              </a:solidFill>
              <a:highlight>
                <a:srgbClr val="FEFEFE"/>
              </a:highlight>
              <a:latin typeface="Roboto"/>
              <a:ea typeface="Roboto"/>
              <a:cs typeface="Roboto"/>
              <a:sym typeface="Roboto"/>
            </a:endParaRPr>
          </a:p>
          <a:p>
            <a:pPr indent="-311150" lvl="0" marL="457200" rtl="0" algn="l">
              <a:lnSpc>
                <a:spcPct val="115000"/>
              </a:lnSpc>
              <a:spcBef>
                <a:spcPts val="1500"/>
              </a:spcBef>
              <a:spcAft>
                <a:spcPts val="0"/>
              </a:spcAft>
              <a:buClr>
                <a:srgbClr val="222222"/>
              </a:buClr>
              <a:buSzPts val="1300"/>
              <a:buFont typeface="Roboto"/>
              <a:buChar char="●"/>
            </a:pPr>
            <a:r>
              <a:rPr lang="en" sz="1300">
                <a:solidFill>
                  <a:srgbClr val="222222"/>
                </a:solidFill>
                <a:highlight>
                  <a:srgbClr val="FEFEFE"/>
                </a:highlight>
                <a:latin typeface="Roboto"/>
                <a:ea typeface="Roboto"/>
                <a:cs typeface="Roboto"/>
                <a:sym typeface="Roboto"/>
              </a:rPr>
              <a:t>Access inside the constructor by using either </a:t>
            </a:r>
            <a:r>
              <a:rPr lang="en" sz="1300">
                <a:solidFill>
                  <a:srgbClr val="6C0B24"/>
                </a:solidFill>
                <a:highlight>
                  <a:srgbClr val="F9F2F4"/>
                </a:highlight>
                <a:latin typeface="Courier New"/>
                <a:ea typeface="Courier New"/>
                <a:cs typeface="Courier New"/>
                <a:sym typeface="Courier New"/>
              </a:rPr>
              <a:t>self</a:t>
            </a:r>
            <a:r>
              <a:rPr lang="en" sz="1300">
                <a:solidFill>
                  <a:srgbClr val="222222"/>
                </a:solidFill>
                <a:highlight>
                  <a:srgbClr val="FEFEFE"/>
                </a:highlight>
                <a:latin typeface="Roboto"/>
                <a:ea typeface="Roboto"/>
                <a:cs typeface="Roboto"/>
                <a:sym typeface="Roboto"/>
              </a:rPr>
              <a:t> parameter or class name.</a:t>
            </a:r>
            <a:br>
              <a:rPr lang="en" sz="1300">
                <a:solidFill>
                  <a:srgbClr val="222222"/>
                </a:solidFill>
                <a:highlight>
                  <a:srgbClr val="FEFEFE"/>
                </a:highlight>
                <a:latin typeface="Roboto"/>
                <a:ea typeface="Roboto"/>
                <a:cs typeface="Roboto"/>
                <a:sym typeface="Roboto"/>
              </a:rPr>
            </a:br>
            <a:endParaRPr sz="1300">
              <a:solidFill>
                <a:srgbClr val="222222"/>
              </a:solidFill>
              <a:highlight>
                <a:srgbClr val="FEFEFE"/>
              </a:highlight>
              <a:latin typeface="Roboto"/>
              <a:ea typeface="Roboto"/>
              <a:cs typeface="Roboto"/>
              <a:sym typeface="Roboto"/>
            </a:endParaRPr>
          </a:p>
          <a:p>
            <a:pPr indent="-311150" lvl="0" marL="457200" rtl="0" algn="l">
              <a:lnSpc>
                <a:spcPct val="115000"/>
              </a:lnSpc>
              <a:spcBef>
                <a:spcPts val="0"/>
              </a:spcBef>
              <a:spcAft>
                <a:spcPts val="0"/>
              </a:spcAft>
              <a:buClr>
                <a:srgbClr val="222222"/>
              </a:buClr>
              <a:buSzPts val="1300"/>
              <a:buFont typeface="Roboto"/>
              <a:buChar char="●"/>
            </a:pPr>
            <a:r>
              <a:rPr lang="en" sz="1300">
                <a:solidFill>
                  <a:srgbClr val="222222"/>
                </a:solidFill>
                <a:highlight>
                  <a:srgbClr val="FEFEFE"/>
                </a:highlight>
                <a:latin typeface="Roboto"/>
                <a:ea typeface="Roboto"/>
                <a:cs typeface="Roboto"/>
                <a:sym typeface="Roboto"/>
              </a:rPr>
              <a:t>Access class variable inside instance method by using either self of class name</a:t>
            </a:r>
            <a:br>
              <a:rPr lang="en" sz="1300">
                <a:solidFill>
                  <a:srgbClr val="222222"/>
                </a:solidFill>
                <a:highlight>
                  <a:srgbClr val="FEFEFE"/>
                </a:highlight>
                <a:latin typeface="Roboto"/>
                <a:ea typeface="Roboto"/>
                <a:cs typeface="Roboto"/>
                <a:sym typeface="Roboto"/>
              </a:rPr>
            </a:br>
            <a:endParaRPr sz="1300">
              <a:solidFill>
                <a:srgbClr val="222222"/>
              </a:solidFill>
              <a:highlight>
                <a:srgbClr val="FEFEFE"/>
              </a:highlight>
              <a:latin typeface="Roboto"/>
              <a:ea typeface="Roboto"/>
              <a:cs typeface="Roboto"/>
              <a:sym typeface="Roboto"/>
            </a:endParaRPr>
          </a:p>
          <a:p>
            <a:pPr indent="-311150" lvl="0" marL="457200" rtl="0" algn="l">
              <a:lnSpc>
                <a:spcPct val="115000"/>
              </a:lnSpc>
              <a:spcBef>
                <a:spcPts val="0"/>
              </a:spcBef>
              <a:spcAft>
                <a:spcPts val="0"/>
              </a:spcAft>
              <a:buClr>
                <a:srgbClr val="222222"/>
              </a:buClr>
              <a:buSzPts val="1300"/>
              <a:buFont typeface="Roboto"/>
              <a:buChar char="●"/>
            </a:pPr>
            <a:r>
              <a:rPr lang="en" sz="1300">
                <a:solidFill>
                  <a:srgbClr val="222222"/>
                </a:solidFill>
                <a:highlight>
                  <a:srgbClr val="FEFEFE"/>
                </a:highlight>
                <a:latin typeface="Roboto"/>
                <a:ea typeface="Roboto"/>
                <a:cs typeface="Roboto"/>
                <a:sym typeface="Roboto"/>
              </a:rPr>
              <a:t>Access from outside of class by using either object reference or class name.</a:t>
            </a:r>
            <a:endParaRPr sz="1300">
              <a:solidFill>
                <a:srgbClr val="222222"/>
              </a:solidFill>
              <a:highlight>
                <a:srgbClr val="FEFEFE"/>
              </a:highlight>
              <a:latin typeface="Roboto"/>
              <a:ea typeface="Roboto"/>
              <a:cs typeface="Roboto"/>
              <a:sym typeface="Roboto"/>
            </a:endParaRPr>
          </a:p>
          <a:p>
            <a:pPr indent="0" lvl="0" marL="0" rtl="0" algn="l">
              <a:lnSpc>
                <a:spcPct val="115000"/>
              </a:lnSpc>
              <a:spcBef>
                <a:spcPts val="2100"/>
              </a:spcBef>
              <a:spcAft>
                <a:spcPts val="0"/>
              </a:spcAft>
              <a:buNone/>
            </a:pPr>
            <a:r>
              <a:t/>
            </a:r>
            <a:endParaRPr sz="1300">
              <a:solidFill>
                <a:srgbClr val="222222"/>
              </a:solidFill>
              <a:highlight>
                <a:srgbClr val="FEFEFE"/>
              </a:highlight>
              <a:latin typeface="Roboto"/>
              <a:ea typeface="Roboto"/>
              <a:cs typeface="Roboto"/>
              <a:sym typeface="Roboto"/>
            </a:endParaRPr>
          </a:p>
          <a:p>
            <a:pPr indent="0" lvl="0" marL="0" rtl="0" algn="l">
              <a:lnSpc>
                <a:spcPct val="115000"/>
              </a:lnSpc>
              <a:spcBef>
                <a:spcPts val="2300"/>
              </a:spcBef>
              <a:spcAft>
                <a:spcPts val="1900"/>
              </a:spcAft>
              <a:buNone/>
            </a:pPr>
            <a:r>
              <a:t/>
            </a:r>
            <a:endParaRPr b="1" sz="2250">
              <a:solidFill>
                <a:srgbClr val="1C2B41"/>
              </a:solidFill>
              <a:highlight>
                <a:srgbClr val="FEFEFE"/>
              </a:highlight>
              <a:latin typeface="Roboto"/>
              <a:ea typeface="Roboto"/>
              <a:cs typeface="Roboto"/>
              <a:sym typeface="Roboto"/>
            </a:endParaRPr>
          </a:p>
        </p:txBody>
      </p:sp>
      <p:pic>
        <p:nvPicPr>
          <p:cNvPr id="200" name="Google Shape;200;p33"/>
          <p:cNvPicPr preferRelativeResize="0"/>
          <p:nvPr/>
        </p:nvPicPr>
        <p:blipFill>
          <a:blip r:embed="rId3">
            <a:alphaModFix/>
          </a:blip>
          <a:stretch>
            <a:fillRect/>
          </a:stretch>
        </p:blipFill>
        <p:spPr>
          <a:xfrm>
            <a:off x="4815600" y="789875"/>
            <a:ext cx="4023600" cy="34314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4"/>
          <p:cNvPicPr preferRelativeResize="0"/>
          <p:nvPr/>
        </p:nvPicPr>
        <p:blipFill>
          <a:blip r:embed="rId3">
            <a:alphaModFix/>
          </a:blip>
          <a:stretch>
            <a:fillRect/>
          </a:stretch>
        </p:blipFill>
        <p:spPr>
          <a:xfrm>
            <a:off x="811875" y="152400"/>
            <a:ext cx="7054900" cy="48387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5"/>
          <p:cNvPicPr preferRelativeResize="0"/>
          <p:nvPr/>
        </p:nvPicPr>
        <p:blipFill>
          <a:blip r:embed="rId3">
            <a:alphaModFix/>
          </a:blip>
          <a:stretch>
            <a:fillRect/>
          </a:stretch>
        </p:blipFill>
        <p:spPr>
          <a:xfrm>
            <a:off x="-400525" y="-54150"/>
            <a:ext cx="7079608" cy="4838700"/>
          </a:xfrm>
          <a:prstGeom prst="rect">
            <a:avLst/>
          </a:prstGeom>
          <a:noFill/>
          <a:ln>
            <a:noFill/>
          </a:ln>
        </p:spPr>
      </p:pic>
      <p:sp>
        <p:nvSpPr>
          <p:cNvPr id="211" name="Google Shape;211;p35"/>
          <p:cNvSpPr/>
          <p:nvPr/>
        </p:nvSpPr>
        <p:spPr>
          <a:xfrm>
            <a:off x="4392150" y="1445400"/>
            <a:ext cx="4708500" cy="225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35"/>
          <p:cNvPicPr preferRelativeResize="0"/>
          <p:nvPr/>
        </p:nvPicPr>
        <p:blipFill>
          <a:blip r:embed="rId4">
            <a:alphaModFix/>
          </a:blip>
          <a:stretch>
            <a:fillRect/>
          </a:stretch>
        </p:blipFill>
        <p:spPr>
          <a:xfrm>
            <a:off x="4494650" y="1200100"/>
            <a:ext cx="4267200" cy="1866900"/>
          </a:xfrm>
          <a:prstGeom prst="rect">
            <a:avLst/>
          </a:prstGeom>
          <a:noFill/>
          <a:ln>
            <a:noFill/>
          </a:ln>
        </p:spPr>
      </p:pic>
      <p:sp>
        <p:nvSpPr>
          <p:cNvPr id="213" name="Google Shape;213;p35"/>
          <p:cNvSpPr/>
          <p:nvPr/>
        </p:nvSpPr>
        <p:spPr>
          <a:xfrm>
            <a:off x="4815750" y="3501875"/>
            <a:ext cx="3861300" cy="144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4" name="Google Shape;214;p35"/>
          <p:cNvPicPr preferRelativeResize="0"/>
          <p:nvPr/>
        </p:nvPicPr>
        <p:blipFill>
          <a:blip r:embed="rId5">
            <a:alphaModFix/>
          </a:blip>
          <a:stretch>
            <a:fillRect/>
          </a:stretch>
        </p:blipFill>
        <p:spPr>
          <a:xfrm>
            <a:off x="5250975" y="3066988"/>
            <a:ext cx="2990850" cy="1304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 modifiers in Python Programming </a:t>
            </a:r>
            <a:endParaRPr/>
          </a:p>
        </p:txBody>
      </p:sp>
      <p:pic>
        <p:nvPicPr>
          <p:cNvPr id="220" name="Google Shape;220;p36"/>
          <p:cNvPicPr preferRelativeResize="0"/>
          <p:nvPr/>
        </p:nvPicPr>
        <p:blipFill rotWithShape="1">
          <a:blip r:embed="rId3">
            <a:alphaModFix/>
          </a:blip>
          <a:srcRect b="0" l="0" r="16680" t="0"/>
          <a:stretch/>
        </p:blipFill>
        <p:spPr>
          <a:xfrm>
            <a:off x="241400" y="1927450"/>
            <a:ext cx="3853850" cy="1330725"/>
          </a:xfrm>
          <a:prstGeom prst="rect">
            <a:avLst/>
          </a:prstGeom>
          <a:noFill/>
          <a:ln>
            <a:noFill/>
          </a:ln>
        </p:spPr>
      </p:pic>
      <p:pic>
        <p:nvPicPr>
          <p:cNvPr id="221" name="Google Shape;221;p36"/>
          <p:cNvPicPr preferRelativeResize="0"/>
          <p:nvPr/>
        </p:nvPicPr>
        <p:blipFill>
          <a:blip r:embed="rId4">
            <a:alphaModFix/>
          </a:blip>
          <a:stretch>
            <a:fillRect/>
          </a:stretch>
        </p:blipFill>
        <p:spPr>
          <a:xfrm>
            <a:off x="4722375" y="1281075"/>
            <a:ext cx="4421625" cy="2973000"/>
          </a:xfrm>
          <a:prstGeom prst="rect">
            <a:avLst/>
          </a:prstGeom>
          <a:noFill/>
          <a:ln>
            <a:noFill/>
          </a:ln>
        </p:spPr>
      </p:pic>
      <p:sp>
        <p:nvSpPr>
          <p:cNvPr id="222" name="Google Shape;222;p36"/>
          <p:cNvSpPr txBox="1"/>
          <p:nvPr/>
        </p:nvSpPr>
        <p:spPr>
          <a:xfrm>
            <a:off x="139725" y="3842325"/>
            <a:ext cx="4323600" cy="70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highlight>
                  <a:srgbClr val="FFFFFF"/>
                </a:highlight>
              </a:rPr>
              <a:t>To implement proper encapsulation in Python, </a:t>
            </a:r>
            <a:endParaRPr b="1" sz="1100">
              <a:highlight>
                <a:srgbClr val="FFFFFF"/>
              </a:highlight>
            </a:endParaRPr>
          </a:p>
          <a:p>
            <a:pPr indent="0" lvl="0" marL="0" rtl="0" algn="l">
              <a:lnSpc>
                <a:spcPct val="115000"/>
              </a:lnSpc>
              <a:spcBef>
                <a:spcPts val="1200"/>
              </a:spcBef>
              <a:spcAft>
                <a:spcPts val="200"/>
              </a:spcAft>
              <a:buNone/>
            </a:pPr>
            <a:r>
              <a:rPr b="1" lang="en" sz="1100">
                <a:highlight>
                  <a:srgbClr val="FFFFFF"/>
                </a:highlight>
              </a:rPr>
              <a:t>we need to use setters and getters.</a:t>
            </a:r>
            <a:endParaRPr b="1" sz="1100">
              <a:highlight>
                <a:srgbClr val="FFFFFF"/>
              </a:highlight>
            </a:endParaRPr>
          </a:p>
        </p:txBody>
      </p:sp>
      <p:sp>
        <p:nvSpPr>
          <p:cNvPr id="223" name="Google Shape;223;p36"/>
          <p:cNvSpPr txBox="1"/>
          <p:nvPr/>
        </p:nvSpPr>
        <p:spPr>
          <a:xfrm>
            <a:off x="241400" y="943100"/>
            <a:ext cx="295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To encapsulation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7"/>
          <p:cNvPicPr preferRelativeResize="0"/>
          <p:nvPr/>
        </p:nvPicPr>
        <p:blipFill>
          <a:blip r:embed="rId3">
            <a:alphaModFix/>
          </a:blip>
          <a:stretch>
            <a:fillRect/>
          </a:stretch>
        </p:blipFill>
        <p:spPr>
          <a:xfrm>
            <a:off x="3377275" y="-10826"/>
            <a:ext cx="3370353" cy="4838701"/>
          </a:xfrm>
          <a:prstGeom prst="rect">
            <a:avLst/>
          </a:prstGeom>
          <a:noFill/>
          <a:ln>
            <a:noFill/>
          </a:ln>
        </p:spPr>
      </p:pic>
      <p:sp>
        <p:nvSpPr>
          <p:cNvPr id="229" name="Google Shape;229;p37"/>
          <p:cNvSpPr txBox="1"/>
          <p:nvPr/>
        </p:nvSpPr>
        <p:spPr>
          <a:xfrm>
            <a:off x="0" y="0"/>
            <a:ext cx="3000000" cy="172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222222"/>
                </a:solidFill>
                <a:highlight>
                  <a:srgbClr val="FEFEFE"/>
                </a:highlight>
                <a:latin typeface="Roboto"/>
                <a:ea typeface="Roboto"/>
                <a:cs typeface="Roboto"/>
                <a:sym typeface="Roboto"/>
              </a:rPr>
              <a:t>The getters and setters methods are often used when:</a:t>
            </a:r>
            <a:endParaRPr sz="1300">
              <a:solidFill>
                <a:srgbClr val="222222"/>
              </a:solidFill>
              <a:highlight>
                <a:srgbClr val="FEFEFE"/>
              </a:highlight>
              <a:latin typeface="Roboto"/>
              <a:ea typeface="Roboto"/>
              <a:cs typeface="Roboto"/>
              <a:sym typeface="Roboto"/>
            </a:endParaRPr>
          </a:p>
          <a:p>
            <a:pPr indent="-311150" lvl="0" marL="838200" rtl="0" algn="l">
              <a:lnSpc>
                <a:spcPct val="115000"/>
              </a:lnSpc>
              <a:spcBef>
                <a:spcPts val="1500"/>
              </a:spcBef>
              <a:spcAft>
                <a:spcPts val="0"/>
              </a:spcAft>
              <a:buClr>
                <a:srgbClr val="222222"/>
              </a:buClr>
              <a:buSzPts val="1300"/>
              <a:buFont typeface="Roboto"/>
              <a:buChar char="●"/>
            </a:pPr>
            <a:r>
              <a:rPr b="1" lang="en" sz="1300">
                <a:solidFill>
                  <a:srgbClr val="222222"/>
                </a:solidFill>
                <a:highlight>
                  <a:srgbClr val="FEFEFE"/>
                </a:highlight>
                <a:latin typeface="Roboto"/>
                <a:ea typeface="Roboto"/>
                <a:cs typeface="Roboto"/>
                <a:sym typeface="Roboto"/>
              </a:rPr>
              <a:t>When we want to avoid direct access to private variables</a:t>
            </a:r>
            <a:endParaRPr b="1" sz="1300">
              <a:solidFill>
                <a:srgbClr val="222222"/>
              </a:solidFill>
              <a:highlight>
                <a:srgbClr val="FEFEFE"/>
              </a:highlight>
              <a:latin typeface="Roboto"/>
              <a:ea typeface="Roboto"/>
              <a:cs typeface="Roboto"/>
              <a:sym typeface="Roboto"/>
            </a:endParaRPr>
          </a:p>
          <a:p>
            <a:pPr indent="-311150" lvl="0" marL="838200" rtl="0" algn="l">
              <a:lnSpc>
                <a:spcPct val="115000"/>
              </a:lnSpc>
              <a:spcBef>
                <a:spcPts val="0"/>
              </a:spcBef>
              <a:spcAft>
                <a:spcPts val="0"/>
              </a:spcAft>
              <a:buClr>
                <a:srgbClr val="222222"/>
              </a:buClr>
              <a:buSzPts val="1300"/>
              <a:buFont typeface="Roboto"/>
              <a:buChar char="●"/>
            </a:pPr>
            <a:r>
              <a:t/>
            </a:r>
            <a:endParaRPr sz="1300">
              <a:solidFill>
                <a:srgbClr val="222222"/>
              </a:solidFill>
              <a:highlight>
                <a:srgbClr val="FEFEFE"/>
              </a:highlight>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nvSpPr>
        <p:spPr>
          <a:xfrm>
            <a:off x="0" y="0"/>
            <a:ext cx="3000000" cy="218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222222"/>
                </a:solidFill>
                <a:highlight>
                  <a:srgbClr val="FEFEFE"/>
                </a:highlight>
                <a:latin typeface="Roboto"/>
                <a:ea typeface="Roboto"/>
                <a:cs typeface="Roboto"/>
                <a:sym typeface="Roboto"/>
              </a:rPr>
              <a:t>The getters and setters methods are often used when:</a:t>
            </a:r>
            <a:endParaRPr sz="1300">
              <a:solidFill>
                <a:srgbClr val="222222"/>
              </a:solidFill>
              <a:highlight>
                <a:srgbClr val="FEFEFE"/>
              </a:highlight>
              <a:latin typeface="Roboto"/>
              <a:ea typeface="Roboto"/>
              <a:cs typeface="Roboto"/>
              <a:sym typeface="Roboto"/>
            </a:endParaRPr>
          </a:p>
          <a:p>
            <a:pPr indent="-311150" lvl="0" marL="457200" rtl="0" algn="l">
              <a:lnSpc>
                <a:spcPct val="115000"/>
              </a:lnSpc>
              <a:spcBef>
                <a:spcPts val="1500"/>
              </a:spcBef>
              <a:spcAft>
                <a:spcPts val="0"/>
              </a:spcAft>
              <a:buClr>
                <a:srgbClr val="222222"/>
              </a:buClr>
              <a:buSzPts val="1300"/>
              <a:buFont typeface="Roboto"/>
              <a:buChar char="●"/>
            </a:pPr>
            <a:r>
              <a:rPr lang="en" sz="1300">
                <a:solidFill>
                  <a:srgbClr val="222222"/>
                </a:solidFill>
                <a:highlight>
                  <a:srgbClr val="FEFEFE"/>
                </a:highlight>
                <a:latin typeface="Roboto"/>
                <a:ea typeface="Roboto"/>
                <a:cs typeface="Roboto"/>
                <a:sym typeface="Roboto"/>
              </a:rPr>
              <a:t>When we want to avoid direct access to private variables</a:t>
            </a:r>
            <a:br>
              <a:rPr lang="en" sz="1300">
                <a:solidFill>
                  <a:srgbClr val="222222"/>
                </a:solidFill>
                <a:highlight>
                  <a:srgbClr val="FEFEFE"/>
                </a:highlight>
                <a:latin typeface="Roboto"/>
                <a:ea typeface="Roboto"/>
                <a:cs typeface="Roboto"/>
                <a:sym typeface="Roboto"/>
              </a:rPr>
            </a:br>
            <a:endParaRPr sz="1300">
              <a:solidFill>
                <a:srgbClr val="222222"/>
              </a:solidFill>
              <a:highlight>
                <a:srgbClr val="FEFEFE"/>
              </a:highlight>
              <a:latin typeface="Roboto"/>
              <a:ea typeface="Roboto"/>
              <a:cs typeface="Roboto"/>
              <a:sym typeface="Roboto"/>
            </a:endParaRPr>
          </a:p>
          <a:p>
            <a:pPr indent="-311150" lvl="0" marL="457200" rtl="0" algn="l">
              <a:lnSpc>
                <a:spcPct val="115000"/>
              </a:lnSpc>
              <a:spcBef>
                <a:spcPts val="0"/>
              </a:spcBef>
              <a:spcAft>
                <a:spcPts val="0"/>
              </a:spcAft>
              <a:buClr>
                <a:srgbClr val="222222"/>
              </a:buClr>
              <a:buSzPts val="1300"/>
              <a:buFont typeface="Roboto"/>
              <a:buChar char="●"/>
            </a:pPr>
            <a:r>
              <a:rPr b="1" lang="en" sz="1300">
                <a:solidFill>
                  <a:srgbClr val="222222"/>
                </a:solidFill>
                <a:highlight>
                  <a:srgbClr val="FEFEFE"/>
                </a:highlight>
                <a:latin typeface="Roboto"/>
                <a:ea typeface="Roboto"/>
                <a:cs typeface="Roboto"/>
                <a:sym typeface="Roboto"/>
              </a:rPr>
              <a:t>To add validation logic for setting a value </a:t>
            </a:r>
            <a:endParaRPr b="1" sz="1300">
              <a:solidFill>
                <a:srgbClr val="222222"/>
              </a:solidFill>
              <a:highlight>
                <a:srgbClr val="FEFEFE"/>
              </a:highlight>
              <a:latin typeface="Roboto"/>
              <a:ea typeface="Roboto"/>
              <a:cs typeface="Roboto"/>
              <a:sym typeface="Roboto"/>
            </a:endParaRPr>
          </a:p>
          <a:p>
            <a:pPr indent="-311150" lvl="0" marL="457200" rtl="0" algn="l">
              <a:lnSpc>
                <a:spcPct val="115000"/>
              </a:lnSpc>
              <a:spcBef>
                <a:spcPts val="0"/>
              </a:spcBef>
              <a:spcAft>
                <a:spcPts val="0"/>
              </a:spcAft>
              <a:buClr>
                <a:srgbClr val="222222"/>
              </a:buClr>
              <a:buSzPts val="1300"/>
              <a:buFont typeface="Roboto"/>
              <a:buChar char="●"/>
            </a:pPr>
            <a:r>
              <a:t/>
            </a:r>
            <a:endParaRPr b="1" sz="1300">
              <a:solidFill>
                <a:srgbClr val="222222"/>
              </a:solidFill>
              <a:highlight>
                <a:srgbClr val="FEFEFE"/>
              </a:highlight>
              <a:latin typeface="Roboto"/>
              <a:ea typeface="Roboto"/>
              <a:cs typeface="Roboto"/>
              <a:sym typeface="Roboto"/>
            </a:endParaRPr>
          </a:p>
        </p:txBody>
      </p:sp>
      <p:pic>
        <p:nvPicPr>
          <p:cNvPr id="235" name="Google Shape;235;p38"/>
          <p:cNvPicPr preferRelativeResize="0"/>
          <p:nvPr/>
        </p:nvPicPr>
        <p:blipFill>
          <a:blip r:embed="rId3">
            <a:alphaModFix/>
          </a:blip>
          <a:stretch>
            <a:fillRect/>
          </a:stretch>
        </p:blipFill>
        <p:spPr>
          <a:xfrm>
            <a:off x="3152400" y="152400"/>
            <a:ext cx="3635103" cy="48386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311700" y="869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of Encapsulation</a:t>
            </a:r>
            <a:endParaRPr/>
          </a:p>
          <a:p>
            <a:pPr indent="0" lvl="0" marL="0" rtl="0" algn="l">
              <a:spcBef>
                <a:spcPts val="0"/>
              </a:spcBef>
              <a:spcAft>
                <a:spcPts val="0"/>
              </a:spcAft>
              <a:buNone/>
            </a:pPr>
            <a:r>
              <a:t/>
            </a:r>
            <a:endParaRPr/>
          </a:p>
        </p:txBody>
      </p:sp>
      <p:sp>
        <p:nvSpPr>
          <p:cNvPr id="241" name="Google Shape;241;p39"/>
          <p:cNvSpPr txBox="1"/>
          <p:nvPr>
            <p:ph idx="1" type="body"/>
          </p:nvPr>
        </p:nvSpPr>
        <p:spPr>
          <a:xfrm>
            <a:off x="250575" y="864625"/>
            <a:ext cx="8520600" cy="4071000"/>
          </a:xfrm>
          <a:prstGeom prst="rect">
            <a:avLst/>
          </a:prstGeom>
        </p:spPr>
        <p:txBody>
          <a:bodyPr anchorCtr="0" anchor="t" bIns="91425" lIns="91425" spcFirstLastPara="1" rIns="91425" wrap="square" tIns="91425">
            <a:normAutofit lnSpcReduction="10000"/>
          </a:bodyPr>
          <a:lstStyle/>
          <a:p>
            <a:pPr indent="-336550" lvl="0" marL="457200" rtl="0" algn="l">
              <a:lnSpc>
                <a:spcPct val="150000"/>
              </a:lnSpc>
              <a:spcBef>
                <a:spcPts val="0"/>
              </a:spcBef>
              <a:spcAft>
                <a:spcPts val="0"/>
              </a:spcAft>
              <a:buSzPts val="1700"/>
              <a:buFont typeface="Times"/>
              <a:buChar char="●"/>
            </a:pPr>
            <a:r>
              <a:rPr lang="en" sz="1700">
                <a:latin typeface="Times"/>
                <a:ea typeface="Times"/>
                <a:cs typeface="Times"/>
                <a:sym typeface="Times"/>
              </a:rPr>
              <a:t>Security: The main advantage of using encapsulation is the security of the data. Encapsulation protects an object from unauthorized access. It allows private and protected access levels to prevent accidental data modification.</a:t>
            </a:r>
            <a:endParaRPr sz="1700">
              <a:latin typeface="Times"/>
              <a:ea typeface="Times"/>
              <a:cs typeface="Times"/>
              <a:sym typeface="Times"/>
            </a:endParaRPr>
          </a:p>
          <a:p>
            <a:pPr indent="-336550" lvl="0" marL="457200" rtl="0" algn="l">
              <a:lnSpc>
                <a:spcPct val="150000"/>
              </a:lnSpc>
              <a:spcBef>
                <a:spcPts val="0"/>
              </a:spcBef>
              <a:spcAft>
                <a:spcPts val="0"/>
              </a:spcAft>
              <a:buSzPts val="1700"/>
              <a:buFont typeface="Times"/>
              <a:buChar char="●"/>
            </a:pPr>
            <a:r>
              <a:rPr lang="en" sz="1700">
                <a:latin typeface="Times"/>
                <a:ea typeface="Times"/>
                <a:cs typeface="Times"/>
                <a:sym typeface="Times"/>
              </a:rPr>
              <a:t>Data Hiding: The user would not be knowing what is going on behind the scene. They would only be knowing that to modify a data member, call the setter method. To read a data member, call the getter method. What these setter and getter methods are doing is hidden from them.</a:t>
            </a:r>
            <a:endParaRPr sz="1700">
              <a:latin typeface="Times"/>
              <a:ea typeface="Times"/>
              <a:cs typeface="Times"/>
              <a:sym typeface="Times"/>
            </a:endParaRPr>
          </a:p>
          <a:p>
            <a:pPr indent="-336550" lvl="0" marL="457200" rtl="0" algn="l">
              <a:lnSpc>
                <a:spcPct val="150000"/>
              </a:lnSpc>
              <a:spcBef>
                <a:spcPts val="0"/>
              </a:spcBef>
              <a:spcAft>
                <a:spcPts val="0"/>
              </a:spcAft>
              <a:buSzPts val="1700"/>
              <a:buFont typeface="Times"/>
              <a:buChar char="●"/>
            </a:pPr>
            <a:r>
              <a:rPr lang="en" sz="1700">
                <a:latin typeface="Times"/>
                <a:ea typeface="Times"/>
                <a:cs typeface="Times"/>
                <a:sym typeface="Times"/>
              </a:rPr>
              <a:t>Simplicity: It simplifies the maintenance of the application by keeping classes separated and preventing them from tightly coupling with each other.</a:t>
            </a:r>
            <a:endParaRPr sz="1700">
              <a:latin typeface="Times"/>
              <a:ea typeface="Times"/>
              <a:cs typeface="Times"/>
              <a:sym typeface="Times"/>
            </a:endParaRPr>
          </a:p>
          <a:p>
            <a:pPr indent="-336550" lvl="0" marL="457200" rtl="0" algn="l">
              <a:lnSpc>
                <a:spcPct val="150000"/>
              </a:lnSpc>
              <a:spcBef>
                <a:spcPts val="0"/>
              </a:spcBef>
              <a:spcAft>
                <a:spcPts val="0"/>
              </a:spcAft>
              <a:buSzPts val="1700"/>
              <a:buFont typeface="Times"/>
              <a:buChar char="●"/>
            </a:pPr>
            <a:r>
              <a:rPr lang="en" sz="1700">
                <a:latin typeface="Times"/>
                <a:ea typeface="Times"/>
                <a:cs typeface="Times"/>
                <a:sym typeface="Times"/>
              </a:rPr>
              <a:t>Aesthetics: Bundling data and methods within a class makes code more readable and maintainable</a:t>
            </a:r>
            <a:endParaRPr sz="1700">
              <a:latin typeface="Times"/>
              <a:ea typeface="Times"/>
              <a:cs typeface="Times"/>
              <a:sym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130400" y="25767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300"/>
              </a:spcBef>
              <a:spcAft>
                <a:spcPts val="0"/>
              </a:spcAft>
              <a:buNone/>
            </a:pPr>
            <a:r>
              <a:rPr lang="en" sz="2250">
                <a:solidFill>
                  <a:srgbClr val="1C2B41"/>
                </a:solidFill>
                <a:latin typeface="Roboto"/>
                <a:ea typeface="Roboto"/>
                <a:cs typeface="Roboto"/>
                <a:sym typeface="Roboto"/>
              </a:rPr>
              <a:t>Class and Objects</a:t>
            </a:r>
            <a:endParaRPr sz="2250">
              <a:solidFill>
                <a:srgbClr val="1C2B41"/>
              </a:solidFill>
              <a:latin typeface="Roboto"/>
              <a:ea typeface="Roboto"/>
              <a:cs typeface="Roboto"/>
              <a:sym typeface="Roboto"/>
            </a:endParaRPr>
          </a:p>
          <a:p>
            <a:pPr indent="0" lvl="0" marL="0" rtl="0" algn="l">
              <a:lnSpc>
                <a:spcPct val="115000"/>
              </a:lnSpc>
              <a:spcBef>
                <a:spcPts val="1900"/>
              </a:spcBef>
              <a:spcAft>
                <a:spcPts val="0"/>
              </a:spcAft>
              <a:buNone/>
            </a:pPr>
            <a:r>
              <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sz="1300">
              <a:solidFill>
                <a:srgbClr val="222222"/>
              </a:solidFill>
              <a:highlight>
                <a:srgbClr val="FEFEFE"/>
              </a:highlight>
              <a:latin typeface="Roboto"/>
              <a:ea typeface="Roboto"/>
              <a:cs typeface="Roboto"/>
              <a:sym typeface="Roboto"/>
            </a:endParaRPr>
          </a:p>
        </p:txBody>
      </p:sp>
      <p:pic>
        <p:nvPicPr>
          <p:cNvPr id="79" name="Google Shape;79;p15"/>
          <p:cNvPicPr preferRelativeResize="0"/>
          <p:nvPr/>
        </p:nvPicPr>
        <p:blipFill>
          <a:blip r:embed="rId3">
            <a:alphaModFix/>
          </a:blip>
          <a:stretch>
            <a:fillRect/>
          </a:stretch>
        </p:blipFill>
        <p:spPr>
          <a:xfrm>
            <a:off x="5477125" y="2815325"/>
            <a:ext cx="3666875" cy="2328175"/>
          </a:xfrm>
          <a:prstGeom prst="rect">
            <a:avLst/>
          </a:prstGeom>
          <a:noFill/>
          <a:ln>
            <a:noFill/>
          </a:ln>
        </p:spPr>
      </p:pic>
      <p:sp>
        <p:nvSpPr>
          <p:cNvPr id="80" name="Google Shape;80;p15"/>
          <p:cNvSpPr txBox="1"/>
          <p:nvPr/>
        </p:nvSpPr>
        <p:spPr>
          <a:xfrm>
            <a:off x="66500" y="814675"/>
            <a:ext cx="9077400" cy="30399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300">
                <a:solidFill>
                  <a:srgbClr val="222222"/>
                </a:solidFill>
                <a:highlight>
                  <a:srgbClr val="FEFEFE"/>
                </a:highlight>
                <a:latin typeface="Roboto"/>
                <a:ea typeface="Roboto"/>
                <a:cs typeface="Roboto"/>
                <a:sym typeface="Roboto"/>
              </a:rPr>
              <a:t>In Python, everything is an object.</a:t>
            </a:r>
            <a:endParaRPr sz="1300">
              <a:solidFill>
                <a:srgbClr val="222222"/>
              </a:solidFill>
              <a:highlight>
                <a:srgbClr val="FEFEFE"/>
              </a:highlight>
              <a:latin typeface="Roboto"/>
              <a:ea typeface="Roboto"/>
              <a:cs typeface="Roboto"/>
              <a:sym typeface="Roboto"/>
            </a:endParaRPr>
          </a:p>
          <a:p>
            <a:pPr indent="-311150" lvl="0" marL="838200" rtl="0" algn="l">
              <a:lnSpc>
                <a:spcPct val="150000"/>
              </a:lnSpc>
              <a:spcBef>
                <a:spcPts val="1200"/>
              </a:spcBef>
              <a:spcAft>
                <a:spcPts val="0"/>
              </a:spcAft>
              <a:buClr>
                <a:srgbClr val="222222"/>
              </a:buClr>
              <a:buSzPts val="1300"/>
              <a:buFont typeface="Roboto"/>
              <a:buChar char="❖"/>
            </a:pPr>
            <a:r>
              <a:rPr b="1" lang="en" sz="1300">
                <a:solidFill>
                  <a:srgbClr val="222222"/>
                </a:solidFill>
                <a:highlight>
                  <a:srgbClr val="FEFEFE"/>
                </a:highlight>
                <a:latin typeface="Roboto"/>
                <a:ea typeface="Roboto"/>
                <a:cs typeface="Roboto"/>
                <a:sym typeface="Roboto"/>
              </a:rPr>
              <a:t>Class</a:t>
            </a:r>
            <a:r>
              <a:rPr lang="en" sz="1300">
                <a:solidFill>
                  <a:srgbClr val="222222"/>
                </a:solidFill>
                <a:highlight>
                  <a:srgbClr val="FEFEFE"/>
                </a:highlight>
                <a:latin typeface="Roboto"/>
                <a:ea typeface="Roboto"/>
                <a:cs typeface="Roboto"/>
                <a:sym typeface="Roboto"/>
              </a:rPr>
              <a:t>: </a:t>
            </a:r>
            <a:endParaRPr sz="1300">
              <a:solidFill>
                <a:srgbClr val="222222"/>
              </a:solidFill>
              <a:highlight>
                <a:srgbClr val="FEFEFE"/>
              </a:highlight>
              <a:latin typeface="Roboto"/>
              <a:ea typeface="Roboto"/>
              <a:cs typeface="Roboto"/>
              <a:sym typeface="Roboto"/>
            </a:endParaRPr>
          </a:p>
          <a:p>
            <a:pPr indent="-298450" lvl="2" marL="1371600" rtl="0" algn="l">
              <a:lnSpc>
                <a:spcPct val="150000"/>
              </a:lnSpc>
              <a:spcBef>
                <a:spcPts val="0"/>
              </a:spcBef>
              <a:spcAft>
                <a:spcPts val="0"/>
              </a:spcAft>
              <a:buSzPts val="1100"/>
              <a:buChar char="■"/>
            </a:pPr>
            <a:r>
              <a:rPr lang="en" sz="1300">
                <a:solidFill>
                  <a:srgbClr val="222222"/>
                </a:solidFill>
                <a:highlight>
                  <a:srgbClr val="FEFEFE"/>
                </a:highlight>
                <a:latin typeface="Roboto"/>
                <a:ea typeface="Roboto"/>
                <a:cs typeface="Roboto"/>
                <a:sym typeface="Roboto"/>
              </a:rPr>
              <a:t>The class is a user-defined data structure that binds the data members</a:t>
            </a:r>
            <a:r>
              <a:rPr lang="en" sz="1300">
                <a:solidFill>
                  <a:srgbClr val="222222"/>
                </a:solidFill>
                <a:highlight>
                  <a:srgbClr val="FEFEFE"/>
                </a:highlight>
                <a:latin typeface="Roboto"/>
                <a:ea typeface="Roboto"/>
                <a:cs typeface="Roboto"/>
                <a:sym typeface="Roboto"/>
              </a:rPr>
              <a:t> and methods into a single unit. </a:t>
            </a:r>
            <a:endParaRPr sz="1300">
              <a:solidFill>
                <a:srgbClr val="222222"/>
              </a:solidFill>
              <a:highlight>
                <a:srgbClr val="FEFEFE"/>
              </a:highlight>
              <a:latin typeface="Roboto"/>
              <a:ea typeface="Roboto"/>
              <a:cs typeface="Roboto"/>
              <a:sym typeface="Roboto"/>
            </a:endParaRPr>
          </a:p>
          <a:p>
            <a:pPr indent="-298450" lvl="2" marL="1371600" rtl="0" algn="l">
              <a:lnSpc>
                <a:spcPct val="150000"/>
              </a:lnSpc>
              <a:spcBef>
                <a:spcPts val="0"/>
              </a:spcBef>
              <a:spcAft>
                <a:spcPts val="0"/>
              </a:spcAft>
              <a:buSzPts val="1100"/>
              <a:buChar char="■"/>
            </a:pPr>
            <a:r>
              <a:rPr lang="en" sz="1300">
                <a:solidFill>
                  <a:srgbClr val="222222"/>
                </a:solidFill>
                <a:highlight>
                  <a:srgbClr val="FEFEFE"/>
                </a:highlight>
                <a:latin typeface="Roboto"/>
                <a:ea typeface="Roboto"/>
                <a:cs typeface="Roboto"/>
                <a:sym typeface="Roboto"/>
              </a:rPr>
              <a:t>Class is </a:t>
            </a:r>
            <a:r>
              <a:rPr lang="en" sz="1300">
                <a:solidFill>
                  <a:srgbClr val="1E69DE"/>
                </a:solidFill>
                <a:highlight>
                  <a:srgbClr val="FEFEFE"/>
                </a:highlight>
                <a:latin typeface="Roboto"/>
                <a:ea typeface="Roboto"/>
                <a:cs typeface="Roboto"/>
                <a:sym typeface="Roboto"/>
              </a:rPr>
              <a:t>a blueprint or code template for object creation. </a:t>
            </a:r>
            <a:endParaRPr sz="1300">
              <a:solidFill>
                <a:srgbClr val="1E69DE"/>
              </a:solidFill>
              <a:highlight>
                <a:srgbClr val="FEFEFE"/>
              </a:highlight>
              <a:latin typeface="Roboto"/>
              <a:ea typeface="Roboto"/>
              <a:cs typeface="Roboto"/>
              <a:sym typeface="Roboto"/>
            </a:endParaRPr>
          </a:p>
          <a:p>
            <a:pPr indent="-298450" lvl="2" marL="1371600" rtl="0" algn="l">
              <a:lnSpc>
                <a:spcPct val="150000"/>
              </a:lnSpc>
              <a:spcBef>
                <a:spcPts val="0"/>
              </a:spcBef>
              <a:spcAft>
                <a:spcPts val="0"/>
              </a:spcAft>
              <a:buSzPts val="1100"/>
              <a:buChar char="■"/>
            </a:pPr>
            <a:r>
              <a:rPr lang="en" sz="1300">
                <a:solidFill>
                  <a:srgbClr val="222222"/>
                </a:solidFill>
                <a:highlight>
                  <a:srgbClr val="FEFEFE"/>
                </a:highlight>
                <a:latin typeface="Roboto"/>
                <a:ea typeface="Roboto"/>
                <a:cs typeface="Roboto"/>
                <a:sym typeface="Roboto"/>
              </a:rPr>
              <a:t>Using a class, you can create as many objects as you want.</a:t>
            </a:r>
            <a:endParaRPr sz="1300">
              <a:solidFill>
                <a:srgbClr val="222222"/>
              </a:solidFill>
              <a:highlight>
                <a:srgbClr val="FEFEFE"/>
              </a:highlight>
              <a:latin typeface="Roboto"/>
              <a:ea typeface="Roboto"/>
              <a:cs typeface="Roboto"/>
              <a:sym typeface="Roboto"/>
            </a:endParaRPr>
          </a:p>
          <a:p>
            <a:pPr indent="-311150" lvl="0" marL="838200" rtl="0" algn="l">
              <a:lnSpc>
                <a:spcPct val="150000"/>
              </a:lnSpc>
              <a:spcBef>
                <a:spcPts val="0"/>
              </a:spcBef>
              <a:spcAft>
                <a:spcPts val="0"/>
              </a:spcAft>
              <a:buClr>
                <a:srgbClr val="222222"/>
              </a:buClr>
              <a:buSzPts val="1300"/>
              <a:buFont typeface="Roboto"/>
              <a:buChar char="❖"/>
            </a:pPr>
            <a:r>
              <a:rPr b="1" lang="en" sz="1300">
                <a:solidFill>
                  <a:srgbClr val="222222"/>
                </a:solidFill>
                <a:highlight>
                  <a:srgbClr val="FEFEFE"/>
                </a:highlight>
                <a:latin typeface="Roboto"/>
                <a:ea typeface="Roboto"/>
                <a:cs typeface="Roboto"/>
                <a:sym typeface="Roboto"/>
              </a:rPr>
              <a:t>Object</a:t>
            </a:r>
            <a:r>
              <a:rPr lang="en" sz="1300">
                <a:solidFill>
                  <a:srgbClr val="222222"/>
                </a:solidFill>
                <a:highlight>
                  <a:srgbClr val="FEFEFE"/>
                </a:highlight>
                <a:latin typeface="Roboto"/>
                <a:ea typeface="Roboto"/>
                <a:cs typeface="Roboto"/>
                <a:sym typeface="Roboto"/>
              </a:rPr>
              <a:t>: </a:t>
            </a:r>
            <a:endParaRPr sz="1300">
              <a:solidFill>
                <a:srgbClr val="222222"/>
              </a:solidFill>
              <a:highlight>
                <a:srgbClr val="FEFEFE"/>
              </a:highlight>
              <a:latin typeface="Roboto"/>
              <a:ea typeface="Roboto"/>
              <a:cs typeface="Roboto"/>
              <a:sym typeface="Roboto"/>
            </a:endParaRPr>
          </a:p>
          <a:p>
            <a:pPr indent="-298450" lvl="2" marL="1371600" rtl="0" algn="l">
              <a:lnSpc>
                <a:spcPct val="150000"/>
              </a:lnSpc>
              <a:spcBef>
                <a:spcPts val="0"/>
              </a:spcBef>
              <a:spcAft>
                <a:spcPts val="0"/>
              </a:spcAft>
              <a:buSzPts val="1100"/>
              <a:buChar char="■"/>
            </a:pPr>
            <a:r>
              <a:rPr lang="en" sz="1300">
                <a:solidFill>
                  <a:srgbClr val="222222"/>
                </a:solidFill>
                <a:highlight>
                  <a:srgbClr val="FEFEFE"/>
                </a:highlight>
                <a:latin typeface="Roboto"/>
                <a:ea typeface="Roboto"/>
                <a:cs typeface="Roboto"/>
                <a:sym typeface="Roboto"/>
              </a:rPr>
              <a:t>An </a:t>
            </a:r>
            <a:r>
              <a:rPr b="1" lang="en" sz="1300">
                <a:solidFill>
                  <a:srgbClr val="222222"/>
                </a:solidFill>
                <a:highlight>
                  <a:srgbClr val="FEFEFE"/>
                </a:highlight>
                <a:latin typeface="Roboto"/>
                <a:ea typeface="Roboto"/>
                <a:cs typeface="Roboto"/>
                <a:sym typeface="Roboto"/>
              </a:rPr>
              <a:t>object is an instance of a class</a:t>
            </a:r>
            <a:r>
              <a:rPr lang="en" sz="1300">
                <a:solidFill>
                  <a:srgbClr val="222222"/>
                </a:solidFill>
                <a:highlight>
                  <a:srgbClr val="FEFEFE"/>
                </a:highlight>
                <a:latin typeface="Roboto"/>
                <a:ea typeface="Roboto"/>
                <a:cs typeface="Roboto"/>
                <a:sym typeface="Roboto"/>
              </a:rPr>
              <a:t>. </a:t>
            </a:r>
            <a:endParaRPr sz="1300">
              <a:solidFill>
                <a:srgbClr val="222222"/>
              </a:solidFill>
              <a:highlight>
                <a:srgbClr val="FEFEFE"/>
              </a:highlight>
              <a:latin typeface="Roboto"/>
              <a:ea typeface="Roboto"/>
              <a:cs typeface="Roboto"/>
              <a:sym typeface="Roboto"/>
            </a:endParaRPr>
          </a:p>
          <a:p>
            <a:pPr indent="-298450" lvl="2" marL="1371600" rtl="0" algn="l">
              <a:lnSpc>
                <a:spcPct val="150000"/>
              </a:lnSpc>
              <a:spcBef>
                <a:spcPts val="0"/>
              </a:spcBef>
              <a:spcAft>
                <a:spcPts val="0"/>
              </a:spcAft>
              <a:buSzPts val="1100"/>
              <a:buChar char="■"/>
            </a:pPr>
            <a:r>
              <a:rPr lang="en" sz="1300">
                <a:solidFill>
                  <a:srgbClr val="222222"/>
                </a:solidFill>
                <a:highlight>
                  <a:srgbClr val="FEFEFE"/>
                </a:highlight>
                <a:latin typeface="Roboto"/>
                <a:ea typeface="Roboto"/>
                <a:cs typeface="Roboto"/>
                <a:sym typeface="Roboto"/>
              </a:rPr>
              <a:t>It is a collection of attributes (variables) and methods. </a:t>
            </a:r>
            <a:endParaRPr sz="1300">
              <a:solidFill>
                <a:srgbClr val="222222"/>
              </a:solidFill>
              <a:highlight>
                <a:srgbClr val="FEFEFE"/>
              </a:highlight>
              <a:latin typeface="Roboto"/>
              <a:ea typeface="Roboto"/>
              <a:cs typeface="Roboto"/>
              <a:sym typeface="Roboto"/>
            </a:endParaRPr>
          </a:p>
          <a:p>
            <a:pPr indent="-298450" lvl="2" marL="1371600" rtl="0" algn="l">
              <a:lnSpc>
                <a:spcPct val="150000"/>
              </a:lnSpc>
              <a:spcBef>
                <a:spcPts val="0"/>
              </a:spcBef>
              <a:spcAft>
                <a:spcPts val="0"/>
              </a:spcAft>
              <a:buSzPts val="1100"/>
              <a:buChar char="■"/>
            </a:pPr>
            <a:r>
              <a:rPr lang="en" sz="1300">
                <a:solidFill>
                  <a:srgbClr val="222222"/>
                </a:solidFill>
                <a:highlight>
                  <a:srgbClr val="FEFEFE"/>
                </a:highlight>
                <a:latin typeface="Roboto"/>
                <a:ea typeface="Roboto"/>
                <a:cs typeface="Roboto"/>
                <a:sym typeface="Roboto"/>
              </a:rPr>
              <a:t>We use the object of a class to perform actions.</a:t>
            </a:r>
            <a:endParaRPr sz="1300">
              <a:solidFill>
                <a:srgbClr val="222222"/>
              </a:solidFill>
              <a:highlight>
                <a:srgbClr val="FEFEFE"/>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idx="1" type="body"/>
          </p:nvPr>
        </p:nvSpPr>
        <p:spPr>
          <a:xfrm>
            <a:off x="80250" y="72200"/>
            <a:ext cx="8983500" cy="2697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300">
                <a:solidFill>
                  <a:srgbClr val="222222"/>
                </a:solidFill>
                <a:highlight>
                  <a:srgbClr val="FEFEFE"/>
                </a:highlight>
                <a:latin typeface="Roboto"/>
                <a:ea typeface="Roboto"/>
                <a:cs typeface="Roboto"/>
                <a:sym typeface="Roboto"/>
              </a:rPr>
              <a:t>In short, Every object has the following property</a:t>
            </a:r>
            <a:endParaRPr sz="1300">
              <a:solidFill>
                <a:srgbClr val="222222"/>
              </a:solidFill>
              <a:highlight>
                <a:srgbClr val="FEFEFE"/>
              </a:highlight>
              <a:latin typeface="Roboto"/>
              <a:ea typeface="Roboto"/>
              <a:cs typeface="Roboto"/>
              <a:sym typeface="Roboto"/>
            </a:endParaRPr>
          </a:p>
          <a:p>
            <a:pPr indent="-311150" lvl="0" marL="457200" rtl="0" algn="l">
              <a:lnSpc>
                <a:spcPct val="150000"/>
              </a:lnSpc>
              <a:spcBef>
                <a:spcPts val="1500"/>
              </a:spcBef>
              <a:spcAft>
                <a:spcPts val="0"/>
              </a:spcAft>
              <a:buClr>
                <a:srgbClr val="222222"/>
              </a:buClr>
              <a:buSzPts val="1300"/>
              <a:buFont typeface="Roboto"/>
              <a:buChar char="●"/>
            </a:pPr>
            <a:r>
              <a:rPr b="1" lang="en" sz="1300">
                <a:solidFill>
                  <a:srgbClr val="222222"/>
                </a:solidFill>
                <a:highlight>
                  <a:srgbClr val="FEFEFE"/>
                </a:highlight>
                <a:latin typeface="Roboto"/>
                <a:ea typeface="Roboto"/>
                <a:cs typeface="Roboto"/>
                <a:sym typeface="Roboto"/>
              </a:rPr>
              <a:t>Identity:</a:t>
            </a:r>
            <a:r>
              <a:rPr lang="en" sz="1300">
                <a:solidFill>
                  <a:srgbClr val="222222"/>
                </a:solidFill>
                <a:highlight>
                  <a:srgbClr val="FEFEFE"/>
                </a:highlight>
                <a:latin typeface="Roboto"/>
                <a:ea typeface="Roboto"/>
                <a:cs typeface="Roboto"/>
                <a:sym typeface="Roboto"/>
              </a:rPr>
              <a:t> Every object must be uniquely identified.</a:t>
            </a:r>
            <a:endParaRPr sz="1300">
              <a:solidFill>
                <a:srgbClr val="222222"/>
              </a:solidFill>
              <a:highlight>
                <a:srgbClr val="FEFEFE"/>
              </a:highlight>
              <a:latin typeface="Roboto"/>
              <a:ea typeface="Roboto"/>
              <a:cs typeface="Roboto"/>
              <a:sym typeface="Roboto"/>
            </a:endParaRPr>
          </a:p>
          <a:p>
            <a:pPr indent="-311150" lvl="0" marL="457200" rtl="0" algn="l">
              <a:lnSpc>
                <a:spcPct val="150000"/>
              </a:lnSpc>
              <a:spcBef>
                <a:spcPts val="0"/>
              </a:spcBef>
              <a:spcAft>
                <a:spcPts val="0"/>
              </a:spcAft>
              <a:buClr>
                <a:srgbClr val="222222"/>
              </a:buClr>
              <a:buSzPts val="1300"/>
              <a:buFont typeface="Roboto"/>
              <a:buChar char="●"/>
            </a:pPr>
            <a:r>
              <a:rPr b="1" lang="en" sz="1300">
                <a:solidFill>
                  <a:srgbClr val="222222"/>
                </a:solidFill>
                <a:highlight>
                  <a:srgbClr val="FEFEFE"/>
                </a:highlight>
                <a:latin typeface="Roboto"/>
                <a:ea typeface="Roboto"/>
                <a:cs typeface="Roboto"/>
                <a:sym typeface="Roboto"/>
              </a:rPr>
              <a:t>State: </a:t>
            </a:r>
            <a:r>
              <a:rPr lang="en" sz="1300">
                <a:solidFill>
                  <a:srgbClr val="222222"/>
                </a:solidFill>
                <a:highlight>
                  <a:srgbClr val="FEFEFE"/>
                </a:highlight>
                <a:latin typeface="Roboto"/>
                <a:ea typeface="Roboto"/>
                <a:cs typeface="Roboto"/>
                <a:sym typeface="Roboto"/>
              </a:rPr>
              <a:t>An object has an attribute that represents a state of an object, and it also reflects the property of an object.</a:t>
            </a:r>
            <a:endParaRPr sz="1300">
              <a:solidFill>
                <a:srgbClr val="222222"/>
              </a:solidFill>
              <a:highlight>
                <a:srgbClr val="FEFEFE"/>
              </a:highlight>
              <a:latin typeface="Roboto"/>
              <a:ea typeface="Roboto"/>
              <a:cs typeface="Roboto"/>
              <a:sym typeface="Roboto"/>
            </a:endParaRPr>
          </a:p>
          <a:p>
            <a:pPr indent="-311150" lvl="0" marL="457200" rtl="0" algn="l">
              <a:lnSpc>
                <a:spcPct val="150000"/>
              </a:lnSpc>
              <a:spcBef>
                <a:spcPts val="0"/>
              </a:spcBef>
              <a:spcAft>
                <a:spcPts val="0"/>
              </a:spcAft>
              <a:buClr>
                <a:srgbClr val="222222"/>
              </a:buClr>
              <a:buSzPts val="1300"/>
              <a:buFont typeface="Roboto"/>
              <a:buChar char="●"/>
            </a:pPr>
            <a:r>
              <a:rPr b="1" lang="en" sz="1300">
                <a:solidFill>
                  <a:srgbClr val="222222"/>
                </a:solidFill>
                <a:highlight>
                  <a:srgbClr val="FEFEFE"/>
                </a:highlight>
                <a:latin typeface="Roboto"/>
                <a:ea typeface="Roboto"/>
                <a:cs typeface="Roboto"/>
                <a:sym typeface="Roboto"/>
              </a:rPr>
              <a:t>Behavior</a:t>
            </a:r>
            <a:r>
              <a:rPr lang="en" sz="1300">
                <a:solidFill>
                  <a:srgbClr val="222222"/>
                </a:solidFill>
                <a:highlight>
                  <a:srgbClr val="FEFEFE"/>
                </a:highlight>
                <a:latin typeface="Roboto"/>
                <a:ea typeface="Roboto"/>
                <a:cs typeface="Roboto"/>
                <a:sym typeface="Roboto"/>
              </a:rPr>
              <a:t>: An object has methods that represent its behavior to modify its state or etc.</a:t>
            </a:r>
            <a:endParaRPr sz="1300">
              <a:solidFill>
                <a:srgbClr val="222222"/>
              </a:solidFill>
              <a:highlight>
                <a:srgbClr val="FEFEFE"/>
              </a:highlight>
              <a:latin typeface="Roboto"/>
              <a:ea typeface="Roboto"/>
              <a:cs typeface="Roboto"/>
              <a:sym typeface="Roboto"/>
            </a:endParaRPr>
          </a:p>
        </p:txBody>
      </p:sp>
      <p:pic>
        <p:nvPicPr>
          <p:cNvPr id="86" name="Google Shape;86;p16"/>
          <p:cNvPicPr preferRelativeResize="0"/>
          <p:nvPr/>
        </p:nvPicPr>
        <p:blipFill>
          <a:blip r:embed="rId3">
            <a:alphaModFix/>
          </a:blip>
          <a:stretch>
            <a:fillRect/>
          </a:stretch>
        </p:blipFill>
        <p:spPr>
          <a:xfrm>
            <a:off x="3136150" y="1450325"/>
            <a:ext cx="5650910" cy="3542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0" name="Shape 90"/>
        <p:cNvGrpSpPr/>
        <p:nvPr/>
      </p:nvGrpSpPr>
      <p:grpSpPr>
        <a:xfrm>
          <a:off x="0" y="0"/>
          <a:ext cx="0" cy="0"/>
          <a:chOff x="0" y="0"/>
          <a:chExt cx="0" cy="0"/>
        </a:xfrm>
      </p:grpSpPr>
      <p:sp>
        <p:nvSpPr>
          <p:cNvPr id="91" name="Google Shape;91;p17"/>
          <p:cNvSpPr txBox="1"/>
          <p:nvPr/>
        </p:nvSpPr>
        <p:spPr>
          <a:xfrm>
            <a:off x="0" y="0"/>
            <a:ext cx="7327500" cy="195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222222"/>
                </a:solidFill>
                <a:highlight>
                  <a:srgbClr val="FEFEFE"/>
                </a:highlight>
                <a:latin typeface="Roboto"/>
                <a:ea typeface="Roboto"/>
                <a:cs typeface="Roboto"/>
                <a:sym typeface="Roboto"/>
              </a:rPr>
              <a:t>A real-life example of class and objects.</a:t>
            </a:r>
            <a:endParaRPr sz="1300">
              <a:solidFill>
                <a:srgbClr val="222222"/>
              </a:solidFill>
              <a:highlight>
                <a:srgbClr val="FEFEFE"/>
              </a:highlight>
              <a:latin typeface="Roboto"/>
              <a:ea typeface="Roboto"/>
              <a:cs typeface="Roboto"/>
              <a:sym typeface="Roboto"/>
            </a:endParaRPr>
          </a:p>
          <a:p>
            <a:pPr indent="0" lvl="0" marL="0" rtl="0" algn="l">
              <a:lnSpc>
                <a:spcPct val="115000"/>
              </a:lnSpc>
              <a:spcBef>
                <a:spcPts val="1500"/>
              </a:spcBef>
              <a:spcAft>
                <a:spcPts val="0"/>
              </a:spcAft>
              <a:buNone/>
            </a:pPr>
            <a:r>
              <a:rPr b="1" lang="en" sz="1300">
                <a:solidFill>
                  <a:srgbClr val="222222"/>
                </a:solidFill>
                <a:highlight>
                  <a:srgbClr val="FEFEFE"/>
                </a:highlight>
                <a:latin typeface="Roboto"/>
                <a:ea typeface="Roboto"/>
                <a:cs typeface="Roboto"/>
                <a:sym typeface="Roboto"/>
              </a:rPr>
              <a:t>Class</a:t>
            </a:r>
            <a:r>
              <a:rPr lang="en" sz="1300">
                <a:solidFill>
                  <a:srgbClr val="222222"/>
                </a:solidFill>
                <a:highlight>
                  <a:srgbClr val="FEFEFE"/>
                </a:highlight>
                <a:latin typeface="Roboto"/>
                <a:ea typeface="Roboto"/>
                <a:cs typeface="Roboto"/>
                <a:sym typeface="Roboto"/>
              </a:rPr>
              <a:t>: Person</a:t>
            </a:r>
            <a:endParaRPr sz="1300">
              <a:solidFill>
                <a:srgbClr val="222222"/>
              </a:solidFill>
              <a:highlight>
                <a:srgbClr val="FEFEFE"/>
              </a:highlight>
              <a:latin typeface="Roboto"/>
              <a:ea typeface="Roboto"/>
              <a:cs typeface="Roboto"/>
              <a:sym typeface="Roboto"/>
            </a:endParaRPr>
          </a:p>
          <a:p>
            <a:pPr indent="-311150" lvl="0" marL="838200" rtl="0" algn="l">
              <a:lnSpc>
                <a:spcPct val="115000"/>
              </a:lnSpc>
              <a:spcBef>
                <a:spcPts val="1500"/>
              </a:spcBef>
              <a:spcAft>
                <a:spcPts val="0"/>
              </a:spcAft>
              <a:buClr>
                <a:srgbClr val="222222"/>
              </a:buClr>
              <a:buSzPts val="1300"/>
              <a:buFont typeface="Roboto"/>
              <a:buChar char="●"/>
            </a:pPr>
            <a:r>
              <a:rPr b="1" lang="en" sz="1300">
                <a:solidFill>
                  <a:srgbClr val="222222"/>
                </a:solidFill>
                <a:highlight>
                  <a:srgbClr val="FEFEFE"/>
                </a:highlight>
                <a:latin typeface="Roboto"/>
                <a:ea typeface="Roboto"/>
                <a:cs typeface="Roboto"/>
                <a:sym typeface="Roboto"/>
              </a:rPr>
              <a:t>State</a:t>
            </a:r>
            <a:r>
              <a:rPr lang="en" sz="1300">
                <a:solidFill>
                  <a:srgbClr val="222222"/>
                </a:solidFill>
                <a:highlight>
                  <a:srgbClr val="FEFEFE"/>
                </a:highlight>
                <a:latin typeface="Roboto"/>
                <a:ea typeface="Roboto"/>
                <a:cs typeface="Roboto"/>
                <a:sym typeface="Roboto"/>
              </a:rPr>
              <a:t>: Name, Sex, Profession</a:t>
            </a:r>
            <a:endParaRPr sz="1300">
              <a:solidFill>
                <a:srgbClr val="222222"/>
              </a:solidFill>
              <a:highlight>
                <a:srgbClr val="FEFEFE"/>
              </a:highlight>
              <a:latin typeface="Roboto"/>
              <a:ea typeface="Roboto"/>
              <a:cs typeface="Roboto"/>
              <a:sym typeface="Roboto"/>
            </a:endParaRPr>
          </a:p>
          <a:p>
            <a:pPr indent="-311150" lvl="0" marL="838200" rtl="0" algn="l">
              <a:lnSpc>
                <a:spcPct val="115000"/>
              </a:lnSpc>
              <a:spcBef>
                <a:spcPts val="0"/>
              </a:spcBef>
              <a:spcAft>
                <a:spcPts val="0"/>
              </a:spcAft>
              <a:buClr>
                <a:srgbClr val="222222"/>
              </a:buClr>
              <a:buSzPts val="1300"/>
              <a:buFont typeface="Roboto"/>
              <a:buChar char="●"/>
            </a:pPr>
            <a:r>
              <a:rPr b="1" lang="en" sz="1300">
                <a:solidFill>
                  <a:srgbClr val="222222"/>
                </a:solidFill>
                <a:highlight>
                  <a:srgbClr val="FEFEFE"/>
                </a:highlight>
                <a:latin typeface="Roboto"/>
                <a:ea typeface="Roboto"/>
                <a:cs typeface="Roboto"/>
                <a:sym typeface="Roboto"/>
              </a:rPr>
              <a:t>Behavior</a:t>
            </a:r>
            <a:r>
              <a:rPr lang="en" sz="1300">
                <a:solidFill>
                  <a:srgbClr val="222222"/>
                </a:solidFill>
                <a:highlight>
                  <a:srgbClr val="FEFEFE"/>
                </a:highlight>
                <a:latin typeface="Roboto"/>
                <a:ea typeface="Roboto"/>
                <a:cs typeface="Roboto"/>
                <a:sym typeface="Roboto"/>
              </a:rPr>
              <a:t>: Working, Study</a:t>
            </a:r>
            <a:endParaRPr sz="1300">
              <a:solidFill>
                <a:srgbClr val="222222"/>
              </a:solidFill>
              <a:highlight>
                <a:srgbClr val="FEFEFE"/>
              </a:highlight>
              <a:latin typeface="Roboto"/>
              <a:ea typeface="Roboto"/>
              <a:cs typeface="Roboto"/>
              <a:sym typeface="Roboto"/>
            </a:endParaRPr>
          </a:p>
          <a:p>
            <a:pPr indent="0" lvl="0" marL="0" rtl="0" algn="l">
              <a:lnSpc>
                <a:spcPct val="115000"/>
              </a:lnSpc>
              <a:spcBef>
                <a:spcPts val="2100"/>
              </a:spcBef>
              <a:spcAft>
                <a:spcPts val="1500"/>
              </a:spcAft>
              <a:buNone/>
            </a:pPr>
            <a:r>
              <a:rPr lang="en" sz="1300">
                <a:solidFill>
                  <a:srgbClr val="222222"/>
                </a:solidFill>
                <a:highlight>
                  <a:srgbClr val="FEFEFE"/>
                </a:highlight>
                <a:latin typeface="Roboto"/>
                <a:ea typeface="Roboto"/>
                <a:cs typeface="Roboto"/>
                <a:sym typeface="Roboto"/>
              </a:rPr>
              <a:t>Using the above class, we can create multiple objects that depict different states and behavior.</a:t>
            </a:r>
            <a:endParaRPr sz="1300">
              <a:solidFill>
                <a:srgbClr val="222222"/>
              </a:solidFill>
              <a:highlight>
                <a:srgbClr val="FEFEFE"/>
              </a:highlight>
              <a:latin typeface="Roboto"/>
              <a:ea typeface="Roboto"/>
              <a:cs typeface="Roboto"/>
              <a:sym typeface="Roboto"/>
            </a:endParaRPr>
          </a:p>
        </p:txBody>
      </p:sp>
      <p:sp>
        <p:nvSpPr>
          <p:cNvPr id="92" name="Google Shape;92;p17"/>
          <p:cNvSpPr txBox="1"/>
          <p:nvPr/>
        </p:nvSpPr>
        <p:spPr>
          <a:xfrm>
            <a:off x="0" y="1828375"/>
            <a:ext cx="5283900" cy="241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rgbClr val="222222"/>
                </a:solidFill>
                <a:highlight>
                  <a:srgbClr val="FEFEFE"/>
                </a:highlight>
                <a:latin typeface="Roboto"/>
                <a:ea typeface="Roboto"/>
                <a:cs typeface="Roboto"/>
                <a:sym typeface="Roboto"/>
              </a:rPr>
              <a:t>Object 1</a:t>
            </a:r>
            <a:r>
              <a:rPr lang="en" sz="1300">
                <a:solidFill>
                  <a:srgbClr val="222222"/>
                </a:solidFill>
                <a:highlight>
                  <a:srgbClr val="FEFEFE"/>
                </a:highlight>
                <a:latin typeface="Roboto"/>
                <a:ea typeface="Roboto"/>
                <a:cs typeface="Roboto"/>
                <a:sym typeface="Roboto"/>
              </a:rPr>
              <a:t>: Jessa</a:t>
            </a:r>
            <a:endParaRPr sz="1300">
              <a:solidFill>
                <a:srgbClr val="222222"/>
              </a:solidFill>
              <a:highlight>
                <a:srgbClr val="FEFEFE"/>
              </a:highlight>
              <a:latin typeface="Roboto"/>
              <a:ea typeface="Roboto"/>
              <a:cs typeface="Roboto"/>
              <a:sym typeface="Roboto"/>
            </a:endParaRPr>
          </a:p>
          <a:p>
            <a:pPr indent="-311150" lvl="0" marL="838200" rtl="0" algn="l">
              <a:lnSpc>
                <a:spcPct val="115000"/>
              </a:lnSpc>
              <a:spcBef>
                <a:spcPts val="1500"/>
              </a:spcBef>
              <a:spcAft>
                <a:spcPts val="0"/>
              </a:spcAft>
              <a:buClr>
                <a:srgbClr val="222222"/>
              </a:buClr>
              <a:buSzPts val="1300"/>
              <a:buFont typeface="Roboto"/>
              <a:buChar char="●"/>
            </a:pPr>
            <a:r>
              <a:rPr b="1" lang="en" sz="1300">
                <a:solidFill>
                  <a:srgbClr val="222222"/>
                </a:solidFill>
                <a:highlight>
                  <a:srgbClr val="FEFEFE"/>
                </a:highlight>
                <a:latin typeface="Roboto"/>
                <a:ea typeface="Roboto"/>
                <a:cs typeface="Roboto"/>
                <a:sym typeface="Roboto"/>
              </a:rPr>
              <a:t>State</a:t>
            </a:r>
            <a:r>
              <a:rPr lang="en" sz="1300">
                <a:solidFill>
                  <a:srgbClr val="222222"/>
                </a:solidFill>
                <a:highlight>
                  <a:srgbClr val="FEFEFE"/>
                </a:highlight>
                <a:latin typeface="Roboto"/>
                <a:ea typeface="Roboto"/>
                <a:cs typeface="Roboto"/>
                <a:sym typeface="Roboto"/>
              </a:rPr>
              <a:t>:</a:t>
            </a:r>
            <a:endParaRPr sz="1300">
              <a:solidFill>
                <a:srgbClr val="222222"/>
              </a:solidFill>
              <a:highlight>
                <a:srgbClr val="FEFEFE"/>
              </a:highlight>
              <a:latin typeface="Roboto"/>
              <a:ea typeface="Roboto"/>
              <a:cs typeface="Roboto"/>
              <a:sym typeface="Roboto"/>
            </a:endParaRPr>
          </a:p>
          <a:p>
            <a:pPr indent="-311150" lvl="1" marL="1676400" rtl="0" algn="l">
              <a:lnSpc>
                <a:spcPct val="115000"/>
              </a:lnSpc>
              <a:spcBef>
                <a:spcPts val="0"/>
              </a:spcBef>
              <a:spcAft>
                <a:spcPts val="0"/>
              </a:spcAft>
              <a:buClr>
                <a:srgbClr val="222222"/>
              </a:buClr>
              <a:buSzPts val="1300"/>
              <a:buFont typeface="Roboto"/>
              <a:buChar char="●"/>
            </a:pPr>
            <a:r>
              <a:rPr lang="en" sz="1300">
                <a:solidFill>
                  <a:srgbClr val="222222"/>
                </a:solidFill>
                <a:highlight>
                  <a:srgbClr val="FEFEFE"/>
                </a:highlight>
                <a:latin typeface="Roboto"/>
                <a:ea typeface="Roboto"/>
                <a:cs typeface="Roboto"/>
                <a:sym typeface="Roboto"/>
              </a:rPr>
              <a:t>Name: Jessa</a:t>
            </a:r>
            <a:endParaRPr sz="1300">
              <a:solidFill>
                <a:srgbClr val="222222"/>
              </a:solidFill>
              <a:highlight>
                <a:srgbClr val="FEFEFE"/>
              </a:highlight>
              <a:latin typeface="Roboto"/>
              <a:ea typeface="Roboto"/>
              <a:cs typeface="Roboto"/>
              <a:sym typeface="Roboto"/>
            </a:endParaRPr>
          </a:p>
          <a:p>
            <a:pPr indent="-311150" lvl="1" marL="1676400" rtl="0" algn="l">
              <a:lnSpc>
                <a:spcPct val="115000"/>
              </a:lnSpc>
              <a:spcBef>
                <a:spcPts val="0"/>
              </a:spcBef>
              <a:spcAft>
                <a:spcPts val="0"/>
              </a:spcAft>
              <a:buClr>
                <a:srgbClr val="222222"/>
              </a:buClr>
              <a:buSzPts val="1300"/>
              <a:buFont typeface="Roboto"/>
              <a:buChar char="●"/>
            </a:pPr>
            <a:r>
              <a:rPr lang="en" sz="1300">
                <a:solidFill>
                  <a:srgbClr val="222222"/>
                </a:solidFill>
                <a:highlight>
                  <a:srgbClr val="FEFEFE"/>
                </a:highlight>
                <a:latin typeface="Roboto"/>
                <a:ea typeface="Roboto"/>
                <a:cs typeface="Roboto"/>
                <a:sym typeface="Roboto"/>
              </a:rPr>
              <a:t>Sex: Female</a:t>
            </a:r>
            <a:endParaRPr sz="1300">
              <a:solidFill>
                <a:srgbClr val="222222"/>
              </a:solidFill>
              <a:highlight>
                <a:srgbClr val="FEFEFE"/>
              </a:highlight>
              <a:latin typeface="Roboto"/>
              <a:ea typeface="Roboto"/>
              <a:cs typeface="Roboto"/>
              <a:sym typeface="Roboto"/>
            </a:endParaRPr>
          </a:p>
          <a:p>
            <a:pPr indent="-311150" lvl="1" marL="1676400" rtl="0" algn="l">
              <a:lnSpc>
                <a:spcPct val="115000"/>
              </a:lnSpc>
              <a:spcBef>
                <a:spcPts val="0"/>
              </a:spcBef>
              <a:spcAft>
                <a:spcPts val="0"/>
              </a:spcAft>
              <a:buClr>
                <a:srgbClr val="222222"/>
              </a:buClr>
              <a:buSzPts val="1300"/>
              <a:buFont typeface="Roboto"/>
              <a:buChar char="●"/>
            </a:pPr>
            <a:r>
              <a:rPr lang="en" sz="1300">
                <a:solidFill>
                  <a:srgbClr val="222222"/>
                </a:solidFill>
                <a:highlight>
                  <a:srgbClr val="FEFEFE"/>
                </a:highlight>
                <a:latin typeface="Roboto"/>
                <a:ea typeface="Roboto"/>
                <a:cs typeface="Roboto"/>
                <a:sym typeface="Roboto"/>
              </a:rPr>
              <a:t>Profession: Software Engineer</a:t>
            </a:r>
            <a:endParaRPr sz="1300">
              <a:solidFill>
                <a:srgbClr val="222222"/>
              </a:solidFill>
              <a:highlight>
                <a:srgbClr val="FEFEFE"/>
              </a:highlight>
              <a:latin typeface="Roboto"/>
              <a:ea typeface="Roboto"/>
              <a:cs typeface="Roboto"/>
              <a:sym typeface="Roboto"/>
            </a:endParaRPr>
          </a:p>
          <a:p>
            <a:pPr indent="-311150" lvl="0" marL="838200" rtl="0" algn="l">
              <a:lnSpc>
                <a:spcPct val="115000"/>
              </a:lnSpc>
              <a:spcBef>
                <a:spcPts val="0"/>
              </a:spcBef>
              <a:spcAft>
                <a:spcPts val="0"/>
              </a:spcAft>
              <a:buClr>
                <a:srgbClr val="222222"/>
              </a:buClr>
              <a:buSzPts val="1300"/>
              <a:buFont typeface="Roboto"/>
              <a:buChar char="●"/>
            </a:pPr>
            <a:r>
              <a:rPr b="1" lang="en" sz="1300">
                <a:solidFill>
                  <a:srgbClr val="222222"/>
                </a:solidFill>
                <a:highlight>
                  <a:srgbClr val="FEFEFE"/>
                </a:highlight>
                <a:latin typeface="Roboto"/>
                <a:ea typeface="Roboto"/>
                <a:cs typeface="Roboto"/>
                <a:sym typeface="Roboto"/>
              </a:rPr>
              <a:t>Behavior</a:t>
            </a:r>
            <a:r>
              <a:rPr lang="en" sz="1300">
                <a:solidFill>
                  <a:srgbClr val="222222"/>
                </a:solidFill>
                <a:highlight>
                  <a:srgbClr val="FEFEFE"/>
                </a:highlight>
                <a:latin typeface="Roboto"/>
                <a:ea typeface="Roboto"/>
                <a:cs typeface="Roboto"/>
                <a:sym typeface="Roboto"/>
              </a:rPr>
              <a:t>:</a:t>
            </a:r>
            <a:endParaRPr sz="1300">
              <a:solidFill>
                <a:srgbClr val="222222"/>
              </a:solidFill>
              <a:highlight>
                <a:srgbClr val="FEFEFE"/>
              </a:highlight>
              <a:latin typeface="Roboto"/>
              <a:ea typeface="Roboto"/>
              <a:cs typeface="Roboto"/>
              <a:sym typeface="Roboto"/>
            </a:endParaRPr>
          </a:p>
          <a:p>
            <a:pPr indent="-311150" lvl="1" marL="1676400" rtl="0" algn="l">
              <a:lnSpc>
                <a:spcPct val="115000"/>
              </a:lnSpc>
              <a:spcBef>
                <a:spcPts val="0"/>
              </a:spcBef>
              <a:spcAft>
                <a:spcPts val="0"/>
              </a:spcAft>
              <a:buClr>
                <a:srgbClr val="222222"/>
              </a:buClr>
              <a:buSzPts val="1300"/>
              <a:buFont typeface="Roboto"/>
              <a:buChar char="●"/>
            </a:pPr>
            <a:r>
              <a:rPr lang="en" sz="1300">
                <a:solidFill>
                  <a:srgbClr val="222222"/>
                </a:solidFill>
                <a:highlight>
                  <a:srgbClr val="FEFEFE"/>
                </a:highlight>
                <a:latin typeface="Roboto"/>
                <a:ea typeface="Roboto"/>
                <a:cs typeface="Roboto"/>
                <a:sym typeface="Roboto"/>
              </a:rPr>
              <a:t>Working: She is working as a software developer at ABC Company</a:t>
            </a:r>
            <a:endParaRPr sz="1300">
              <a:solidFill>
                <a:srgbClr val="222222"/>
              </a:solidFill>
              <a:highlight>
                <a:srgbClr val="FEFEFE"/>
              </a:highlight>
              <a:latin typeface="Roboto"/>
              <a:ea typeface="Roboto"/>
              <a:cs typeface="Roboto"/>
              <a:sym typeface="Roboto"/>
            </a:endParaRPr>
          </a:p>
          <a:p>
            <a:pPr indent="-311150" lvl="1" marL="1676400" rtl="0" algn="l">
              <a:lnSpc>
                <a:spcPct val="115000"/>
              </a:lnSpc>
              <a:spcBef>
                <a:spcPts val="0"/>
              </a:spcBef>
              <a:spcAft>
                <a:spcPts val="0"/>
              </a:spcAft>
              <a:buClr>
                <a:srgbClr val="222222"/>
              </a:buClr>
              <a:buSzPts val="1300"/>
              <a:buFont typeface="Roboto"/>
              <a:buChar char="●"/>
            </a:pPr>
            <a:r>
              <a:rPr lang="en" sz="1300">
                <a:solidFill>
                  <a:srgbClr val="222222"/>
                </a:solidFill>
                <a:highlight>
                  <a:srgbClr val="FEFEFE"/>
                </a:highlight>
                <a:latin typeface="Roboto"/>
                <a:ea typeface="Roboto"/>
                <a:cs typeface="Roboto"/>
                <a:sym typeface="Roboto"/>
              </a:rPr>
              <a:t>Study: She studies 2 hours a day</a:t>
            </a:r>
            <a:endParaRPr sz="1300">
              <a:solidFill>
                <a:srgbClr val="222222"/>
              </a:solidFill>
              <a:highlight>
                <a:srgbClr val="FEFEFE"/>
              </a:highlight>
              <a:latin typeface="Roboto"/>
              <a:ea typeface="Roboto"/>
              <a:cs typeface="Roboto"/>
              <a:sym typeface="Roboto"/>
            </a:endParaRPr>
          </a:p>
        </p:txBody>
      </p:sp>
      <p:sp>
        <p:nvSpPr>
          <p:cNvPr id="93" name="Google Shape;93;p17"/>
          <p:cNvSpPr txBox="1"/>
          <p:nvPr/>
        </p:nvSpPr>
        <p:spPr>
          <a:xfrm>
            <a:off x="4733100" y="1943425"/>
            <a:ext cx="4410900" cy="218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rgbClr val="222222"/>
                </a:solidFill>
                <a:highlight>
                  <a:srgbClr val="FEFEFE"/>
                </a:highlight>
                <a:latin typeface="Roboto"/>
                <a:ea typeface="Roboto"/>
                <a:cs typeface="Roboto"/>
                <a:sym typeface="Roboto"/>
              </a:rPr>
              <a:t>Object 2</a:t>
            </a:r>
            <a:r>
              <a:rPr lang="en" sz="1300">
                <a:solidFill>
                  <a:srgbClr val="222222"/>
                </a:solidFill>
                <a:highlight>
                  <a:srgbClr val="FEFEFE"/>
                </a:highlight>
                <a:latin typeface="Roboto"/>
                <a:ea typeface="Roboto"/>
                <a:cs typeface="Roboto"/>
                <a:sym typeface="Roboto"/>
              </a:rPr>
              <a:t>: Jon</a:t>
            </a:r>
            <a:endParaRPr sz="1300">
              <a:solidFill>
                <a:srgbClr val="222222"/>
              </a:solidFill>
              <a:highlight>
                <a:srgbClr val="FEFEFE"/>
              </a:highlight>
              <a:latin typeface="Roboto"/>
              <a:ea typeface="Roboto"/>
              <a:cs typeface="Roboto"/>
              <a:sym typeface="Roboto"/>
            </a:endParaRPr>
          </a:p>
          <a:p>
            <a:pPr indent="-311150" lvl="0" marL="838200" rtl="0" algn="l">
              <a:lnSpc>
                <a:spcPct val="115000"/>
              </a:lnSpc>
              <a:spcBef>
                <a:spcPts val="1500"/>
              </a:spcBef>
              <a:spcAft>
                <a:spcPts val="0"/>
              </a:spcAft>
              <a:buClr>
                <a:srgbClr val="222222"/>
              </a:buClr>
              <a:buSzPts val="1300"/>
              <a:buFont typeface="Roboto"/>
              <a:buChar char="●"/>
            </a:pPr>
            <a:r>
              <a:rPr b="1" lang="en" sz="1300">
                <a:solidFill>
                  <a:srgbClr val="222222"/>
                </a:solidFill>
                <a:highlight>
                  <a:srgbClr val="FEFEFE"/>
                </a:highlight>
                <a:latin typeface="Roboto"/>
                <a:ea typeface="Roboto"/>
                <a:cs typeface="Roboto"/>
                <a:sym typeface="Roboto"/>
              </a:rPr>
              <a:t>State</a:t>
            </a:r>
            <a:r>
              <a:rPr lang="en" sz="1300">
                <a:solidFill>
                  <a:srgbClr val="222222"/>
                </a:solidFill>
                <a:highlight>
                  <a:srgbClr val="FEFEFE"/>
                </a:highlight>
                <a:latin typeface="Roboto"/>
                <a:ea typeface="Roboto"/>
                <a:cs typeface="Roboto"/>
                <a:sym typeface="Roboto"/>
              </a:rPr>
              <a:t>:</a:t>
            </a:r>
            <a:endParaRPr sz="1300">
              <a:solidFill>
                <a:srgbClr val="222222"/>
              </a:solidFill>
              <a:highlight>
                <a:srgbClr val="FEFEFE"/>
              </a:highlight>
              <a:latin typeface="Roboto"/>
              <a:ea typeface="Roboto"/>
              <a:cs typeface="Roboto"/>
              <a:sym typeface="Roboto"/>
            </a:endParaRPr>
          </a:p>
          <a:p>
            <a:pPr indent="-311150" lvl="1" marL="1676400" rtl="0" algn="l">
              <a:lnSpc>
                <a:spcPct val="115000"/>
              </a:lnSpc>
              <a:spcBef>
                <a:spcPts val="0"/>
              </a:spcBef>
              <a:spcAft>
                <a:spcPts val="0"/>
              </a:spcAft>
              <a:buClr>
                <a:srgbClr val="222222"/>
              </a:buClr>
              <a:buSzPts val="1300"/>
              <a:buFont typeface="Roboto"/>
              <a:buChar char="●"/>
            </a:pPr>
            <a:r>
              <a:rPr lang="en" sz="1300">
                <a:solidFill>
                  <a:srgbClr val="222222"/>
                </a:solidFill>
                <a:highlight>
                  <a:srgbClr val="FEFEFE"/>
                </a:highlight>
                <a:latin typeface="Roboto"/>
                <a:ea typeface="Roboto"/>
                <a:cs typeface="Roboto"/>
                <a:sym typeface="Roboto"/>
              </a:rPr>
              <a:t>Name: Jon</a:t>
            </a:r>
            <a:endParaRPr sz="1300">
              <a:solidFill>
                <a:srgbClr val="222222"/>
              </a:solidFill>
              <a:highlight>
                <a:srgbClr val="FEFEFE"/>
              </a:highlight>
              <a:latin typeface="Roboto"/>
              <a:ea typeface="Roboto"/>
              <a:cs typeface="Roboto"/>
              <a:sym typeface="Roboto"/>
            </a:endParaRPr>
          </a:p>
          <a:p>
            <a:pPr indent="-311150" lvl="1" marL="1676400" rtl="0" algn="l">
              <a:lnSpc>
                <a:spcPct val="115000"/>
              </a:lnSpc>
              <a:spcBef>
                <a:spcPts val="0"/>
              </a:spcBef>
              <a:spcAft>
                <a:spcPts val="0"/>
              </a:spcAft>
              <a:buClr>
                <a:srgbClr val="222222"/>
              </a:buClr>
              <a:buSzPts val="1300"/>
              <a:buFont typeface="Roboto"/>
              <a:buChar char="●"/>
            </a:pPr>
            <a:r>
              <a:rPr lang="en" sz="1300">
                <a:solidFill>
                  <a:srgbClr val="222222"/>
                </a:solidFill>
                <a:highlight>
                  <a:srgbClr val="FEFEFE"/>
                </a:highlight>
                <a:latin typeface="Roboto"/>
                <a:ea typeface="Roboto"/>
                <a:cs typeface="Roboto"/>
                <a:sym typeface="Roboto"/>
              </a:rPr>
              <a:t>Sex: Male</a:t>
            </a:r>
            <a:endParaRPr sz="1300">
              <a:solidFill>
                <a:srgbClr val="222222"/>
              </a:solidFill>
              <a:highlight>
                <a:srgbClr val="FEFEFE"/>
              </a:highlight>
              <a:latin typeface="Roboto"/>
              <a:ea typeface="Roboto"/>
              <a:cs typeface="Roboto"/>
              <a:sym typeface="Roboto"/>
            </a:endParaRPr>
          </a:p>
          <a:p>
            <a:pPr indent="-311150" lvl="1" marL="1676400" rtl="0" algn="l">
              <a:lnSpc>
                <a:spcPct val="115000"/>
              </a:lnSpc>
              <a:spcBef>
                <a:spcPts val="0"/>
              </a:spcBef>
              <a:spcAft>
                <a:spcPts val="0"/>
              </a:spcAft>
              <a:buClr>
                <a:srgbClr val="222222"/>
              </a:buClr>
              <a:buSzPts val="1300"/>
              <a:buFont typeface="Roboto"/>
              <a:buChar char="●"/>
            </a:pPr>
            <a:r>
              <a:rPr lang="en" sz="1300">
                <a:solidFill>
                  <a:srgbClr val="222222"/>
                </a:solidFill>
                <a:highlight>
                  <a:srgbClr val="FEFEFE"/>
                </a:highlight>
                <a:latin typeface="Roboto"/>
                <a:ea typeface="Roboto"/>
                <a:cs typeface="Roboto"/>
                <a:sym typeface="Roboto"/>
              </a:rPr>
              <a:t>Profession: Doctor</a:t>
            </a:r>
            <a:endParaRPr sz="1300">
              <a:solidFill>
                <a:srgbClr val="222222"/>
              </a:solidFill>
              <a:highlight>
                <a:srgbClr val="FEFEFE"/>
              </a:highlight>
              <a:latin typeface="Roboto"/>
              <a:ea typeface="Roboto"/>
              <a:cs typeface="Roboto"/>
              <a:sym typeface="Roboto"/>
            </a:endParaRPr>
          </a:p>
          <a:p>
            <a:pPr indent="-311150" lvl="0" marL="838200" rtl="0" algn="l">
              <a:lnSpc>
                <a:spcPct val="115000"/>
              </a:lnSpc>
              <a:spcBef>
                <a:spcPts val="0"/>
              </a:spcBef>
              <a:spcAft>
                <a:spcPts val="0"/>
              </a:spcAft>
              <a:buClr>
                <a:srgbClr val="222222"/>
              </a:buClr>
              <a:buSzPts val="1300"/>
              <a:buFont typeface="Roboto"/>
              <a:buChar char="●"/>
            </a:pPr>
            <a:r>
              <a:rPr b="1" lang="en" sz="1300">
                <a:solidFill>
                  <a:srgbClr val="222222"/>
                </a:solidFill>
                <a:highlight>
                  <a:srgbClr val="FEFEFE"/>
                </a:highlight>
                <a:latin typeface="Roboto"/>
                <a:ea typeface="Roboto"/>
                <a:cs typeface="Roboto"/>
                <a:sym typeface="Roboto"/>
              </a:rPr>
              <a:t>Behavior</a:t>
            </a:r>
            <a:r>
              <a:rPr lang="en" sz="1300">
                <a:solidFill>
                  <a:srgbClr val="222222"/>
                </a:solidFill>
                <a:highlight>
                  <a:srgbClr val="FEFEFE"/>
                </a:highlight>
                <a:latin typeface="Roboto"/>
                <a:ea typeface="Roboto"/>
                <a:cs typeface="Roboto"/>
                <a:sym typeface="Roboto"/>
              </a:rPr>
              <a:t>:</a:t>
            </a:r>
            <a:endParaRPr sz="1300">
              <a:solidFill>
                <a:srgbClr val="222222"/>
              </a:solidFill>
              <a:highlight>
                <a:srgbClr val="FEFEFE"/>
              </a:highlight>
              <a:latin typeface="Roboto"/>
              <a:ea typeface="Roboto"/>
              <a:cs typeface="Roboto"/>
              <a:sym typeface="Roboto"/>
            </a:endParaRPr>
          </a:p>
          <a:p>
            <a:pPr indent="-311150" lvl="1" marL="1676400" rtl="0" algn="l">
              <a:lnSpc>
                <a:spcPct val="115000"/>
              </a:lnSpc>
              <a:spcBef>
                <a:spcPts val="0"/>
              </a:spcBef>
              <a:spcAft>
                <a:spcPts val="0"/>
              </a:spcAft>
              <a:buClr>
                <a:srgbClr val="222222"/>
              </a:buClr>
              <a:buSzPts val="1300"/>
              <a:buFont typeface="Roboto"/>
              <a:buChar char="●"/>
            </a:pPr>
            <a:r>
              <a:rPr lang="en" sz="1300">
                <a:solidFill>
                  <a:srgbClr val="222222"/>
                </a:solidFill>
                <a:highlight>
                  <a:srgbClr val="FEFEFE"/>
                </a:highlight>
                <a:latin typeface="Roboto"/>
                <a:ea typeface="Roboto"/>
                <a:cs typeface="Roboto"/>
                <a:sym typeface="Roboto"/>
              </a:rPr>
              <a:t>Working: He is working as a doctor</a:t>
            </a:r>
            <a:endParaRPr sz="1300">
              <a:solidFill>
                <a:srgbClr val="222222"/>
              </a:solidFill>
              <a:highlight>
                <a:srgbClr val="FEFEFE"/>
              </a:highlight>
              <a:latin typeface="Roboto"/>
              <a:ea typeface="Roboto"/>
              <a:cs typeface="Roboto"/>
              <a:sym typeface="Roboto"/>
            </a:endParaRPr>
          </a:p>
          <a:p>
            <a:pPr indent="-311150" lvl="1" marL="1676400" rtl="0" algn="l">
              <a:lnSpc>
                <a:spcPct val="115000"/>
              </a:lnSpc>
              <a:spcBef>
                <a:spcPts val="0"/>
              </a:spcBef>
              <a:spcAft>
                <a:spcPts val="0"/>
              </a:spcAft>
              <a:buClr>
                <a:srgbClr val="222222"/>
              </a:buClr>
              <a:buSzPts val="1300"/>
              <a:buFont typeface="Roboto"/>
              <a:buChar char="●"/>
            </a:pPr>
            <a:r>
              <a:rPr lang="en" sz="1300">
                <a:solidFill>
                  <a:srgbClr val="222222"/>
                </a:solidFill>
                <a:highlight>
                  <a:srgbClr val="FEFEFE"/>
                </a:highlight>
                <a:latin typeface="Roboto"/>
                <a:ea typeface="Roboto"/>
                <a:cs typeface="Roboto"/>
                <a:sym typeface="Roboto"/>
              </a:rPr>
              <a:t>Study: He studies 5 hours a day</a:t>
            </a:r>
            <a:endParaRPr sz="1300">
              <a:solidFill>
                <a:srgbClr val="222222"/>
              </a:solidFill>
              <a:highlight>
                <a:srgbClr val="FEFEFE"/>
              </a:highlight>
              <a:latin typeface="Roboto"/>
              <a:ea typeface="Roboto"/>
              <a:cs typeface="Roboto"/>
              <a:sym typeface="Roboto"/>
            </a:endParaRPr>
          </a:p>
        </p:txBody>
      </p:sp>
      <p:sp>
        <p:nvSpPr>
          <p:cNvPr id="94" name="Google Shape;94;p17"/>
          <p:cNvSpPr txBox="1"/>
          <p:nvPr/>
        </p:nvSpPr>
        <p:spPr>
          <a:xfrm>
            <a:off x="87325" y="4374600"/>
            <a:ext cx="8890500" cy="615000"/>
          </a:xfrm>
          <a:prstGeom prst="rect">
            <a:avLst/>
          </a:prstGeom>
          <a:noFill/>
          <a:ln>
            <a:noFill/>
          </a:ln>
        </p:spPr>
        <p:txBody>
          <a:bodyPr anchorCtr="0" anchor="t" bIns="91425" lIns="91425" spcFirstLastPara="1" rIns="91425" wrap="square" tIns="91425">
            <a:spAutoFit/>
          </a:bodyPr>
          <a:lstStyle/>
          <a:p>
            <a:pPr indent="0" lvl="0" marL="101600" marR="50800" rtl="0" algn="l">
              <a:lnSpc>
                <a:spcPct val="115000"/>
              </a:lnSpc>
              <a:spcBef>
                <a:spcPts val="0"/>
              </a:spcBef>
              <a:spcAft>
                <a:spcPts val="3400"/>
              </a:spcAft>
              <a:buNone/>
            </a:pPr>
            <a:r>
              <a:rPr lang="en" sz="1300">
                <a:solidFill>
                  <a:srgbClr val="222222"/>
                </a:solidFill>
                <a:highlight>
                  <a:schemeClr val="lt1"/>
                </a:highlight>
                <a:latin typeface="Roboto"/>
                <a:ea typeface="Roboto"/>
                <a:cs typeface="Roboto"/>
                <a:sym typeface="Roboto"/>
              </a:rPr>
              <a:t>As you can see, Jessa is female, and she works as a Software engineer. On the other hand, Jon is a male, and he is a doctor. Here, both </a:t>
            </a:r>
            <a:r>
              <a:rPr b="1" lang="en" sz="1300">
                <a:solidFill>
                  <a:srgbClr val="222222"/>
                </a:solidFill>
                <a:highlight>
                  <a:schemeClr val="lt1"/>
                </a:highlight>
                <a:latin typeface="Roboto"/>
                <a:ea typeface="Roboto"/>
                <a:cs typeface="Roboto"/>
                <a:sym typeface="Roboto"/>
              </a:rPr>
              <a:t>objects are created from the same class, but they have different states and behaviors</a:t>
            </a:r>
            <a:r>
              <a:rPr lang="en" sz="1300">
                <a:solidFill>
                  <a:srgbClr val="222222"/>
                </a:solidFill>
                <a:highlight>
                  <a:schemeClr val="lt1"/>
                </a:highlight>
                <a:latin typeface="Roboto"/>
                <a:ea typeface="Roboto"/>
                <a:cs typeface="Roboto"/>
                <a:sym typeface="Roboto"/>
              </a:rPr>
              <a:t>.</a:t>
            </a:r>
            <a:endParaRPr sz="1300">
              <a:solidFill>
                <a:srgbClr val="222222"/>
              </a:solidFill>
              <a:highlight>
                <a:schemeClr val="lt1"/>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idx="1" type="body"/>
          </p:nvPr>
        </p:nvSpPr>
        <p:spPr>
          <a:xfrm>
            <a:off x="-5550" y="543600"/>
            <a:ext cx="8784900" cy="3012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300">
                <a:solidFill>
                  <a:srgbClr val="222222"/>
                </a:solidFill>
                <a:highlight>
                  <a:srgbClr val="FEFEFE"/>
                </a:highlight>
                <a:latin typeface="Roboto"/>
                <a:ea typeface="Roboto"/>
                <a:cs typeface="Roboto"/>
                <a:sym typeface="Roboto"/>
              </a:rPr>
              <a:t>There are several kinds of variables in Python:</a:t>
            </a:r>
            <a:endParaRPr sz="1300">
              <a:solidFill>
                <a:srgbClr val="222222"/>
              </a:solidFill>
              <a:highlight>
                <a:srgbClr val="FEFEFE"/>
              </a:highlight>
              <a:latin typeface="Roboto"/>
              <a:ea typeface="Roboto"/>
              <a:cs typeface="Roboto"/>
              <a:sym typeface="Roboto"/>
            </a:endParaRPr>
          </a:p>
          <a:p>
            <a:pPr indent="-311150" lvl="0" marL="838200" rtl="0" algn="l">
              <a:lnSpc>
                <a:spcPct val="115000"/>
              </a:lnSpc>
              <a:spcBef>
                <a:spcPts val="1500"/>
              </a:spcBef>
              <a:spcAft>
                <a:spcPts val="0"/>
              </a:spcAft>
              <a:buClr>
                <a:srgbClr val="222222"/>
              </a:buClr>
              <a:buSzPts val="1300"/>
              <a:buFont typeface="Roboto"/>
              <a:buChar char="●"/>
            </a:pPr>
            <a:r>
              <a:rPr b="1" lang="en" sz="1300">
                <a:solidFill>
                  <a:srgbClr val="222222"/>
                </a:solidFill>
                <a:highlight>
                  <a:schemeClr val="dk1"/>
                </a:highlight>
                <a:latin typeface="Roboto"/>
                <a:ea typeface="Roboto"/>
                <a:cs typeface="Roboto"/>
                <a:sym typeface="Roboto"/>
              </a:rPr>
              <a:t>Instance variables</a:t>
            </a:r>
            <a:r>
              <a:rPr lang="en" sz="1300">
                <a:solidFill>
                  <a:srgbClr val="222222"/>
                </a:solidFill>
                <a:highlight>
                  <a:srgbClr val="FEFEFE"/>
                </a:highlight>
                <a:latin typeface="Roboto"/>
                <a:ea typeface="Roboto"/>
                <a:cs typeface="Roboto"/>
                <a:sym typeface="Roboto"/>
              </a:rPr>
              <a:t> in a class: these are called fields or attributes of an object</a:t>
            </a:r>
            <a:endParaRPr sz="1300">
              <a:solidFill>
                <a:srgbClr val="222222"/>
              </a:solidFill>
              <a:highlight>
                <a:srgbClr val="FEFEFE"/>
              </a:highlight>
              <a:latin typeface="Roboto"/>
              <a:ea typeface="Roboto"/>
              <a:cs typeface="Roboto"/>
              <a:sym typeface="Roboto"/>
            </a:endParaRPr>
          </a:p>
          <a:p>
            <a:pPr indent="-311150" lvl="0" marL="838200" rtl="0" algn="l">
              <a:lnSpc>
                <a:spcPct val="115000"/>
              </a:lnSpc>
              <a:spcBef>
                <a:spcPts val="0"/>
              </a:spcBef>
              <a:spcAft>
                <a:spcPts val="0"/>
              </a:spcAft>
              <a:buClr>
                <a:srgbClr val="222222"/>
              </a:buClr>
              <a:buSzPts val="1300"/>
              <a:buFont typeface="Roboto"/>
              <a:buChar char="●"/>
            </a:pPr>
            <a:r>
              <a:rPr b="1" lang="en" sz="1300">
                <a:solidFill>
                  <a:srgbClr val="222222"/>
                </a:solidFill>
                <a:highlight>
                  <a:srgbClr val="FEFEFE"/>
                </a:highlight>
                <a:latin typeface="Roboto"/>
                <a:ea typeface="Roboto"/>
                <a:cs typeface="Roboto"/>
                <a:sym typeface="Roboto"/>
              </a:rPr>
              <a:t>Local Variables</a:t>
            </a:r>
            <a:r>
              <a:rPr lang="en" sz="1300">
                <a:solidFill>
                  <a:srgbClr val="222222"/>
                </a:solidFill>
                <a:highlight>
                  <a:srgbClr val="FEFEFE"/>
                </a:highlight>
                <a:latin typeface="Roboto"/>
                <a:ea typeface="Roboto"/>
                <a:cs typeface="Roboto"/>
                <a:sym typeface="Roboto"/>
              </a:rPr>
              <a:t>: Variables in a method or block of code</a:t>
            </a:r>
            <a:endParaRPr sz="1300">
              <a:solidFill>
                <a:srgbClr val="222222"/>
              </a:solidFill>
              <a:highlight>
                <a:srgbClr val="FEFEFE"/>
              </a:highlight>
              <a:latin typeface="Roboto"/>
              <a:ea typeface="Roboto"/>
              <a:cs typeface="Roboto"/>
              <a:sym typeface="Roboto"/>
            </a:endParaRPr>
          </a:p>
          <a:p>
            <a:pPr indent="-311150" lvl="0" marL="838200" rtl="0" algn="l">
              <a:lnSpc>
                <a:spcPct val="115000"/>
              </a:lnSpc>
              <a:spcBef>
                <a:spcPts val="0"/>
              </a:spcBef>
              <a:spcAft>
                <a:spcPts val="0"/>
              </a:spcAft>
              <a:buClr>
                <a:srgbClr val="222222"/>
              </a:buClr>
              <a:buSzPts val="1300"/>
              <a:buFont typeface="Roboto"/>
              <a:buChar char="●"/>
            </a:pPr>
            <a:r>
              <a:rPr b="1" lang="en" sz="1300">
                <a:solidFill>
                  <a:srgbClr val="222222"/>
                </a:solidFill>
                <a:highlight>
                  <a:srgbClr val="FEFEFE"/>
                </a:highlight>
                <a:latin typeface="Roboto"/>
                <a:ea typeface="Roboto"/>
                <a:cs typeface="Roboto"/>
                <a:sym typeface="Roboto"/>
              </a:rPr>
              <a:t>Parameters</a:t>
            </a:r>
            <a:r>
              <a:rPr lang="en" sz="1300">
                <a:solidFill>
                  <a:srgbClr val="222222"/>
                </a:solidFill>
                <a:highlight>
                  <a:srgbClr val="FEFEFE"/>
                </a:highlight>
                <a:latin typeface="Roboto"/>
                <a:ea typeface="Roboto"/>
                <a:cs typeface="Roboto"/>
                <a:sym typeface="Roboto"/>
              </a:rPr>
              <a:t>: Variables in method declarations</a:t>
            </a:r>
            <a:endParaRPr sz="1300">
              <a:solidFill>
                <a:srgbClr val="222222"/>
              </a:solidFill>
              <a:highlight>
                <a:srgbClr val="FEFEFE"/>
              </a:highlight>
              <a:latin typeface="Roboto"/>
              <a:ea typeface="Roboto"/>
              <a:cs typeface="Roboto"/>
              <a:sym typeface="Roboto"/>
            </a:endParaRPr>
          </a:p>
          <a:p>
            <a:pPr indent="-311150" lvl="0" marL="838200" rtl="0" algn="l">
              <a:lnSpc>
                <a:spcPct val="115000"/>
              </a:lnSpc>
              <a:spcBef>
                <a:spcPts val="0"/>
              </a:spcBef>
              <a:spcAft>
                <a:spcPts val="0"/>
              </a:spcAft>
              <a:buClr>
                <a:srgbClr val="222222"/>
              </a:buClr>
              <a:buSzPts val="1300"/>
              <a:buFont typeface="Roboto"/>
              <a:buChar char="●"/>
            </a:pPr>
            <a:r>
              <a:rPr b="1" lang="en" sz="1300">
                <a:solidFill>
                  <a:srgbClr val="222222"/>
                </a:solidFill>
                <a:highlight>
                  <a:schemeClr val="dk1"/>
                </a:highlight>
                <a:latin typeface="Roboto"/>
                <a:ea typeface="Roboto"/>
                <a:cs typeface="Roboto"/>
                <a:sym typeface="Roboto"/>
              </a:rPr>
              <a:t>Class variables: </a:t>
            </a:r>
            <a:r>
              <a:rPr lang="en" sz="1300">
                <a:solidFill>
                  <a:srgbClr val="222222"/>
                </a:solidFill>
                <a:highlight>
                  <a:srgbClr val="FEFEFE"/>
                </a:highlight>
                <a:latin typeface="Roboto"/>
                <a:ea typeface="Roboto"/>
                <a:cs typeface="Roboto"/>
                <a:sym typeface="Roboto"/>
              </a:rPr>
              <a:t>This variable is shared between all objects of a clas</a:t>
            </a:r>
            <a:r>
              <a:rPr lang="en" sz="1300">
                <a:solidFill>
                  <a:srgbClr val="222222"/>
                </a:solidFill>
                <a:highlight>
                  <a:srgbClr val="FEFEFE"/>
                </a:highlight>
                <a:latin typeface="Roboto"/>
                <a:ea typeface="Roboto"/>
                <a:cs typeface="Roboto"/>
                <a:sym typeface="Roboto"/>
              </a:rPr>
              <a:t>s</a:t>
            </a:r>
            <a:endParaRPr sz="1300">
              <a:solidFill>
                <a:srgbClr val="222222"/>
              </a:solidFill>
              <a:highlight>
                <a:srgbClr val="FEFEFE"/>
              </a:highlight>
              <a:latin typeface="Roboto"/>
              <a:ea typeface="Roboto"/>
              <a:cs typeface="Roboto"/>
              <a:sym typeface="Roboto"/>
            </a:endParaRPr>
          </a:p>
          <a:p>
            <a:pPr indent="0" lvl="0" marL="0" rtl="0" algn="l">
              <a:lnSpc>
                <a:spcPct val="115000"/>
              </a:lnSpc>
              <a:spcBef>
                <a:spcPts val="2100"/>
              </a:spcBef>
              <a:spcAft>
                <a:spcPts val="1500"/>
              </a:spcAft>
              <a:buNone/>
            </a:pPr>
            <a:r>
              <a:rPr lang="en" sz="1300">
                <a:solidFill>
                  <a:srgbClr val="222222"/>
                </a:solidFill>
                <a:highlight>
                  <a:srgbClr val="FEFEFE"/>
                </a:highlight>
                <a:latin typeface="Roboto"/>
                <a:ea typeface="Roboto"/>
                <a:cs typeface="Roboto"/>
                <a:sym typeface="Roboto"/>
              </a:rPr>
              <a:t>Now </a:t>
            </a:r>
            <a:r>
              <a:rPr lang="en" sz="1300">
                <a:solidFill>
                  <a:srgbClr val="222222"/>
                </a:solidFill>
                <a:highlight>
                  <a:srgbClr val="FEFEFE"/>
                </a:highlight>
                <a:latin typeface="Roboto"/>
                <a:ea typeface="Roboto"/>
                <a:cs typeface="Roboto"/>
                <a:sym typeface="Roboto"/>
              </a:rPr>
              <a:t>when we design a class,</a:t>
            </a:r>
            <a:br>
              <a:rPr lang="en" sz="1300">
                <a:solidFill>
                  <a:srgbClr val="222222"/>
                </a:solidFill>
                <a:highlight>
                  <a:srgbClr val="FEFEFE"/>
                </a:highlight>
                <a:latin typeface="Roboto"/>
                <a:ea typeface="Roboto"/>
                <a:cs typeface="Roboto"/>
                <a:sym typeface="Roboto"/>
              </a:rPr>
            </a:br>
            <a:r>
              <a:rPr lang="en" sz="1300">
                <a:solidFill>
                  <a:srgbClr val="222222"/>
                </a:solidFill>
                <a:highlight>
                  <a:srgbClr val="FEFEFE"/>
                </a:highlight>
                <a:latin typeface="Roboto"/>
                <a:ea typeface="Roboto"/>
                <a:cs typeface="Roboto"/>
                <a:sym typeface="Roboto"/>
              </a:rPr>
              <a:t>	</a:t>
            </a:r>
            <a:r>
              <a:rPr b="1" lang="en" sz="1300">
                <a:solidFill>
                  <a:srgbClr val="222222"/>
                </a:solidFill>
                <a:highlight>
                  <a:srgbClr val="FEFEFE"/>
                </a:highlight>
                <a:latin typeface="Roboto"/>
                <a:ea typeface="Roboto"/>
                <a:cs typeface="Roboto"/>
                <a:sym typeface="Roboto"/>
              </a:rPr>
              <a:t>we use instance variables and class variables.</a:t>
            </a:r>
            <a:endParaRPr/>
          </a:p>
        </p:txBody>
      </p:sp>
      <p:pic>
        <p:nvPicPr>
          <p:cNvPr id="100" name="Google Shape;100;p18"/>
          <p:cNvPicPr preferRelativeResize="0"/>
          <p:nvPr/>
        </p:nvPicPr>
        <p:blipFill>
          <a:blip r:embed="rId3">
            <a:alphaModFix/>
          </a:blip>
          <a:stretch>
            <a:fillRect/>
          </a:stretch>
        </p:blipFill>
        <p:spPr>
          <a:xfrm>
            <a:off x="4773000" y="1975975"/>
            <a:ext cx="4371000" cy="3167525"/>
          </a:xfrm>
          <a:prstGeom prst="rect">
            <a:avLst/>
          </a:prstGeom>
          <a:noFill/>
          <a:ln>
            <a:noFill/>
          </a:ln>
        </p:spPr>
      </p:pic>
      <p:sp>
        <p:nvSpPr>
          <p:cNvPr id="101" name="Google Shape;101;p18"/>
          <p:cNvSpPr txBox="1"/>
          <p:nvPr>
            <p:ph type="title"/>
          </p:nvPr>
        </p:nvSpPr>
        <p:spPr>
          <a:xfrm>
            <a:off x="311700" y="0"/>
            <a:ext cx="8605200" cy="5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40"/>
              <a:t>Now we will see some real example to start of classes and objects with variables.</a:t>
            </a:r>
            <a:endParaRPr sz="2540"/>
          </a:p>
        </p:txBody>
      </p:sp>
      <p:sp>
        <p:nvSpPr>
          <p:cNvPr id="102" name="Google Shape;102;p18"/>
          <p:cNvSpPr txBox="1"/>
          <p:nvPr/>
        </p:nvSpPr>
        <p:spPr>
          <a:xfrm>
            <a:off x="70650" y="3267225"/>
            <a:ext cx="4462500" cy="600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300">
                <a:solidFill>
                  <a:srgbClr val="222222"/>
                </a:solidFill>
                <a:highlight>
                  <a:srgbClr val="FEFEFE"/>
                </a:highlight>
                <a:latin typeface="Roboto"/>
                <a:ea typeface="Roboto"/>
                <a:cs typeface="Roboto"/>
                <a:sym typeface="Roboto"/>
              </a:rPr>
              <a:t>Instance variables are declared inside a method using the </a:t>
            </a:r>
            <a:r>
              <a:rPr lang="en" sz="1100">
                <a:solidFill>
                  <a:srgbClr val="6C0B24"/>
                </a:solidFill>
                <a:highlight>
                  <a:srgbClr val="F9F2F4"/>
                </a:highlight>
                <a:latin typeface="Courier New"/>
                <a:ea typeface="Courier New"/>
                <a:cs typeface="Courier New"/>
                <a:sym typeface="Courier New"/>
              </a:rPr>
              <a:t>self</a:t>
            </a:r>
            <a:r>
              <a:rPr lang="en" sz="1300">
                <a:solidFill>
                  <a:srgbClr val="222222"/>
                </a:solidFill>
                <a:highlight>
                  <a:srgbClr val="FEFEFE"/>
                </a:highlight>
                <a:latin typeface="Roboto"/>
                <a:ea typeface="Roboto"/>
                <a:cs typeface="Roboto"/>
                <a:sym typeface="Roboto"/>
              </a:rPr>
              <a:t> keyword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40"/>
              <a:t>Now we will see some real example to start of classes and objects.</a:t>
            </a:r>
            <a:endParaRPr sz="2640"/>
          </a:p>
          <a:p>
            <a:pPr indent="0" lvl="0" marL="0" rtl="0" algn="l">
              <a:spcBef>
                <a:spcPts val="0"/>
              </a:spcBef>
              <a:spcAft>
                <a:spcPts val="0"/>
              </a:spcAft>
              <a:buSzPts val="990"/>
              <a:buNone/>
            </a:pPr>
            <a:r>
              <a:t/>
            </a:r>
            <a:endParaRPr sz="2940"/>
          </a:p>
        </p:txBody>
      </p:sp>
      <p:pic>
        <p:nvPicPr>
          <p:cNvPr id="108" name="Google Shape;108;p19"/>
          <p:cNvPicPr preferRelativeResize="0"/>
          <p:nvPr/>
        </p:nvPicPr>
        <p:blipFill>
          <a:blip r:embed="rId3">
            <a:alphaModFix/>
          </a:blip>
          <a:stretch>
            <a:fillRect/>
          </a:stretch>
        </p:blipFill>
        <p:spPr>
          <a:xfrm>
            <a:off x="3924875" y="1394025"/>
            <a:ext cx="3457575" cy="1485900"/>
          </a:xfrm>
          <a:prstGeom prst="rect">
            <a:avLst/>
          </a:prstGeom>
          <a:noFill/>
          <a:ln>
            <a:noFill/>
          </a:ln>
        </p:spPr>
      </p:pic>
      <p:pic>
        <p:nvPicPr>
          <p:cNvPr id="109" name="Google Shape;109;p19"/>
          <p:cNvPicPr preferRelativeResize="0"/>
          <p:nvPr/>
        </p:nvPicPr>
        <p:blipFill>
          <a:blip r:embed="rId4">
            <a:alphaModFix/>
          </a:blip>
          <a:stretch>
            <a:fillRect/>
          </a:stretch>
        </p:blipFill>
        <p:spPr>
          <a:xfrm>
            <a:off x="3726175" y="3505200"/>
            <a:ext cx="5181600" cy="1333500"/>
          </a:xfrm>
          <a:prstGeom prst="rect">
            <a:avLst/>
          </a:prstGeom>
          <a:noFill/>
          <a:ln>
            <a:noFill/>
          </a:ln>
        </p:spPr>
      </p:pic>
      <p:pic>
        <p:nvPicPr>
          <p:cNvPr id="110" name="Google Shape;110;p19"/>
          <p:cNvPicPr preferRelativeResize="0"/>
          <p:nvPr/>
        </p:nvPicPr>
        <p:blipFill>
          <a:blip r:embed="rId5">
            <a:alphaModFix/>
          </a:blip>
          <a:stretch>
            <a:fillRect/>
          </a:stretch>
        </p:blipFill>
        <p:spPr>
          <a:xfrm>
            <a:off x="311700" y="1152423"/>
            <a:ext cx="3339300" cy="1727500"/>
          </a:xfrm>
          <a:prstGeom prst="rect">
            <a:avLst/>
          </a:prstGeom>
          <a:noFill/>
          <a:ln>
            <a:noFill/>
          </a:ln>
        </p:spPr>
      </p:pic>
      <p:pic>
        <p:nvPicPr>
          <p:cNvPr id="111" name="Google Shape;111;p19"/>
          <p:cNvPicPr preferRelativeResize="0"/>
          <p:nvPr/>
        </p:nvPicPr>
        <p:blipFill>
          <a:blip r:embed="rId6">
            <a:alphaModFix/>
          </a:blip>
          <a:stretch>
            <a:fillRect/>
          </a:stretch>
        </p:blipFill>
        <p:spPr>
          <a:xfrm>
            <a:off x="486350" y="3043162"/>
            <a:ext cx="2736313" cy="17955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aphicFrame>
        <p:nvGraphicFramePr>
          <p:cNvPr id="116" name="Google Shape;116;p20"/>
          <p:cNvGraphicFramePr/>
          <p:nvPr/>
        </p:nvGraphicFramePr>
        <p:xfrm>
          <a:off x="395625" y="204750"/>
          <a:ext cx="3000000" cy="3000000"/>
        </p:xfrm>
        <a:graphic>
          <a:graphicData uri="http://schemas.openxmlformats.org/drawingml/2006/table">
            <a:tbl>
              <a:tblPr>
                <a:solidFill>
                  <a:srgbClr val="FEFEFE"/>
                </a:solidFill>
                <a:tableStyleId>{3B26F34C-ECFC-4407-BA16-5A6A4F70B2AD}</a:tableStyleId>
              </a:tblPr>
              <a:tblGrid>
                <a:gridCol w="4400275"/>
                <a:gridCol w="3934700"/>
              </a:tblGrid>
              <a:tr h="502475">
                <a:tc>
                  <a:txBody>
                    <a:bodyPr/>
                    <a:lstStyle/>
                    <a:p>
                      <a:pPr indent="0" lvl="0" marL="0" rtl="0" algn="l">
                        <a:lnSpc>
                          <a:spcPct val="200000"/>
                        </a:lnSpc>
                        <a:spcBef>
                          <a:spcPts val="0"/>
                        </a:spcBef>
                        <a:spcAft>
                          <a:spcPts val="200"/>
                        </a:spcAft>
                        <a:buNone/>
                      </a:pPr>
                      <a:r>
                        <a:rPr b="1" lang="en" sz="1200">
                          <a:solidFill>
                            <a:srgbClr val="111111"/>
                          </a:solidFill>
                          <a:highlight>
                            <a:srgbClr val="FEFEFE"/>
                          </a:highlight>
                          <a:latin typeface="Roboto"/>
                          <a:ea typeface="Roboto"/>
                          <a:cs typeface="Roboto"/>
                          <a:sym typeface="Roboto"/>
                        </a:rPr>
                        <a:t>Instance Variable</a:t>
                      </a:r>
                      <a:endParaRPr b="1" sz="1200">
                        <a:solidFill>
                          <a:srgbClr val="111111"/>
                        </a:solidFill>
                        <a:highlight>
                          <a:srgbClr val="FEFEFE"/>
                        </a:highlight>
                        <a:latin typeface="Roboto"/>
                        <a:ea typeface="Roboto"/>
                        <a:cs typeface="Roboto"/>
                        <a:sym typeface="Roboto"/>
                      </a:endParaRPr>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DDDDDD"/>
                      </a:solidFill>
                      <a:prstDash val="dot"/>
                      <a:round/>
                      <a:headEnd len="sm" w="sm" type="none"/>
                      <a:tailEnd len="sm" w="sm" type="none"/>
                    </a:lnB>
                  </a:tcPr>
                </a:tc>
                <a:tc>
                  <a:txBody>
                    <a:bodyPr/>
                    <a:lstStyle/>
                    <a:p>
                      <a:pPr indent="0" lvl="0" marL="0" rtl="0" algn="l">
                        <a:lnSpc>
                          <a:spcPct val="200000"/>
                        </a:lnSpc>
                        <a:spcBef>
                          <a:spcPts val="0"/>
                        </a:spcBef>
                        <a:spcAft>
                          <a:spcPts val="200"/>
                        </a:spcAft>
                        <a:buNone/>
                      </a:pPr>
                      <a:r>
                        <a:rPr b="1" lang="en" sz="1200">
                          <a:solidFill>
                            <a:srgbClr val="111111"/>
                          </a:solidFill>
                          <a:highlight>
                            <a:srgbClr val="FEFEFE"/>
                          </a:highlight>
                          <a:latin typeface="Roboto"/>
                          <a:ea typeface="Roboto"/>
                          <a:cs typeface="Roboto"/>
                          <a:sym typeface="Roboto"/>
                        </a:rPr>
                        <a:t>Class Variable</a:t>
                      </a:r>
                      <a:endParaRPr b="1" sz="1200">
                        <a:solidFill>
                          <a:srgbClr val="111111"/>
                        </a:solidFill>
                        <a:highlight>
                          <a:srgbClr val="FEFEFE"/>
                        </a:highlight>
                        <a:latin typeface="Roboto"/>
                        <a:ea typeface="Roboto"/>
                        <a:cs typeface="Roboto"/>
                        <a:sym typeface="Roboto"/>
                      </a:endParaRPr>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DDDDDD"/>
                      </a:solidFill>
                      <a:prstDash val="dot"/>
                      <a:round/>
                      <a:headEnd len="sm" w="sm" type="none"/>
                      <a:tailEnd len="sm" w="sm" type="none"/>
                    </a:lnB>
                  </a:tcPr>
                </a:tc>
              </a:tr>
              <a:tr h="997075">
                <a:tc>
                  <a:txBody>
                    <a:bodyPr/>
                    <a:lstStyle/>
                    <a:p>
                      <a:pPr indent="0" lvl="0" marL="0" rtl="0" algn="l">
                        <a:lnSpc>
                          <a:spcPct val="200000"/>
                        </a:lnSpc>
                        <a:spcBef>
                          <a:spcPts val="0"/>
                        </a:spcBef>
                        <a:spcAft>
                          <a:spcPts val="0"/>
                        </a:spcAft>
                        <a:buNone/>
                      </a:pPr>
                      <a:r>
                        <a:rPr lang="en" sz="1200">
                          <a:solidFill>
                            <a:srgbClr val="222222"/>
                          </a:solidFill>
                          <a:highlight>
                            <a:srgbClr val="FEFEFE"/>
                          </a:highlight>
                          <a:latin typeface="Roboto"/>
                          <a:ea typeface="Roboto"/>
                          <a:cs typeface="Roboto"/>
                          <a:sym typeface="Roboto"/>
                        </a:rPr>
                        <a:t>Instance variables are not shared by objects. </a:t>
                      </a:r>
                      <a:endParaRPr sz="1200">
                        <a:solidFill>
                          <a:srgbClr val="222222"/>
                        </a:solidFill>
                        <a:highlight>
                          <a:srgbClr val="FEFEFE"/>
                        </a:highlight>
                        <a:latin typeface="Roboto"/>
                        <a:ea typeface="Roboto"/>
                        <a:cs typeface="Roboto"/>
                        <a:sym typeface="Roboto"/>
                      </a:endParaRPr>
                    </a:p>
                    <a:p>
                      <a:pPr indent="0" lvl="0" marL="0" rtl="0" algn="l">
                        <a:lnSpc>
                          <a:spcPct val="200000"/>
                        </a:lnSpc>
                        <a:spcBef>
                          <a:spcPts val="200"/>
                        </a:spcBef>
                        <a:spcAft>
                          <a:spcPts val="200"/>
                        </a:spcAft>
                        <a:buNone/>
                      </a:pPr>
                      <a:r>
                        <a:rPr lang="en" sz="1200">
                          <a:solidFill>
                            <a:srgbClr val="222222"/>
                          </a:solidFill>
                          <a:highlight>
                            <a:srgbClr val="FEFEFE"/>
                          </a:highlight>
                          <a:latin typeface="Roboto"/>
                          <a:ea typeface="Roboto"/>
                          <a:cs typeface="Roboto"/>
                          <a:sym typeface="Roboto"/>
                        </a:rPr>
                        <a:t>Every object has its own copy of the instance attribute</a:t>
                      </a:r>
                      <a:endParaRPr sz="1200">
                        <a:solidFill>
                          <a:srgbClr val="222222"/>
                        </a:solidFill>
                        <a:highlight>
                          <a:srgbClr val="FEFEFE"/>
                        </a:highlight>
                        <a:latin typeface="Roboto"/>
                        <a:ea typeface="Roboto"/>
                        <a:cs typeface="Roboto"/>
                        <a:sym typeface="Roboto"/>
                      </a:endParaRPr>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DDDDDD"/>
                      </a:solidFill>
                      <a:prstDash val="dot"/>
                      <a:round/>
                      <a:headEnd len="sm" w="sm" type="none"/>
                      <a:tailEnd len="sm" w="sm" type="none"/>
                    </a:lnT>
                    <a:lnB cap="flat" cmpd="sng" w="9525">
                      <a:solidFill>
                        <a:srgbClr val="DDDDDD"/>
                      </a:solidFill>
                      <a:prstDash val="dot"/>
                      <a:round/>
                      <a:headEnd len="sm" w="sm" type="none"/>
                      <a:tailEnd len="sm" w="sm" type="none"/>
                    </a:lnB>
                  </a:tcPr>
                </a:tc>
                <a:tc>
                  <a:txBody>
                    <a:bodyPr/>
                    <a:lstStyle/>
                    <a:p>
                      <a:pPr indent="0" lvl="0" marL="0" rtl="0" algn="l">
                        <a:lnSpc>
                          <a:spcPct val="200000"/>
                        </a:lnSpc>
                        <a:spcBef>
                          <a:spcPts val="0"/>
                        </a:spcBef>
                        <a:spcAft>
                          <a:spcPts val="200"/>
                        </a:spcAft>
                        <a:buNone/>
                      </a:pPr>
                      <a:r>
                        <a:rPr lang="en" sz="1200">
                          <a:solidFill>
                            <a:srgbClr val="222222"/>
                          </a:solidFill>
                          <a:highlight>
                            <a:srgbClr val="FEFEFE"/>
                          </a:highlight>
                          <a:latin typeface="Roboto"/>
                          <a:ea typeface="Roboto"/>
                          <a:cs typeface="Roboto"/>
                          <a:sym typeface="Roboto"/>
                        </a:rPr>
                        <a:t>Class variables are shared by all instances and object.</a:t>
                      </a:r>
                      <a:endParaRPr sz="1200">
                        <a:solidFill>
                          <a:srgbClr val="222222"/>
                        </a:solidFill>
                        <a:highlight>
                          <a:srgbClr val="FEFEFE"/>
                        </a:highlight>
                        <a:latin typeface="Roboto"/>
                        <a:ea typeface="Roboto"/>
                        <a:cs typeface="Roboto"/>
                        <a:sym typeface="Roboto"/>
                      </a:endParaRPr>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DDDDDD"/>
                      </a:solidFill>
                      <a:prstDash val="dot"/>
                      <a:round/>
                      <a:headEnd len="sm" w="sm" type="none"/>
                      <a:tailEnd len="sm" w="sm" type="none"/>
                    </a:lnT>
                    <a:lnB cap="flat" cmpd="sng" w="9525">
                      <a:solidFill>
                        <a:srgbClr val="DDDDDD"/>
                      </a:solidFill>
                      <a:prstDash val="dot"/>
                      <a:round/>
                      <a:headEnd len="sm" w="sm" type="none"/>
                      <a:tailEnd len="sm" w="sm" type="none"/>
                    </a:lnB>
                  </a:tcPr>
                </a:tc>
              </a:tr>
              <a:tr h="1161950">
                <a:tc>
                  <a:txBody>
                    <a:bodyPr/>
                    <a:lstStyle/>
                    <a:p>
                      <a:pPr indent="0" lvl="0" marL="0" rtl="0" algn="l">
                        <a:lnSpc>
                          <a:spcPct val="200000"/>
                        </a:lnSpc>
                        <a:spcBef>
                          <a:spcPts val="0"/>
                        </a:spcBef>
                        <a:spcAft>
                          <a:spcPts val="200"/>
                        </a:spcAft>
                        <a:buNone/>
                      </a:pPr>
                      <a:r>
                        <a:rPr lang="en" sz="1200">
                          <a:solidFill>
                            <a:srgbClr val="222222"/>
                          </a:solidFill>
                          <a:highlight>
                            <a:srgbClr val="FEFEFE"/>
                          </a:highlight>
                          <a:latin typeface="Roboto"/>
                          <a:ea typeface="Roboto"/>
                          <a:cs typeface="Roboto"/>
                          <a:sym typeface="Roboto"/>
                        </a:rPr>
                        <a:t>Instance variables are declared inside the constructor i.e., the </a:t>
                      </a:r>
                      <a:r>
                        <a:rPr lang="en" sz="1200">
                          <a:solidFill>
                            <a:srgbClr val="6C0B24"/>
                          </a:solidFill>
                          <a:highlight>
                            <a:srgbClr val="FEFEFE"/>
                          </a:highlight>
                          <a:latin typeface="Courier New"/>
                          <a:ea typeface="Courier New"/>
                          <a:cs typeface="Courier New"/>
                          <a:sym typeface="Courier New"/>
                        </a:rPr>
                        <a:t>__init__()</a:t>
                      </a:r>
                      <a:r>
                        <a:rPr lang="en" sz="1200">
                          <a:solidFill>
                            <a:srgbClr val="222222"/>
                          </a:solidFill>
                          <a:highlight>
                            <a:srgbClr val="FEFEFE"/>
                          </a:highlight>
                          <a:latin typeface="Roboto"/>
                          <a:ea typeface="Roboto"/>
                          <a:cs typeface="Roboto"/>
                          <a:sym typeface="Roboto"/>
                        </a:rPr>
                        <a:t> method.</a:t>
                      </a:r>
                      <a:endParaRPr sz="1200">
                        <a:solidFill>
                          <a:srgbClr val="222222"/>
                        </a:solidFill>
                        <a:highlight>
                          <a:srgbClr val="FEFEFE"/>
                        </a:highlight>
                        <a:latin typeface="Roboto"/>
                        <a:ea typeface="Roboto"/>
                        <a:cs typeface="Roboto"/>
                        <a:sym typeface="Roboto"/>
                      </a:endParaRPr>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DDDDDD"/>
                      </a:solidFill>
                      <a:prstDash val="dot"/>
                      <a:round/>
                      <a:headEnd len="sm" w="sm" type="none"/>
                      <a:tailEnd len="sm" w="sm" type="none"/>
                    </a:lnT>
                    <a:lnB cap="flat" cmpd="sng" w="9525">
                      <a:solidFill>
                        <a:srgbClr val="DDDDDD"/>
                      </a:solidFill>
                      <a:prstDash val="dot"/>
                      <a:round/>
                      <a:headEnd len="sm" w="sm" type="none"/>
                      <a:tailEnd len="sm" w="sm" type="none"/>
                    </a:lnB>
                  </a:tcPr>
                </a:tc>
                <a:tc>
                  <a:txBody>
                    <a:bodyPr/>
                    <a:lstStyle/>
                    <a:p>
                      <a:pPr indent="0" lvl="0" marL="0" rtl="0" algn="l">
                        <a:lnSpc>
                          <a:spcPct val="200000"/>
                        </a:lnSpc>
                        <a:spcBef>
                          <a:spcPts val="0"/>
                        </a:spcBef>
                        <a:spcAft>
                          <a:spcPts val="200"/>
                        </a:spcAft>
                        <a:buNone/>
                      </a:pPr>
                      <a:r>
                        <a:rPr lang="en" sz="1200">
                          <a:solidFill>
                            <a:srgbClr val="222222"/>
                          </a:solidFill>
                          <a:highlight>
                            <a:srgbClr val="FEFEFE"/>
                          </a:highlight>
                          <a:latin typeface="Roboto"/>
                          <a:ea typeface="Roboto"/>
                          <a:cs typeface="Roboto"/>
                          <a:sym typeface="Roboto"/>
                        </a:rPr>
                        <a:t>Class variables are declared inside the class definition but outside any of the instance methods and constructors.</a:t>
                      </a:r>
                      <a:endParaRPr sz="1200">
                        <a:solidFill>
                          <a:srgbClr val="222222"/>
                        </a:solidFill>
                        <a:highlight>
                          <a:srgbClr val="FEFEFE"/>
                        </a:highlight>
                        <a:latin typeface="Roboto"/>
                        <a:ea typeface="Roboto"/>
                        <a:cs typeface="Roboto"/>
                        <a:sym typeface="Roboto"/>
                      </a:endParaRPr>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DDDDDD"/>
                      </a:solidFill>
                      <a:prstDash val="dot"/>
                      <a:round/>
                      <a:headEnd len="sm" w="sm" type="none"/>
                      <a:tailEnd len="sm" w="sm" type="none"/>
                    </a:lnT>
                    <a:lnB cap="flat" cmpd="sng" w="9525">
                      <a:solidFill>
                        <a:srgbClr val="DDDDDD"/>
                      </a:solidFill>
                      <a:prstDash val="dot"/>
                      <a:round/>
                      <a:headEnd len="sm" w="sm" type="none"/>
                      <a:tailEnd len="sm" w="sm" type="none"/>
                    </a:lnB>
                  </a:tcPr>
                </a:tc>
              </a:tr>
              <a:tr h="714450">
                <a:tc>
                  <a:txBody>
                    <a:bodyPr/>
                    <a:lstStyle/>
                    <a:p>
                      <a:pPr indent="0" lvl="0" marL="0" rtl="0" algn="l">
                        <a:lnSpc>
                          <a:spcPct val="200000"/>
                        </a:lnSpc>
                        <a:spcBef>
                          <a:spcPts val="0"/>
                        </a:spcBef>
                        <a:spcAft>
                          <a:spcPts val="200"/>
                        </a:spcAft>
                        <a:buNone/>
                      </a:pPr>
                      <a:r>
                        <a:rPr lang="en" sz="1200">
                          <a:solidFill>
                            <a:srgbClr val="222222"/>
                          </a:solidFill>
                          <a:highlight>
                            <a:srgbClr val="FEFEFE"/>
                          </a:highlight>
                          <a:latin typeface="Roboto"/>
                          <a:ea typeface="Roboto"/>
                          <a:cs typeface="Roboto"/>
                          <a:sym typeface="Roboto"/>
                        </a:rPr>
                        <a:t>It is gets created when an instance of the class is created.</a:t>
                      </a:r>
                      <a:endParaRPr sz="1200">
                        <a:solidFill>
                          <a:srgbClr val="222222"/>
                        </a:solidFill>
                        <a:highlight>
                          <a:srgbClr val="FEFEFE"/>
                        </a:highlight>
                        <a:latin typeface="Roboto"/>
                        <a:ea typeface="Roboto"/>
                        <a:cs typeface="Roboto"/>
                        <a:sym typeface="Roboto"/>
                      </a:endParaRPr>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DDDDDD"/>
                      </a:solidFill>
                      <a:prstDash val="dot"/>
                      <a:round/>
                      <a:headEnd len="sm" w="sm" type="none"/>
                      <a:tailEnd len="sm" w="sm" type="none"/>
                    </a:lnT>
                    <a:lnB cap="flat" cmpd="sng" w="9525">
                      <a:solidFill>
                        <a:srgbClr val="DDDDDD"/>
                      </a:solidFill>
                      <a:prstDash val="dot"/>
                      <a:round/>
                      <a:headEnd len="sm" w="sm" type="none"/>
                      <a:tailEnd len="sm" w="sm" type="none"/>
                    </a:lnB>
                  </a:tcPr>
                </a:tc>
                <a:tc>
                  <a:txBody>
                    <a:bodyPr/>
                    <a:lstStyle/>
                    <a:p>
                      <a:pPr indent="0" lvl="0" marL="0" rtl="0" algn="l">
                        <a:lnSpc>
                          <a:spcPct val="200000"/>
                        </a:lnSpc>
                        <a:spcBef>
                          <a:spcPts val="0"/>
                        </a:spcBef>
                        <a:spcAft>
                          <a:spcPts val="200"/>
                        </a:spcAft>
                        <a:buNone/>
                      </a:pPr>
                      <a:r>
                        <a:rPr lang="en" sz="1200">
                          <a:solidFill>
                            <a:srgbClr val="222222"/>
                          </a:solidFill>
                          <a:highlight>
                            <a:srgbClr val="FEFEFE"/>
                          </a:highlight>
                          <a:latin typeface="Roboto"/>
                          <a:ea typeface="Roboto"/>
                          <a:cs typeface="Roboto"/>
                          <a:sym typeface="Roboto"/>
                        </a:rPr>
                        <a:t>It is created when the program begins to execute.</a:t>
                      </a:r>
                      <a:endParaRPr sz="1200">
                        <a:solidFill>
                          <a:srgbClr val="222222"/>
                        </a:solidFill>
                        <a:highlight>
                          <a:srgbClr val="FEFEFE"/>
                        </a:highlight>
                        <a:latin typeface="Roboto"/>
                        <a:ea typeface="Roboto"/>
                        <a:cs typeface="Roboto"/>
                        <a:sym typeface="Roboto"/>
                      </a:endParaRPr>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DDDDDD"/>
                      </a:solidFill>
                      <a:prstDash val="dot"/>
                      <a:round/>
                      <a:headEnd len="sm" w="sm" type="none"/>
                      <a:tailEnd len="sm" w="sm" type="none"/>
                    </a:lnT>
                    <a:lnB cap="flat" cmpd="sng" w="9525">
                      <a:solidFill>
                        <a:srgbClr val="DDDDDD"/>
                      </a:solidFill>
                      <a:prstDash val="dot"/>
                      <a:round/>
                      <a:headEnd len="sm" w="sm" type="none"/>
                      <a:tailEnd len="sm" w="sm" type="none"/>
                    </a:lnB>
                  </a:tcPr>
                </a:tc>
              </a:tr>
              <a:tr h="832200">
                <a:tc>
                  <a:txBody>
                    <a:bodyPr/>
                    <a:lstStyle/>
                    <a:p>
                      <a:pPr indent="0" lvl="0" marL="0" rtl="0" algn="l">
                        <a:lnSpc>
                          <a:spcPct val="200000"/>
                        </a:lnSpc>
                        <a:spcBef>
                          <a:spcPts val="0"/>
                        </a:spcBef>
                        <a:spcAft>
                          <a:spcPts val="200"/>
                        </a:spcAft>
                        <a:buNone/>
                      </a:pPr>
                      <a:r>
                        <a:rPr lang="en" sz="1200">
                          <a:solidFill>
                            <a:srgbClr val="222222"/>
                          </a:solidFill>
                          <a:highlight>
                            <a:srgbClr val="FEFEFE"/>
                          </a:highlight>
                          <a:latin typeface="Roboto"/>
                          <a:ea typeface="Roboto"/>
                          <a:cs typeface="Roboto"/>
                          <a:sym typeface="Roboto"/>
                        </a:rPr>
                        <a:t>Changes made to these variables through one object will not reflect in another object.</a:t>
                      </a:r>
                      <a:endParaRPr sz="1200">
                        <a:solidFill>
                          <a:srgbClr val="222222"/>
                        </a:solidFill>
                        <a:highlight>
                          <a:srgbClr val="FEFEFE"/>
                        </a:highlight>
                        <a:latin typeface="Roboto"/>
                        <a:ea typeface="Roboto"/>
                        <a:cs typeface="Roboto"/>
                        <a:sym typeface="Roboto"/>
                      </a:endParaRPr>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DDDDDD"/>
                      </a:solidFill>
                      <a:prstDash val="dot"/>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200000"/>
                        </a:lnSpc>
                        <a:spcBef>
                          <a:spcPts val="0"/>
                        </a:spcBef>
                        <a:spcAft>
                          <a:spcPts val="200"/>
                        </a:spcAft>
                        <a:buNone/>
                      </a:pPr>
                      <a:r>
                        <a:rPr lang="en" sz="1200">
                          <a:solidFill>
                            <a:srgbClr val="222222"/>
                          </a:solidFill>
                          <a:highlight>
                            <a:srgbClr val="FEFEFE"/>
                          </a:highlight>
                          <a:latin typeface="Roboto"/>
                          <a:ea typeface="Roboto"/>
                          <a:cs typeface="Roboto"/>
                          <a:sym typeface="Roboto"/>
                        </a:rPr>
                        <a:t>Changes made in the class variable will reflect in all objects.</a:t>
                      </a:r>
                      <a:endParaRPr sz="1200">
                        <a:solidFill>
                          <a:srgbClr val="222222"/>
                        </a:solidFill>
                        <a:highlight>
                          <a:srgbClr val="FEFEFE"/>
                        </a:highlight>
                        <a:latin typeface="Roboto"/>
                        <a:ea typeface="Roboto"/>
                        <a:cs typeface="Roboto"/>
                        <a:sym typeface="Roboto"/>
                      </a:endParaRPr>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DDDDDD"/>
                      </a:solidFill>
                      <a:prstDash val="dot"/>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1"/>
          <p:cNvPicPr preferRelativeResize="0"/>
          <p:nvPr/>
        </p:nvPicPr>
        <p:blipFill>
          <a:blip r:embed="rId3">
            <a:alphaModFix/>
          </a:blip>
          <a:stretch>
            <a:fillRect/>
          </a:stretch>
        </p:blipFill>
        <p:spPr>
          <a:xfrm>
            <a:off x="771175" y="152400"/>
            <a:ext cx="7813026"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