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Tahoma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1878B6-FF3F-45E9-B64E-C85190F5EB02}">
  <a:tblStyle styleId="{D71878B6-FF3F-45E9-B64E-C85190F5EB0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Tahoma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Tahom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71f68bbca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71f68bbca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71f68bbca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a48a163c1_1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a48a163c1_1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31a48a163c1_1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a48a163c1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a48a163c1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1a48a163c1_1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71f68bbca7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71f68bbca7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71f68bbca7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a48a163c1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1a48a163c1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31a48a163c1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730c9b0a2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730c9b0a2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730c9b0a2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a48a163c1_1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a48a163c1_1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1a48a163c1_1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10933155" y="6344015"/>
            <a:ext cx="466090" cy="431923"/>
          </a:xfrm>
          <a:custGeom>
            <a:rect b="b" l="l" r="r" t="t"/>
            <a:pathLst>
              <a:path extrusionOk="0" h="189485" w="1026026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0974189" y="6344015"/>
            <a:ext cx="466090" cy="431923"/>
          </a:xfrm>
          <a:custGeom>
            <a:rect b="b" l="l" r="r" t="t"/>
            <a:pathLst>
              <a:path extrusionOk="0" h="189485" w="1026026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hyperlink" Target="https://www.semrush.com/blog/html-tags-list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youtube.com/watch?v=qfPUMV9J5yw" TargetMode="External"/><Relationship Id="rId4" Type="http://schemas.openxmlformats.org/officeDocument/2006/relationships/hyperlink" Target="https://www.techguruspeaks.com/intro-to-html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hyperlink" Target="https://jekso.github.io/scrapping-example/index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KOrfanakis/Web_Scraping_With_Python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1730828" y="3075057"/>
            <a:ext cx="873034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Project for Data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725" y="1312725"/>
            <a:ext cx="8153400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354" y="324675"/>
            <a:ext cx="9466501" cy="630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588" y="217275"/>
            <a:ext cx="4829175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6950" y="2481025"/>
            <a:ext cx="6273937" cy="424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7482675" y="967300"/>
            <a:ext cx="5616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8353800" y="1060625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 u="sng">
                <a:solidFill>
                  <a:schemeClr val="hlink"/>
                </a:solidFill>
                <a:hlinkClick r:id="rId5"/>
              </a:rPr>
              <a:t>Html Tags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95650" y="4132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0" name="Google Shape;180;p25"/>
          <p:cNvSpPr txBox="1"/>
          <p:nvPr/>
        </p:nvSpPr>
        <p:spPr>
          <a:xfrm>
            <a:off x="0" y="36690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26"/>
          <p:cNvSpPr txBox="1"/>
          <p:nvPr/>
        </p:nvSpPr>
        <p:spPr>
          <a:xfrm>
            <a:off x="502700" y="1452175"/>
            <a:ext cx="11475000" cy="4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</a:rPr>
              <a:t>⚠️ Mandatory ⚠️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📚 You </a:t>
            </a:r>
            <a:r>
              <a:rPr b="1" i="1" lang="en-US" sz="2300">
                <a:solidFill>
                  <a:schemeClr val="dk1"/>
                </a:solidFill>
              </a:rPr>
              <a:t>must</a:t>
            </a:r>
            <a:r>
              <a:rPr b="1" lang="en-US" sz="2300">
                <a:solidFill>
                  <a:schemeClr val="dk1"/>
                </a:solidFill>
              </a:rPr>
              <a:t> watch and study the following resources if you don’t </a:t>
            </a:r>
            <a:r>
              <a:rPr b="1" lang="en-US" sz="2300">
                <a:solidFill>
                  <a:schemeClr val="dk1"/>
                </a:solidFill>
              </a:rPr>
              <a:t>know</a:t>
            </a:r>
            <a:r>
              <a:rPr b="1" lang="en-US" sz="2300">
                <a:solidFill>
                  <a:schemeClr val="dk1"/>
                </a:solidFill>
              </a:rPr>
              <a:t> Html </a:t>
            </a:r>
            <a:r>
              <a:rPr b="1" lang="en-US" sz="2300">
                <a:solidFill>
                  <a:schemeClr val="dk1"/>
                </a:solidFill>
              </a:rPr>
              <a:t>before.</a:t>
            </a:r>
            <a:endParaRPr b="1" sz="2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1.</a:t>
            </a:r>
            <a:r>
              <a:rPr lang="en-US" sz="2700">
                <a:solidFill>
                  <a:schemeClr val="dk1"/>
                </a:solidFill>
              </a:rPr>
              <a:t> </a:t>
            </a:r>
            <a:r>
              <a:rPr b="1" lang="en-US" sz="2100" u="sng">
                <a:solidFill>
                  <a:schemeClr val="hlink"/>
                </a:solidFill>
                <a:hlinkClick r:id="rId3"/>
              </a:rPr>
              <a:t>Learn HTML In One Video</a:t>
            </a:r>
            <a:br>
              <a:rPr lang="en-US" sz="2000">
                <a:solidFill>
                  <a:schemeClr val="dk1"/>
                </a:solidFill>
              </a:rPr>
            </a:br>
            <a:r>
              <a:rPr lang="en-US" sz="2000">
                <a:solidFill>
                  <a:schemeClr val="dk1"/>
                </a:solidFill>
              </a:rPr>
              <a:t> </a:t>
            </a:r>
            <a:r>
              <a:rPr i="1" lang="en-US" sz="2000">
                <a:solidFill>
                  <a:schemeClr val="dk1"/>
                </a:solidFill>
              </a:rPr>
              <a:t>(Complete introduction to HTML in a simple and practical way)</a:t>
            </a:r>
            <a:endParaRPr i="1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</a:rPr>
              <a:t>2. </a:t>
            </a:r>
            <a:r>
              <a:rPr b="1" lang="en-US" sz="2300" u="sng">
                <a:solidFill>
                  <a:schemeClr val="hlink"/>
                </a:solidFill>
                <a:hlinkClick r:id="rId4"/>
              </a:rPr>
              <a:t>HTML Tags Reference</a:t>
            </a:r>
            <a:endParaRPr b="1" sz="2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</a:rPr>
              <a:t>(Understand the most important HTML tags and their usage)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375" y="669900"/>
            <a:ext cx="8707265" cy="605154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 txBox="1"/>
          <p:nvPr/>
        </p:nvSpPr>
        <p:spPr>
          <a:xfrm>
            <a:off x="10545475" y="2277875"/>
            <a:ext cx="1531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https://jekso.github.io/scrapping-example/index.html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/>
        </p:nvSpPr>
        <p:spPr>
          <a:xfrm>
            <a:off x="810196" y="2378225"/>
            <a:ext cx="3574200" cy="23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-374216" lvl="0" marL="39114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</a:pPr>
            <a:r>
              <a:rPr i="0" lang="en-US" sz="2133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BeautifulSoup (bs4)</a:t>
            </a:r>
            <a:endParaRPr i="0" sz="2067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74216" lvl="0" marL="39114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</a:pPr>
            <a:r>
              <a:rPr b="0" i="0" lang="en-US" sz="2133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Selenium</a:t>
            </a:r>
            <a:endParaRPr b="0" i="0" sz="2067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74216" lvl="0" marL="391149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</a:pPr>
            <a:r>
              <a:rPr b="0" i="0" lang="en-US" sz="2133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scrapy </a:t>
            </a:r>
            <a:r>
              <a:rPr b="1" lang="en-US" sz="2133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</a:t>
            </a:r>
            <a:r>
              <a:rPr b="1" lang="en-US" sz="2133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ramework</a:t>
            </a:r>
            <a:r>
              <a:rPr b="1" lang="en-US" sz="2133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1" sz="2133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33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Pandas and requests</a:t>
            </a:r>
            <a:endParaRPr sz="2133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1" name="Google Shape;20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3416" y="3131116"/>
            <a:ext cx="5960395" cy="352569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sp>
        <p:nvSpPr>
          <p:cNvPr id="202" name="Google Shape;202;p28"/>
          <p:cNvSpPr txBox="1"/>
          <p:nvPr>
            <p:ph type="title"/>
          </p:nvPr>
        </p:nvSpPr>
        <p:spPr>
          <a:xfrm>
            <a:off x="810212" y="1403013"/>
            <a:ext cx="2237788" cy="571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925">
            <a:spAutoFit/>
          </a:bodyPr>
          <a:lstStyle/>
          <a:p>
            <a:pPr indent="0" lvl="0" marL="1693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>Libraries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8"/>
          <p:cNvSpPr txBox="1"/>
          <p:nvPr/>
        </p:nvSpPr>
        <p:spPr>
          <a:xfrm>
            <a:off x="4769600" y="510700"/>
            <a:ext cx="41313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11" name="Google Shape;211;p29"/>
          <p:cNvGraphicFramePr/>
          <p:nvPr/>
        </p:nvGraphicFramePr>
        <p:xfrm>
          <a:off x="152400" y="22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{D71878B6-FF3F-45E9-B64E-C85190F5EB02}</a:tableStyleId>
              </a:tblPr>
              <a:tblGrid>
                <a:gridCol w="2095500"/>
                <a:gridCol w="3190875"/>
                <a:gridCol w="2876550"/>
                <a:gridCol w="28479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Feature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BeautifulSoup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Selenium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Scrapy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Type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HTML parser library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Browser automation tool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Full-featured web scraping framework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Best For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Simple static websites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Interactive or JavaScript-heavy websites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Large-scale scraping projects and crawlers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JavaScript Support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 (requires extra tools like Splash)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Speed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Fast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Slower (due to real browser rendering)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Very fast and optimized for crawling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Ease of Use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Easy and beginner-friendly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Relatively easy, but setup required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Steeper learning curve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Installation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Lightweight (only needs BeautifulSoup + Requests)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Requires browser drivers (e.g., ChromeDriver)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Requires full Scrapy setup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DOM Interaction (Click, Scroll)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Not supported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Fully supported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Not supported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Built-in Crawling Features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 (manual handling required)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 (spiders, pagination, URL rules)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Data Export Options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Manual (e.g., CSV, JSON using pandas)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Manual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Built-in support for JSON, CSV, XML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Suitable For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Small tasks, quick scripts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Medium-scale, interactive scraping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Enterprise-level scraping, large-scale crawling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/>
        </p:nvSpPr>
        <p:spPr>
          <a:xfrm>
            <a:off x="815781" y="2524495"/>
            <a:ext cx="102333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6773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0" i="0" lang="en-US" sz="2133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short, the action of web scraping is not  illegal. However, some rules need to be  followed. Web scraping is illegal when non-publicly available data is extracted.</a:t>
            </a:r>
            <a:endParaRPr b="0" i="0" sz="2133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7" name="Google Shape;217;p30"/>
          <p:cNvSpPr txBox="1"/>
          <p:nvPr>
            <p:ph type="title"/>
          </p:nvPr>
        </p:nvSpPr>
        <p:spPr>
          <a:xfrm>
            <a:off x="3796030" y="1686515"/>
            <a:ext cx="4599939" cy="509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925">
            <a:spAutoFit/>
          </a:bodyPr>
          <a:lstStyle/>
          <a:p>
            <a:pPr indent="0" lvl="0" marL="1693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Is Web Scraping Legal?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30"/>
          <p:cNvSpPr txBox="1"/>
          <p:nvPr/>
        </p:nvSpPr>
        <p:spPr>
          <a:xfrm>
            <a:off x="2462550" y="4556675"/>
            <a:ext cx="670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u="sng">
                <a:solidFill>
                  <a:schemeClr val="hlink"/>
                </a:solidFill>
                <a:hlinkClick r:id="rId3"/>
              </a:rPr>
              <a:t>https://github.com/KOrfanakis/Web_Scraping_With_Python</a:t>
            </a:r>
            <a:endParaRPr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/>
          <p:nvPr/>
        </p:nvSpPr>
        <p:spPr>
          <a:xfrm>
            <a:off x="10974189" y="6344016"/>
            <a:ext cx="466090" cy="431928"/>
          </a:xfrm>
          <a:custGeom>
            <a:rect b="b" l="l" r="r" t="t"/>
            <a:pathLst>
              <a:path extrusionOk="0" h="863854" w="93218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8671560" y="6386831"/>
            <a:ext cx="2621280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red and blue chat bubbles with white letters&#10;&#10;Description automatically generated" id="226" name="Google Shape;22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2401" y="1498601"/>
            <a:ext cx="6533252" cy="474487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1"/>
          <p:cNvSpPr txBox="1"/>
          <p:nvPr/>
        </p:nvSpPr>
        <p:spPr>
          <a:xfrm>
            <a:off x="129328" y="1674445"/>
            <a:ext cx="5715000" cy="487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1C3D5E"/>
                </a:solidFill>
                <a:latin typeface="Arial"/>
                <a:ea typeface="Arial"/>
                <a:cs typeface="Arial"/>
                <a:sym typeface="Arial"/>
              </a:rPr>
              <a:t>Questions &amp; Answers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180208" y="3051119"/>
            <a:ext cx="5725543" cy="75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925">
            <a:spAutoFit/>
          </a:bodyPr>
          <a:lstStyle/>
          <a:p>
            <a:pPr indent="0" lvl="0" marL="1693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Web Scraping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omputer with tools and paper&#10;&#10;Description automatically generated"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3743" y="902274"/>
            <a:ext cx="5747657" cy="5747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Course Overview</a:t>
            </a:r>
            <a:endParaRPr/>
          </a:p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1023257" y="2446882"/>
            <a:ext cx="10330543" cy="2352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will perform specific data science and data analytics tasks such as extracting data, web scraping, visualizing data and creating a dashboard. This project will showcase your proficiency with Python and using libraries such as Pandas and Beautiful Soup within a Jupyter Notebook. Upon completion you will have an impressive project to add to your job portfolio.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804057" y="2435871"/>
            <a:ext cx="3724400" cy="27186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-342900" lvl="0" marL="35983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Web Scraping?</a:t>
            </a:r>
            <a:endParaRPr b="0" i="0" sz="233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983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we do?</a:t>
            </a:r>
            <a:endParaRPr b="0" i="0" sz="233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983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 to use</a:t>
            </a:r>
            <a:endParaRPr b="0" i="0" sz="233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983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Ethics for scraping</a:t>
            </a:r>
            <a:endParaRPr b="0" i="0" sz="233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983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804057" y="1703522"/>
            <a:ext cx="3991469" cy="571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925">
            <a:spAutoFit/>
          </a:bodyPr>
          <a:lstStyle/>
          <a:p>
            <a:pPr indent="0" lvl="0" marL="1693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>Session Content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3447" y="1703522"/>
            <a:ext cx="6154306" cy="390974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470496" y="1729827"/>
            <a:ext cx="6625500" cy="3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-374217" lvl="0" marL="391150" marR="110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Web scraping: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technique for gathering data  or information on web pages.</a:t>
            </a:r>
            <a:b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74217" lvl="0" marL="391150" marR="1185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Web scraping: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method to extract data from a  website that does not have an API, or we want  to extract LOT of data which we can not do  through an API due to rate limiting.</a:t>
            </a:r>
            <a:b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74217" lvl="0" marL="391150" marR="2455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Through web scraping we can extract any data  which we can see while browsing the web.</a:t>
            </a:r>
            <a:b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74217" lvl="0" marL="391150" marR="677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could revisit your favorite website every  time it updates for new information, Or you  could write a web scraper to have it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9372" y="2257852"/>
            <a:ext cx="4187057" cy="341689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22" name="Google Shape;122;p18"/>
          <p:cNvSpPr txBox="1"/>
          <p:nvPr>
            <p:ph type="title"/>
          </p:nvPr>
        </p:nvSpPr>
        <p:spPr>
          <a:xfrm>
            <a:off x="612724" y="1047679"/>
            <a:ext cx="57324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925">
            <a:spAutoFit/>
          </a:bodyPr>
          <a:lstStyle/>
          <a:p>
            <a:pPr indent="0" lvl="0" marL="165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What is Web Scraping?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/>
        </p:nvSpPr>
        <p:spPr>
          <a:xfrm>
            <a:off x="509921" y="2314238"/>
            <a:ext cx="5984769" cy="3402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-374217" lvl="0" marL="391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</a:pPr>
            <a:r>
              <a:rPr b="0" i="0" lang="en-US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 products information</a:t>
            </a:r>
            <a:endParaRPr b="0" i="0" sz="213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217" lvl="0" marL="391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</a:pPr>
            <a:r>
              <a:rPr b="0" i="0" lang="en-US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 job posting and internships</a:t>
            </a:r>
            <a:endParaRPr b="0" i="0" sz="213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217" lvl="0" marL="391150" marR="677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</a:pPr>
            <a:r>
              <a:rPr b="0" i="0" lang="en-US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 offers and discount from deal of the day website</a:t>
            </a:r>
            <a:endParaRPr b="0" i="0" sz="213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217" lvl="0" marL="391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</a:pPr>
            <a:r>
              <a:rPr b="0" i="0" lang="en-US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 date to make search engine</a:t>
            </a:r>
            <a:endParaRPr b="0" i="0" sz="213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217" lvl="0" marL="391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</a:pPr>
            <a:r>
              <a:rPr b="0" i="0" lang="en-US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Gathering weather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217" lvl="0" marL="391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</a:pPr>
            <a:r>
              <a:rPr b="0" i="0" lang="en-US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  <a:endParaRPr b="0" i="0" sz="213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1208" y="1928597"/>
            <a:ext cx="5063687" cy="417424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>
            <p:ph type="title"/>
          </p:nvPr>
        </p:nvSpPr>
        <p:spPr>
          <a:xfrm>
            <a:off x="509921" y="1497522"/>
            <a:ext cx="5248622" cy="509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925">
            <a:spAutoFit/>
          </a:bodyPr>
          <a:lstStyle/>
          <a:p>
            <a:pPr indent="0" lvl="0" marL="1693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Web Scraping in Real Life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088" y="1080875"/>
            <a:ext cx="6867525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/>
        </p:nvSpPr>
        <p:spPr>
          <a:xfrm>
            <a:off x="607011" y="2564709"/>
            <a:ext cx="6806160" cy="23227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-374217" lvl="0" marL="391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</a:pPr>
            <a:r>
              <a:rPr b="0" i="0" lang="en-US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scraping is not rate limited</a:t>
            </a:r>
            <a:endParaRPr b="0" i="0" sz="213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>
                <a:srgbClr val="595959"/>
              </a:buClr>
              <a:buSzPts val="2067"/>
              <a:buFont typeface="Arial"/>
              <a:buNone/>
            </a:pPr>
            <a:r>
              <a:t/>
            </a:r>
            <a:endParaRPr b="0" i="0" sz="20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217" lvl="0" marL="391150" marR="6773" rtl="0" algn="l">
              <a:lnSpc>
                <a:spcPct val="100000"/>
              </a:lnSpc>
              <a:spcBef>
                <a:spcPts val="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</a:pPr>
            <a:r>
              <a:rPr b="0" i="0" lang="en-US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Anonymously access the website and gather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>
                <a:srgbClr val="595959"/>
              </a:buClr>
              <a:buSzPts val="2067"/>
              <a:buFont typeface="Arial"/>
              <a:buNone/>
            </a:pPr>
            <a:r>
              <a:t/>
            </a:r>
            <a:endParaRPr b="0" i="0" sz="20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217" lvl="0" marL="391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</a:pPr>
            <a:r>
              <a:rPr b="0" i="0" lang="en-US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website don’t have API</a:t>
            </a:r>
            <a:endParaRPr b="0" i="0" sz="213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>
                <a:srgbClr val="595959"/>
              </a:buClr>
              <a:buSzPts val="2067"/>
              <a:buFont typeface="Arial"/>
              <a:buNone/>
            </a:pPr>
            <a:r>
              <a:t/>
            </a:r>
            <a:endParaRPr b="0" i="0" sz="20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217" lvl="0" marL="391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</a:pPr>
            <a:r>
              <a:rPr b="0" i="0" lang="en-US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data is not accessible through an API</a:t>
            </a:r>
            <a:endParaRPr b="0" i="0" sz="213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0771" y="2102553"/>
            <a:ext cx="4591214" cy="336317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sp>
        <p:nvSpPr>
          <p:cNvPr id="145" name="Google Shape;145;p21"/>
          <p:cNvSpPr txBox="1"/>
          <p:nvPr>
            <p:ph type="title"/>
          </p:nvPr>
        </p:nvSpPr>
        <p:spPr>
          <a:xfrm>
            <a:off x="607011" y="1616705"/>
            <a:ext cx="6653760" cy="509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925">
            <a:spAutoFit/>
          </a:bodyPr>
          <a:lstStyle/>
          <a:p>
            <a:pPr indent="0" lvl="0" marL="1693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Advanced Web Scraping Vs. API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/>
        </p:nvSpPr>
        <p:spPr>
          <a:xfrm>
            <a:off x="543324" y="2451975"/>
            <a:ext cx="7664400" cy="3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33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Web scraping follows this workﬂow:</a:t>
            </a:r>
            <a:endParaRPr b="0" i="0" sz="2133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>
                <a:srgbClr val="595959"/>
              </a:buClr>
              <a:buSzPts val="2067"/>
              <a:buFont typeface="Arial"/>
              <a:buNone/>
            </a:pPr>
            <a:r>
              <a:t/>
            </a:r>
            <a:endParaRPr b="0" i="0" sz="2067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64045" lvl="0" marL="457200" marR="0" rtl="0" algn="l">
              <a:lnSpc>
                <a:spcPct val="100000"/>
              </a:lnSpc>
              <a:spcBef>
                <a:spcPts val="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Tahoma"/>
              <a:buAutoNum type="arabicPeriod"/>
            </a:pPr>
            <a:r>
              <a:rPr b="0" i="0" lang="en-US" sz="2133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Get the website – using HTTP library (requ</a:t>
            </a:r>
            <a:r>
              <a:rPr lang="en-US" sz="2133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est</a:t>
            </a:r>
            <a:r>
              <a:rPr b="0" i="0" lang="en-US" sz="2133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b="0" i="0" sz="2133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t/>
            </a:r>
            <a:endParaRPr b="0" i="0" sz="2067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64045" lvl="0" marL="457200" marR="677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Tahoma"/>
              <a:buAutoNum type="arabicPeriod"/>
            </a:pPr>
            <a:r>
              <a:rPr b="0" i="0" lang="en-US" sz="2133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Parse the html document – using any parsing  library </a:t>
            </a:r>
            <a:endParaRPr b="0" i="0" sz="2133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64045" lvl="1" marL="914400" marR="677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Tahoma"/>
              <a:buAutoNum type="alphaLcPeriod"/>
            </a:pPr>
            <a:r>
              <a:rPr lang="en-US" sz="2133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Beautiful</a:t>
            </a:r>
            <a:r>
              <a:rPr lang="en-US" sz="2133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soup</a:t>
            </a:r>
            <a:endParaRPr sz="2133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64045" lvl="1" marL="914400" marR="677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Tahoma"/>
              <a:buAutoNum type="alphaLcPeriod"/>
            </a:pPr>
            <a:r>
              <a:rPr lang="en-US" sz="2133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Selenium </a:t>
            </a:r>
            <a:endParaRPr sz="2133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64045" lvl="1" marL="914400" marR="677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Tahoma"/>
              <a:buAutoNum type="alphaLcPeriod"/>
            </a:pPr>
            <a:r>
              <a:rPr lang="en-US" sz="2133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scrapy</a:t>
            </a:r>
            <a:endParaRPr sz="2133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None/>
            </a:pPr>
            <a:r>
              <a:t/>
            </a:r>
            <a:endParaRPr b="0" i="0" sz="2067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6404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Tahoma"/>
              <a:buAutoNum type="arabicPeriod"/>
            </a:pPr>
            <a:r>
              <a:rPr b="0" i="0" lang="en-US" sz="2133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Store the results – either a db , csv, txt ﬁle etc.</a:t>
            </a:r>
            <a:endParaRPr b="0" i="0" sz="2133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5426" y="1685638"/>
            <a:ext cx="3675899" cy="348672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>
            <p:ph type="title"/>
          </p:nvPr>
        </p:nvSpPr>
        <p:spPr>
          <a:xfrm>
            <a:off x="543336" y="1464438"/>
            <a:ext cx="2428464" cy="571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925">
            <a:spAutoFit/>
          </a:bodyPr>
          <a:lstStyle/>
          <a:p>
            <a:pPr indent="0" lvl="0" marL="1693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>Workflow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