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6858000" cx="12192000"/>
  <p:notesSz cx="6858000" cy="9144000"/>
  <p:embeddedFontLst>
    <p:embeddedFont>
      <p:font typeface="Play"/>
      <p:regular r:id="rId58"/>
      <p:bold r:id="rId59"/>
    </p:embeddedFont>
    <p:embeddedFont>
      <p:font typeface="Roboto Mon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FA1297-DEAA-4113-AE6F-0FDB161EC3A1}">
  <a:tblStyle styleId="{B1FA1297-DEAA-4113-AE6F-0FDB161EC3A1}"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a:tcStyle>
        <a:fill>
          <a:solidFill>
            <a:srgbClr val="CAD1D8"/>
          </a:solidFill>
        </a:fill>
      </a:tcStyle>
    </a:band1H>
    <a:band2H>
      <a:tcTxStyle/>
    </a:band2H>
    <a:band1V>
      <a:tcTxStyle/>
      <a:tcStyle>
        <a:fill>
          <a:solidFill>
            <a:srgbClr val="CAD1D8"/>
          </a:solidFill>
        </a:fill>
      </a:tcStyle>
    </a:band1V>
    <a:band2V>
      <a:tcTxStyle/>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ono-italic.fntdata"/><Relationship Id="rId61" Type="http://schemas.openxmlformats.org/officeDocument/2006/relationships/font" Target="fonts/RobotoMono-bold.fntdata"/><Relationship Id="rId20" Type="http://schemas.openxmlformats.org/officeDocument/2006/relationships/slide" Target="slides/slide15.xml"/><Relationship Id="rId63" Type="http://schemas.openxmlformats.org/officeDocument/2006/relationships/font" Target="fonts/RobotoMon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Mon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Play-bold.fntdata"/><Relationship Id="rId14" Type="http://schemas.openxmlformats.org/officeDocument/2006/relationships/slide" Target="slides/slide9.xml"/><Relationship Id="rId58" Type="http://schemas.openxmlformats.org/officeDocument/2006/relationships/font" Target="fonts/Play-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8a4dad4d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8a4dad4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655fb2889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655fb288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655fb28895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655fb2889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70ab2c1d1e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g370ab2c1d1e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8a4dad4dd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8a4dad4d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8a4dad4dd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8a4dad4d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8a4dad4dd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18a4dad4d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8a4dad4dd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18a4dad4d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18a4dad4dd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18a4dad4d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18a4dad4dd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18a4dad4d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18a4dad4dd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18a4dad4d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8a4dad4dd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8a4dad4d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7a539d7e67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7a539d7e6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7a539d7e67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7a539d7e6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7a539d7e67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7a539d7e6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70ab2c1d1e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370ab2c1d1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18a4dad4dd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18a4dad4d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7a539d7e6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37a539d7e67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6.png"/><Relationship Id="rId4" Type="http://schemas.openxmlformats.org/officeDocument/2006/relationships/image" Target="../media/image33.png"/><Relationship Id="rId5"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8.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47.png"/><Relationship Id="rId4" Type="http://schemas.openxmlformats.org/officeDocument/2006/relationships/image" Target="../media/image38.png"/><Relationship Id="rId5" Type="http://schemas.openxmlformats.org/officeDocument/2006/relationships/image" Target="../media/image4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4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5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2147598" y="2782669"/>
            <a:ext cx="78968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rgbClr val="2AAF82"/>
                </a:solidFill>
                <a:latin typeface="Arial"/>
                <a:ea typeface="Arial"/>
                <a:cs typeface="Arial"/>
                <a:sym typeface="Arial"/>
              </a:rPr>
              <a:t>Data Preprocessing &amp; Visualization</a:t>
            </a:r>
            <a:endParaRPr/>
          </a:p>
        </p:txBody>
      </p:sp>
      <p:sp>
        <p:nvSpPr>
          <p:cNvPr id="85" name="Google Shape;85;p13"/>
          <p:cNvSpPr txBox="1"/>
          <p:nvPr/>
        </p:nvSpPr>
        <p:spPr>
          <a:xfrm>
            <a:off x="3930313" y="3429000"/>
            <a:ext cx="4331369"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400" u="none" cap="none" strike="noStrike">
                <a:solidFill>
                  <a:srgbClr val="2AAF82"/>
                </a:solidFill>
                <a:latin typeface="Arial"/>
                <a:ea typeface="Arial"/>
                <a:cs typeface="Arial"/>
                <a:sym typeface="Arial"/>
              </a:rPr>
              <a:t>Session 1: (Numpy)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nvSpPr>
        <p:spPr>
          <a:xfrm>
            <a:off x="4525818" y="2782669"/>
            <a:ext cx="314036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2AAF82"/>
                </a:solidFill>
                <a:latin typeface="Arial"/>
                <a:ea typeface="Arial"/>
                <a:cs typeface="Arial"/>
                <a:sym typeface="Arial"/>
              </a:rPr>
              <a:t>Numpy Arrays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nvSpPr>
        <p:spPr>
          <a:xfrm>
            <a:off x="461818" y="1351034"/>
            <a:ext cx="314036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1869A6"/>
                </a:solidFill>
                <a:latin typeface="Arial"/>
                <a:ea typeface="Arial"/>
                <a:cs typeface="Arial"/>
                <a:sym typeface="Arial"/>
              </a:rPr>
              <a:t>Creating Numpy Arrays</a:t>
            </a:r>
            <a:endParaRPr/>
          </a:p>
        </p:txBody>
      </p:sp>
      <p:sp>
        <p:nvSpPr>
          <p:cNvPr id="145" name="Google Shape;145;p23"/>
          <p:cNvSpPr txBox="1"/>
          <p:nvPr/>
        </p:nvSpPr>
        <p:spPr>
          <a:xfrm>
            <a:off x="2032000" y="175114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Creating a 1D Numpy Array from a List</a:t>
            </a:r>
            <a:endParaRPr/>
          </a:p>
        </p:txBody>
      </p:sp>
      <p:sp>
        <p:nvSpPr>
          <p:cNvPr id="146" name="Google Shape;146;p23"/>
          <p:cNvSpPr txBox="1"/>
          <p:nvPr/>
        </p:nvSpPr>
        <p:spPr>
          <a:xfrm>
            <a:off x="2032000" y="4068772"/>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creates a one-dimensional Numpy array arr1 from a Python list. Numpy arrays are more efficient for numerical operations than Python lists.</a:t>
            </a:r>
            <a:endParaRPr/>
          </a:p>
        </p:txBody>
      </p:sp>
      <p:pic>
        <p:nvPicPr>
          <p:cNvPr id="147" name="Google Shape;147;p23"/>
          <p:cNvPicPr preferRelativeResize="0"/>
          <p:nvPr/>
        </p:nvPicPr>
        <p:blipFill rotWithShape="1">
          <a:blip r:embed="rId3">
            <a:alphaModFix/>
          </a:blip>
          <a:srcRect b="0" l="0" r="0" t="0"/>
          <a:stretch/>
        </p:blipFill>
        <p:spPr>
          <a:xfrm>
            <a:off x="2112240" y="2151254"/>
            <a:ext cx="3835977" cy="16923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A screenshot of a computer&#10;&#10;Description automatically generated" id="152" name="Google Shape;152;p24"/>
          <p:cNvPicPr preferRelativeResize="0"/>
          <p:nvPr/>
        </p:nvPicPr>
        <p:blipFill rotWithShape="1">
          <a:blip r:embed="rId3">
            <a:alphaModFix/>
          </a:blip>
          <a:srcRect b="0" l="0" r="0" t="0"/>
          <a:stretch/>
        </p:blipFill>
        <p:spPr>
          <a:xfrm>
            <a:off x="2853771" y="2998075"/>
            <a:ext cx="5629980" cy="3147315"/>
          </a:xfrm>
          <a:prstGeom prst="rect">
            <a:avLst/>
          </a:prstGeom>
          <a:noFill/>
          <a:ln>
            <a:noFill/>
          </a:ln>
        </p:spPr>
      </p:pic>
      <p:sp>
        <p:nvSpPr>
          <p:cNvPr id="153" name="Google Shape;153;p24"/>
          <p:cNvSpPr txBox="1"/>
          <p:nvPr/>
        </p:nvSpPr>
        <p:spPr>
          <a:xfrm>
            <a:off x="1302326" y="2175278"/>
            <a:ext cx="100399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shape of a NumPy array is represented as a tuple, indicating the number of elements present in each dimension. It provides information about the size of the array across its various dimensions.</a:t>
            </a:r>
            <a:endParaRPr/>
          </a:p>
        </p:txBody>
      </p:sp>
      <p:sp>
        <p:nvSpPr>
          <p:cNvPr id="154" name="Google Shape;154;p24"/>
          <p:cNvSpPr txBox="1"/>
          <p:nvPr/>
        </p:nvSpPr>
        <p:spPr>
          <a:xfrm>
            <a:off x="443344" y="1598702"/>
            <a:ext cx="307570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1869A6"/>
                </a:solidFill>
                <a:latin typeface="Arial"/>
                <a:ea typeface="Arial"/>
                <a:cs typeface="Arial"/>
                <a:sym typeface="Arial"/>
              </a:rPr>
              <a:t>Shape of NumPy Arrays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5"/>
          <p:cNvPicPr preferRelativeResize="0"/>
          <p:nvPr/>
        </p:nvPicPr>
        <p:blipFill>
          <a:blip r:embed="rId3">
            <a:alphaModFix/>
          </a:blip>
          <a:stretch>
            <a:fillRect/>
          </a:stretch>
        </p:blipFill>
        <p:spPr>
          <a:xfrm>
            <a:off x="3901650" y="1718275"/>
            <a:ext cx="5394800" cy="3129800"/>
          </a:xfrm>
          <a:prstGeom prst="rect">
            <a:avLst/>
          </a:prstGeom>
          <a:noFill/>
          <a:ln>
            <a:noFill/>
          </a:ln>
        </p:spPr>
      </p:pic>
      <p:pic>
        <p:nvPicPr>
          <p:cNvPr id="160" name="Google Shape;160;p25"/>
          <p:cNvPicPr preferRelativeResize="0"/>
          <p:nvPr/>
        </p:nvPicPr>
        <p:blipFill>
          <a:blip r:embed="rId4">
            <a:alphaModFix/>
          </a:blip>
          <a:stretch>
            <a:fillRect/>
          </a:stretch>
        </p:blipFill>
        <p:spPr>
          <a:xfrm>
            <a:off x="9560475" y="2214375"/>
            <a:ext cx="1352550" cy="2038350"/>
          </a:xfrm>
          <a:prstGeom prst="rect">
            <a:avLst/>
          </a:prstGeom>
          <a:noFill/>
          <a:ln>
            <a:noFill/>
          </a:ln>
        </p:spPr>
      </p:pic>
      <p:sp>
        <p:nvSpPr>
          <p:cNvPr id="161" name="Google Shape;161;p25"/>
          <p:cNvSpPr txBox="1"/>
          <p:nvPr/>
        </p:nvSpPr>
        <p:spPr>
          <a:xfrm>
            <a:off x="83875" y="1184925"/>
            <a:ext cx="10192500" cy="177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US" sz="1200">
                <a:solidFill>
                  <a:srgbClr val="0D0D0D"/>
                </a:solidFill>
                <a:highlight>
                  <a:srgbClr val="FFFFFF"/>
                </a:highlight>
              </a:rPr>
              <a:t>Suppose you want to store sales data for three products over four weeks across two regions. This can be represented as a 3D array where:</a:t>
            </a:r>
            <a:endParaRPr b="1" sz="1200">
              <a:solidFill>
                <a:srgbClr val="0D0D0D"/>
              </a:solidFill>
              <a:highlight>
                <a:srgbClr val="FFFFFF"/>
              </a:highlight>
            </a:endParaRPr>
          </a:p>
          <a:p>
            <a:pPr indent="-304800" lvl="0" marL="457200" rtl="0" algn="l">
              <a:lnSpc>
                <a:spcPct val="115000"/>
              </a:lnSpc>
              <a:spcBef>
                <a:spcPts val="600"/>
              </a:spcBef>
              <a:spcAft>
                <a:spcPts val="0"/>
              </a:spcAft>
              <a:buClr>
                <a:srgbClr val="0D0D0D"/>
              </a:buClr>
              <a:buSzPts val="1200"/>
              <a:buChar char="●"/>
            </a:pPr>
            <a:r>
              <a:rPr lang="en-US" sz="1200">
                <a:solidFill>
                  <a:srgbClr val="0D0D0D"/>
                </a:solidFill>
                <a:highlight>
                  <a:srgbClr val="FFFFFF"/>
                </a:highlight>
              </a:rPr>
              <a:t>Axis 0: Weeks (4 weeks).</a:t>
            </a:r>
            <a:endParaRPr sz="1200">
              <a:solidFill>
                <a:srgbClr val="0D0D0D"/>
              </a:solidFill>
              <a:highlight>
                <a:srgbClr val="FFFFFF"/>
              </a:highlight>
            </a:endParaRPr>
          </a:p>
          <a:p>
            <a:pPr indent="-304800" lvl="0" marL="457200" rtl="0" algn="l">
              <a:lnSpc>
                <a:spcPct val="115000"/>
              </a:lnSpc>
              <a:spcBef>
                <a:spcPts val="0"/>
              </a:spcBef>
              <a:spcAft>
                <a:spcPts val="0"/>
              </a:spcAft>
              <a:buClr>
                <a:srgbClr val="0D0D0D"/>
              </a:buClr>
              <a:buSzPts val="1200"/>
              <a:buChar char="●"/>
            </a:pPr>
            <a:r>
              <a:rPr lang="en-US" sz="1200">
                <a:solidFill>
                  <a:srgbClr val="0D0D0D"/>
                </a:solidFill>
                <a:highlight>
                  <a:srgbClr val="FFFFFF"/>
                </a:highlight>
              </a:rPr>
              <a:t>Axis 1: Regions (2 regions).</a:t>
            </a:r>
            <a:endParaRPr sz="1200">
              <a:solidFill>
                <a:srgbClr val="0D0D0D"/>
              </a:solidFill>
              <a:highlight>
                <a:srgbClr val="FFFFFF"/>
              </a:highlight>
            </a:endParaRPr>
          </a:p>
          <a:p>
            <a:pPr indent="-304800" lvl="0" marL="457200" rtl="0" algn="l">
              <a:lnSpc>
                <a:spcPct val="115000"/>
              </a:lnSpc>
              <a:spcBef>
                <a:spcPts val="0"/>
              </a:spcBef>
              <a:spcAft>
                <a:spcPts val="0"/>
              </a:spcAft>
              <a:buClr>
                <a:srgbClr val="0D0D0D"/>
              </a:buClr>
              <a:buSzPts val="1200"/>
              <a:buChar char="●"/>
            </a:pPr>
            <a:r>
              <a:rPr lang="en-US" sz="1200">
                <a:solidFill>
                  <a:srgbClr val="0D0D0D"/>
                </a:solidFill>
                <a:highlight>
                  <a:srgbClr val="FFFFFF"/>
                </a:highlight>
              </a:rPr>
              <a:t>Axis 2: Products (3 products).</a:t>
            </a:r>
            <a:endParaRPr sz="1200">
              <a:solidFill>
                <a:srgbClr val="0D0D0D"/>
              </a:solidFill>
              <a:highlight>
                <a:srgbClr val="FFFFFF"/>
              </a:highlight>
            </a:endParaRPr>
          </a:p>
          <a:p>
            <a:pPr indent="0" lvl="0" marL="0" rtl="0" algn="l">
              <a:lnSpc>
                <a:spcPct val="115000"/>
              </a:lnSpc>
              <a:spcBef>
                <a:spcPts val="2100"/>
              </a:spcBef>
              <a:spcAft>
                <a:spcPts val="600"/>
              </a:spcAft>
              <a:buNone/>
            </a:pPr>
            <a:r>
              <a:rPr lang="en-US" sz="1200">
                <a:solidFill>
                  <a:srgbClr val="0D0D0D"/>
                </a:solidFill>
                <a:highlight>
                  <a:srgbClr val="FFFFFF"/>
                </a:highlight>
              </a:rPr>
              <a:t>Using NumPy, you can create this 3D array as follows:</a:t>
            </a:r>
            <a:endParaRPr sz="1200">
              <a:solidFill>
                <a:srgbClr val="0D0D0D"/>
              </a:solidFill>
              <a:highlight>
                <a:srgbClr val="FFFFFF"/>
              </a:highlight>
            </a:endParaRPr>
          </a:p>
        </p:txBody>
      </p:sp>
      <p:sp>
        <p:nvSpPr>
          <p:cNvPr id="162" name="Google Shape;162;p25"/>
          <p:cNvSpPr txBox="1"/>
          <p:nvPr/>
        </p:nvSpPr>
        <p:spPr>
          <a:xfrm>
            <a:off x="1342225" y="513825"/>
            <a:ext cx="3000000" cy="461700"/>
          </a:xfrm>
          <a:prstGeom prst="rect">
            <a:avLst/>
          </a:prstGeom>
          <a:noFill/>
          <a:ln>
            <a:noFill/>
          </a:ln>
        </p:spPr>
        <p:txBody>
          <a:bodyPr anchorCtr="0" anchor="t" bIns="91425" lIns="91425" spcFirstLastPara="1" rIns="91425" wrap="square" tIns="91425">
            <a:spAutoFit/>
          </a:bodyPr>
          <a:lstStyle/>
          <a:p>
            <a:pPr indent="-285750" lvl="0" marL="285750" rtl="0" algn="l">
              <a:spcBef>
                <a:spcPts val="0"/>
              </a:spcBef>
              <a:spcAft>
                <a:spcPts val="0"/>
              </a:spcAft>
              <a:buClr>
                <a:schemeClr val="dk1"/>
              </a:buClr>
              <a:buSzPts val="1800"/>
              <a:buChar char="•"/>
            </a:pPr>
            <a:r>
              <a:rPr b="1" lang="en-US" sz="1800">
                <a:solidFill>
                  <a:schemeClr val="dk1"/>
                </a:solidFill>
              </a:rPr>
              <a:t>N-dimensional arrays</a:t>
            </a:r>
            <a:r>
              <a:rPr lang="en-US" sz="1800">
                <a:solidFill>
                  <a:schemeClr val="dk1"/>
                </a:solidFill>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nvSpPr>
        <p:spPr>
          <a:xfrm>
            <a:off x="1144925" y="428250"/>
            <a:ext cx="10977000" cy="612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2500">
                <a:solidFill>
                  <a:schemeClr val="dk1"/>
                </a:solidFill>
              </a:rPr>
              <a:t> Where Data Scientists Use </a:t>
            </a:r>
            <a:r>
              <a:rPr b="1" lang="en-US" sz="2500">
                <a:solidFill>
                  <a:schemeClr val="accent5"/>
                </a:solidFill>
              </a:rPr>
              <a:t>n</a:t>
            </a:r>
            <a:r>
              <a:rPr b="1" lang="en-US" sz="2500">
                <a:solidFill>
                  <a:schemeClr val="dk1"/>
                </a:solidFill>
              </a:rPr>
              <a:t>D Arrays?</a:t>
            </a:r>
            <a:endParaRPr b="1" sz="25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US" sz="1600">
                <a:solidFill>
                  <a:schemeClr val="dk1"/>
                </a:solidFill>
              </a:rPr>
              <a:t>Direct Use (Explicit):</a:t>
            </a:r>
            <a:br>
              <a:rPr b="1" lang="en-US" sz="1600">
                <a:solidFill>
                  <a:schemeClr val="dk1"/>
                </a:solidFill>
              </a:rPr>
            </a:br>
            <a:endParaRPr b="1"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To represent multi-dimensional data (e.g., Time × Region × Product).</a:t>
            </a:r>
            <a:br>
              <a:rPr lang="en-US" sz="1600">
                <a:solidFill>
                  <a:schemeClr val="dk1"/>
                </a:solidFill>
              </a:rPr>
            </a:b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For slicing/aggregation across dimensions.</a:t>
            </a:r>
            <a:br>
              <a:rPr lang="en-US" sz="1600">
                <a:solidFill>
                  <a:schemeClr val="dk1"/>
                </a:solidFill>
              </a:rPr>
            </a:b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When preparing custom features before modeling.</a:t>
            </a:r>
            <a:br>
              <a:rPr lang="en-US" sz="1600">
                <a:solidFill>
                  <a:schemeClr val="dk1"/>
                </a:solidFill>
              </a:rPr>
            </a:b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Indirect Use (Implicit / Built-in):</a:t>
            </a:r>
            <a:br>
              <a:rPr b="1" lang="en-US" sz="1600">
                <a:solidFill>
                  <a:schemeClr val="dk1"/>
                </a:solidFill>
              </a:rPr>
            </a:br>
            <a:endParaRPr b="1"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Most ML/DL libraries (TensorFlow, PyTorch, scikit-learn) already handle 3D arrays internally.</a:t>
            </a:r>
            <a:br>
              <a:rPr lang="en-US" sz="1600">
                <a:solidFill>
                  <a:schemeClr val="dk1"/>
                </a:solidFill>
              </a:rPr>
            </a:b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Examples:</a:t>
            </a:r>
            <a:br>
              <a:rPr lang="en-US" sz="1600">
                <a:solidFill>
                  <a:schemeClr val="dk1"/>
                </a:solidFill>
              </a:rPr>
            </a:br>
            <a:endParaRPr sz="1600">
              <a:solidFill>
                <a:schemeClr val="dk1"/>
              </a:solidFill>
            </a:endParaRPr>
          </a:p>
          <a:p>
            <a:pPr indent="-330200" lvl="2" marL="1371600" rtl="0" algn="l">
              <a:lnSpc>
                <a:spcPct val="115000"/>
              </a:lnSpc>
              <a:spcBef>
                <a:spcPts val="0"/>
              </a:spcBef>
              <a:spcAft>
                <a:spcPts val="0"/>
              </a:spcAft>
              <a:buClr>
                <a:schemeClr val="dk1"/>
              </a:buClr>
              <a:buSzPts val="1600"/>
              <a:buChar char="■"/>
            </a:pPr>
            <a:r>
              <a:rPr b="1" lang="en-US" sz="1600">
                <a:solidFill>
                  <a:schemeClr val="dk1"/>
                </a:solidFill>
              </a:rPr>
              <a:t>Computer Vision:</a:t>
            </a:r>
            <a:r>
              <a:rPr lang="en-US" sz="1600">
                <a:solidFill>
                  <a:schemeClr val="dk1"/>
                </a:solidFill>
              </a:rPr>
              <a:t> Images = (Height × Width × Channels) (256, 256, 3).</a:t>
            </a:r>
            <a:br>
              <a:rPr lang="en-US" sz="1600">
                <a:solidFill>
                  <a:schemeClr val="dk1"/>
                </a:solidFill>
              </a:rPr>
            </a:br>
            <a:endParaRPr sz="1600">
              <a:solidFill>
                <a:schemeClr val="dk1"/>
              </a:solidFill>
            </a:endParaRPr>
          </a:p>
          <a:p>
            <a:pPr indent="-330200" lvl="2" marL="1371600" rtl="0" algn="l">
              <a:lnSpc>
                <a:spcPct val="115000"/>
              </a:lnSpc>
              <a:spcBef>
                <a:spcPts val="0"/>
              </a:spcBef>
              <a:spcAft>
                <a:spcPts val="0"/>
              </a:spcAft>
              <a:buClr>
                <a:schemeClr val="dk1"/>
              </a:buClr>
              <a:buSzPts val="1600"/>
              <a:buChar char="■"/>
            </a:pPr>
            <a:r>
              <a:rPr b="1" lang="en-US" sz="1600">
                <a:solidFill>
                  <a:schemeClr val="dk1"/>
                </a:solidFill>
              </a:rPr>
              <a:t>NLP:</a:t>
            </a:r>
            <a:r>
              <a:rPr lang="en-US" sz="1600">
                <a:solidFill>
                  <a:schemeClr val="dk1"/>
                </a:solidFill>
              </a:rPr>
              <a:t> Text embeddings = (Batch × Sequence × Embedding).</a:t>
            </a:r>
            <a:br>
              <a:rPr lang="en-US" sz="1600">
                <a:solidFill>
                  <a:schemeClr val="dk1"/>
                </a:solidFill>
              </a:rPr>
            </a:br>
            <a:endParaRPr sz="1600">
              <a:solidFill>
                <a:schemeClr val="dk1"/>
              </a:solidFill>
            </a:endParaRPr>
          </a:p>
          <a:p>
            <a:pPr indent="-330200" lvl="2" marL="1371600" rtl="0" algn="l">
              <a:lnSpc>
                <a:spcPct val="115000"/>
              </a:lnSpc>
              <a:spcBef>
                <a:spcPts val="0"/>
              </a:spcBef>
              <a:spcAft>
                <a:spcPts val="0"/>
              </a:spcAft>
              <a:buClr>
                <a:schemeClr val="dk1"/>
              </a:buClr>
              <a:buSzPts val="1600"/>
              <a:buChar char="■"/>
            </a:pPr>
            <a:r>
              <a:rPr b="1" lang="en-US" sz="1600">
                <a:solidFill>
                  <a:schemeClr val="dk1"/>
                </a:solidFill>
              </a:rPr>
              <a:t>Time Series:</a:t>
            </a:r>
            <a:r>
              <a:rPr lang="en-US" sz="1600">
                <a:solidFill>
                  <a:schemeClr val="dk1"/>
                </a:solidFill>
              </a:rPr>
              <a:t> Input shape = (Samples × Timesteps × Features).</a:t>
            </a:r>
            <a:endParaRPr sz="1600">
              <a:solidFill>
                <a:schemeClr val="dk1"/>
              </a:solidFill>
            </a:endParaRPr>
          </a:p>
        </p:txBody>
      </p:sp>
      <p:sp>
        <p:nvSpPr>
          <p:cNvPr id="168" name="Google Shape;168;p26"/>
          <p:cNvSpPr txBox="1"/>
          <p:nvPr/>
        </p:nvSpPr>
        <p:spPr>
          <a:xfrm>
            <a:off x="-675475" y="27363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9" name="Google Shape;169;p26"/>
          <p:cNvSpPr/>
          <p:nvPr/>
        </p:nvSpPr>
        <p:spPr>
          <a:xfrm>
            <a:off x="8332200" y="950950"/>
            <a:ext cx="3698400" cy="2656200"/>
          </a:xfrm>
          <a:prstGeom prst="roundRect">
            <a:avLst>
              <a:gd fmla="val 16667" name="adj"/>
            </a:avLst>
          </a:prstGeom>
          <a:solidFill>
            <a:srgbClr val="E7E9E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200000"/>
              </a:lnSpc>
              <a:spcBef>
                <a:spcPts val="0"/>
              </a:spcBef>
              <a:spcAft>
                <a:spcPts val="0"/>
              </a:spcAft>
              <a:buNone/>
            </a:pPr>
            <a:r>
              <a:rPr lang="en-US" sz="1500">
                <a:solidFill>
                  <a:schemeClr val="dk1"/>
                </a:solidFill>
              </a:rPr>
              <a:t>👉 In short: </a:t>
            </a:r>
            <a:r>
              <a:rPr b="1" lang="en-US" sz="1500">
                <a:solidFill>
                  <a:schemeClr val="dk1"/>
                </a:solidFill>
              </a:rPr>
              <a:t>You rarely build 3D arrays from scratch daily, but you must understand them, since models rely on them under the hood.</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nvSpPr>
        <p:spPr>
          <a:xfrm>
            <a:off x="475800" y="1170150"/>
            <a:ext cx="11240400" cy="4517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en-US" sz="2500">
                <a:solidFill>
                  <a:schemeClr val="dk1"/>
                </a:solidFill>
              </a:rPr>
              <a:t>Do modern models reshape data automatically, or do you need to do it?</a:t>
            </a:r>
            <a:endParaRPr b="1" sz="2500">
              <a:solidFill>
                <a:schemeClr val="dk1"/>
              </a:solidFill>
            </a:endParaRPr>
          </a:p>
          <a:p>
            <a:pPr indent="-342900" lvl="0" marL="457200" rtl="0" algn="l">
              <a:lnSpc>
                <a:spcPct val="150000"/>
              </a:lnSpc>
              <a:spcBef>
                <a:spcPts val="1200"/>
              </a:spcBef>
              <a:spcAft>
                <a:spcPts val="0"/>
              </a:spcAft>
              <a:buClr>
                <a:schemeClr val="dk1"/>
              </a:buClr>
              <a:buSzPts val="1800"/>
              <a:buChar char="●"/>
            </a:pPr>
            <a:r>
              <a:rPr b="1" lang="en-US" sz="1800">
                <a:solidFill>
                  <a:schemeClr val="dk1"/>
                </a:solidFill>
              </a:rPr>
              <a:t>Models don’t reshape data for you</a:t>
            </a:r>
            <a:r>
              <a:rPr lang="en-US" sz="1800">
                <a:solidFill>
                  <a:schemeClr val="dk1"/>
                </a:solidFill>
              </a:rPr>
              <a:t>: Neural networks expect input with a specific structure—if your data doesn’t match that exact shape, you'll get an error</a:t>
            </a:r>
            <a:br>
              <a:rPr lang="en-US" sz="1800">
                <a:solidFill>
                  <a:schemeClr val="dk1"/>
                </a:solidFill>
              </a:rPr>
            </a:b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b="1" lang="en-US" sz="1800">
                <a:solidFill>
                  <a:schemeClr val="dk1"/>
                </a:solidFill>
              </a:rPr>
              <a:t>You’re responsible for reshaping</a:t>
            </a:r>
            <a:r>
              <a:rPr lang="en-US" sz="1800">
                <a:solidFill>
                  <a:schemeClr val="dk1"/>
                </a:solidFill>
              </a:rPr>
              <a:t>: As a Data Scientist, it’s your job to adjust your data (using functions like </a:t>
            </a:r>
            <a:r>
              <a:rPr lang="en-US" sz="1800">
                <a:solidFill>
                  <a:srgbClr val="188038"/>
                </a:solidFill>
                <a:latin typeface="Roboto Mono"/>
                <a:ea typeface="Roboto Mono"/>
                <a:cs typeface="Roboto Mono"/>
                <a:sym typeface="Roboto Mono"/>
              </a:rPr>
              <a:t>reshape</a:t>
            </a:r>
            <a:r>
              <a:rPr lang="en-US" sz="1800">
                <a:solidFill>
                  <a:schemeClr val="dk1"/>
                </a:solidFill>
              </a:rPr>
              <a:t>, </a:t>
            </a:r>
            <a:r>
              <a:rPr lang="en-US" sz="1800">
                <a:solidFill>
                  <a:srgbClr val="188038"/>
                </a:solidFill>
                <a:latin typeface="Roboto Mono"/>
                <a:ea typeface="Roboto Mono"/>
                <a:cs typeface="Roboto Mono"/>
                <a:sym typeface="Roboto Mono"/>
              </a:rPr>
              <a:t>resize</a:t>
            </a:r>
            <a:r>
              <a:rPr lang="en-US" sz="1800">
                <a:solidFill>
                  <a:schemeClr val="dk1"/>
                </a:solidFill>
              </a:rPr>
              <a:t>, etc.) to exactly match the model’s expected input format.</a:t>
            </a:r>
            <a:br>
              <a:rPr lang="en-US" sz="1800">
                <a:solidFill>
                  <a:schemeClr val="dk1"/>
                </a:solidFill>
              </a:rPr>
            </a:b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b="1" lang="en-US" sz="1800">
                <a:solidFill>
                  <a:schemeClr val="dk1"/>
                </a:solidFill>
              </a:rPr>
              <a:t>No automatic shape correction</a:t>
            </a:r>
            <a:r>
              <a:rPr lang="en-US" sz="1800">
                <a:solidFill>
                  <a:schemeClr val="dk1"/>
                </a:solidFill>
              </a:rPr>
              <a:t>: Most models won’t rearrange your data—except for minimal cases (like adding a batch dimension)—so you must ensure it’s formatted correctly</a:t>
            </a:r>
            <a:br>
              <a:rPr lang="en-US" sz="1800">
                <a:solidFill>
                  <a:schemeClr val="dk1"/>
                </a:solidFill>
              </a:rPr>
            </a:b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nvSpPr>
        <p:spPr>
          <a:xfrm>
            <a:off x="443345" y="1351033"/>
            <a:ext cx="314036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1869A6"/>
                </a:solidFill>
                <a:latin typeface="Arial"/>
                <a:ea typeface="Arial"/>
                <a:cs typeface="Arial"/>
                <a:sym typeface="Arial"/>
              </a:rPr>
              <a:t>Creating Numpy Arrays</a:t>
            </a:r>
            <a:endParaRPr/>
          </a:p>
        </p:txBody>
      </p:sp>
      <p:sp>
        <p:nvSpPr>
          <p:cNvPr id="180" name="Google Shape;180;p28"/>
          <p:cNvSpPr txBox="1"/>
          <p:nvPr/>
        </p:nvSpPr>
        <p:spPr>
          <a:xfrm>
            <a:off x="2013527" y="1751143"/>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Creating a 2D Numpy Array from a List of Lists</a:t>
            </a:r>
            <a:endParaRPr/>
          </a:p>
        </p:txBody>
      </p:sp>
      <p:sp>
        <p:nvSpPr>
          <p:cNvPr id="181" name="Google Shape;181;p28"/>
          <p:cNvSpPr txBox="1"/>
          <p:nvPr/>
        </p:nvSpPr>
        <p:spPr>
          <a:xfrm>
            <a:off x="2013527" y="4068771"/>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creates a two-dimensional Numpy array arr2 from a list of lists. Numpy arrays can handle multi-dimensional data easily.</a:t>
            </a:r>
            <a:endParaRPr/>
          </a:p>
        </p:txBody>
      </p:sp>
      <p:pic>
        <p:nvPicPr>
          <p:cNvPr id="182" name="Google Shape;182;p28"/>
          <p:cNvPicPr preferRelativeResize="0"/>
          <p:nvPr/>
        </p:nvPicPr>
        <p:blipFill rotWithShape="1">
          <a:blip r:embed="rId3">
            <a:alphaModFix/>
          </a:blip>
          <a:srcRect b="0" l="0" r="0" t="0"/>
          <a:stretch/>
        </p:blipFill>
        <p:spPr>
          <a:xfrm>
            <a:off x="2013527" y="2285711"/>
            <a:ext cx="4027054" cy="130421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nvSpPr>
        <p:spPr>
          <a:xfrm>
            <a:off x="378691" y="1378742"/>
            <a:ext cx="314036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1869A6"/>
                </a:solidFill>
                <a:latin typeface="Arial"/>
                <a:ea typeface="Arial"/>
                <a:cs typeface="Arial"/>
                <a:sym typeface="Arial"/>
              </a:rPr>
              <a:t>Creating Numpy Arrays</a:t>
            </a:r>
            <a:endParaRPr/>
          </a:p>
        </p:txBody>
      </p:sp>
      <p:sp>
        <p:nvSpPr>
          <p:cNvPr id="188" name="Google Shape;188;p29"/>
          <p:cNvSpPr txBox="1"/>
          <p:nvPr/>
        </p:nvSpPr>
        <p:spPr>
          <a:xfrm>
            <a:off x="1948873" y="1778852"/>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Creating an Array of Zeros</a:t>
            </a:r>
            <a:endParaRPr/>
          </a:p>
        </p:txBody>
      </p:sp>
      <p:sp>
        <p:nvSpPr>
          <p:cNvPr id="189" name="Google Shape;189;p29"/>
          <p:cNvSpPr txBox="1"/>
          <p:nvPr/>
        </p:nvSpPr>
        <p:spPr>
          <a:xfrm>
            <a:off x="1948873" y="4831730"/>
            <a:ext cx="6096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creates a 2x3 Numpy array filled with zeros. It is useful for initializing arrays with default values.</a:t>
            </a:r>
            <a:endParaRPr/>
          </a:p>
        </p:txBody>
      </p:sp>
      <p:pic>
        <p:nvPicPr>
          <p:cNvPr id="190" name="Google Shape;190;p29"/>
          <p:cNvPicPr preferRelativeResize="0"/>
          <p:nvPr/>
        </p:nvPicPr>
        <p:blipFill rotWithShape="1">
          <a:blip r:embed="rId3">
            <a:alphaModFix/>
          </a:blip>
          <a:srcRect b="0" l="0" r="0" t="0"/>
          <a:stretch/>
        </p:blipFill>
        <p:spPr>
          <a:xfrm>
            <a:off x="1948876" y="2255777"/>
            <a:ext cx="5135150" cy="2306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nvSpPr>
        <p:spPr>
          <a:xfrm>
            <a:off x="517236" y="1415688"/>
            <a:ext cx="314036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1869A6"/>
                </a:solidFill>
                <a:latin typeface="Arial"/>
                <a:ea typeface="Arial"/>
                <a:cs typeface="Arial"/>
                <a:sym typeface="Arial"/>
              </a:rPr>
              <a:t>Creating Numpy Arrays</a:t>
            </a:r>
            <a:endParaRPr/>
          </a:p>
        </p:txBody>
      </p:sp>
      <p:sp>
        <p:nvSpPr>
          <p:cNvPr id="196" name="Google Shape;196;p30"/>
          <p:cNvSpPr txBox="1"/>
          <p:nvPr/>
        </p:nvSpPr>
        <p:spPr>
          <a:xfrm>
            <a:off x="2087418" y="1815798"/>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Creating an Array of Ones</a:t>
            </a:r>
            <a:endParaRPr/>
          </a:p>
        </p:txBody>
      </p:sp>
      <p:sp>
        <p:nvSpPr>
          <p:cNvPr id="197" name="Google Shape;197;p30"/>
          <p:cNvSpPr txBox="1"/>
          <p:nvPr/>
        </p:nvSpPr>
        <p:spPr>
          <a:xfrm>
            <a:off x="2087418" y="5102626"/>
            <a:ext cx="6096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creates a 3x2 Numpy array filled with ones. It’s useful for creating arrays where all elements start with a value of one.</a:t>
            </a:r>
            <a:endParaRPr/>
          </a:p>
        </p:txBody>
      </p:sp>
      <p:pic>
        <p:nvPicPr>
          <p:cNvPr id="198" name="Google Shape;198;p30"/>
          <p:cNvPicPr preferRelativeResize="0"/>
          <p:nvPr/>
        </p:nvPicPr>
        <p:blipFill rotWithShape="1">
          <a:blip r:embed="rId3">
            <a:alphaModFix/>
          </a:blip>
          <a:srcRect b="0" l="0" r="0" t="0"/>
          <a:stretch/>
        </p:blipFill>
        <p:spPr>
          <a:xfrm>
            <a:off x="2087428" y="2215897"/>
            <a:ext cx="4099526" cy="25082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nvSpPr>
        <p:spPr>
          <a:xfrm>
            <a:off x="434109" y="1360270"/>
            <a:ext cx="314036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1869A6"/>
                </a:solidFill>
                <a:latin typeface="Arial"/>
                <a:ea typeface="Arial"/>
                <a:cs typeface="Arial"/>
                <a:sym typeface="Arial"/>
              </a:rPr>
              <a:t>Creating Numpy Arrays</a:t>
            </a:r>
            <a:endParaRPr/>
          </a:p>
        </p:txBody>
      </p:sp>
      <p:sp>
        <p:nvSpPr>
          <p:cNvPr id="204" name="Google Shape;204;p31"/>
          <p:cNvSpPr txBox="1"/>
          <p:nvPr/>
        </p:nvSpPr>
        <p:spPr>
          <a:xfrm>
            <a:off x="2004291" y="1760380"/>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Creating an Array with a Specific Range</a:t>
            </a:r>
            <a:endParaRPr/>
          </a:p>
        </p:txBody>
      </p:sp>
      <p:sp>
        <p:nvSpPr>
          <p:cNvPr id="205" name="Google Shape;205;p31"/>
          <p:cNvSpPr txBox="1"/>
          <p:nvPr/>
        </p:nvSpPr>
        <p:spPr>
          <a:xfrm>
            <a:off x="2004291" y="4078008"/>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creates a one-dimensional array of integers from 0 to 9 using np.arange(). It’s similar to Python’s built-in range() but returns a Numpy array.</a:t>
            </a:r>
            <a:endParaRPr/>
          </a:p>
        </p:txBody>
      </p:sp>
      <p:pic>
        <p:nvPicPr>
          <p:cNvPr id="206" name="Google Shape;206;p31"/>
          <p:cNvPicPr preferRelativeResize="0"/>
          <p:nvPr/>
        </p:nvPicPr>
        <p:blipFill rotWithShape="1">
          <a:blip r:embed="rId3">
            <a:alphaModFix/>
          </a:blip>
          <a:srcRect b="0" l="0" r="0" t="0"/>
          <a:stretch/>
        </p:blipFill>
        <p:spPr>
          <a:xfrm>
            <a:off x="2004290" y="2352456"/>
            <a:ext cx="5128563" cy="13562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nvSpPr>
        <p:spPr>
          <a:xfrm>
            <a:off x="324687" y="1332814"/>
            <a:ext cx="11542800" cy="138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900"/>
              <a:buFont typeface="Arial"/>
              <a:buNone/>
            </a:pPr>
            <a:r>
              <a:t/>
            </a:r>
            <a:endParaRPr b="0" i="0" sz="900" u="none" cap="none" strike="noStrike">
              <a:solidFill>
                <a:srgbClr val="000000"/>
              </a:solidFill>
              <a:latin typeface="Arial"/>
              <a:ea typeface="Arial"/>
              <a:cs typeface="Arial"/>
              <a:sym typeface="Arial"/>
            </a:endParaRPr>
          </a:p>
        </p:txBody>
      </p:sp>
      <p:pic>
        <p:nvPicPr>
          <p:cNvPr id="91" name="Google Shape;91;p14"/>
          <p:cNvPicPr preferRelativeResize="0"/>
          <p:nvPr/>
        </p:nvPicPr>
        <p:blipFill>
          <a:blip r:embed="rId3">
            <a:alphaModFix/>
          </a:blip>
          <a:stretch>
            <a:fillRect/>
          </a:stretch>
        </p:blipFill>
        <p:spPr>
          <a:xfrm>
            <a:off x="-17" y="2242739"/>
            <a:ext cx="12192001" cy="321425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nvSpPr>
        <p:spPr>
          <a:xfrm>
            <a:off x="406400" y="1277143"/>
            <a:ext cx="314036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1869A6"/>
                </a:solidFill>
                <a:latin typeface="Arial"/>
                <a:ea typeface="Arial"/>
                <a:cs typeface="Arial"/>
                <a:sym typeface="Arial"/>
              </a:rPr>
              <a:t>Creating Numpy Arrays</a:t>
            </a:r>
            <a:endParaRPr/>
          </a:p>
        </p:txBody>
      </p:sp>
      <p:sp>
        <p:nvSpPr>
          <p:cNvPr id="212" name="Google Shape;212;p32"/>
          <p:cNvSpPr txBox="1"/>
          <p:nvPr/>
        </p:nvSpPr>
        <p:spPr>
          <a:xfrm>
            <a:off x="1976573" y="1677250"/>
            <a:ext cx="8698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Creating an Array with a Range of Values and Specific Step Size</a:t>
            </a:r>
            <a:endParaRPr/>
          </a:p>
        </p:txBody>
      </p:sp>
      <p:sp>
        <p:nvSpPr>
          <p:cNvPr id="213" name="Google Shape;213;p32"/>
          <p:cNvSpPr txBox="1"/>
          <p:nvPr/>
        </p:nvSpPr>
        <p:spPr>
          <a:xfrm>
            <a:off x="1976582" y="4141706"/>
            <a:ext cx="6096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creates an array with values starting from 0 up to (but not including) 10, with a step size of 2. Useful for generating sequences with a specific interval.</a:t>
            </a:r>
            <a:endParaRPr/>
          </a:p>
        </p:txBody>
      </p:sp>
      <p:pic>
        <p:nvPicPr>
          <p:cNvPr id="214" name="Google Shape;214;p32"/>
          <p:cNvPicPr preferRelativeResize="0"/>
          <p:nvPr/>
        </p:nvPicPr>
        <p:blipFill rotWithShape="1">
          <a:blip r:embed="rId3">
            <a:alphaModFix/>
          </a:blip>
          <a:srcRect b="0" l="0" r="0" t="0"/>
          <a:stretch/>
        </p:blipFill>
        <p:spPr>
          <a:xfrm>
            <a:off x="2043893" y="2334059"/>
            <a:ext cx="4727682" cy="13733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nvSpPr>
        <p:spPr>
          <a:xfrm>
            <a:off x="434109" y="1267906"/>
            <a:ext cx="314036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1869A6"/>
                </a:solidFill>
                <a:latin typeface="Arial"/>
                <a:ea typeface="Arial"/>
                <a:cs typeface="Arial"/>
                <a:sym typeface="Arial"/>
              </a:rPr>
              <a:t>Creating Numpy Arrays</a:t>
            </a:r>
            <a:endParaRPr/>
          </a:p>
        </p:txBody>
      </p:sp>
      <p:sp>
        <p:nvSpPr>
          <p:cNvPr id="220" name="Google Shape;220;p33"/>
          <p:cNvSpPr txBox="1"/>
          <p:nvPr/>
        </p:nvSpPr>
        <p:spPr>
          <a:xfrm>
            <a:off x="2004302" y="1668025"/>
            <a:ext cx="8031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Creating an Array of Evenly Spaced Values Between Two Numbers</a:t>
            </a:r>
            <a:endParaRPr/>
          </a:p>
        </p:txBody>
      </p:sp>
      <p:sp>
        <p:nvSpPr>
          <p:cNvPr id="221" name="Google Shape;221;p33"/>
          <p:cNvSpPr txBox="1"/>
          <p:nvPr/>
        </p:nvSpPr>
        <p:spPr>
          <a:xfrm>
            <a:off x="2004291" y="3985644"/>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creates an array of 5 evenly spaced values between 0 and 1. np.linspace() is often used for generating a sequence of numbers over a specified interval.</a:t>
            </a:r>
            <a:endParaRPr/>
          </a:p>
        </p:txBody>
      </p:sp>
      <p:pic>
        <p:nvPicPr>
          <p:cNvPr id="222" name="Google Shape;222;p33"/>
          <p:cNvPicPr preferRelativeResize="0"/>
          <p:nvPr/>
        </p:nvPicPr>
        <p:blipFill rotWithShape="1">
          <a:blip r:embed="rId3">
            <a:alphaModFix/>
          </a:blip>
          <a:srcRect b="0" l="0" r="0" t="0"/>
          <a:stretch/>
        </p:blipFill>
        <p:spPr>
          <a:xfrm>
            <a:off x="1909907" y="2393372"/>
            <a:ext cx="5010150" cy="1295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nvSpPr>
        <p:spPr>
          <a:xfrm>
            <a:off x="471054" y="1351033"/>
            <a:ext cx="314036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1869A6"/>
                </a:solidFill>
                <a:latin typeface="Arial"/>
                <a:ea typeface="Arial"/>
                <a:cs typeface="Arial"/>
                <a:sym typeface="Arial"/>
              </a:rPr>
              <a:t>Creating Numpy Arrays</a:t>
            </a:r>
            <a:endParaRPr/>
          </a:p>
        </p:txBody>
      </p:sp>
      <p:sp>
        <p:nvSpPr>
          <p:cNvPr id="228" name="Google Shape;228;p34"/>
          <p:cNvSpPr txBox="1"/>
          <p:nvPr/>
        </p:nvSpPr>
        <p:spPr>
          <a:xfrm>
            <a:off x="2041236" y="1751143"/>
            <a:ext cx="65301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Creating an Array with Random Values Between 0 and 1</a:t>
            </a:r>
            <a:endParaRPr/>
          </a:p>
        </p:txBody>
      </p:sp>
      <p:sp>
        <p:nvSpPr>
          <p:cNvPr id="229" name="Google Shape;229;p34"/>
          <p:cNvSpPr txBox="1"/>
          <p:nvPr/>
        </p:nvSpPr>
        <p:spPr>
          <a:xfrm>
            <a:off x="2041236" y="4068771"/>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creates a 3x3 array with random floating-point numbers between 0 and 1. Useful for simulations and generating random datasets.</a:t>
            </a:r>
            <a:endParaRPr/>
          </a:p>
        </p:txBody>
      </p:sp>
      <p:pic>
        <p:nvPicPr>
          <p:cNvPr id="230" name="Google Shape;230;p34"/>
          <p:cNvPicPr preferRelativeResize="0"/>
          <p:nvPr/>
        </p:nvPicPr>
        <p:blipFill rotWithShape="1">
          <a:blip r:embed="rId3">
            <a:alphaModFix/>
          </a:blip>
          <a:srcRect b="0" l="0" r="0" t="0"/>
          <a:stretch/>
        </p:blipFill>
        <p:spPr>
          <a:xfrm>
            <a:off x="2183966" y="2342148"/>
            <a:ext cx="3686175" cy="1504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nvSpPr>
        <p:spPr>
          <a:xfrm>
            <a:off x="489527" y="1489578"/>
            <a:ext cx="314036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1869A6"/>
                </a:solidFill>
                <a:latin typeface="Arial"/>
                <a:ea typeface="Arial"/>
                <a:cs typeface="Arial"/>
                <a:sym typeface="Arial"/>
              </a:rPr>
              <a:t>Creating Numpy Arrays</a:t>
            </a:r>
            <a:endParaRPr/>
          </a:p>
        </p:txBody>
      </p:sp>
      <p:sp>
        <p:nvSpPr>
          <p:cNvPr id="236" name="Google Shape;236;p35"/>
          <p:cNvSpPr txBox="1"/>
          <p:nvPr/>
        </p:nvSpPr>
        <p:spPr>
          <a:xfrm>
            <a:off x="2059709" y="1889688"/>
            <a:ext cx="65301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Creating an Array with Random Integers</a:t>
            </a:r>
            <a:endParaRPr/>
          </a:p>
        </p:txBody>
      </p:sp>
      <p:sp>
        <p:nvSpPr>
          <p:cNvPr id="237" name="Google Shape;237;p35"/>
          <p:cNvSpPr txBox="1"/>
          <p:nvPr/>
        </p:nvSpPr>
        <p:spPr>
          <a:xfrm>
            <a:off x="2059709" y="4207316"/>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creates a 2x2 array with random integers between 1 and 9. Ideal for testing and generating sample data.</a:t>
            </a:r>
            <a:endParaRPr/>
          </a:p>
        </p:txBody>
      </p:sp>
      <p:pic>
        <p:nvPicPr>
          <p:cNvPr id="238" name="Google Shape;238;p35"/>
          <p:cNvPicPr preferRelativeResize="0"/>
          <p:nvPr/>
        </p:nvPicPr>
        <p:blipFill rotWithShape="1">
          <a:blip r:embed="rId3">
            <a:alphaModFix/>
          </a:blip>
          <a:srcRect b="0" l="0" r="0" t="0"/>
          <a:stretch/>
        </p:blipFill>
        <p:spPr>
          <a:xfrm>
            <a:off x="2059709" y="2580684"/>
            <a:ext cx="4219575" cy="1257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nvSpPr>
        <p:spPr>
          <a:xfrm>
            <a:off x="415637" y="1360269"/>
            <a:ext cx="314036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1869A6"/>
                </a:solidFill>
                <a:latin typeface="Arial"/>
                <a:ea typeface="Arial"/>
                <a:cs typeface="Arial"/>
                <a:sym typeface="Arial"/>
              </a:rPr>
              <a:t>Creating Numpy Arrays</a:t>
            </a:r>
            <a:endParaRPr/>
          </a:p>
        </p:txBody>
      </p:sp>
      <p:sp>
        <p:nvSpPr>
          <p:cNvPr id="244" name="Google Shape;244;p36"/>
          <p:cNvSpPr txBox="1"/>
          <p:nvPr/>
        </p:nvSpPr>
        <p:spPr>
          <a:xfrm>
            <a:off x="1985819" y="1760379"/>
            <a:ext cx="65301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Checking the Shape of an Array</a:t>
            </a:r>
            <a:endParaRPr/>
          </a:p>
        </p:txBody>
      </p:sp>
      <p:sp>
        <p:nvSpPr>
          <p:cNvPr id="245" name="Google Shape;245;p36"/>
          <p:cNvSpPr txBox="1"/>
          <p:nvPr/>
        </p:nvSpPr>
        <p:spPr>
          <a:xfrm>
            <a:off x="1985819" y="4078007"/>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returns the shape of the array, showing it has 2 rows and 3 columns. shape is useful for understanding the structure of multi-dimensional arrays.</a:t>
            </a:r>
            <a:endParaRPr/>
          </a:p>
        </p:txBody>
      </p:sp>
      <p:pic>
        <p:nvPicPr>
          <p:cNvPr id="246" name="Google Shape;246;p36"/>
          <p:cNvPicPr preferRelativeResize="0"/>
          <p:nvPr/>
        </p:nvPicPr>
        <p:blipFill rotWithShape="1">
          <a:blip r:embed="rId3">
            <a:alphaModFix/>
          </a:blip>
          <a:srcRect b="0" l="0" r="0" t="0"/>
          <a:stretch/>
        </p:blipFill>
        <p:spPr>
          <a:xfrm>
            <a:off x="1985819" y="2366743"/>
            <a:ext cx="3324225" cy="1104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nvSpPr>
        <p:spPr>
          <a:xfrm>
            <a:off x="489527" y="1591179"/>
            <a:ext cx="314036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1869A6"/>
                </a:solidFill>
                <a:latin typeface="Arial"/>
                <a:ea typeface="Arial"/>
                <a:cs typeface="Arial"/>
                <a:sym typeface="Arial"/>
              </a:rPr>
              <a:t>Creating Numpy Arrays</a:t>
            </a:r>
            <a:endParaRPr/>
          </a:p>
        </p:txBody>
      </p:sp>
      <p:sp>
        <p:nvSpPr>
          <p:cNvPr id="252" name="Google Shape;252;p37"/>
          <p:cNvSpPr txBox="1"/>
          <p:nvPr/>
        </p:nvSpPr>
        <p:spPr>
          <a:xfrm>
            <a:off x="2059709" y="1991289"/>
            <a:ext cx="65301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Accessing Data Type of Elements</a:t>
            </a:r>
            <a:endParaRPr/>
          </a:p>
        </p:txBody>
      </p:sp>
      <p:sp>
        <p:nvSpPr>
          <p:cNvPr id="253" name="Google Shape;253;p37"/>
          <p:cNvSpPr txBox="1"/>
          <p:nvPr/>
        </p:nvSpPr>
        <p:spPr>
          <a:xfrm>
            <a:off x="2059709" y="4308917"/>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checks the data type of elements in the array, showing that they are 64-bit integers. Knowing the data type helps optimize storage and computation.</a:t>
            </a:r>
            <a:endParaRPr/>
          </a:p>
        </p:txBody>
      </p:sp>
      <p:pic>
        <p:nvPicPr>
          <p:cNvPr id="254" name="Google Shape;254;p37"/>
          <p:cNvPicPr preferRelativeResize="0"/>
          <p:nvPr/>
        </p:nvPicPr>
        <p:blipFill rotWithShape="1">
          <a:blip r:embed="rId3">
            <a:alphaModFix/>
          </a:blip>
          <a:srcRect b="0" l="0" r="0" t="0"/>
          <a:stretch/>
        </p:blipFill>
        <p:spPr>
          <a:xfrm>
            <a:off x="2200563" y="2760731"/>
            <a:ext cx="3378200" cy="93724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nvSpPr>
        <p:spPr>
          <a:xfrm>
            <a:off x="443345" y="1323324"/>
            <a:ext cx="314036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1869A6"/>
                </a:solidFill>
                <a:latin typeface="Arial"/>
                <a:ea typeface="Arial"/>
                <a:cs typeface="Arial"/>
                <a:sym typeface="Arial"/>
              </a:rPr>
              <a:t>Creating Numpy Arrays</a:t>
            </a:r>
            <a:endParaRPr/>
          </a:p>
        </p:txBody>
      </p:sp>
      <p:sp>
        <p:nvSpPr>
          <p:cNvPr id="260" name="Google Shape;260;p38"/>
          <p:cNvSpPr txBox="1"/>
          <p:nvPr/>
        </p:nvSpPr>
        <p:spPr>
          <a:xfrm>
            <a:off x="2013527" y="1723434"/>
            <a:ext cx="65301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Indexing a 1D Array</a:t>
            </a:r>
            <a:endParaRPr/>
          </a:p>
        </p:txBody>
      </p:sp>
      <p:sp>
        <p:nvSpPr>
          <p:cNvPr id="261" name="Google Shape;261;p38"/>
          <p:cNvSpPr txBox="1"/>
          <p:nvPr/>
        </p:nvSpPr>
        <p:spPr>
          <a:xfrm>
            <a:off x="2013527" y="4630337"/>
            <a:ext cx="6096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accesses elements in the array by their index. Positive indices start from the beginning, while negative indices start from the end.</a:t>
            </a:r>
            <a:endParaRPr/>
          </a:p>
        </p:txBody>
      </p:sp>
      <p:pic>
        <p:nvPicPr>
          <p:cNvPr id="262" name="Google Shape;262;p38"/>
          <p:cNvPicPr preferRelativeResize="0"/>
          <p:nvPr/>
        </p:nvPicPr>
        <p:blipFill rotWithShape="1">
          <a:blip r:embed="rId3">
            <a:alphaModFix/>
          </a:blip>
          <a:srcRect b="0" l="0" r="0" t="0"/>
          <a:stretch/>
        </p:blipFill>
        <p:spPr>
          <a:xfrm>
            <a:off x="2013524" y="2347775"/>
            <a:ext cx="5041625" cy="2120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nvSpPr>
        <p:spPr>
          <a:xfrm>
            <a:off x="452582" y="1397215"/>
            <a:ext cx="314036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1869A6"/>
                </a:solidFill>
                <a:latin typeface="Arial"/>
                <a:ea typeface="Arial"/>
                <a:cs typeface="Arial"/>
                <a:sym typeface="Arial"/>
              </a:rPr>
              <a:t>Creating Numpy Arrays</a:t>
            </a:r>
            <a:endParaRPr/>
          </a:p>
        </p:txBody>
      </p:sp>
      <p:sp>
        <p:nvSpPr>
          <p:cNvPr id="268" name="Google Shape;268;p39"/>
          <p:cNvSpPr txBox="1"/>
          <p:nvPr/>
        </p:nvSpPr>
        <p:spPr>
          <a:xfrm>
            <a:off x="2022764" y="1797325"/>
            <a:ext cx="65301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Slicing a 1D Array</a:t>
            </a:r>
            <a:endParaRPr/>
          </a:p>
        </p:txBody>
      </p:sp>
      <p:sp>
        <p:nvSpPr>
          <p:cNvPr id="269" name="Google Shape;269;p39"/>
          <p:cNvSpPr txBox="1"/>
          <p:nvPr/>
        </p:nvSpPr>
        <p:spPr>
          <a:xfrm>
            <a:off x="2022764" y="4114953"/>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slices the array to get a subarray from index 1 to 3. Slicing is useful for extracting parts of an array.</a:t>
            </a:r>
            <a:endParaRPr/>
          </a:p>
        </p:txBody>
      </p:sp>
      <p:pic>
        <p:nvPicPr>
          <p:cNvPr id="270" name="Google Shape;270;p39"/>
          <p:cNvPicPr preferRelativeResize="0"/>
          <p:nvPr/>
        </p:nvPicPr>
        <p:blipFill rotWithShape="1">
          <a:blip r:embed="rId3">
            <a:alphaModFix/>
          </a:blip>
          <a:srcRect b="0" l="0" r="0" t="0"/>
          <a:stretch/>
        </p:blipFill>
        <p:spPr>
          <a:xfrm>
            <a:off x="1913684" y="2340782"/>
            <a:ext cx="6314200" cy="1675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nvSpPr>
        <p:spPr>
          <a:xfrm>
            <a:off x="434109" y="1304852"/>
            <a:ext cx="314036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1869A6"/>
                </a:solidFill>
                <a:latin typeface="Arial"/>
                <a:ea typeface="Arial"/>
                <a:cs typeface="Arial"/>
                <a:sym typeface="Arial"/>
              </a:rPr>
              <a:t>Creating Numpy Arrays</a:t>
            </a:r>
            <a:endParaRPr/>
          </a:p>
        </p:txBody>
      </p:sp>
      <p:sp>
        <p:nvSpPr>
          <p:cNvPr id="276" name="Google Shape;276;p40"/>
          <p:cNvSpPr txBox="1"/>
          <p:nvPr/>
        </p:nvSpPr>
        <p:spPr>
          <a:xfrm>
            <a:off x="2004291" y="1704962"/>
            <a:ext cx="65301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Indexing a 2D Array</a:t>
            </a:r>
            <a:endParaRPr/>
          </a:p>
        </p:txBody>
      </p:sp>
      <p:sp>
        <p:nvSpPr>
          <p:cNvPr id="277" name="Google Shape;277;p40"/>
          <p:cNvSpPr txBox="1"/>
          <p:nvPr/>
        </p:nvSpPr>
        <p:spPr>
          <a:xfrm>
            <a:off x="2004291" y="4022590"/>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accesses the element in the first row and third column of the array. 2D indexing requires specifying both row and column indices.</a:t>
            </a:r>
            <a:endParaRPr/>
          </a:p>
        </p:txBody>
      </p:sp>
      <p:pic>
        <p:nvPicPr>
          <p:cNvPr id="278" name="Google Shape;278;p40"/>
          <p:cNvPicPr preferRelativeResize="0"/>
          <p:nvPr/>
        </p:nvPicPr>
        <p:blipFill rotWithShape="1">
          <a:blip r:embed="rId3">
            <a:alphaModFix/>
          </a:blip>
          <a:srcRect b="0" l="0" r="0" t="0"/>
          <a:stretch/>
        </p:blipFill>
        <p:spPr>
          <a:xfrm>
            <a:off x="2075724" y="2496003"/>
            <a:ext cx="5698429" cy="1526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1"/>
          <p:cNvPicPr preferRelativeResize="0"/>
          <p:nvPr/>
        </p:nvPicPr>
        <p:blipFill>
          <a:blip r:embed="rId3">
            <a:alphaModFix/>
          </a:blip>
          <a:stretch>
            <a:fillRect/>
          </a:stretch>
        </p:blipFill>
        <p:spPr>
          <a:xfrm>
            <a:off x="1903105" y="-4"/>
            <a:ext cx="6085555" cy="6857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5"/>
          <p:cNvPicPr preferRelativeResize="0"/>
          <p:nvPr/>
        </p:nvPicPr>
        <p:blipFill>
          <a:blip r:embed="rId3">
            <a:alphaModFix/>
          </a:blip>
          <a:stretch>
            <a:fillRect/>
          </a:stretch>
        </p:blipFill>
        <p:spPr>
          <a:xfrm>
            <a:off x="2369050" y="176200"/>
            <a:ext cx="9753600" cy="6505575"/>
          </a:xfrm>
          <a:prstGeom prst="rect">
            <a:avLst/>
          </a:prstGeom>
          <a:noFill/>
          <a:ln>
            <a:noFill/>
          </a:ln>
        </p:spPr>
      </p:pic>
      <p:sp>
        <p:nvSpPr>
          <p:cNvPr id="97" name="Google Shape;97;p15"/>
          <p:cNvSpPr txBox="1"/>
          <p:nvPr/>
        </p:nvSpPr>
        <p:spPr>
          <a:xfrm>
            <a:off x="216525" y="2797625"/>
            <a:ext cx="3183000" cy="26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rPr>
              <a:t>ملفات csv (ML )</a:t>
            </a:r>
            <a:endParaRPr sz="2200">
              <a:solidFill>
                <a:schemeClr val="dk1"/>
              </a:solidFill>
            </a:endParaRPr>
          </a:p>
          <a:p>
            <a:pPr indent="0" lvl="0" marL="0" rtl="0" algn="l">
              <a:spcBef>
                <a:spcPts val="0"/>
              </a:spcBef>
              <a:spcAft>
                <a:spcPts val="0"/>
              </a:spcAft>
              <a:buNone/>
            </a:pPr>
            <a:r>
              <a:rPr lang="en-US" sz="2200">
                <a:solidFill>
                  <a:schemeClr val="dk1"/>
                </a:solidFill>
              </a:rPr>
              <a:t>صور او فيديوهات (DL,CV)</a:t>
            </a:r>
            <a:endParaRPr sz="2200">
              <a:solidFill>
                <a:schemeClr val="dk1"/>
              </a:solidFill>
            </a:endParaRPr>
          </a:p>
          <a:p>
            <a:pPr indent="0" lvl="0" marL="0" rtl="0" algn="l">
              <a:spcBef>
                <a:spcPts val="0"/>
              </a:spcBef>
              <a:spcAft>
                <a:spcPts val="0"/>
              </a:spcAft>
              <a:buNone/>
            </a:pPr>
            <a:r>
              <a:rPr lang="en-US" sz="2200">
                <a:solidFill>
                  <a:schemeClr val="dk1"/>
                </a:solidFill>
              </a:rPr>
              <a:t>نصوص او صوت </a:t>
            </a:r>
            <a:r>
              <a:rPr lang="en-US" sz="2200">
                <a:solidFill>
                  <a:schemeClr val="dk1"/>
                </a:solidFill>
              </a:rPr>
              <a:t>(DL,NLP)</a:t>
            </a:r>
            <a:endParaRPr sz="22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nvSpPr>
        <p:spPr>
          <a:xfrm>
            <a:off x="443345" y="1314088"/>
            <a:ext cx="314036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1869A6"/>
                </a:solidFill>
                <a:latin typeface="Arial"/>
                <a:ea typeface="Arial"/>
                <a:cs typeface="Arial"/>
                <a:sym typeface="Arial"/>
              </a:rPr>
              <a:t>Creating Numpy Arrays</a:t>
            </a:r>
            <a:endParaRPr/>
          </a:p>
        </p:txBody>
      </p:sp>
      <p:sp>
        <p:nvSpPr>
          <p:cNvPr id="289" name="Google Shape;289;p42"/>
          <p:cNvSpPr txBox="1"/>
          <p:nvPr/>
        </p:nvSpPr>
        <p:spPr>
          <a:xfrm>
            <a:off x="2013527" y="1714198"/>
            <a:ext cx="65301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Slicing a 2D Array</a:t>
            </a:r>
            <a:endParaRPr/>
          </a:p>
        </p:txBody>
      </p:sp>
      <p:pic>
        <p:nvPicPr>
          <p:cNvPr id="290" name="Google Shape;290;p42"/>
          <p:cNvPicPr preferRelativeResize="0"/>
          <p:nvPr/>
        </p:nvPicPr>
        <p:blipFill>
          <a:blip r:embed="rId3">
            <a:alphaModFix/>
          </a:blip>
          <a:stretch>
            <a:fillRect/>
          </a:stretch>
        </p:blipFill>
        <p:spPr>
          <a:xfrm>
            <a:off x="4209925" y="0"/>
            <a:ext cx="4034107" cy="68580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3"/>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t/>
            </a:r>
            <a:endParaRPr/>
          </a:p>
        </p:txBody>
      </p:sp>
      <p:sp>
        <p:nvSpPr>
          <p:cNvPr id="296" name="Google Shape;296;p43"/>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pic>
        <p:nvPicPr>
          <p:cNvPr id="297" name="Google Shape;297;p43"/>
          <p:cNvPicPr preferRelativeResize="0"/>
          <p:nvPr/>
        </p:nvPicPr>
        <p:blipFill>
          <a:blip r:embed="rId3">
            <a:alphaModFix/>
          </a:blip>
          <a:stretch>
            <a:fillRect/>
          </a:stretch>
        </p:blipFill>
        <p:spPr>
          <a:xfrm>
            <a:off x="1562100" y="428625"/>
            <a:ext cx="9067800" cy="6000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t/>
            </a:r>
            <a:endParaRPr/>
          </a:p>
        </p:txBody>
      </p:sp>
      <p:sp>
        <p:nvSpPr>
          <p:cNvPr id="303" name="Google Shape;303;p44"/>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pic>
        <p:nvPicPr>
          <p:cNvPr id="304" name="Google Shape;304;p44"/>
          <p:cNvPicPr preferRelativeResize="0"/>
          <p:nvPr/>
        </p:nvPicPr>
        <p:blipFill>
          <a:blip r:embed="rId3">
            <a:alphaModFix/>
          </a:blip>
          <a:stretch>
            <a:fillRect/>
          </a:stretch>
        </p:blipFill>
        <p:spPr>
          <a:xfrm>
            <a:off x="0" y="535488"/>
            <a:ext cx="12192000" cy="5787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nvSpPr>
        <p:spPr>
          <a:xfrm>
            <a:off x="434110" y="1295615"/>
            <a:ext cx="314036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1869A6"/>
                </a:solidFill>
                <a:latin typeface="Arial"/>
                <a:ea typeface="Arial"/>
                <a:cs typeface="Arial"/>
                <a:sym typeface="Arial"/>
              </a:rPr>
              <a:t>Creating Numpy Arrays</a:t>
            </a:r>
            <a:endParaRPr/>
          </a:p>
        </p:txBody>
      </p:sp>
      <p:sp>
        <p:nvSpPr>
          <p:cNvPr id="310" name="Google Shape;310;p45"/>
          <p:cNvSpPr txBox="1"/>
          <p:nvPr/>
        </p:nvSpPr>
        <p:spPr>
          <a:xfrm>
            <a:off x="2004292" y="1695725"/>
            <a:ext cx="65301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Element-wise Addition</a:t>
            </a:r>
            <a:endParaRPr/>
          </a:p>
        </p:txBody>
      </p:sp>
      <p:sp>
        <p:nvSpPr>
          <p:cNvPr id="311" name="Google Shape;311;p45"/>
          <p:cNvSpPr txBox="1"/>
          <p:nvPr/>
        </p:nvSpPr>
        <p:spPr>
          <a:xfrm>
            <a:off x="2004292" y="4013353"/>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performs element-wise addition of two arrays. Numpy automatically adds corresponding elements, making operations concise and efficient.</a:t>
            </a:r>
            <a:endParaRPr/>
          </a:p>
        </p:txBody>
      </p:sp>
      <p:pic>
        <p:nvPicPr>
          <p:cNvPr id="312" name="Google Shape;312;p45"/>
          <p:cNvPicPr preferRelativeResize="0"/>
          <p:nvPr/>
        </p:nvPicPr>
        <p:blipFill rotWithShape="1">
          <a:blip r:embed="rId3">
            <a:alphaModFix/>
          </a:blip>
          <a:srcRect b="0" l="0" r="0" t="0"/>
          <a:stretch/>
        </p:blipFill>
        <p:spPr>
          <a:xfrm>
            <a:off x="2004292" y="2396246"/>
            <a:ext cx="3219450" cy="1247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nvSpPr>
        <p:spPr>
          <a:xfrm>
            <a:off x="397164" y="1194015"/>
            <a:ext cx="314036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1869A6"/>
                </a:solidFill>
                <a:latin typeface="Arial"/>
                <a:ea typeface="Arial"/>
                <a:cs typeface="Arial"/>
                <a:sym typeface="Arial"/>
              </a:rPr>
              <a:t>Creating Numpy Arrays</a:t>
            </a:r>
            <a:endParaRPr/>
          </a:p>
        </p:txBody>
      </p:sp>
      <p:sp>
        <p:nvSpPr>
          <p:cNvPr id="318" name="Google Shape;318;p46"/>
          <p:cNvSpPr txBox="1"/>
          <p:nvPr/>
        </p:nvSpPr>
        <p:spPr>
          <a:xfrm>
            <a:off x="1967346" y="1594125"/>
            <a:ext cx="65301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Array Broadcasting</a:t>
            </a:r>
            <a:endParaRPr/>
          </a:p>
        </p:txBody>
      </p:sp>
      <p:sp>
        <p:nvSpPr>
          <p:cNvPr id="319" name="Google Shape;319;p46"/>
          <p:cNvSpPr txBox="1"/>
          <p:nvPr/>
        </p:nvSpPr>
        <p:spPr>
          <a:xfrm>
            <a:off x="1967346" y="3911753"/>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Broadcasting allows arithmetic operations on arrays of different shapes. Here, 10 is added to each element of the array.</a:t>
            </a:r>
            <a:endParaRPr/>
          </a:p>
        </p:txBody>
      </p:sp>
      <p:pic>
        <p:nvPicPr>
          <p:cNvPr id="320" name="Google Shape;320;p46"/>
          <p:cNvPicPr preferRelativeResize="0"/>
          <p:nvPr/>
        </p:nvPicPr>
        <p:blipFill rotWithShape="1">
          <a:blip r:embed="rId3">
            <a:alphaModFix/>
          </a:blip>
          <a:srcRect b="0" l="0" r="0" t="0"/>
          <a:stretch/>
        </p:blipFill>
        <p:spPr>
          <a:xfrm>
            <a:off x="1967346" y="2204180"/>
            <a:ext cx="3419475" cy="1466850"/>
          </a:xfrm>
          <a:prstGeom prst="rect">
            <a:avLst/>
          </a:prstGeom>
          <a:noFill/>
          <a:ln>
            <a:noFill/>
          </a:ln>
        </p:spPr>
      </p:pic>
      <p:sp>
        <p:nvSpPr>
          <p:cNvPr id="321" name="Google Shape;321;p46"/>
          <p:cNvSpPr txBox="1"/>
          <p:nvPr/>
        </p:nvSpPr>
        <p:spPr>
          <a:xfrm>
            <a:off x="1967346" y="5263726"/>
            <a:ext cx="9762837"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If a mathematical operation fails due to shape incompatibility or when broadcasting rules don't apply, Numpy will raise an error. This happens because Numpy can't carry out the operation as there is an unresolved dimensional mismatch.</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7"/>
          <p:cNvPicPr preferRelativeResize="0"/>
          <p:nvPr/>
        </p:nvPicPr>
        <p:blipFill>
          <a:blip r:embed="rId3">
            <a:alphaModFix/>
          </a:blip>
          <a:stretch>
            <a:fillRect/>
          </a:stretch>
        </p:blipFill>
        <p:spPr>
          <a:xfrm>
            <a:off x="1938338" y="847725"/>
            <a:ext cx="8315325" cy="5162550"/>
          </a:xfrm>
          <a:prstGeom prst="rect">
            <a:avLst/>
          </a:prstGeom>
          <a:noFill/>
          <a:ln>
            <a:noFill/>
          </a:ln>
        </p:spPr>
      </p:pic>
      <p:sp>
        <p:nvSpPr>
          <p:cNvPr id="327" name="Google Shape;327;p47"/>
          <p:cNvSpPr txBox="1"/>
          <p:nvPr/>
        </p:nvSpPr>
        <p:spPr>
          <a:xfrm>
            <a:off x="1520871" y="308250"/>
            <a:ext cx="6530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Array Broadcasting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48"/>
          <p:cNvPicPr preferRelativeResize="0"/>
          <p:nvPr/>
        </p:nvPicPr>
        <p:blipFill>
          <a:blip r:embed="rId3">
            <a:alphaModFix/>
          </a:blip>
          <a:stretch>
            <a:fillRect/>
          </a:stretch>
        </p:blipFill>
        <p:spPr>
          <a:xfrm>
            <a:off x="2654700" y="0"/>
            <a:ext cx="5429250" cy="6819900"/>
          </a:xfrm>
          <a:prstGeom prst="rect">
            <a:avLst/>
          </a:prstGeom>
          <a:noFill/>
          <a:ln>
            <a:noFill/>
          </a:ln>
        </p:spPr>
      </p:pic>
      <p:sp>
        <p:nvSpPr>
          <p:cNvPr id="333" name="Google Shape;333;p48"/>
          <p:cNvSpPr txBox="1"/>
          <p:nvPr/>
        </p:nvSpPr>
        <p:spPr>
          <a:xfrm>
            <a:off x="36350" y="1298950"/>
            <a:ext cx="30000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US" sz="1300">
                <a:solidFill>
                  <a:schemeClr val="dk1"/>
                </a:solidFill>
                <a:highlight>
                  <a:srgbClr val="FFFFFF"/>
                </a:highlight>
              </a:rPr>
              <a:t>0.1.1. Universal Array Functions (Mathematical operations)</a:t>
            </a:r>
            <a:endParaRPr b="1" sz="1300">
              <a:solidFill>
                <a:schemeClr val="dk1"/>
              </a:solidFill>
              <a:highlight>
                <a:srgbClr val="FFFFFF"/>
              </a:highlight>
            </a:endParaRPr>
          </a:p>
        </p:txBody>
      </p:sp>
      <p:pic>
        <p:nvPicPr>
          <p:cNvPr id="334" name="Google Shape;334;p48"/>
          <p:cNvPicPr preferRelativeResize="0"/>
          <p:nvPr/>
        </p:nvPicPr>
        <p:blipFill>
          <a:blip r:embed="rId4">
            <a:alphaModFix/>
          </a:blip>
          <a:stretch>
            <a:fillRect/>
          </a:stretch>
        </p:blipFill>
        <p:spPr>
          <a:xfrm>
            <a:off x="8163675" y="1011750"/>
            <a:ext cx="3803250" cy="1976689"/>
          </a:xfrm>
          <a:prstGeom prst="rect">
            <a:avLst/>
          </a:prstGeom>
          <a:noFill/>
          <a:ln>
            <a:noFill/>
          </a:ln>
        </p:spPr>
      </p:pic>
      <p:pic>
        <p:nvPicPr>
          <p:cNvPr id="335" name="Google Shape;335;p48"/>
          <p:cNvPicPr preferRelativeResize="0"/>
          <p:nvPr/>
        </p:nvPicPr>
        <p:blipFill>
          <a:blip r:embed="rId5">
            <a:alphaModFix/>
          </a:blip>
          <a:stretch>
            <a:fillRect/>
          </a:stretch>
        </p:blipFill>
        <p:spPr>
          <a:xfrm>
            <a:off x="8198400" y="3258939"/>
            <a:ext cx="3733800" cy="2019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49"/>
          <p:cNvPicPr preferRelativeResize="0"/>
          <p:nvPr/>
        </p:nvPicPr>
        <p:blipFill rotWithShape="1">
          <a:blip r:embed="rId3">
            <a:alphaModFix/>
          </a:blip>
          <a:srcRect b="76467" l="0" r="0" t="0"/>
          <a:stretch/>
        </p:blipFill>
        <p:spPr>
          <a:xfrm>
            <a:off x="0" y="410675"/>
            <a:ext cx="12192000" cy="1420550"/>
          </a:xfrm>
          <a:prstGeom prst="rect">
            <a:avLst/>
          </a:prstGeom>
          <a:noFill/>
          <a:ln>
            <a:noFill/>
          </a:ln>
        </p:spPr>
      </p:pic>
      <p:pic>
        <p:nvPicPr>
          <p:cNvPr id="341" name="Google Shape;341;p49"/>
          <p:cNvPicPr preferRelativeResize="0"/>
          <p:nvPr/>
        </p:nvPicPr>
        <p:blipFill>
          <a:blip r:embed="rId4">
            <a:alphaModFix/>
          </a:blip>
          <a:stretch>
            <a:fillRect/>
          </a:stretch>
        </p:blipFill>
        <p:spPr>
          <a:xfrm>
            <a:off x="2922850" y="2047200"/>
            <a:ext cx="5008156" cy="47219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0"/>
          <p:cNvSpPr txBox="1"/>
          <p:nvPr/>
        </p:nvSpPr>
        <p:spPr>
          <a:xfrm>
            <a:off x="554182" y="1508051"/>
            <a:ext cx="314036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1869A6"/>
                </a:solidFill>
                <a:latin typeface="Arial"/>
                <a:ea typeface="Arial"/>
                <a:cs typeface="Arial"/>
                <a:sym typeface="Arial"/>
              </a:rPr>
              <a:t>Creating Numpy Arrays</a:t>
            </a:r>
            <a:endParaRPr/>
          </a:p>
        </p:txBody>
      </p:sp>
      <p:sp>
        <p:nvSpPr>
          <p:cNvPr id="347" name="Google Shape;347;p50"/>
          <p:cNvSpPr txBox="1"/>
          <p:nvPr/>
        </p:nvSpPr>
        <p:spPr>
          <a:xfrm>
            <a:off x="2124364" y="1908161"/>
            <a:ext cx="65301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Matrix Multiplication</a:t>
            </a:r>
            <a:endParaRPr/>
          </a:p>
        </p:txBody>
      </p:sp>
      <p:sp>
        <p:nvSpPr>
          <p:cNvPr id="348" name="Google Shape;348;p50"/>
          <p:cNvSpPr txBox="1"/>
          <p:nvPr/>
        </p:nvSpPr>
        <p:spPr>
          <a:xfrm>
            <a:off x="2124364" y="4225789"/>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performs matrix multiplication using np.dot(), which calculates the dot product of two arrays. Useful for linear algebra applications.</a:t>
            </a:r>
            <a:endParaRPr/>
          </a:p>
        </p:txBody>
      </p:sp>
      <p:pic>
        <p:nvPicPr>
          <p:cNvPr id="349" name="Google Shape;349;p50"/>
          <p:cNvPicPr preferRelativeResize="0"/>
          <p:nvPr/>
        </p:nvPicPr>
        <p:blipFill rotWithShape="1">
          <a:blip r:embed="rId3">
            <a:alphaModFix/>
          </a:blip>
          <a:srcRect b="0" l="0" r="0" t="0"/>
          <a:stretch/>
        </p:blipFill>
        <p:spPr>
          <a:xfrm>
            <a:off x="2124364" y="2347526"/>
            <a:ext cx="3933825" cy="15716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1"/>
          <p:cNvSpPr txBox="1"/>
          <p:nvPr/>
        </p:nvSpPr>
        <p:spPr>
          <a:xfrm>
            <a:off x="406400" y="1258669"/>
            <a:ext cx="314036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1869A6"/>
                </a:solidFill>
                <a:latin typeface="Arial"/>
                <a:ea typeface="Arial"/>
                <a:cs typeface="Arial"/>
                <a:sym typeface="Arial"/>
              </a:rPr>
              <a:t>Creating Numpy Arrays</a:t>
            </a:r>
            <a:endParaRPr/>
          </a:p>
        </p:txBody>
      </p:sp>
      <p:sp>
        <p:nvSpPr>
          <p:cNvPr id="355" name="Google Shape;355;p51"/>
          <p:cNvSpPr txBox="1"/>
          <p:nvPr/>
        </p:nvSpPr>
        <p:spPr>
          <a:xfrm>
            <a:off x="1976582" y="1658779"/>
            <a:ext cx="65301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Calculating Mean and Sum</a:t>
            </a:r>
            <a:endParaRPr/>
          </a:p>
        </p:txBody>
      </p:sp>
      <p:sp>
        <p:nvSpPr>
          <p:cNvPr id="356" name="Google Shape;356;p51"/>
          <p:cNvSpPr txBox="1"/>
          <p:nvPr/>
        </p:nvSpPr>
        <p:spPr>
          <a:xfrm>
            <a:off x="2193644" y="4804182"/>
            <a:ext cx="6096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These operations calculate the mean (average) and sum of the array elements. Numpy provides efficient built-in functions for statistical calculations.</a:t>
            </a:r>
            <a:endParaRPr/>
          </a:p>
        </p:txBody>
      </p:sp>
      <p:pic>
        <p:nvPicPr>
          <p:cNvPr id="357" name="Google Shape;357;p51"/>
          <p:cNvPicPr preferRelativeResize="0"/>
          <p:nvPr/>
        </p:nvPicPr>
        <p:blipFill rotWithShape="1">
          <a:blip r:embed="rId3">
            <a:alphaModFix/>
          </a:blip>
          <a:srcRect b="0" l="0" r="0" t="0"/>
          <a:stretch/>
        </p:blipFill>
        <p:spPr>
          <a:xfrm>
            <a:off x="1976571" y="2206900"/>
            <a:ext cx="5061175" cy="2227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t/>
            </a:r>
            <a:endParaRPr/>
          </a:p>
        </p:txBody>
      </p:sp>
      <p:sp>
        <p:nvSpPr>
          <p:cNvPr id="103" name="Google Shape;103;p16"/>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pic>
        <p:nvPicPr>
          <p:cNvPr id="104" name="Google Shape;104;p16"/>
          <p:cNvPicPr preferRelativeResize="0"/>
          <p:nvPr/>
        </p:nvPicPr>
        <p:blipFill>
          <a:blip r:embed="rId3">
            <a:alphaModFix/>
          </a:blip>
          <a:stretch>
            <a:fillRect/>
          </a:stretch>
        </p:blipFill>
        <p:spPr>
          <a:xfrm>
            <a:off x="549328" y="0"/>
            <a:ext cx="11093342" cy="685799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2"/>
          <p:cNvSpPr txBox="1"/>
          <p:nvPr/>
        </p:nvSpPr>
        <p:spPr>
          <a:xfrm>
            <a:off x="434109" y="1471106"/>
            <a:ext cx="314036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1869A6"/>
                </a:solidFill>
                <a:latin typeface="Arial"/>
                <a:ea typeface="Arial"/>
                <a:cs typeface="Arial"/>
                <a:sym typeface="Arial"/>
              </a:rPr>
              <a:t>Creating Numpy Arrays</a:t>
            </a:r>
            <a:endParaRPr/>
          </a:p>
        </p:txBody>
      </p:sp>
      <p:sp>
        <p:nvSpPr>
          <p:cNvPr id="363" name="Google Shape;363;p52"/>
          <p:cNvSpPr txBox="1"/>
          <p:nvPr/>
        </p:nvSpPr>
        <p:spPr>
          <a:xfrm>
            <a:off x="2004291" y="1871216"/>
            <a:ext cx="65301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Finding Maximum and Minimum Values</a:t>
            </a:r>
            <a:endParaRPr/>
          </a:p>
        </p:txBody>
      </p:sp>
      <p:sp>
        <p:nvSpPr>
          <p:cNvPr id="364" name="Google Shape;364;p52"/>
          <p:cNvSpPr txBox="1"/>
          <p:nvPr/>
        </p:nvSpPr>
        <p:spPr>
          <a:xfrm>
            <a:off x="2004291" y="4188844"/>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np.max() finds the maximum value, and np.min() finds the minimum value in the array. Useful for identifying the range of data.</a:t>
            </a:r>
            <a:endParaRPr/>
          </a:p>
        </p:txBody>
      </p:sp>
      <p:pic>
        <p:nvPicPr>
          <p:cNvPr id="365" name="Google Shape;365;p52"/>
          <p:cNvPicPr preferRelativeResize="0"/>
          <p:nvPr/>
        </p:nvPicPr>
        <p:blipFill rotWithShape="1">
          <a:blip r:embed="rId3">
            <a:alphaModFix/>
          </a:blip>
          <a:srcRect b="0" l="0" r="0" t="0"/>
          <a:stretch/>
        </p:blipFill>
        <p:spPr>
          <a:xfrm>
            <a:off x="2251796" y="2640658"/>
            <a:ext cx="2867025" cy="1362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3"/>
          <p:cNvSpPr txBox="1"/>
          <p:nvPr/>
        </p:nvSpPr>
        <p:spPr>
          <a:xfrm>
            <a:off x="1203125" y="1374150"/>
            <a:ext cx="9608700" cy="410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1800">
                <a:solidFill>
                  <a:schemeClr val="dk1"/>
                </a:solidFill>
              </a:rPr>
              <a:t>Now that we’ve seen how NumPy helps us create and manipulate matrices, let’s move one step deeper into </a:t>
            </a:r>
            <a:r>
              <a:rPr i="1" lang="en-US" sz="1800">
                <a:solidFill>
                  <a:schemeClr val="dk1"/>
                </a:solidFill>
              </a:rPr>
              <a:t>Linear Algebra concepts</a:t>
            </a:r>
            <a:r>
              <a:rPr lang="en-US" sz="1800">
                <a:solidFill>
                  <a:schemeClr val="dk1"/>
                </a:solidFill>
              </a:rPr>
              <a:t> that are very important in Data Science and Machine Learning.</a:t>
            </a:r>
            <a:endParaRPr sz="1800">
              <a:solidFill>
                <a:schemeClr val="dk1"/>
              </a:solidFill>
            </a:endParaRPr>
          </a:p>
          <a:p>
            <a:pPr indent="0" lvl="0" marL="0" rtl="0" algn="l">
              <a:lnSpc>
                <a:spcPct val="115000"/>
              </a:lnSpc>
              <a:spcBef>
                <a:spcPts val="1200"/>
              </a:spcBef>
              <a:spcAft>
                <a:spcPts val="0"/>
              </a:spcAft>
              <a:buNone/>
            </a:pPr>
            <a:r>
              <a:rPr lang="en-US" sz="1800">
                <a:solidFill>
                  <a:schemeClr val="dk1"/>
                </a:solidFill>
              </a:rPr>
              <a:t>Two of the most fundamental ideas are </a:t>
            </a:r>
            <a:r>
              <a:rPr b="1" lang="en-US" sz="1800">
                <a:solidFill>
                  <a:schemeClr val="dk1"/>
                </a:solidFill>
              </a:rPr>
              <a:t>Eigenvalues</a:t>
            </a:r>
            <a:r>
              <a:rPr lang="en-US" sz="1800">
                <a:solidFill>
                  <a:schemeClr val="dk1"/>
                </a:solidFill>
              </a:rPr>
              <a:t> and </a:t>
            </a:r>
            <a:r>
              <a:rPr b="1" lang="en-US" sz="1800">
                <a:solidFill>
                  <a:schemeClr val="dk1"/>
                </a:solidFill>
              </a:rPr>
              <a:t>Eigenvectors</a:t>
            </a:r>
            <a:r>
              <a:rPr lang="en-US" sz="1800">
                <a:solidFill>
                  <a:schemeClr val="dk1"/>
                </a:solidFill>
              </a:rPr>
              <a:t>.</a:t>
            </a:r>
            <a:endParaRPr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US" sz="1800">
                <a:solidFill>
                  <a:schemeClr val="dk1"/>
                </a:solidFill>
              </a:rPr>
              <a:t>They may sound a bit abstract at first, but they are actually everywhere in Data Science.</a:t>
            </a:r>
            <a:br>
              <a:rPr lang="en-US" sz="1800">
                <a:solidFill>
                  <a:schemeClr val="dk1"/>
                </a:solidFill>
              </a:rPr>
            </a:b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From </a:t>
            </a:r>
            <a:r>
              <a:rPr b="1" lang="en-US" sz="1800">
                <a:solidFill>
                  <a:schemeClr val="dk1"/>
                </a:solidFill>
              </a:rPr>
              <a:t>PCA for dimensionality reduction</a:t>
            </a:r>
            <a:r>
              <a:rPr lang="en-US" sz="1800">
                <a:solidFill>
                  <a:schemeClr val="dk1"/>
                </a:solidFill>
              </a:rPr>
              <a:t>, to </a:t>
            </a:r>
            <a:r>
              <a:rPr b="1" lang="en-US" sz="1800">
                <a:solidFill>
                  <a:schemeClr val="dk1"/>
                </a:solidFill>
              </a:rPr>
              <a:t>understanding covariance in datasets</a:t>
            </a:r>
            <a:r>
              <a:rPr lang="en-US" sz="1800">
                <a:solidFill>
                  <a:schemeClr val="dk1"/>
                </a:solidFill>
              </a:rPr>
              <a:t>, to </a:t>
            </a:r>
            <a:r>
              <a:rPr b="1" lang="en-US" sz="1800">
                <a:solidFill>
                  <a:schemeClr val="dk1"/>
                </a:solidFill>
              </a:rPr>
              <a:t>optimizing machine learning models</a:t>
            </a:r>
            <a:r>
              <a:rPr lang="en-US" sz="1800">
                <a:solidFill>
                  <a:schemeClr val="dk1"/>
                </a:solidFill>
              </a:rPr>
              <a:t> – these concepts play a key role.</a:t>
            </a:r>
            <a:br>
              <a:rPr lang="en-US" sz="1800">
                <a:solidFill>
                  <a:schemeClr val="dk1"/>
                </a:solidFill>
              </a:rPr>
            </a:br>
            <a:endParaRPr sz="1800">
              <a:solidFill>
                <a:schemeClr val="dk1"/>
              </a:solidFill>
            </a:endParaRPr>
          </a:p>
          <a:p>
            <a:pPr indent="0" lvl="0" marL="0" rtl="0" algn="l">
              <a:lnSpc>
                <a:spcPct val="115000"/>
              </a:lnSpc>
              <a:spcBef>
                <a:spcPts val="1200"/>
              </a:spcBef>
              <a:spcAft>
                <a:spcPts val="1200"/>
              </a:spcAft>
              <a:buNone/>
            </a:pPr>
            <a:r>
              <a:rPr lang="en-US" sz="1800">
                <a:solidFill>
                  <a:schemeClr val="dk1"/>
                </a:solidFill>
              </a:rPr>
              <a:t>Think of them as the tools that tell us the </a:t>
            </a:r>
            <a:r>
              <a:rPr i="1" lang="en-US" sz="1800">
                <a:solidFill>
                  <a:schemeClr val="dk1"/>
                </a:solidFill>
              </a:rPr>
              <a:t>main directions of information</a:t>
            </a:r>
            <a:r>
              <a:rPr lang="en-US" sz="1800">
                <a:solidFill>
                  <a:schemeClr val="dk1"/>
                </a:solidFill>
              </a:rPr>
              <a:t> in our data, and how strong each direction is.</a:t>
            </a:r>
            <a:endParaRPr sz="1800">
              <a:solidFill>
                <a:schemeClr val="dk1"/>
              </a:solidFill>
            </a:endParaRPr>
          </a:p>
        </p:txBody>
      </p:sp>
      <p:sp>
        <p:nvSpPr>
          <p:cNvPr id="371" name="Google Shape;371;p53"/>
          <p:cNvSpPr txBox="1"/>
          <p:nvPr/>
        </p:nvSpPr>
        <p:spPr>
          <a:xfrm>
            <a:off x="3259625" y="386350"/>
            <a:ext cx="54957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US" sz="2100">
                <a:solidFill>
                  <a:schemeClr val="dk1"/>
                </a:solidFill>
              </a:rPr>
              <a:t>Eigenvalues</a:t>
            </a:r>
            <a:r>
              <a:rPr lang="en-US" sz="2100">
                <a:solidFill>
                  <a:schemeClr val="dk1"/>
                </a:solidFill>
              </a:rPr>
              <a:t> and </a:t>
            </a:r>
            <a:r>
              <a:rPr b="1" lang="en-US" sz="2100">
                <a:solidFill>
                  <a:schemeClr val="dk1"/>
                </a:solidFill>
              </a:rPr>
              <a:t>Eigenvectors</a:t>
            </a:r>
            <a:r>
              <a:rPr lang="en-US" sz="2100">
                <a:solidFill>
                  <a:schemeClr val="dk1"/>
                </a:solidFill>
              </a:rPr>
              <a:t>.</a:t>
            </a:r>
            <a:endParaRPr sz="17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4"/>
          <p:cNvSpPr txBox="1"/>
          <p:nvPr/>
        </p:nvSpPr>
        <p:spPr>
          <a:xfrm>
            <a:off x="1854875" y="1086175"/>
            <a:ext cx="9408000" cy="357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US" sz="2400">
                <a:solidFill>
                  <a:schemeClr val="dk1"/>
                </a:solidFill>
              </a:rPr>
              <a:t>1. Eigenvalues &amp; Eigenvectors</a:t>
            </a:r>
            <a:endParaRPr b="1" sz="2400">
              <a:solidFill>
                <a:schemeClr val="dk1"/>
              </a:solidFill>
            </a:endParaRPr>
          </a:p>
          <a:p>
            <a:pPr indent="0" lvl="0" marL="0" rtl="0" algn="l">
              <a:lnSpc>
                <a:spcPct val="115000"/>
              </a:lnSpc>
              <a:spcBef>
                <a:spcPts val="1200"/>
              </a:spcBef>
              <a:spcAft>
                <a:spcPts val="0"/>
              </a:spcAft>
              <a:buNone/>
            </a:pPr>
            <a:r>
              <a:rPr lang="en-US" sz="1800">
                <a:solidFill>
                  <a:schemeClr val="dk1"/>
                </a:solidFill>
              </a:rPr>
              <a:t>Imagine you have a </a:t>
            </a:r>
            <a:r>
              <a:rPr b="1" lang="en-US" sz="1800">
                <a:solidFill>
                  <a:schemeClr val="dk1"/>
                </a:solidFill>
              </a:rPr>
              <a:t>matrix (Matrix)</a:t>
            </a:r>
            <a:r>
              <a:rPr lang="en-US" sz="1800">
                <a:solidFill>
                  <a:schemeClr val="dk1"/>
                </a:solidFill>
              </a:rPr>
              <a:t> that represents a transformation (like rotation, stretching, or compression).</a:t>
            </a:r>
            <a:endParaRPr sz="1800">
              <a:solidFill>
                <a:schemeClr val="dk1"/>
              </a:solidFill>
            </a:endParaRPr>
          </a:p>
          <a:p>
            <a:pPr indent="-342900" lvl="0" marL="457200" rtl="0" algn="l">
              <a:lnSpc>
                <a:spcPct val="115000"/>
              </a:lnSpc>
              <a:spcBef>
                <a:spcPts val="1200"/>
              </a:spcBef>
              <a:spcAft>
                <a:spcPts val="0"/>
              </a:spcAft>
              <a:buClr>
                <a:schemeClr val="dk1"/>
              </a:buClr>
              <a:buSzPts val="1800"/>
              <a:buChar char="●"/>
            </a:pPr>
            <a:r>
              <a:rPr b="1" lang="en-US" sz="1800">
                <a:solidFill>
                  <a:schemeClr val="dk1"/>
                </a:solidFill>
              </a:rPr>
              <a:t>Eigenvector:</a:t>
            </a:r>
            <a:r>
              <a:rPr lang="en-US" sz="1800">
                <a:solidFill>
                  <a:schemeClr val="dk1"/>
                </a:solidFill>
              </a:rPr>
              <a:t> a direction (vector) that does not change its direction after the transformation, it may only get stretched or shrunk.</a:t>
            </a:r>
            <a:br>
              <a:rPr lang="en-US" sz="1800">
                <a:solidFill>
                  <a:schemeClr val="dk1"/>
                </a:solidFill>
              </a:rPr>
            </a:b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Eigenvalue:</a:t>
            </a:r>
            <a:r>
              <a:rPr lang="en-US" sz="1800">
                <a:solidFill>
                  <a:schemeClr val="dk1"/>
                </a:solidFill>
              </a:rPr>
              <a:t> the number that tells you how much the eigenvector is stretched or shrunk.</a:t>
            </a:r>
            <a:endParaRPr sz="1800">
              <a:solidFill>
                <a:schemeClr val="dk1"/>
              </a:solidFill>
            </a:endParaRPr>
          </a:p>
          <a:p>
            <a:pPr indent="0" lvl="0" marL="0" rtl="0" algn="l">
              <a:lnSpc>
                <a:spcPct val="115000"/>
              </a:lnSpc>
              <a:spcBef>
                <a:spcPts val="1200"/>
              </a:spcBef>
              <a:spcAft>
                <a:spcPts val="1200"/>
              </a:spcAft>
              <a:buNone/>
            </a:pPr>
            <a:r>
              <a:rPr lang="en-US" sz="1800">
                <a:solidFill>
                  <a:schemeClr val="dk1"/>
                </a:solidFill>
              </a:rPr>
              <a:t>🔹 eigenvector = fixed direction, eigenvalue = scaling factor.</a:t>
            </a:r>
            <a:endParaRPr sz="1800">
              <a:solidFill>
                <a:schemeClr val="dk1"/>
              </a:solidFill>
            </a:endParaRPr>
          </a:p>
        </p:txBody>
      </p:sp>
      <p:sp>
        <p:nvSpPr>
          <p:cNvPr id="377" name="Google Shape;377;p54"/>
          <p:cNvSpPr txBox="1"/>
          <p:nvPr/>
        </p:nvSpPr>
        <p:spPr>
          <a:xfrm>
            <a:off x="3259625" y="386350"/>
            <a:ext cx="54957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US" sz="2100">
                <a:solidFill>
                  <a:schemeClr val="dk1"/>
                </a:solidFill>
              </a:rPr>
              <a:t>Eigenvalues</a:t>
            </a:r>
            <a:r>
              <a:rPr lang="en-US" sz="2100">
                <a:solidFill>
                  <a:schemeClr val="dk1"/>
                </a:solidFill>
              </a:rPr>
              <a:t> and </a:t>
            </a:r>
            <a:r>
              <a:rPr b="1" lang="en-US" sz="2100">
                <a:solidFill>
                  <a:schemeClr val="dk1"/>
                </a:solidFill>
              </a:rPr>
              <a:t>Eigenvectors</a:t>
            </a:r>
            <a:r>
              <a:rPr lang="en-US" sz="2100">
                <a:solidFill>
                  <a:schemeClr val="dk1"/>
                </a:solidFill>
              </a:rPr>
              <a:t>.</a:t>
            </a:r>
            <a:endParaRPr sz="17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5"/>
          <p:cNvSpPr txBox="1"/>
          <p:nvPr/>
        </p:nvSpPr>
        <p:spPr>
          <a:xfrm>
            <a:off x="802125" y="1019325"/>
            <a:ext cx="11012100" cy="463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US" sz="2400">
                <a:solidFill>
                  <a:schemeClr val="dk1"/>
                </a:solidFill>
              </a:rPr>
              <a:t>2. Eigenvalues &amp; Covariance Matrix</a:t>
            </a:r>
            <a:endParaRPr b="1" sz="24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US" sz="1800">
                <a:solidFill>
                  <a:schemeClr val="dk1"/>
                </a:solidFill>
              </a:rPr>
              <a:t>The </a:t>
            </a:r>
            <a:r>
              <a:rPr b="1" lang="en-US" sz="1800">
                <a:solidFill>
                  <a:schemeClr val="dk1"/>
                </a:solidFill>
              </a:rPr>
              <a:t>Covariance Matrix</a:t>
            </a:r>
            <a:r>
              <a:rPr lang="en-US" sz="1800">
                <a:solidFill>
                  <a:schemeClr val="dk1"/>
                </a:solidFill>
              </a:rPr>
              <a:t> describes how features (variables) are correlated with each other.</a:t>
            </a:r>
            <a:br>
              <a:rPr lang="en-US" sz="1800">
                <a:solidFill>
                  <a:schemeClr val="dk1"/>
                </a:solidFill>
              </a:rPr>
            </a:b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If we perform </a:t>
            </a:r>
            <a:r>
              <a:rPr b="1" lang="en-US" sz="1800">
                <a:solidFill>
                  <a:schemeClr val="dk1"/>
                </a:solidFill>
              </a:rPr>
              <a:t>Eigen Decomposition</a:t>
            </a:r>
            <a:r>
              <a:rPr lang="en-US" sz="1800">
                <a:solidFill>
                  <a:schemeClr val="dk1"/>
                </a:solidFill>
              </a:rPr>
              <a:t> on it:</a:t>
            </a:r>
            <a:br>
              <a:rPr lang="en-US" sz="1800">
                <a:solidFill>
                  <a:schemeClr val="dk1"/>
                </a:solidFill>
              </a:rPr>
            </a:b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b="1" lang="en-US" sz="1800">
                <a:solidFill>
                  <a:schemeClr val="dk1"/>
                </a:solidFill>
              </a:rPr>
              <a:t>Eigenvectors =</a:t>
            </a:r>
            <a:r>
              <a:rPr lang="en-US" sz="1800">
                <a:solidFill>
                  <a:schemeClr val="dk1"/>
                </a:solidFill>
              </a:rPr>
              <a:t> the directions that explain the largest amount of variance in the data.</a:t>
            </a:r>
            <a:br>
              <a:rPr lang="en-US" sz="1800">
                <a:solidFill>
                  <a:schemeClr val="dk1"/>
                </a:solidFill>
              </a:rPr>
            </a:b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b="1" lang="en-US" sz="1800">
                <a:solidFill>
                  <a:schemeClr val="dk1"/>
                </a:solidFill>
              </a:rPr>
              <a:t>Eigenvalues =</a:t>
            </a:r>
            <a:r>
              <a:rPr lang="en-US" sz="1800">
                <a:solidFill>
                  <a:schemeClr val="dk1"/>
                </a:solidFill>
              </a:rPr>
              <a:t> how much variance is explained along each direction.</a:t>
            </a:r>
            <a:br>
              <a:rPr lang="en-US" sz="1800">
                <a:solidFill>
                  <a:schemeClr val="dk1"/>
                </a:solidFill>
              </a:rPr>
            </a:br>
            <a:endParaRPr sz="1800">
              <a:solidFill>
                <a:schemeClr val="dk1"/>
              </a:solidFill>
            </a:endParaRPr>
          </a:p>
          <a:p>
            <a:pPr indent="0" lvl="0" marL="0" rtl="0" algn="l">
              <a:lnSpc>
                <a:spcPct val="115000"/>
              </a:lnSpc>
              <a:spcBef>
                <a:spcPts val="1200"/>
              </a:spcBef>
              <a:spcAft>
                <a:spcPts val="0"/>
              </a:spcAft>
              <a:buNone/>
            </a:pPr>
            <a:r>
              <a:rPr lang="en-US" sz="1800">
                <a:solidFill>
                  <a:schemeClr val="dk1"/>
                </a:solidFill>
              </a:rPr>
              <a:t>This is exactly what happens in </a:t>
            </a:r>
            <a:r>
              <a:rPr b="1" lang="en-US" sz="1800">
                <a:solidFill>
                  <a:schemeClr val="dk1"/>
                </a:solidFill>
              </a:rPr>
              <a:t>PCA (Principal Component Analysis):</a:t>
            </a:r>
            <a:endParaRPr b="1" sz="1800">
              <a:solidFill>
                <a:schemeClr val="dk1"/>
              </a:solidFill>
            </a:endParaRPr>
          </a:p>
          <a:p>
            <a:pPr indent="-342900" lvl="0" marL="914400" rtl="0" algn="l">
              <a:lnSpc>
                <a:spcPct val="150000"/>
              </a:lnSpc>
              <a:spcBef>
                <a:spcPts val="1200"/>
              </a:spcBef>
              <a:spcAft>
                <a:spcPts val="0"/>
              </a:spcAft>
              <a:buClr>
                <a:schemeClr val="dk1"/>
              </a:buClr>
              <a:buSzPts val="1800"/>
              <a:buAutoNum type="arabicPeriod"/>
            </a:pPr>
            <a:r>
              <a:rPr lang="en-US" sz="1800">
                <a:solidFill>
                  <a:schemeClr val="dk1"/>
                </a:solidFill>
              </a:rPr>
              <a:t>Sort eigenvalues from largest to smallest.</a:t>
            </a:r>
            <a:endParaRPr sz="1800">
              <a:solidFill>
                <a:schemeClr val="dk1"/>
              </a:solidFill>
            </a:endParaRPr>
          </a:p>
          <a:p>
            <a:pPr indent="-342900" lvl="0" marL="914400" rtl="0" algn="l">
              <a:lnSpc>
                <a:spcPct val="150000"/>
              </a:lnSpc>
              <a:spcBef>
                <a:spcPts val="0"/>
              </a:spcBef>
              <a:spcAft>
                <a:spcPts val="0"/>
              </a:spcAft>
              <a:buClr>
                <a:schemeClr val="dk1"/>
              </a:buClr>
              <a:buSzPts val="1800"/>
              <a:buAutoNum type="arabicPeriod"/>
            </a:pPr>
            <a:r>
              <a:rPr lang="en-US" sz="1800">
                <a:solidFill>
                  <a:schemeClr val="dk1"/>
                </a:solidFill>
              </a:rPr>
              <a:t>Keep the top eigenvectors → reduce dimensions while preserving most of the variance.</a:t>
            </a:r>
            <a:endParaRPr sz="27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6"/>
          <p:cNvSpPr txBox="1"/>
          <p:nvPr/>
        </p:nvSpPr>
        <p:spPr>
          <a:xfrm>
            <a:off x="1182255" y="1223880"/>
            <a:ext cx="188421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1869A6"/>
                </a:solidFill>
                <a:latin typeface="Arial"/>
                <a:ea typeface="Arial"/>
                <a:cs typeface="Arial"/>
                <a:sym typeface="Arial"/>
              </a:rPr>
              <a:t>Square Matrix</a:t>
            </a:r>
            <a:endParaRPr/>
          </a:p>
        </p:txBody>
      </p:sp>
      <p:sp>
        <p:nvSpPr>
          <p:cNvPr id="388" name="Google Shape;388;p56"/>
          <p:cNvSpPr txBox="1"/>
          <p:nvPr/>
        </p:nvSpPr>
        <p:spPr>
          <a:xfrm>
            <a:off x="1182255" y="1623990"/>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 matrix with the same number of rows and columns.</a:t>
            </a:r>
            <a:endParaRPr/>
          </a:p>
        </p:txBody>
      </p:sp>
      <p:sp>
        <p:nvSpPr>
          <p:cNvPr id="389" name="Google Shape;389;p56"/>
          <p:cNvSpPr txBox="1"/>
          <p:nvPr/>
        </p:nvSpPr>
        <p:spPr>
          <a:xfrm>
            <a:off x="1108364" y="4960994"/>
            <a:ext cx="6096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This is a 3x3 matrix where the number of rows equals the number of columns.</a:t>
            </a:r>
            <a:endParaRPr/>
          </a:p>
        </p:txBody>
      </p:sp>
      <p:pic>
        <p:nvPicPr>
          <p:cNvPr id="390" name="Google Shape;390;p56"/>
          <p:cNvPicPr preferRelativeResize="0"/>
          <p:nvPr/>
        </p:nvPicPr>
        <p:blipFill rotWithShape="1">
          <a:blip r:embed="rId3">
            <a:alphaModFix/>
          </a:blip>
          <a:srcRect b="0" l="0" r="0" t="0"/>
          <a:stretch/>
        </p:blipFill>
        <p:spPr>
          <a:xfrm>
            <a:off x="1420374" y="2087299"/>
            <a:ext cx="4341991" cy="2784537"/>
          </a:xfrm>
          <a:prstGeom prst="rect">
            <a:avLst/>
          </a:prstGeom>
          <a:noFill/>
          <a:ln>
            <a:noFill/>
          </a:ln>
        </p:spPr>
      </p:pic>
      <p:sp>
        <p:nvSpPr>
          <p:cNvPr id="391" name="Google Shape;391;p56"/>
          <p:cNvSpPr/>
          <p:nvPr/>
        </p:nvSpPr>
        <p:spPr>
          <a:xfrm>
            <a:off x="7118675" y="2211525"/>
            <a:ext cx="4655100" cy="2247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US" sz="1700">
                <a:solidFill>
                  <a:schemeClr val="dk1"/>
                </a:solidFill>
              </a:rPr>
              <a:t>Practical Uses</a:t>
            </a:r>
            <a:endParaRPr sz="1300">
              <a:solidFill>
                <a:schemeClr val="dk1"/>
              </a:solidFill>
            </a:endParaRPr>
          </a:p>
          <a:p>
            <a:pPr indent="0" lvl="0" marL="0" rtl="0" algn="l">
              <a:spcBef>
                <a:spcPts val="400"/>
              </a:spcBef>
              <a:spcAft>
                <a:spcPts val="0"/>
              </a:spcAft>
              <a:buNone/>
            </a:pPr>
            <a:r>
              <a:t/>
            </a:r>
            <a:endParaRPr b="1" sz="1300">
              <a:solidFill>
                <a:schemeClr val="dk1"/>
              </a:solidFill>
            </a:endParaRPr>
          </a:p>
          <a:p>
            <a:pPr indent="-323850" lvl="0" marL="457200" rtl="0" algn="l">
              <a:spcBef>
                <a:spcPts val="0"/>
              </a:spcBef>
              <a:spcAft>
                <a:spcPts val="0"/>
              </a:spcAft>
              <a:buClr>
                <a:schemeClr val="dk1"/>
              </a:buClr>
              <a:buSzPts val="1500"/>
              <a:buChar char="●"/>
            </a:pPr>
            <a:r>
              <a:rPr b="1" lang="en-US" sz="1500">
                <a:solidFill>
                  <a:schemeClr val="dk1"/>
                </a:solidFill>
              </a:rPr>
              <a:t>Covariance Matrix</a:t>
            </a:r>
            <a:r>
              <a:rPr lang="en-US" sz="1500">
                <a:solidFill>
                  <a:schemeClr val="dk1"/>
                </a:solidFill>
              </a:rPr>
              <a:t> → always square.</a:t>
            </a:r>
            <a:br>
              <a:rPr lang="en-US" sz="1500">
                <a:solidFill>
                  <a:schemeClr val="dk1"/>
                </a:solidFill>
              </a:rPr>
            </a:br>
            <a:endParaRPr sz="1500">
              <a:solidFill>
                <a:schemeClr val="dk1"/>
              </a:solidFill>
            </a:endParaRPr>
          </a:p>
          <a:p>
            <a:pPr indent="-323850" lvl="0" marL="457200" rtl="0" algn="l">
              <a:spcBef>
                <a:spcPts val="0"/>
              </a:spcBef>
              <a:spcAft>
                <a:spcPts val="0"/>
              </a:spcAft>
              <a:buClr>
                <a:schemeClr val="dk1"/>
              </a:buClr>
              <a:buSzPts val="1500"/>
              <a:buChar char="●"/>
            </a:pPr>
            <a:r>
              <a:rPr b="1" lang="en-US" sz="1500">
                <a:solidFill>
                  <a:schemeClr val="dk1"/>
                </a:solidFill>
              </a:rPr>
              <a:t>Adjacency Matrix</a:t>
            </a:r>
            <a:r>
              <a:rPr lang="en-US" sz="1500">
                <a:solidFill>
                  <a:schemeClr val="dk1"/>
                </a:solidFill>
              </a:rPr>
              <a:t> (Social Networks / Graphs).</a:t>
            </a:r>
            <a:br>
              <a:rPr lang="en-US" sz="1500">
                <a:solidFill>
                  <a:schemeClr val="dk1"/>
                </a:solidFill>
              </a:rPr>
            </a:br>
            <a:endParaRPr sz="1500">
              <a:solidFill>
                <a:schemeClr val="dk1"/>
              </a:solidFill>
            </a:endParaRPr>
          </a:p>
          <a:p>
            <a:pPr indent="-323850" lvl="0" marL="457200" rtl="0" algn="l">
              <a:spcBef>
                <a:spcPts val="0"/>
              </a:spcBef>
              <a:spcAft>
                <a:spcPts val="0"/>
              </a:spcAft>
              <a:buClr>
                <a:schemeClr val="dk1"/>
              </a:buClr>
              <a:buSzPts val="1500"/>
              <a:buChar char="●"/>
            </a:pPr>
            <a:r>
              <a:rPr b="1" lang="en-US" sz="1500">
                <a:solidFill>
                  <a:schemeClr val="dk1"/>
                </a:solidFill>
              </a:rPr>
              <a:t>Image Filters</a:t>
            </a:r>
            <a:r>
              <a:rPr lang="en-US" sz="1500">
                <a:solidFill>
                  <a:schemeClr val="dk1"/>
                </a:solidFill>
              </a:rPr>
              <a:t> (3×3, 5×5 kernels in Computer Vision).</a:t>
            </a:r>
            <a:endParaRPr sz="15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7"/>
          <p:cNvSpPr txBox="1"/>
          <p:nvPr/>
        </p:nvSpPr>
        <p:spPr>
          <a:xfrm>
            <a:off x="1089890" y="1297771"/>
            <a:ext cx="332509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1869A6"/>
                </a:solidFill>
                <a:latin typeface="Arial"/>
                <a:ea typeface="Arial"/>
                <a:cs typeface="Arial"/>
                <a:sym typeface="Arial"/>
              </a:rPr>
              <a:t>Diagonal Matrix</a:t>
            </a:r>
            <a:endParaRPr/>
          </a:p>
        </p:txBody>
      </p:sp>
      <p:sp>
        <p:nvSpPr>
          <p:cNvPr id="397" name="Google Shape;397;p57"/>
          <p:cNvSpPr txBox="1"/>
          <p:nvPr/>
        </p:nvSpPr>
        <p:spPr>
          <a:xfrm>
            <a:off x="1089891" y="1697881"/>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 matrix in which all off-diagonal elements are zero</a:t>
            </a:r>
            <a:endParaRPr/>
          </a:p>
        </p:txBody>
      </p:sp>
      <p:sp>
        <p:nvSpPr>
          <p:cNvPr id="398" name="Google Shape;398;p57"/>
          <p:cNvSpPr txBox="1"/>
          <p:nvPr/>
        </p:nvSpPr>
        <p:spPr>
          <a:xfrm>
            <a:off x="1016000" y="4706035"/>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np.diag() function creates a diagonal matrix where only the elements along the main diagonal are non-zero.</a:t>
            </a:r>
            <a:endParaRPr/>
          </a:p>
        </p:txBody>
      </p:sp>
      <p:pic>
        <p:nvPicPr>
          <p:cNvPr id="399" name="Google Shape;399;p57"/>
          <p:cNvPicPr preferRelativeResize="0"/>
          <p:nvPr/>
        </p:nvPicPr>
        <p:blipFill rotWithShape="1">
          <a:blip r:embed="rId3">
            <a:alphaModFix/>
          </a:blip>
          <a:srcRect b="0" l="0" r="0" t="0"/>
          <a:stretch/>
        </p:blipFill>
        <p:spPr>
          <a:xfrm>
            <a:off x="1089904" y="2445022"/>
            <a:ext cx="5407332" cy="2261000"/>
          </a:xfrm>
          <a:prstGeom prst="rect">
            <a:avLst/>
          </a:prstGeom>
          <a:noFill/>
          <a:ln>
            <a:noFill/>
          </a:ln>
        </p:spPr>
      </p:pic>
      <p:sp>
        <p:nvSpPr>
          <p:cNvPr id="400" name="Google Shape;400;p57"/>
          <p:cNvSpPr txBox="1"/>
          <p:nvPr/>
        </p:nvSpPr>
        <p:spPr>
          <a:xfrm>
            <a:off x="0" y="0"/>
            <a:ext cx="3000000" cy="354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Char char="●"/>
            </a:pPr>
            <a:r>
              <a:t/>
            </a:r>
            <a:endParaRPr sz="1100">
              <a:solidFill>
                <a:schemeClr val="dk1"/>
              </a:solidFill>
            </a:endParaRPr>
          </a:p>
        </p:txBody>
      </p:sp>
      <p:sp>
        <p:nvSpPr>
          <p:cNvPr id="401" name="Google Shape;401;p57"/>
          <p:cNvSpPr/>
          <p:nvPr/>
        </p:nvSpPr>
        <p:spPr>
          <a:xfrm>
            <a:off x="7109975" y="2211525"/>
            <a:ext cx="4663800" cy="30357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800"/>
              </a:spcBef>
              <a:spcAft>
                <a:spcPts val="0"/>
              </a:spcAft>
              <a:buNone/>
            </a:pPr>
            <a:r>
              <a:rPr b="1" lang="en-US" sz="1700">
                <a:solidFill>
                  <a:schemeClr val="dk1"/>
                </a:solidFill>
              </a:rPr>
              <a:t>Practical Uses</a:t>
            </a:r>
            <a:endParaRPr b="1" sz="17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US" sz="1300">
                <a:solidFill>
                  <a:schemeClr val="dk1"/>
                </a:solidFill>
              </a:rPr>
              <a:t>Covariance matrices</a:t>
            </a:r>
            <a:r>
              <a:rPr lang="en-US" sz="1300">
                <a:solidFill>
                  <a:schemeClr val="dk1"/>
                </a:solidFill>
              </a:rPr>
              <a:t> sometimes simplified to diagonal (no correlation between features).</a:t>
            </a:r>
            <a:br>
              <a:rPr lang="en-US" sz="1300">
                <a:solidFill>
                  <a:schemeClr val="dk1"/>
                </a:solidFill>
              </a:rPr>
            </a:b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Feature scaling</a:t>
            </a:r>
            <a:r>
              <a:rPr lang="en-US" sz="1300">
                <a:solidFill>
                  <a:schemeClr val="dk1"/>
                </a:solidFill>
              </a:rPr>
              <a:t> and </a:t>
            </a:r>
            <a:r>
              <a:rPr b="1" lang="en-US" sz="1300">
                <a:solidFill>
                  <a:schemeClr val="dk1"/>
                </a:solidFill>
              </a:rPr>
              <a:t>whitening</a:t>
            </a:r>
            <a:r>
              <a:rPr lang="en-US" sz="1300">
                <a:solidFill>
                  <a:schemeClr val="dk1"/>
                </a:solidFill>
              </a:rPr>
              <a:t> often use diagonal matrices.</a:t>
            </a:r>
            <a:br>
              <a:rPr lang="en-US" sz="1300">
                <a:solidFill>
                  <a:schemeClr val="dk1"/>
                </a:solidFill>
              </a:rPr>
            </a:b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Image processing filters</a:t>
            </a:r>
            <a:r>
              <a:rPr lang="en-US" sz="1300">
                <a:solidFill>
                  <a:schemeClr val="dk1"/>
                </a:solidFill>
              </a:rPr>
              <a:t> can be diagonal for certain effects.</a:t>
            </a:r>
            <a:br>
              <a:rPr lang="en-US" sz="1300">
                <a:solidFill>
                  <a:schemeClr val="dk1"/>
                </a:solidFill>
              </a:rPr>
            </a:b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Simplifies many linear algebra operations.</a:t>
            </a:r>
            <a:endParaRPr b="1" sz="13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8"/>
          <p:cNvSpPr txBox="1"/>
          <p:nvPr/>
        </p:nvSpPr>
        <p:spPr>
          <a:xfrm>
            <a:off x="1062180" y="1297770"/>
            <a:ext cx="332509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1869A6"/>
                </a:solidFill>
                <a:latin typeface="Arial"/>
                <a:ea typeface="Arial"/>
                <a:cs typeface="Arial"/>
                <a:sym typeface="Arial"/>
              </a:rPr>
              <a:t>Identity Matrix</a:t>
            </a:r>
            <a:endParaRPr/>
          </a:p>
        </p:txBody>
      </p:sp>
      <p:sp>
        <p:nvSpPr>
          <p:cNvPr id="407" name="Google Shape;407;p58"/>
          <p:cNvSpPr txBox="1"/>
          <p:nvPr/>
        </p:nvSpPr>
        <p:spPr>
          <a:xfrm>
            <a:off x="1062181" y="1697880"/>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 square matrix with ones on the main diagonal and zeros elsewhere.</a:t>
            </a:r>
            <a:endParaRPr/>
          </a:p>
        </p:txBody>
      </p:sp>
      <p:sp>
        <p:nvSpPr>
          <p:cNvPr id="408" name="Google Shape;408;p58"/>
          <p:cNvSpPr txBox="1"/>
          <p:nvPr/>
        </p:nvSpPr>
        <p:spPr>
          <a:xfrm>
            <a:off x="954869" y="4020902"/>
            <a:ext cx="6096000" cy="2308800"/>
          </a:xfrm>
          <a:prstGeom prst="rect">
            <a:avLst/>
          </a:prstGeom>
          <a:noFill/>
          <a:ln>
            <a:noFill/>
          </a:ln>
        </p:spPr>
        <p:txBody>
          <a:bodyPr anchorCtr="0" anchor="t" bIns="45700" lIns="91425" spcFirstLastPara="1" rIns="91425" wrap="square" tIns="45700">
            <a:spAutoFit/>
          </a:bodyPr>
          <a:lstStyle/>
          <a:p>
            <a:pPr indent="-342900" lvl="0" marL="457200" rtl="0" algn="l">
              <a:spcBef>
                <a:spcPts val="0"/>
              </a:spcBef>
              <a:spcAft>
                <a:spcPts val="0"/>
              </a:spcAft>
              <a:buClr>
                <a:schemeClr val="dk1"/>
              </a:buClr>
              <a:buSzPts val="1800"/>
              <a:buChar char="●"/>
            </a:pPr>
            <a:r>
              <a:rPr lang="en-US" sz="1800">
                <a:solidFill>
                  <a:schemeClr val="dk1"/>
                </a:solidFill>
              </a:rPr>
              <a:t>A special type of diagonal matrix.</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Diagonal elements = 1.</a:t>
            </a:r>
            <a:br>
              <a:rPr lang="en-US" sz="1800">
                <a:solidFill>
                  <a:schemeClr val="dk1"/>
                </a:solidFill>
              </a:rPr>
            </a:b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All off-diagonal elements = 0.</a:t>
            </a:r>
            <a:br>
              <a:rPr lang="en-US" sz="1800">
                <a:solidFill>
                  <a:schemeClr val="dk1"/>
                </a:solidFill>
              </a:rPr>
            </a:br>
            <a:endParaRPr sz="1800">
              <a:solidFill>
                <a:schemeClr val="dk1"/>
              </a:solidFill>
            </a:endParaRPr>
          </a:p>
          <a:p>
            <a:pPr indent="-342900" lvl="0" marL="45720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np.eye(3) function creates a 3x3 identity matrix. Identity matrices are used as the multiplicative identity in matrix algebra.</a:t>
            </a:r>
            <a:endParaRPr/>
          </a:p>
        </p:txBody>
      </p:sp>
      <p:pic>
        <p:nvPicPr>
          <p:cNvPr id="409" name="Google Shape;409;p58"/>
          <p:cNvPicPr preferRelativeResize="0"/>
          <p:nvPr/>
        </p:nvPicPr>
        <p:blipFill rotWithShape="1">
          <a:blip r:embed="rId3">
            <a:alphaModFix/>
          </a:blip>
          <a:srcRect b="0" l="0" r="0" t="0"/>
          <a:stretch/>
        </p:blipFill>
        <p:spPr>
          <a:xfrm>
            <a:off x="1062180" y="2347865"/>
            <a:ext cx="3800475" cy="1619250"/>
          </a:xfrm>
          <a:prstGeom prst="rect">
            <a:avLst/>
          </a:prstGeom>
          <a:noFill/>
          <a:ln>
            <a:noFill/>
          </a:ln>
        </p:spPr>
      </p:pic>
      <p:sp>
        <p:nvSpPr>
          <p:cNvPr id="410" name="Google Shape;410;p58"/>
          <p:cNvSpPr/>
          <p:nvPr/>
        </p:nvSpPr>
        <p:spPr>
          <a:xfrm>
            <a:off x="7109975" y="2211525"/>
            <a:ext cx="4888200" cy="30357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800"/>
              </a:spcBef>
              <a:spcAft>
                <a:spcPts val="0"/>
              </a:spcAft>
              <a:buNone/>
            </a:pPr>
            <a:r>
              <a:rPr b="1" lang="en-US" sz="1700">
                <a:solidFill>
                  <a:schemeClr val="dk1"/>
                </a:solidFill>
              </a:rPr>
              <a:t>Practical Uses</a:t>
            </a:r>
            <a:endParaRPr b="1" sz="1700">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Linear Algebra:</a:t>
            </a:r>
            <a:r>
              <a:rPr lang="en-US">
                <a:solidFill>
                  <a:schemeClr val="dk1"/>
                </a:solidFill>
              </a:rPr>
              <a:t> neutral element in multiplication.</a:t>
            </a:r>
            <a:br>
              <a:rPr lang="en-US">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Machine Learning:</a:t>
            </a:r>
            <a:r>
              <a:rPr lang="en-US">
                <a:solidFill>
                  <a:schemeClr val="dk1"/>
                </a:solidFill>
              </a:rPr>
              <a:t> used in regularization (adding λI to covariance matrix in Ridge Regression).</a:t>
            </a:r>
            <a:br>
              <a:rPr lang="en-US">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Computer Vision:</a:t>
            </a:r>
            <a:r>
              <a:rPr lang="en-US">
                <a:solidFill>
                  <a:schemeClr val="dk1"/>
                </a:solidFill>
              </a:rPr>
              <a:t> identity filter keeps the image unchanged.</a:t>
            </a:r>
            <a:br>
              <a:rPr lang="en-US">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Optimization:</a:t>
            </a:r>
            <a:r>
              <a:rPr lang="en-US">
                <a:solidFill>
                  <a:schemeClr val="dk1"/>
                </a:solidFill>
              </a:rPr>
              <a:t> often appears in matrix factorizations.</a:t>
            </a:r>
            <a:endParaRPr b="1" sz="16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9"/>
          <p:cNvSpPr txBox="1"/>
          <p:nvPr/>
        </p:nvSpPr>
        <p:spPr>
          <a:xfrm>
            <a:off x="812798" y="1270061"/>
            <a:ext cx="332509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1869A6"/>
                </a:solidFill>
                <a:latin typeface="Arial"/>
                <a:ea typeface="Arial"/>
                <a:cs typeface="Arial"/>
                <a:sym typeface="Arial"/>
              </a:rPr>
              <a:t>Transpose of a Matrix</a:t>
            </a:r>
            <a:endParaRPr/>
          </a:p>
        </p:txBody>
      </p:sp>
      <p:sp>
        <p:nvSpPr>
          <p:cNvPr id="416" name="Google Shape;416;p59"/>
          <p:cNvSpPr txBox="1"/>
          <p:nvPr/>
        </p:nvSpPr>
        <p:spPr>
          <a:xfrm>
            <a:off x="812799" y="1670171"/>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Flipping a matrix over its diagonal, switching the row and column indices.</a:t>
            </a:r>
            <a:endParaRPr/>
          </a:p>
        </p:txBody>
      </p:sp>
      <p:sp>
        <p:nvSpPr>
          <p:cNvPr id="417" name="Google Shape;417;p59"/>
          <p:cNvSpPr txBox="1"/>
          <p:nvPr/>
        </p:nvSpPr>
        <p:spPr>
          <a:xfrm>
            <a:off x="812798" y="5207582"/>
            <a:ext cx="6096000" cy="14775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np.transpose() function is used to find the transpose of a matrix, which switches the rows and columns.</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Char char="●"/>
            </a:pPr>
            <a:r>
              <a:rPr lang="en-US" sz="1800">
                <a:solidFill>
                  <a:schemeClr val="dk1"/>
                </a:solidFill>
              </a:rPr>
              <a:t>Rows become columns, columns become rows.</a:t>
            </a:r>
            <a:br>
              <a:rPr lang="en-US" sz="1800">
                <a:solidFill>
                  <a:schemeClr val="dk1"/>
                </a:solidFill>
              </a:rPr>
            </a:br>
            <a:endParaRPr sz="1800">
              <a:solidFill>
                <a:schemeClr val="dk1"/>
              </a:solidFill>
            </a:endParaRPr>
          </a:p>
        </p:txBody>
      </p:sp>
      <p:pic>
        <p:nvPicPr>
          <p:cNvPr id="418" name="Google Shape;418;p59"/>
          <p:cNvPicPr preferRelativeResize="0"/>
          <p:nvPr/>
        </p:nvPicPr>
        <p:blipFill rotWithShape="1">
          <a:blip r:embed="rId3">
            <a:alphaModFix/>
          </a:blip>
          <a:srcRect b="0" l="0" r="0" t="0"/>
          <a:stretch/>
        </p:blipFill>
        <p:spPr>
          <a:xfrm>
            <a:off x="897340" y="2376164"/>
            <a:ext cx="4400550" cy="2790825"/>
          </a:xfrm>
          <a:prstGeom prst="rect">
            <a:avLst/>
          </a:prstGeom>
          <a:noFill/>
          <a:ln>
            <a:noFill/>
          </a:ln>
        </p:spPr>
      </p:pic>
      <p:sp>
        <p:nvSpPr>
          <p:cNvPr id="419" name="Google Shape;419;p59"/>
          <p:cNvSpPr/>
          <p:nvPr/>
        </p:nvSpPr>
        <p:spPr>
          <a:xfrm>
            <a:off x="7109975" y="2211525"/>
            <a:ext cx="4888200" cy="33864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800"/>
              </a:spcBef>
              <a:spcAft>
                <a:spcPts val="0"/>
              </a:spcAft>
              <a:buNone/>
            </a:pPr>
            <a:r>
              <a:rPr b="1" lang="en-US" sz="1700">
                <a:solidFill>
                  <a:schemeClr val="dk1"/>
                </a:solidFill>
              </a:rPr>
              <a:t>Practical Uses</a:t>
            </a:r>
            <a:endParaRPr b="1" sz="1700">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Dot Product: can be written as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Covariance Matrix: </a:t>
            </a:r>
            <a:r>
              <a:rPr lang="en-US">
                <a:solidFill>
                  <a:schemeClr val="dk1"/>
                </a:solidFill>
              </a:rPr>
              <a:t>built using transposed data vectors.</a:t>
            </a:r>
            <a:br>
              <a:rPr lang="en-US">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Machine Learning: </a:t>
            </a:r>
            <a:r>
              <a:rPr lang="en-US">
                <a:solidFill>
                  <a:schemeClr val="dk1"/>
                </a:solidFill>
              </a:rPr>
              <a:t>in linear regression </a:t>
            </a:r>
            <a:br>
              <a:rPr lang="en-US">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Deep Learning:</a:t>
            </a:r>
            <a:r>
              <a:rPr lang="en-US">
                <a:solidFill>
                  <a:schemeClr val="dk1"/>
                </a:solidFill>
              </a:rPr>
              <a:t> weight matrices often transposed in backpropagation.</a:t>
            </a:r>
            <a:endParaRPr sz="1600">
              <a:solidFill>
                <a:schemeClr val="dk1"/>
              </a:solidFill>
            </a:endParaRPr>
          </a:p>
        </p:txBody>
      </p:sp>
      <p:pic>
        <p:nvPicPr>
          <p:cNvPr id="420" name="Google Shape;420;p59"/>
          <p:cNvPicPr preferRelativeResize="0"/>
          <p:nvPr/>
        </p:nvPicPr>
        <p:blipFill>
          <a:blip r:embed="rId4">
            <a:alphaModFix/>
          </a:blip>
          <a:stretch>
            <a:fillRect/>
          </a:stretch>
        </p:blipFill>
        <p:spPr>
          <a:xfrm>
            <a:off x="10312425" y="2725825"/>
            <a:ext cx="666425" cy="480450"/>
          </a:xfrm>
          <a:prstGeom prst="rect">
            <a:avLst/>
          </a:prstGeom>
          <a:solidFill>
            <a:srgbClr val="CFE2F3"/>
          </a:solidFill>
          <a:ln>
            <a:noFill/>
          </a:ln>
        </p:spPr>
      </p:pic>
      <p:pic>
        <p:nvPicPr>
          <p:cNvPr id="421" name="Google Shape;421;p59"/>
          <p:cNvPicPr preferRelativeResize="0"/>
          <p:nvPr/>
        </p:nvPicPr>
        <p:blipFill>
          <a:blip r:embed="rId5">
            <a:alphaModFix/>
          </a:blip>
          <a:stretch>
            <a:fillRect/>
          </a:stretch>
        </p:blipFill>
        <p:spPr>
          <a:xfrm>
            <a:off x="10847152" y="4295491"/>
            <a:ext cx="666425" cy="406357"/>
          </a:xfrm>
          <a:prstGeom prst="rect">
            <a:avLst/>
          </a:prstGeom>
          <a:solidFill>
            <a:srgbClr val="CFE2F3"/>
          </a:solid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0"/>
          <p:cNvSpPr txBox="1"/>
          <p:nvPr/>
        </p:nvSpPr>
        <p:spPr>
          <a:xfrm>
            <a:off x="831271" y="1307007"/>
            <a:ext cx="332509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1869A6"/>
                </a:solidFill>
                <a:latin typeface="Arial"/>
                <a:ea typeface="Arial"/>
                <a:cs typeface="Arial"/>
                <a:sym typeface="Arial"/>
              </a:rPr>
              <a:t>Trace of a Matrix</a:t>
            </a:r>
            <a:endParaRPr/>
          </a:p>
        </p:txBody>
      </p:sp>
      <p:sp>
        <p:nvSpPr>
          <p:cNvPr id="427" name="Google Shape;427;p60"/>
          <p:cNvSpPr txBox="1"/>
          <p:nvPr/>
        </p:nvSpPr>
        <p:spPr>
          <a:xfrm>
            <a:off x="831272" y="1707117"/>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sum of all the elements on the main diagonal of a square matrix.</a:t>
            </a:r>
            <a:endParaRPr/>
          </a:p>
        </p:txBody>
      </p:sp>
      <p:sp>
        <p:nvSpPr>
          <p:cNvPr id="428" name="Google Shape;428;p60"/>
          <p:cNvSpPr txBox="1"/>
          <p:nvPr/>
        </p:nvSpPr>
        <p:spPr>
          <a:xfrm>
            <a:off x="831272" y="4497942"/>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The np.trace() function calculates the trace of a matrix, which is often used in machine learning algorithms and various mathematical computations.</a:t>
            </a:r>
            <a:endParaRPr/>
          </a:p>
        </p:txBody>
      </p:sp>
      <p:pic>
        <p:nvPicPr>
          <p:cNvPr id="429" name="Google Shape;429;p60"/>
          <p:cNvPicPr preferRelativeResize="0"/>
          <p:nvPr/>
        </p:nvPicPr>
        <p:blipFill rotWithShape="1">
          <a:blip r:embed="rId3">
            <a:alphaModFix/>
          </a:blip>
          <a:srcRect b="0" l="0" r="0" t="0"/>
          <a:stretch/>
        </p:blipFill>
        <p:spPr>
          <a:xfrm>
            <a:off x="831275" y="2539875"/>
            <a:ext cx="3325075" cy="1920696"/>
          </a:xfrm>
          <a:prstGeom prst="rect">
            <a:avLst/>
          </a:prstGeom>
          <a:noFill/>
          <a:ln>
            <a:noFill/>
          </a:ln>
        </p:spPr>
      </p:pic>
      <p:sp>
        <p:nvSpPr>
          <p:cNvPr id="430" name="Google Shape;430;p60"/>
          <p:cNvSpPr txBox="1"/>
          <p:nvPr/>
        </p:nvSpPr>
        <p:spPr>
          <a:xfrm>
            <a:off x="6927275" y="1707125"/>
            <a:ext cx="5029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1"/>
              </a:solidFill>
            </a:endParaRPr>
          </a:p>
        </p:txBody>
      </p:sp>
      <p:sp>
        <p:nvSpPr>
          <p:cNvPr id="431" name="Google Shape;431;p60"/>
          <p:cNvSpPr txBox="1"/>
          <p:nvPr/>
        </p:nvSpPr>
        <p:spPr>
          <a:xfrm>
            <a:off x="0" y="0"/>
            <a:ext cx="3000000" cy="354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Char char="●"/>
            </a:pPr>
            <a:r>
              <a:t/>
            </a:r>
            <a:endParaRPr sz="1100">
              <a:solidFill>
                <a:schemeClr val="dk1"/>
              </a:solidFill>
            </a:endParaRPr>
          </a:p>
        </p:txBody>
      </p:sp>
      <p:sp>
        <p:nvSpPr>
          <p:cNvPr id="432" name="Google Shape;432;p60"/>
          <p:cNvSpPr/>
          <p:nvPr/>
        </p:nvSpPr>
        <p:spPr>
          <a:xfrm>
            <a:off x="7109975" y="2092025"/>
            <a:ext cx="4663800" cy="34728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800"/>
              </a:spcBef>
              <a:spcAft>
                <a:spcPts val="0"/>
              </a:spcAft>
              <a:buNone/>
            </a:pPr>
            <a:r>
              <a:rPr b="1" lang="en-US" sz="1700">
                <a:solidFill>
                  <a:schemeClr val="dk1"/>
                </a:solidFill>
              </a:rPr>
              <a:t>Practical Uses</a:t>
            </a:r>
            <a:endParaRPr b="1" sz="1700">
              <a:solidFill>
                <a:schemeClr val="dk1"/>
              </a:solidFill>
            </a:endParaRPr>
          </a:p>
          <a:p>
            <a:pPr indent="-311150" lvl="0" marL="457200" rtl="0" algn="l">
              <a:lnSpc>
                <a:spcPct val="150000"/>
              </a:lnSpc>
              <a:spcBef>
                <a:spcPts val="1200"/>
              </a:spcBef>
              <a:spcAft>
                <a:spcPts val="0"/>
              </a:spcAft>
              <a:buClr>
                <a:schemeClr val="dk1"/>
              </a:buClr>
              <a:buSzPts val="1300"/>
              <a:buChar char="●"/>
            </a:pPr>
            <a:r>
              <a:rPr b="1" lang="en-US" sz="1500">
                <a:solidFill>
                  <a:schemeClr val="dk1"/>
                </a:solidFill>
              </a:rPr>
              <a:t>Machine Learning: </a:t>
            </a:r>
            <a:r>
              <a:rPr lang="en-US" sz="1500">
                <a:solidFill>
                  <a:schemeClr val="dk1"/>
                </a:solidFill>
              </a:rPr>
              <a:t>cost functions sometimes include trace terms (e.g., matrix norms).</a:t>
            </a:r>
            <a:endParaRPr sz="15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US" sz="1500">
                <a:solidFill>
                  <a:schemeClr val="dk1"/>
                </a:solidFill>
              </a:rPr>
              <a:t>Linear Algebra: trace = </a:t>
            </a:r>
            <a:r>
              <a:rPr lang="en-US" sz="1500">
                <a:solidFill>
                  <a:schemeClr val="dk1"/>
                </a:solidFill>
              </a:rPr>
              <a:t>sum of eigenvalues of a matrix.</a:t>
            </a:r>
            <a:endParaRPr sz="15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US" sz="1500">
                <a:solidFill>
                  <a:schemeClr val="dk1"/>
                </a:solidFill>
              </a:rPr>
              <a:t>PCA / Dimensionality Reduction: </a:t>
            </a:r>
            <a:r>
              <a:rPr lang="en-US" sz="1500">
                <a:solidFill>
                  <a:schemeClr val="dk1"/>
                </a:solidFill>
              </a:rPr>
              <a:t>trace of covariance matrix = total variance.</a:t>
            </a:r>
            <a:endParaRPr sz="15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US" sz="1500">
                <a:solidFill>
                  <a:schemeClr val="dk1"/>
                </a:solidFill>
              </a:rPr>
              <a:t>Optimization:</a:t>
            </a:r>
            <a:r>
              <a:rPr lang="en-US" sz="1500">
                <a:solidFill>
                  <a:schemeClr val="dk1"/>
                </a:solidFill>
              </a:rPr>
              <a:t> used in matrix calculus for gradients.</a:t>
            </a:r>
            <a:endParaRPr sz="15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1"/>
          <p:cNvSpPr txBox="1"/>
          <p:nvPr/>
        </p:nvSpPr>
        <p:spPr>
          <a:xfrm>
            <a:off x="785090" y="1325479"/>
            <a:ext cx="332509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1869A6"/>
                </a:solidFill>
                <a:latin typeface="Arial"/>
                <a:ea typeface="Arial"/>
                <a:cs typeface="Arial"/>
                <a:sym typeface="Arial"/>
              </a:rPr>
              <a:t>Determinant of a Matrix</a:t>
            </a:r>
            <a:endParaRPr/>
          </a:p>
        </p:txBody>
      </p:sp>
      <p:sp>
        <p:nvSpPr>
          <p:cNvPr id="438" name="Google Shape;438;p61"/>
          <p:cNvSpPr txBox="1"/>
          <p:nvPr/>
        </p:nvSpPr>
        <p:spPr>
          <a:xfrm>
            <a:off x="785091" y="1725589"/>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 scalar value that is a function of a square matrix, often used in solving linear equations, calculating matrix inverses, and more.</a:t>
            </a:r>
            <a:endParaRPr/>
          </a:p>
        </p:txBody>
      </p:sp>
      <p:sp>
        <p:nvSpPr>
          <p:cNvPr id="439" name="Google Shape;439;p61"/>
          <p:cNvSpPr txBox="1"/>
          <p:nvPr/>
        </p:nvSpPr>
        <p:spPr>
          <a:xfrm>
            <a:off x="785091" y="4516414"/>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np.linalg.det() function computes the determinant, which provides important information about the matrix properties, such as invertibility.</a:t>
            </a:r>
            <a:endParaRPr/>
          </a:p>
        </p:txBody>
      </p:sp>
      <p:pic>
        <p:nvPicPr>
          <p:cNvPr id="440" name="Google Shape;440;p61"/>
          <p:cNvPicPr preferRelativeResize="0"/>
          <p:nvPr/>
        </p:nvPicPr>
        <p:blipFill rotWithShape="1">
          <a:blip r:embed="rId3">
            <a:alphaModFix/>
          </a:blip>
          <a:srcRect b="0" l="0" r="0" t="0"/>
          <a:stretch/>
        </p:blipFill>
        <p:spPr>
          <a:xfrm>
            <a:off x="785090" y="2686794"/>
            <a:ext cx="3800475" cy="1600200"/>
          </a:xfrm>
          <a:prstGeom prst="rect">
            <a:avLst/>
          </a:prstGeom>
          <a:noFill/>
          <a:ln>
            <a:noFill/>
          </a:ln>
        </p:spPr>
      </p:pic>
      <p:sp>
        <p:nvSpPr>
          <p:cNvPr id="441" name="Google Shape;441;p61"/>
          <p:cNvSpPr/>
          <p:nvPr/>
        </p:nvSpPr>
        <p:spPr>
          <a:xfrm>
            <a:off x="7109975" y="2167225"/>
            <a:ext cx="4663800" cy="2562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800"/>
              </a:spcBef>
              <a:spcAft>
                <a:spcPts val="0"/>
              </a:spcAft>
              <a:buNone/>
            </a:pPr>
            <a:r>
              <a:rPr b="1" lang="en-US" sz="1700">
                <a:solidFill>
                  <a:schemeClr val="dk1"/>
                </a:solidFill>
              </a:rPr>
              <a:t>Practical Uses</a:t>
            </a:r>
            <a:endParaRPr b="1" sz="1700">
              <a:solidFill>
                <a:schemeClr val="dk1"/>
              </a:solidFill>
            </a:endParaRPr>
          </a:p>
          <a:p>
            <a:pPr indent="-311150" lvl="0" marL="457200" rtl="0" algn="l">
              <a:lnSpc>
                <a:spcPct val="150000"/>
              </a:lnSpc>
              <a:spcBef>
                <a:spcPts val="1200"/>
              </a:spcBef>
              <a:spcAft>
                <a:spcPts val="0"/>
              </a:spcAft>
              <a:buClr>
                <a:schemeClr val="dk1"/>
              </a:buClr>
              <a:buSzPts val="1300"/>
              <a:buChar char="●"/>
            </a:pPr>
            <a:r>
              <a:rPr b="1" lang="en-US" sz="1500">
                <a:solidFill>
                  <a:schemeClr val="dk1"/>
                </a:solidFill>
              </a:rPr>
              <a:t>Unique scalar value calculated from a square matrix.</a:t>
            </a:r>
            <a:endParaRPr b="1" sz="15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US" sz="1500">
                <a:solidFill>
                  <a:schemeClr val="dk1"/>
                </a:solidFill>
              </a:rPr>
              <a:t>Tells us whether the matrix is invertible or not.</a:t>
            </a:r>
            <a:endParaRPr b="1" sz="15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US" sz="1500">
                <a:solidFill>
                  <a:schemeClr val="dk1"/>
                </a:solidFill>
              </a:rPr>
              <a:t>In Data Science → used in solving linear equations.</a:t>
            </a:r>
            <a:endParaRPr b="1"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nvSpPr>
        <p:spPr>
          <a:xfrm>
            <a:off x="1723541" y="1283228"/>
            <a:ext cx="174567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1869A6"/>
                </a:solidFill>
                <a:latin typeface="Arial"/>
                <a:ea typeface="Arial"/>
                <a:cs typeface="Arial"/>
                <a:sym typeface="Arial"/>
              </a:rPr>
              <a:t>Agenda</a:t>
            </a:r>
            <a:r>
              <a:rPr b="0" i="0" lang="en-US" sz="2800" u="none" cap="none" strike="noStrike">
                <a:solidFill>
                  <a:srgbClr val="1869A6"/>
                </a:solidFill>
                <a:latin typeface="Arial"/>
                <a:ea typeface="Arial"/>
                <a:cs typeface="Arial"/>
                <a:sym typeface="Arial"/>
              </a:rPr>
              <a:t>:</a:t>
            </a:r>
            <a:endParaRPr/>
          </a:p>
        </p:txBody>
      </p:sp>
      <p:graphicFrame>
        <p:nvGraphicFramePr>
          <p:cNvPr id="110" name="Google Shape;110;p17"/>
          <p:cNvGraphicFramePr/>
          <p:nvPr/>
        </p:nvGraphicFramePr>
        <p:xfrm>
          <a:off x="2596378" y="2225964"/>
          <a:ext cx="3000000" cy="3000000"/>
        </p:xfrm>
        <a:graphic>
          <a:graphicData uri="http://schemas.openxmlformats.org/drawingml/2006/table">
            <a:tbl>
              <a:tblPr bandRow="1" firstRow="1">
                <a:noFill/>
                <a:tableStyleId>{B1FA1297-DEAA-4113-AE6F-0FDB161EC3A1}</a:tableStyleId>
              </a:tblPr>
              <a:tblGrid>
                <a:gridCol w="568300"/>
                <a:gridCol w="6430925"/>
              </a:tblGrid>
              <a:tr h="482125">
                <a:tc>
                  <a:txBody>
                    <a:bodyPr/>
                    <a:lstStyle/>
                    <a:p>
                      <a:pPr indent="0" lvl="0" marL="0" marR="0" rtl="0" algn="ctr">
                        <a:spcBef>
                          <a:spcPts val="0"/>
                        </a:spcBef>
                        <a:spcAft>
                          <a:spcPts val="0"/>
                        </a:spcAft>
                        <a:buNone/>
                      </a:pPr>
                      <a:r>
                        <a:rPr b="1" lang="en-US" sz="1800" u="none" cap="none" strike="noStrike">
                          <a:solidFill>
                            <a:schemeClr val="lt1"/>
                          </a:solidFill>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1869A6"/>
                    </a:solidFill>
                  </a:tcPr>
                </a:tc>
                <a:tc>
                  <a:txBody>
                    <a:bodyPr/>
                    <a:lstStyle/>
                    <a:p>
                      <a:pPr indent="0" lvl="0" marL="0" marR="0" rtl="0" algn="ctr">
                        <a:spcBef>
                          <a:spcPts val="0"/>
                        </a:spcBef>
                        <a:spcAft>
                          <a:spcPts val="0"/>
                        </a:spcAft>
                        <a:buNone/>
                      </a:pPr>
                      <a:r>
                        <a:rPr lang="en-US" sz="1800" u="none" cap="none" strike="noStrike"/>
                        <a:t>Introduction to Numpy</a:t>
                      </a:r>
                      <a:endParaRPr b="1" sz="1800" u="none" cap="none" strike="noStrike">
                        <a:solidFill>
                          <a:schemeClr val="lt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1869A6"/>
                    </a:solidFill>
                  </a:tcPr>
                </a:tc>
              </a:tr>
              <a:tr h="496425">
                <a:tc>
                  <a:txBody>
                    <a:bodyPr/>
                    <a:lstStyle/>
                    <a:p>
                      <a:pPr indent="0" lvl="0" marL="0" marR="0" rtl="0" algn="ctr">
                        <a:spcBef>
                          <a:spcPts val="0"/>
                        </a:spcBef>
                        <a:spcAft>
                          <a:spcPts val="0"/>
                        </a:spcAft>
                        <a:buNone/>
                      </a:pPr>
                      <a:r>
                        <a:rPr b="1" lang="en-US" sz="1800" u="none" cap="none" strike="noStrike">
                          <a:solidFill>
                            <a:schemeClr val="lt1"/>
                          </a:solidFill>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1869A6"/>
                    </a:solidFill>
                  </a:tcPr>
                </a:tc>
                <a:tc>
                  <a:txBody>
                    <a:bodyPr/>
                    <a:lstStyle/>
                    <a:p>
                      <a:pPr indent="0" lvl="0" marL="0" marR="0" rtl="0" algn="ctr">
                        <a:spcBef>
                          <a:spcPts val="0"/>
                        </a:spcBef>
                        <a:spcAft>
                          <a:spcPts val="0"/>
                        </a:spcAft>
                        <a:buNone/>
                      </a:pPr>
                      <a:r>
                        <a:rPr b="1" lang="en-US" sz="1800" u="none" cap="none" strike="noStrike">
                          <a:solidFill>
                            <a:schemeClr val="lt1"/>
                          </a:solidFill>
                        </a:rPr>
                        <a:t>Numpy Arrays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1869A6"/>
                    </a:solidFill>
                  </a:tcPr>
                </a:tc>
              </a:tr>
              <a:tr h="496425">
                <a:tc>
                  <a:txBody>
                    <a:bodyPr/>
                    <a:lstStyle/>
                    <a:p>
                      <a:pPr indent="0" lvl="0" marL="0" marR="0" rtl="0" algn="ctr">
                        <a:spcBef>
                          <a:spcPts val="0"/>
                        </a:spcBef>
                        <a:spcAft>
                          <a:spcPts val="0"/>
                        </a:spcAft>
                        <a:buNone/>
                      </a:pPr>
                      <a:r>
                        <a:rPr b="1" lang="en-US" sz="1800" u="none" cap="none" strike="noStrike">
                          <a:solidFill>
                            <a:schemeClr val="lt1"/>
                          </a:solidFill>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1869A6"/>
                    </a:solidFill>
                  </a:tcPr>
                </a:tc>
                <a:tc>
                  <a:txBody>
                    <a:bodyPr/>
                    <a:lstStyle/>
                    <a:p>
                      <a:pPr indent="0" lvl="0" marL="0" marR="0" rtl="0" algn="ctr">
                        <a:spcBef>
                          <a:spcPts val="0"/>
                        </a:spcBef>
                        <a:spcAft>
                          <a:spcPts val="0"/>
                        </a:spcAft>
                        <a:buNone/>
                      </a:pPr>
                      <a:r>
                        <a:rPr b="1" lang="en-US" sz="1800" u="none" cap="none" strike="noStrike">
                          <a:solidFill>
                            <a:schemeClr val="lt1"/>
                          </a:solidFill>
                        </a:rPr>
                        <a:t>Practical Applications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1869A6"/>
                    </a:solidFill>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2"/>
          <p:cNvSpPr txBox="1"/>
          <p:nvPr/>
        </p:nvSpPr>
        <p:spPr>
          <a:xfrm>
            <a:off x="757381" y="1445552"/>
            <a:ext cx="332509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1869A6"/>
                </a:solidFill>
                <a:latin typeface="Arial"/>
                <a:ea typeface="Arial"/>
                <a:cs typeface="Arial"/>
                <a:sym typeface="Arial"/>
              </a:rPr>
              <a:t>Inverse of a Matrix</a:t>
            </a:r>
            <a:endParaRPr/>
          </a:p>
        </p:txBody>
      </p:sp>
      <p:sp>
        <p:nvSpPr>
          <p:cNvPr id="447" name="Google Shape;447;p62"/>
          <p:cNvSpPr txBox="1"/>
          <p:nvPr/>
        </p:nvSpPr>
        <p:spPr>
          <a:xfrm>
            <a:off x="757382" y="1845662"/>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 matrix that, when multiplied with the original matrix, yields the identity matrix.</a:t>
            </a:r>
            <a:endParaRPr/>
          </a:p>
        </p:txBody>
      </p:sp>
      <p:sp>
        <p:nvSpPr>
          <p:cNvPr id="448" name="Google Shape;448;p62"/>
          <p:cNvSpPr txBox="1"/>
          <p:nvPr/>
        </p:nvSpPr>
        <p:spPr>
          <a:xfrm>
            <a:off x="757382" y="4636487"/>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The np.linalg.inv() function finds the inverse of a matrix, which is useful for solving systems of linear equations.</a:t>
            </a:r>
            <a:endParaRPr/>
          </a:p>
        </p:txBody>
      </p:sp>
      <p:pic>
        <p:nvPicPr>
          <p:cNvPr id="449" name="Google Shape;449;p62"/>
          <p:cNvPicPr preferRelativeResize="0"/>
          <p:nvPr/>
        </p:nvPicPr>
        <p:blipFill rotWithShape="1">
          <a:blip r:embed="rId3">
            <a:alphaModFix/>
          </a:blip>
          <a:srcRect b="0" l="0" r="0" t="0"/>
          <a:stretch/>
        </p:blipFill>
        <p:spPr>
          <a:xfrm>
            <a:off x="757381" y="2491993"/>
            <a:ext cx="3886200" cy="1752600"/>
          </a:xfrm>
          <a:prstGeom prst="rect">
            <a:avLst/>
          </a:prstGeom>
          <a:noFill/>
          <a:ln>
            <a:noFill/>
          </a:ln>
        </p:spPr>
      </p:pic>
      <p:sp>
        <p:nvSpPr>
          <p:cNvPr id="450" name="Google Shape;450;p62"/>
          <p:cNvSpPr/>
          <p:nvPr/>
        </p:nvSpPr>
        <p:spPr>
          <a:xfrm>
            <a:off x="7109975" y="2167225"/>
            <a:ext cx="4663800" cy="2612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800"/>
              </a:spcBef>
              <a:spcAft>
                <a:spcPts val="0"/>
              </a:spcAft>
              <a:buNone/>
            </a:pPr>
            <a:r>
              <a:rPr b="1" lang="en-US" sz="1700">
                <a:solidFill>
                  <a:schemeClr val="dk1"/>
                </a:solidFill>
              </a:rPr>
              <a:t>Practical Uses</a:t>
            </a:r>
            <a:endParaRPr b="1" sz="17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1500">
                <a:solidFill>
                  <a:schemeClr val="dk1"/>
                </a:solidFill>
              </a:rPr>
              <a:t>Works only for square matrices with non-zero determinant.</a:t>
            </a:r>
            <a:br>
              <a:rPr b="1" lang="en-US" sz="1500">
                <a:solidFill>
                  <a:schemeClr val="dk1"/>
                </a:solidFill>
              </a:rPr>
            </a:br>
            <a:endParaRPr b="1" sz="15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500">
                <a:solidFill>
                  <a:schemeClr val="dk1"/>
                </a:solidFill>
              </a:rPr>
              <a:t>Like an "undo" operation in mathematics.</a:t>
            </a:r>
            <a:br>
              <a:rPr b="1" lang="en-US" sz="1500">
                <a:solidFill>
                  <a:schemeClr val="dk1"/>
                </a:solidFill>
              </a:rPr>
            </a:br>
            <a:endParaRPr b="1" sz="15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500">
                <a:solidFill>
                  <a:schemeClr val="dk1"/>
                </a:solidFill>
              </a:rPr>
              <a:t>Important in regression and optimization problems.</a:t>
            </a:r>
            <a:endParaRPr b="1" sz="15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p63"/>
          <p:cNvPicPr preferRelativeResize="0"/>
          <p:nvPr/>
        </p:nvPicPr>
        <p:blipFill rotWithShape="1">
          <a:blip r:embed="rId3">
            <a:alphaModFix/>
          </a:blip>
          <a:srcRect b="-9" l="0" r="0" t="6191"/>
          <a:stretch/>
        </p:blipFill>
        <p:spPr>
          <a:xfrm>
            <a:off x="3894775" y="737799"/>
            <a:ext cx="3686175" cy="5995850"/>
          </a:xfrm>
          <a:prstGeom prst="rect">
            <a:avLst/>
          </a:prstGeom>
          <a:noFill/>
          <a:ln>
            <a:noFill/>
          </a:ln>
        </p:spPr>
      </p:pic>
      <p:sp>
        <p:nvSpPr>
          <p:cNvPr id="456" name="Google Shape;456;p63"/>
          <p:cNvSpPr txBox="1"/>
          <p:nvPr/>
        </p:nvSpPr>
        <p:spPr>
          <a:xfrm>
            <a:off x="160725" y="173235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(Numpy) : </a:t>
            </a:r>
            <a:endParaRPr b="1" sz="1800">
              <a:solidFill>
                <a:schemeClr val="dk1"/>
              </a:solidFill>
            </a:endParaRPr>
          </a:p>
          <a:p>
            <a:pPr indent="0" lvl="0" marL="0" rtl="0" algn="l">
              <a:spcBef>
                <a:spcPts val="0"/>
              </a:spcBef>
              <a:spcAft>
                <a:spcPts val="0"/>
              </a:spcAft>
              <a:buNone/>
            </a:pPr>
            <a:r>
              <a:rPr b="1" lang="en-US" sz="1800">
                <a:solidFill>
                  <a:schemeClr val="dk1"/>
                </a:solidFill>
              </a:rPr>
              <a:t>Task 1: Slicing</a:t>
            </a:r>
            <a:endParaRPr b="1" sz="2000"/>
          </a:p>
        </p:txBody>
      </p:sp>
      <p:pic>
        <p:nvPicPr>
          <p:cNvPr id="457" name="Google Shape;457;p63"/>
          <p:cNvPicPr preferRelativeResize="0"/>
          <p:nvPr/>
        </p:nvPicPr>
        <p:blipFill rotWithShape="1">
          <a:blip r:embed="rId4">
            <a:alphaModFix/>
          </a:blip>
          <a:srcRect b="0" l="0" r="66474" t="67224"/>
          <a:stretch/>
        </p:blipFill>
        <p:spPr>
          <a:xfrm>
            <a:off x="6555650" y="5356925"/>
            <a:ext cx="3784025" cy="1376725"/>
          </a:xfrm>
          <a:prstGeom prst="rect">
            <a:avLst/>
          </a:prstGeom>
          <a:noFill/>
          <a:ln>
            <a:noFill/>
          </a:ln>
        </p:spPr>
      </p:pic>
      <p:pic>
        <p:nvPicPr>
          <p:cNvPr id="458" name="Google Shape;458;p63"/>
          <p:cNvPicPr preferRelativeResize="0"/>
          <p:nvPr/>
        </p:nvPicPr>
        <p:blipFill>
          <a:blip r:embed="rId5">
            <a:alphaModFix/>
          </a:blip>
          <a:stretch>
            <a:fillRect/>
          </a:stretch>
        </p:blipFill>
        <p:spPr>
          <a:xfrm>
            <a:off x="6124775" y="3818763"/>
            <a:ext cx="2857500" cy="1276350"/>
          </a:xfrm>
          <a:prstGeom prst="rect">
            <a:avLst/>
          </a:prstGeom>
          <a:noFill/>
          <a:ln>
            <a:noFill/>
          </a:ln>
        </p:spPr>
      </p:pic>
      <p:pic>
        <p:nvPicPr>
          <p:cNvPr id="459" name="Google Shape;459;p63"/>
          <p:cNvPicPr preferRelativeResize="0"/>
          <p:nvPr/>
        </p:nvPicPr>
        <p:blipFill>
          <a:blip r:embed="rId6">
            <a:alphaModFix/>
          </a:blip>
          <a:stretch>
            <a:fillRect/>
          </a:stretch>
        </p:blipFill>
        <p:spPr>
          <a:xfrm>
            <a:off x="6066475" y="3033175"/>
            <a:ext cx="1104900" cy="628650"/>
          </a:xfrm>
          <a:prstGeom prst="rect">
            <a:avLst/>
          </a:prstGeom>
          <a:noFill/>
          <a:ln>
            <a:noFill/>
          </a:ln>
        </p:spPr>
      </p:pic>
      <p:pic>
        <p:nvPicPr>
          <p:cNvPr id="460" name="Google Shape;460;p63"/>
          <p:cNvPicPr preferRelativeResize="0"/>
          <p:nvPr/>
        </p:nvPicPr>
        <p:blipFill rotWithShape="1">
          <a:blip r:embed="rId7">
            <a:alphaModFix/>
          </a:blip>
          <a:srcRect b="0" l="18120" r="0" t="0"/>
          <a:stretch/>
        </p:blipFill>
        <p:spPr>
          <a:xfrm>
            <a:off x="7432327" y="928500"/>
            <a:ext cx="2857500" cy="19477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4"/>
          <p:cNvSpPr txBox="1"/>
          <p:nvPr/>
        </p:nvSpPr>
        <p:spPr>
          <a:xfrm>
            <a:off x="663100" y="1195450"/>
            <a:ext cx="9118800" cy="1700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600"/>
              </a:spcBef>
              <a:spcAft>
                <a:spcPts val="0"/>
              </a:spcAft>
              <a:buNone/>
            </a:pPr>
            <a:r>
              <a:rPr b="1" lang="en-US" sz="1700">
                <a:solidFill>
                  <a:srgbClr val="0D0D0D"/>
                </a:solidFill>
                <a:highlight>
                  <a:srgbClr val="FFFFFF"/>
                </a:highlight>
              </a:rPr>
              <a:t>Part 1</a:t>
            </a:r>
            <a:endParaRPr b="1" sz="1700">
              <a:solidFill>
                <a:srgbClr val="0D0D0D"/>
              </a:solidFill>
              <a:highlight>
                <a:srgbClr val="FFFFFF"/>
              </a:highlight>
            </a:endParaRPr>
          </a:p>
          <a:p>
            <a:pPr indent="-336550" lvl="0" marL="457200" rtl="0" algn="l">
              <a:lnSpc>
                <a:spcPct val="150000"/>
              </a:lnSpc>
              <a:spcBef>
                <a:spcPts val="600"/>
              </a:spcBef>
              <a:spcAft>
                <a:spcPts val="0"/>
              </a:spcAft>
              <a:buClr>
                <a:srgbClr val="0D0D0D"/>
              </a:buClr>
              <a:buSzPts val="1700"/>
              <a:buAutoNum type="arabicPeriod"/>
            </a:pPr>
            <a:r>
              <a:rPr lang="en-US" sz="1700">
                <a:solidFill>
                  <a:srgbClr val="0D0D0D"/>
                </a:solidFill>
                <a:highlight>
                  <a:srgbClr val="FFFFFF"/>
                </a:highlight>
              </a:rPr>
              <a:t>Create a one-dimensional NumPy array containing numbers from 0 to 9.</a:t>
            </a:r>
            <a:endParaRPr sz="1700">
              <a:solidFill>
                <a:srgbClr val="0D0D0D"/>
              </a:solidFill>
              <a:highlight>
                <a:srgbClr val="FFFFFF"/>
              </a:highlight>
            </a:endParaRPr>
          </a:p>
          <a:p>
            <a:pPr indent="-336550" lvl="0" marL="457200" rtl="0" algn="l">
              <a:lnSpc>
                <a:spcPct val="150000"/>
              </a:lnSpc>
              <a:spcBef>
                <a:spcPts val="0"/>
              </a:spcBef>
              <a:spcAft>
                <a:spcPts val="0"/>
              </a:spcAft>
              <a:buClr>
                <a:srgbClr val="0D0D0D"/>
              </a:buClr>
              <a:buSzPts val="1700"/>
              <a:buAutoNum type="arabicPeriod"/>
            </a:pPr>
            <a:r>
              <a:rPr lang="en-US" sz="1700">
                <a:solidFill>
                  <a:srgbClr val="0D0D0D"/>
                </a:solidFill>
                <a:highlight>
                  <a:srgbClr val="FFFFFF"/>
                </a:highlight>
              </a:rPr>
              <a:t>Create a 3x3 identity matrix using NumPy.</a:t>
            </a:r>
            <a:endParaRPr sz="1700">
              <a:solidFill>
                <a:srgbClr val="0D0D0D"/>
              </a:solidFill>
              <a:highlight>
                <a:srgbClr val="FFFFFF"/>
              </a:highlight>
            </a:endParaRPr>
          </a:p>
          <a:p>
            <a:pPr indent="-336550" lvl="0" marL="457200" rtl="0" algn="l">
              <a:lnSpc>
                <a:spcPct val="150000"/>
              </a:lnSpc>
              <a:spcBef>
                <a:spcPts val="0"/>
              </a:spcBef>
              <a:spcAft>
                <a:spcPts val="0"/>
              </a:spcAft>
              <a:buClr>
                <a:srgbClr val="0D0D0D"/>
              </a:buClr>
              <a:buSzPts val="1700"/>
              <a:buAutoNum type="arabicPeriod"/>
            </a:pPr>
            <a:r>
              <a:rPr lang="en-US" sz="1700">
                <a:solidFill>
                  <a:srgbClr val="0D0D0D"/>
                </a:solidFill>
                <a:highlight>
                  <a:srgbClr val="FFFFFF"/>
                </a:highlight>
              </a:rPr>
              <a:t>From a NumPy array containing numbers from 0 to 9, extract all the odd numbers.</a:t>
            </a:r>
            <a:endParaRPr sz="1700">
              <a:solidFill>
                <a:srgbClr val="0D0D0D"/>
              </a:solidFill>
              <a:highlight>
                <a:srgbClr val="FFFFFF"/>
              </a:highlight>
            </a:endParaRPr>
          </a:p>
        </p:txBody>
      </p:sp>
      <p:sp>
        <p:nvSpPr>
          <p:cNvPr id="466" name="Google Shape;466;p64"/>
          <p:cNvSpPr txBox="1"/>
          <p:nvPr/>
        </p:nvSpPr>
        <p:spPr>
          <a:xfrm>
            <a:off x="735750" y="2970225"/>
            <a:ext cx="9118800" cy="3347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600"/>
              </a:spcBef>
              <a:spcAft>
                <a:spcPts val="0"/>
              </a:spcAft>
              <a:buNone/>
            </a:pPr>
            <a:r>
              <a:rPr b="1" lang="en-US" sz="1700">
                <a:solidFill>
                  <a:srgbClr val="0D0D0D"/>
                </a:solidFill>
                <a:highlight>
                  <a:srgbClr val="FFFFFF"/>
                </a:highlight>
              </a:rPr>
              <a:t>Part 2</a:t>
            </a:r>
            <a:endParaRPr b="1" sz="1700">
              <a:solidFill>
                <a:srgbClr val="0D0D0D"/>
              </a:solidFill>
              <a:highlight>
                <a:srgbClr val="FFFFFF"/>
              </a:highlight>
            </a:endParaRPr>
          </a:p>
          <a:p>
            <a:pPr indent="-336550" lvl="0" marL="457200" marR="0" rtl="0" algn="l">
              <a:lnSpc>
                <a:spcPct val="150000"/>
              </a:lnSpc>
              <a:spcBef>
                <a:spcPts val="600"/>
              </a:spcBef>
              <a:spcAft>
                <a:spcPts val="0"/>
              </a:spcAft>
              <a:buClr>
                <a:srgbClr val="0D0D0D"/>
              </a:buClr>
              <a:buSzPts val="1700"/>
              <a:buAutoNum type="arabicPeriod"/>
            </a:pPr>
            <a:r>
              <a:rPr lang="en-US" sz="1700">
                <a:solidFill>
                  <a:srgbClr val="0D0D0D"/>
                </a:solidFill>
                <a:highlight>
                  <a:srgbClr val="FFFFFF"/>
                </a:highlight>
              </a:rPr>
              <a:t>Convert a one-dimensional NumPy array containing numbers from 1 to 12 into a 3x4 two-dimensional array.</a:t>
            </a:r>
            <a:endParaRPr sz="1700">
              <a:solidFill>
                <a:srgbClr val="0D0D0D"/>
              </a:solidFill>
              <a:highlight>
                <a:srgbClr val="FFFFFF"/>
              </a:highlight>
            </a:endParaRPr>
          </a:p>
          <a:p>
            <a:pPr indent="-336550" lvl="0" marL="457200" rtl="0" algn="l">
              <a:lnSpc>
                <a:spcPct val="150000"/>
              </a:lnSpc>
              <a:spcBef>
                <a:spcPts val="0"/>
              </a:spcBef>
              <a:spcAft>
                <a:spcPts val="0"/>
              </a:spcAft>
              <a:buClr>
                <a:srgbClr val="0D0D0D"/>
              </a:buClr>
              <a:buSzPts val="1700"/>
              <a:buAutoNum type="arabicPeriod"/>
            </a:pPr>
            <a:r>
              <a:rPr lang="en-US" sz="1700">
                <a:solidFill>
                  <a:srgbClr val="0D0D0D"/>
                </a:solidFill>
                <a:highlight>
                  <a:srgbClr val="FFFFFF"/>
                </a:highlight>
              </a:rPr>
              <a:t>Create a 5x5 array with random values and the values range between 0 and 1.</a:t>
            </a:r>
            <a:endParaRPr sz="1700">
              <a:solidFill>
                <a:srgbClr val="0D0D0D"/>
              </a:solidFill>
              <a:highlight>
                <a:srgbClr val="FFFFFF"/>
              </a:highlight>
            </a:endParaRPr>
          </a:p>
          <a:p>
            <a:pPr indent="-336550" lvl="0" marL="457200" rtl="0" algn="l">
              <a:lnSpc>
                <a:spcPct val="150000"/>
              </a:lnSpc>
              <a:spcBef>
                <a:spcPts val="0"/>
              </a:spcBef>
              <a:spcAft>
                <a:spcPts val="0"/>
              </a:spcAft>
              <a:buClr>
                <a:srgbClr val="0D0D0D"/>
              </a:buClr>
              <a:buSzPts val="1700"/>
              <a:buAutoNum type="arabicPeriod"/>
            </a:pPr>
            <a:r>
              <a:rPr lang="en-US" sz="1700">
                <a:solidFill>
                  <a:srgbClr val="0D0D0D"/>
                </a:solidFill>
                <a:highlight>
                  <a:srgbClr val="FFFFFF"/>
                </a:highlight>
              </a:rPr>
              <a:t>Create a 5x3 matrix and a 3x2 matrix, then compute their matrix product.</a:t>
            </a:r>
            <a:endParaRPr sz="1700">
              <a:solidFill>
                <a:srgbClr val="0D0D0D"/>
              </a:solidFill>
              <a:highlight>
                <a:srgbClr val="FFFFFF"/>
              </a:highlight>
            </a:endParaRPr>
          </a:p>
          <a:p>
            <a:pPr indent="-336550" lvl="0" marL="457200" rtl="0" algn="l">
              <a:lnSpc>
                <a:spcPct val="150000"/>
              </a:lnSpc>
              <a:spcBef>
                <a:spcPts val="0"/>
              </a:spcBef>
              <a:spcAft>
                <a:spcPts val="0"/>
              </a:spcAft>
              <a:buClr>
                <a:srgbClr val="0D0D0D"/>
              </a:buClr>
              <a:buSzPts val="1700"/>
              <a:buAutoNum type="arabicPeriod"/>
            </a:pPr>
            <a:r>
              <a:rPr lang="en-US" sz="1700">
                <a:solidFill>
                  <a:srgbClr val="0D0D0D"/>
                </a:solidFill>
                <a:highlight>
                  <a:srgbClr val="FFFFFF"/>
                </a:highlight>
              </a:rPr>
              <a:t>In a one-dimensional array containing numbers from 0 to 10, replace all values between 3 and 8 with their negatives.</a:t>
            </a:r>
            <a:endParaRPr sz="1700">
              <a:solidFill>
                <a:srgbClr val="0D0D0D"/>
              </a:solidFill>
              <a:highlight>
                <a:srgbClr val="FFFFFF"/>
              </a:highlight>
            </a:endParaRPr>
          </a:p>
          <a:p>
            <a:pPr indent="0" lvl="0" marL="0" marR="0" rtl="0" algn="l">
              <a:lnSpc>
                <a:spcPct val="150000"/>
              </a:lnSpc>
              <a:spcBef>
                <a:spcPts val="600"/>
              </a:spcBef>
              <a:spcAft>
                <a:spcPts val="600"/>
              </a:spcAft>
              <a:buNone/>
            </a:pPr>
            <a:r>
              <a:t/>
            </a:r>
            <a:endParaRPr sz="1700">
              <a:solidFill>
                <a:srgbClr val="0D0D0D"/>
              </a:solidFill>
              <a:highlight>
                <a:srgbClr val="FFFFFF"/>
              </a:highlight>
            </a:endParaRPr>
          </a:p>
        </p:txBody>
      </p:sp>
      <p:sp>
        <p:nvSpPr>
          <p:cNvPr id="467" name="Google Shape;467;p64"/>
          <p:cNvSpPr txBox="1"/>
          <p:nvPr/>
        </p:nvSpPr>
        <p:spPr>
          <a:xfrm>
            <a:off x="1302700" y="508550"/>
            <a:ext cx="5462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(Numpy) : Task 2: Exercises</a:t>
            </a:r>
            <a:endParaRPr b="1"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nvSpPr>
        <p:spPr>
          <a:xfrm>
            <a:off x="3048000" y="2782669"/>
            <a:ext cx="6096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2AAF82"/>
                </a:solidFill>
                <a:latin typeface="Arial"/>
                <a:ea typeface="Arial"/>
                <a:cs typeface="Arial"/>
                <a:sym typeface="Arial"/>
              </a:rPr>
              <a:t>Introduction to Numpy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nvSpPr>
        <p:spPr>
          <a:xfrm>
            <a:off x="212435" y="1397215"/>
            <a:ext cx="276167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1869A6"/>
                </a:solidFill>
                <a:latin typeface="Arial"/>
                <a:ea typeface="Arial"/>
                <a:cs typeface="Arial"/>
                <a:sym typeface="Arial"/>
              </a:rPr>
              <a:t>Introduction to Numpy</a:t>
            </a:r>
            <a:endParaRPr/>
          </a:p>
        </p:txBody>
      </p:sp>
      <p:sp>
        <p:nvSpPr>
          <p:cNvPr id="121" name="Google Shape;121;p19"/>
          <p:cNvSpPr txBox="1"/>
          <p:nvPr/>
        </p:nvSpPr>
        <p:spPr>
          <a:xfrm>
            <a:off x="1593271" y="1851952"/>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What is Numpy?</a:t>
            </a:r>
            <a:endParaRPr/>
          </a:p>
        </p:txBody>
      </p:sp>
      <p:sp>
        <p:nvSpPr>
          <p:cNvPr id="122" name="Google Shape;122;p19"/>
          <p:cNvSpPr txBox="1"/>
          <p:nvPr/>
        </p:nvSpPr>
        <p:spPr>
          <a:xfrm>
            <a:off x="2041235" y="2221284"/>
            <a:ext cx="9587346"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Numpy is a fundamental package for scientific computing in Python. It is used for performing numerical operations on large, multi-dimensional arrays and matrices. It also provides a collection of mathematical functions to operate on these arrays.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Numpy is essential for data science, machine learning, and scientific computing because of its efficient array operations and broadcasting capabilities.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nvSpPr>
        <p:spPr>
          <a:xfrm>
            <a:off x="1487574" y="1090593"/>
            <a:ext cx="9384000" cy="5318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800"/>
              </a:spcBef>
              <a:spcAft>
                <a:spcPts val="0"/>
              </a:spcAft>
              <a:buNone/>
            </a:pPr>
            <a:r>
              <a:rPr b="1" lang="en-US" sz="2400">
                <a:solidFill>
                  <a:schemeClr val="dk1"/>
                </a:solidFill>
              </a:rPr>
              <a:t> Speed</a:t>
            </a:r>
            <a:endParaRPr b="1" sz="24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US" sz="1800">
                <a:solidFill>
                  <a:schemeClr val="dk1"/>
                </a:solidFill>
              </a:rPr>
              <a:t>Implemented in </a:t>
            </a:r>
            <a:r>
              <a:rPr b="1" lang="en-US" sz="1800">
                <a:solidFill>
                  <a:schemeClr val="dk1"/>
                </a:solidFill>
              </a:rPr>
              <a:t>C and Fortran</a:t>
            </a:r>
            <a:r>
              <a:rPr lang="en-US" sz="1800">
                <a:solidFill>
                  <a:schemeClr val="dk1"/>
                </a:solidFill>
              </a:rPr>
              <a:t> → much faster than pure Python.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Efficient memory handling.</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Handles </a:t>
            </a:r>
            <a:r>
              <a:rPr b="1" lang="en-US" sz="1800">
                <a:solidFill>
                  <a:schemeClr val="dk1"/>
                </a:solidFill>
              </a:rPr>
              <a:t>large datasets</a:t>
            </a:r>
            <a:r>
              <a:rPr lang="en-US" sz="1800">
                <a:solidFill>
                  <a:schemeClr val="dk1"/>
                </a:solidFill>
              </a:rPr>
              <a:t> easily.</a:t>
            </a:r>
            <a:endParaRPr sz="1800">
              <a:solidFill>
                <a:schemeClr val="dk1"/>
              </a:solidFill>
            </a:endParaRPr>
          </a:p>
          <a:p>
            <a:pPr indent="0" lvl="0" marL="0" rtl="0" algn="l">
              <a:lnSpc>
                <a:spcPct val="115000"/>
              </a:lnSpc>
              <a:spcBef>
                <a:spcPts val="1200"/>
              </a:spcBef>
              <a:spcAft>
                <a:spcPts val="0"/>
              </a:spcAft>
              <a:buNone/>
            </a:pPr>
            <a:r>
              <a:rPr b="1" lang="en-US" sz="2400">
                <a:solidFill>
                  <a:schemeClr val="dk1"/>
                </a:solidFill>
              </a:rPr>
              <a:t>Array Operations</a:t>
            </a:r>
            <a:endParaRPr b="1" sz="17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US" sz="1800">
                <a:solidFill>
                  <a:schemeClr val="dk1"/>
                </a:solidFill>
              </a:rPr>
              <a:t>Provides the ndarray object for multi-dimensional arrays.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Supports vectorized operations (no need for loops).</a:t>
            </a:r>
            <a:endParaRPr sz="1100">
              <a:solidFill>
                <a:schemeClr val="dk1"/>
              </a:solidFill>
            </a:endParaRPr>
          </a:p>
          <a:p>
            <a:pPr indent="0" lvl="0" marL="457200" rtl="0" algn="l">
              <a:lnSpc>
                <a:spcPct val="115000"/>
              </a:lnSpc>
              <a:spcBef>
                <a:spcPts val="1200"/>
              </a:spcBef>
              <a:spcAft>
                <a:spcPts val="0"/>
              </a:spcAft>
              <a:buNone/>
            </a:pPr>
            <a:r>
              <a:rPr lang="en-US" sz="1800">
                <a:solidFill>
                  <a:schemeClr val="dk1"/>
                </a:solidFill>
              </a:rPr>
              <a:t>import numpy as np</a:t>
            </a:r>
            <a:endParaRPr sz="1800">
              <a:solidFill>
                <a:schemeClr val="dk1"/>
              </a:solidFill>
            </a:endParaRPr>
          </a:p>
          <a:p>
            <a:pPr indent="0" lvl="0" marL="457200" rtl="0" algn="l">
              <a:lnSpc>
                <a:spcPct val="115000"/>
              </a:lnSpc>
              <a:spcBef>
                <a:spcPts val="1200"/>
              </a:spcBef>
              <a:spcAft>
                <a:spcPts val="0"/>
              </a:spcAft>
              <a:buNone/>
            </a:pPr>
            <a:r>
              <a:rPr lang="en-US" sz="1800">
                <a:solidFill>
                  <a:schemeClr val="dk1"/>
                </a:solidFill>
              </a:rPr>
              <a:t>a = np.array([1,2,3])</a:t>
            </a:r>
            <a:endParaRPr sz="1800">
              <a:solidFill>
                <a:schemeClr val="dk1"/>
              </a:solidFill>
            </a:endParaRPr>
          </a:p>
          <a:p>
            <a:pPr indent="0" lvl="0" marL="457200" rtl="0" algn="l">
              <a:lnSpc>
                <a:spcPct val="115000"/>
              </a:lnSpc>
              <a:spcBef>
                <a:spcPts val="1200"/>
              </a:spcBef>
              <a:spcAft>
                <a:spcPts val="0"/>
              </a:spcAft>
              <a:buNone/>
            </a:pPr>
            <a:r>
              <a:rPr lang="en-US" sz="1800">
                <a:solidFill>
                  <a:schemeClr val="dk1"/>
                </a:solidFill>
              </a:rPr>
              <a:t>b = np.array([4,5,6])</a:t>
            </a:r>
            <a:endParaRPr sz="1800">
              <a:solidFill>
                <a:schemeClr val="dk1"/>
              </a:solidFill>
            </a:endParaRPr>
          </a:p>
          <a:p>
            <a:pPr indent="0" lvl="0" marL="457200" rtl="0" algn="l">
              <a:lnSpc>
                <a:spcPct val="115000"/>
              </a:lnSpc>
              <a:spcBef>
                <a:spcPts val="1200"/>
              </a:spcBef>
              <a:spcAft>
                <a:spcPts val="0"/>
              </a:spcAft>
              <a:buNone/>
            </a:pPr>
            <a:r>
              <a:rPr lang="en-US" sz="1800">
                <a:solidFill>
                  <a:schemeClr val="dk1"/>
                </a:solidFill>
              </a:rPr>
              <a:t>print(a + b)   # [5 7 9]</a:t>
            </a:r>
            <a:endParaRPr sz="1800">
              <a:solidFill>
                <a:schemeClr val="dk1"/>
              </a:solidFill>
            </a:endParaRPr>
          </a:p>
          <a:p>
            <a:pPr indent="0" lvl="0" marL="457200" rtl="0" algn="l">
              <a:lnSpc>
                <a:spcPct val="115000"/>
              </a:lnSpc>
              <a:spcBef>
                <a:spcPts val="1200"/>
              </a:spcBef>
              <a:spcAft>
                <a:spcPts val="1200"/>
              </a:spcAft>
              <a:buNone/>
            </a:pPr>
            <a:r>
              <a:t/>
            </a:r>
            <a:endParaRPr sz="1800">
              <a:solidFill>
                <a:schemeClr val="dk1"/>
              </a:solidFill>
            </a:endParaRPr>
          </a:p>
        </p:txBody>
      </p:sp>
      <p:sp>
        <p:nvSpPr>
          <p:cNvPr id="128" name="Google Shape;128;p20"/>
          <p:cNvSpPr txBox="1"/>
          <p:nvPr/>
        </p:nvSpPr>
        <p:spPr>
          <a:xfrm>
            <a:off x="4412200" y="361950"/>
            <a:ext cx="30000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100"/>
              <a:t>Why NumPy?</a:t>
            </a:r>
            <a:endParaRPr b="1" sz="3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nvSpPr>
        <p:spPr>
          <a:xfrm>
            <a:off x="1487574" y="1090593"/>
            <a:ext cx="9384000" cy="4792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800"/>
              </a:spcBef>
              <a:spcAft>
                <a:spcPts val="0"/>
              </a:spcAft>
              <a:buNone/>
            </a:pPr>
            <a:r>
              <a:rPr b="1" lang="en-US" sz="2100">
                <a:solidFill>
                  <a:schemeClr val="dk1"/>
                </a:solidFill>
              </a:rPr>
              <a:t>built-in Functions</a:t>
            </a:r>
            <a:endParaRPr b="1" sz="2100">
              <a:solidFill>
                <a:schemeClr val="dk1"/>
              </a:solidFill>
            </a:endParaRPr>
          </a:p>
          <a:p>
            <a:pPr indent="-298450" lvl="0" marL="457200" rtl="0" algn="l">
              <a:lnSpc>
                <a:spcPct val="150000"/>
              </a:lnSpc>
              <a:spcBef>
                <a:spcPts val="1200"/>
              </a:spcBef>
              <a:spcAft>
                <a:spcPts val="0"/>
              </a:spcAft>
              <a:buClr>
                <a:schemeClr val="dk1"/>
              </a:buClr>
              <a:buSzPts val="1100"/>
              <a:buChar char="●"/>
            </a:pPr>
            <a:r>
              <a:rPr lang="en-US" sz="1800">
                <a:solidFill>
                  <a:schemeClr val="dk1"/>
                </a:solidFill>
              </a:rPr>
              <a:t>Mathematical: sin, cos, exp, log</a:t>
            </a:r>
            <a:endParaRPr sz="1800">
              <a:solidFill>
                <a:schemeClr val="dk1"/>
              </a:solidFill>
            </a:endParaRPr>
          </a:p>
          <a:p>
            <a:pPr indent="-298450" lvl="0" marL="457200" rtl="0" algn="l">
              <a:lnSpc>
                <a:spcPct val="150000"/>
              </a:lnSpc>
              <a:spcBef>
                <a:spcPts val="0"/>
              </a:spcBef>
              <a:spcAft>
                <a:spcPts val="0"/>
              </a:spcAft>
              <a:buClr>
                <a:schemeClr val="dk1"/>
              </a:buClr>
              <a:buSzPts val="1100"/>
              <a:buChar char="●"/>
            </a:pPr>
            <a:r>
              <a:rPr lang="en-US" sz="1800">
                <a:solidFill>
                  <a:schemeClr val="dk1"/>
                </a:solidFill>
              </a:rPr>
              <a:t>Statistical: mean, variance, std</a:t>
            </a:r>
            <a:endParaRPr sz="1800">
              <a:solidFill>
                <a:schemeClr val="dk1"/>
              </a:solidFill>
            </a:endParaRPr>
          </a:p>
          <a:p>
            <a:pPr indent="-298450" lvl="0" marL="457200" rtl="0" algn="l">
              <a:lnSpc>
                <a:spcPct val="150000"/>
              </a:lnSpc>
              <a:spcBef>
                <a:spcPts val="0"/>
              </a:spcBef>
              <a:spcAft>
                <a:spcPts val="0"/>
              </a:spcAft>
              <a:buClr>
                <a:schemeClr val="dk1"/>
              </a:buClr>
              <a:buSzPts val="1100"/>
              <a:buChar char="●"/>
            </a:pPr>
            <a:r>
              <a:rPr lang="en-US" sz="1800">
                <a:solidFill>
                  <a:schemeClr val="dk1"/>
                </a:solidFill>
              </a:rPr>
              <a:t>Linear Algebra: dot product, determinant, eigenvalue</a:t>
            </a:r>
            <a:r>
              <a:rPr lang="en-US" sz="1800">
                <a:solidFill>
                  <a:schemeClr val="dk1"/>
                </a:solidFill>
              </a:rPr>
              <a:t>s</a:t>
            </a:r>
            <a:endParaRPr b="1" sz="2400">
              <a:solidFill>
                <a:schemeClr val="dk1"/>
              </a:solidFill>
            </a:endParaRPr>
          </a:p>
          <a:p>
            <a:pPr indent="0" lvl="0" marL="0" rtl="0" algn="l">
              <a:lnSpc>
                <a:spcPct val="115000"/>
              </a:lnSpc>
              <a:spcBef>
                <a:spcPts val="1800"/>
              </a:spcBef>
              <a:spcAft>
                <a:spcPts val="0"/>
              </a:spcAft>
              <a:buNone/>
            </a:pPr>
            <a:r>
              <a:rPr b="1" lang="en-US" sz="2000">
                <a:solidFill>
                  <a:schemeClr val="dk1"/>
                </a:solidFill>
              </a:rPr>
              <a:t>Integration</a:t>
            </a:r>
            <a:endParaRPr b="1" sz="19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US" sz="1800">
                <a:solidFill>
                  <a:schemeClr val="dk1"/>
                </a:solidFill>
              </a:rPr>
              <a:t>Works with almost every DS/ML library:</a:t>
            </a:r>
            <a:br>
              <a:rPr lang="en-US" sz="1800">
                <a:solidFill>
                  <a:schemeClr val="dk1"/>
                </a:solidFill>
              </a:rPr>
            </a:b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b="1" lang="en-US" sz="1800">
                <a:solidFill>
                  <a:schemeClr val="dk1"/>
                </a:solidFill>
              </a:rPr>
              <a:t>Pandas</a:t>
            </a:r>
            <a:r>
              <a:rPr lang="en-US" sz="1800">
                <a:solidFill>
                  <a:schemeClr val="dk1"/>
                </a:solidFill>
              </a:rPr>
              <a:t> → built on NumPy</a:t>
            </a:r>
            <a:br>
              <a:rPr lang="en-US" sz="1800">
                <a:solidFill>
                  <a:schemeClr val="dk1"/>
                </a:solidFill>
              </a:rPr>
            </a:b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b="1" lang="en-US" sz="1800">
                <a:solidFill>
                  <a:schemeClr val="dk1"/>
                </a:solidFill>
              </a:rPr>
              <a:t>Scikit-learn</a:t>
            </a:r>
            <a:r>
              <a:rPr lang="en-US" sz="1800">
                <a:solidFill>
                  <a:schemeClr val="dk1"/>
                </a:solidFill>
              </a:rPr>
              <a:t> → ML algorithms</a:t>
            </a:r>
            <a:br>
              <a:rPr lang="en-US" sz="1800">
                <a:solidFill>
                  <a:schemeClr val="dk1"/>
                </a:solidFill>
              </a:rPr>
            </a:b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b="1" lang="en-US" sz="1800">
                <a:solidFill>
                  <a:schemeClr val="dk1"/>
                </a:solidFill>
              </a:rPr>
              <a:t>TensorFlow / PyTorch</a:t>
            </a:r>
            <a:r>
              <a:rPr lang="en-US" sz="1800">
                <a:solidFill>
                  <a:schemeClr val="dk1"/>
                </a:solidFill>
              </a:rPr>
              <a:t> → Deep Learning</a:t>
            </a:r>
            <a:endParaRPr sz="1800">
              <a:solidFill>
                <a:schemeClr val="dk1"/>
              </a:solidFill>
            </a:endParaRPr>
          </a:p>
        </p:txBody>
      </p:sp>
      <p:sp>
        <p:nvSpPr>
          <p:cNvPr id="134" name="Google Shape;134;p21"/>
          <p:cNvSpPr txBox="1"/>
          <p:nvPr/>
        </p:nvSpPr>
        <p:spPr>
          <a:xfrm>
            <a:off x="4412200" y="361950"/>
            <a:ext cx="30000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100"/>
              <a:t>Why NumPy?</a:t>
            </a:r>
            <a:endParaRPr b="1" sz="3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