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8" r:id="rId4"/>
    <p:sldId id="274" r:id="rId5"/>
    <p:sldId id="279" r:id="rId6"/>
    <p:sldId id="306" r:id="rId7"/>
    <p:sldId id="286" r:id="rId8"/>
    <p:sldId id="300" r:id="rId9"/>
    <p:sldId id="320" r:id="rId10"/>
    <p:sldId id="321" r:id="rId11"/>
    <p:sldId id="322" r:id="rId12"/>
    <p:sldId id="323" r:id="rId13"/>
    <p:sldId id="324" r:id="rId14"/>
    <p:sldId id="280"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1" autoAdjust="0"/>
    <p:restoredTop sz="94660"/>
  </p:normalViewPr>
  <p:slideViewPr>
    <p:cSldViewPr snapToGrid="0" showGuides="1">
      <p:cViewPr varScale="1">
        <p:scale>
          <a:sx n="86" d="100"/>
          <a:sy n="86" d="100"/>
        </p:scale>
        <p:origin x="384" y="62"/>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3872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3751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22646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80"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7">
            <a:extLst>
              <a:ext uri="{FF2B5EF4-FFF2-40B4-BE49-F238E27FC236}">
                <a16:creationId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a16="http://schemas.microsoft.com/office/drawing/2014/main" id="{AAAAAD01-9F91-4973-BE0D-123A9592116C}"/>
              </a:ext>
            </a:extLst>
          </p:cNvPr>
          <p:cNvSpPr txBox="1"/>
          <p:nvPr/>
        </p:nvSpPr>
        <p:spPr>
          <a:xfrm>
            <a:off x="1727475" y="3819642"/>
            <a:ext cx="6182647" cy="523220"/>
          </a:xfrm>
          <a:prstGeom prst="rect">
            <a:avLst/>
          </a:prstGeom>
          <a:noFill/>
        </p:spPr>
        <p:txBody>
          <a:bodyPr wrap="square" rtlCol="0" anchor="ctr">
            <a:spAutoFit/>
          </a:bodyPr>
          <a:lstStyle/>
          <a:p>
            <a:r>
              <a:rPr lang="en-US" altLang="zh-CN" sz="2800" b="1" dirty="0">
                <a:solidFill>
                  <a:schemeClr val="accent1"/>
                </a:solidFill>
              </a:rPr>
              <a:t>T</a:t>
            </a:r>
            <a:r>
              <a:rPr lang="en-US" altLang="zh-CN" sz="2800" b="1" dirty="0">
                <a:solidFill>
                  <a:schemeClr val="bg1">
                    <a:lumMod val="95000"/>
                  </a:schemeClr>
                </a:solidFill>
              </a:rPr>
              <a:t>he </a:t>
            </a:r>
            <a:r>
              <a:rPr lang="en-US" altLang="zh-CN" sz="2800" b="1" dirty="0">
                <a:solidFill>
                  <a:schemeClr val="accent1"/>
                </a:solidFill>
              </a:rPr>
              <a:t>B</a:t>
            </a:r>
            <a:r>
              <a:rPr lang="en-US" altLang="zh-CN" sz="2800" b="1" dirty="0">
                <a:solidFill>
                  <a:schemeClr val="bg1">
                    <a:lumMod val="95000"/>
                  </a:schemeClr>
                </a:solidFill>
              </a:rPr>
              <a:t>attle of </a:t>
            </a:r>
            <a:r>
              <a:rPr lang="en-US" altLang="zh-CN" sz="2800" b="1" dirty="0">
                <a:solidFill>
                  <a:schemeClr val="accent1"/>
                </a:solidFill>
              </a:rPr>
              <a:t>N</a:t>
            </a:r>
            <a:r>
              <a:rPr lang="en-US" altLang="zh-CN" sz="2800" b="1" dirty="0">
                <a:solidFill>
                  <a:schemeClr val="bg1">
                    <a:lumMod val="95000"/>
                  </a:schemeClr>
                </a:solidFill>
              </a:rPr>
              <a:t>eighborhoods</a:t>
            </a:r>
            <a:endParaRPr lang="ko-KR" altLang="en-US" sz="3600" spc="600" dirty="0">
              <a:solidFill>
                <a:schemeClr val="bg1">
                  <a:lumMod val="95000"/>
                </a:schemeClr>
              </a:solidFill>
              <a:cs typeface="Arial" pitchFamily="34" charset="0"/>
            </a:endParaRPr>
          </a:p>
        </p:txBody>
      </p:sp>
      <p:sp>
        <p:nvSpPr>
          <p:cNvPr id="13" name="TextBox 12">
            <a:extLst>
              <a:ext uri="{FF2B5EF4-FFF2-40B4-BE49-F238E27FC236}">
                <a16:creationId xmlns:a16="http://schemas.microsoft.com/office/drawing/2014/main" id="{A7547E4F-5C76-4D91-B003-02F9BB5160BF}"/>
              </a:ext>
            </a:extLst>
          </p:cNvPr>
          <p:cNvSpPr txBox="1"/>
          <p:nvPr/>
        </p:nvSpPr>
        <p:spPr>
          <a:xfrm>
            <a:off x="589594" y="308184"/>
            <a:ext cx="6842564" cy="1754326"/>
          </a:xfrm>
          <a:prstGeom prst="rect">
            <a:avLst/>
          </a:prstGeom>
          <a:noFill/>
        </p:spPr>
        <p:txBody>
          <a:bodyPr wrap="square" rtlCol="0" anchor="ctr">
            <a:spAutoFit/>
          </a:bodyPr>
          <a:lstStyle/>
          <a:p>
            <a:r>
              <a:rPr lang="en-US" altLang="ko-KR" sz="5400" dirty="0">
                <a:solidFill>
                  <a:schemeClr val="bg1"/>
                </a:solidFill>
                <a:cs typeface="Arial" pitchFamily="34" charset="0"/>
              </a:rPr>
              <a:t>Coursera Capstone Project</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AE67C9A1-DB1E-47F5-8D37-AF167391C79D}"/>
              </a:ext>
            </a:extLst>
          </p:cNvPr>
          <p:cNvSpPr txBox="1"/>
          <p:nvPr/>
        </p:nvSpPr>
        <p:spPr>
          <a:xfrm>
            <a:off x="589677" y="5776824"/>
            <a:ext cx="6842481" cy="646331"/>
          </a:xfrm>
          <a:prstGeom prst="rect">
            <a:avLst/>
          </a:prstGeom>
          <a:noFill/>
        </p:spPr>
        <p:txBody>
          <a:bodyPr wrap="square" rtlCol="0" anchor="ctr">
            <a:spAutoFit/>
          </a:bodyPr>
          <a:lstStyle/>
          <a:p>
            <a:r>
              <a:rPr lang="en-US" altLang="zh-CN" dirty="0">
                <a:solidFill>
                  <a:schemeClr val="bg1"/>
                </a:solidFill>
                <a:cs typeface="Arial" pitchFamily="34" charset="0"/>
              </a:rPr>
              <a:t>Kenny Bai </a:t>
            </a:r>
          </a:p>
          <a:p>
            <a:r>
              <a:rPr lang="en-US" altLang="ko-KR" dirty="0">
                <a:solidFill>
                  <a:schemeClr val="bg1"/>
                </a:solidFill>
                <a:cs typeface="Arial" pitchFamily="34" charset="0"/>
              </a:rPr>
              <a:t>June 2020</a:t>
            </a:r>
            <a:endParaRPr lang="ko-KR" altLang="en-US" dirty="0">
              <a:solidFill>
                <a:schemeClr val="bg1"/>
              </a:solidFill>
              <a:cs typeface="Arial" pitchFamily="34" charset="0"/>
            </a:endParaRPr>
          </a:p>
        </p:txBody>
      </p:sp>
    </p:spTree>
    <p:extLst>
      <p:ext uri="{BB962C8B-B14F-4D97-AF65-F5344CB8AC3E}">
        <p14:creationId xmlns:p14="http://schemas.microsoft.com/office/powerpoint/2010/main" val="407869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Methodology and Finding</a:t>
            </a:r>
          </a:p>
        </p:txBody>
      </p:sp>
      <p:sp>
        <p:nvSpPr>
          <p:cNvPr id="5" name="TextBox 4">
            <a:extLst>
              <a:ext uri="{FF2B5EF4-FFF2-40B4-BE49-F238E27FC236}">
                <a16:creationId xmlns:a16="http://schemas.microsoft.com/office/drawing/2014/main" id="{7B6CB943-54AC-46B7-BA99-E0939AD14C6A}"/>
              </a:ext>
            </a:extLst>
          </p:cNvPr>
          <p:cNvSpPr txBox="1"/>
          <p:nvPr/>
        </p:nvSpPr>
        <p:spPr>
          <a:xfrm>
            <a:off x="531575" y="1721360"/>
            <a:ext cx="3937659" cy="400110"/>
          </a:xfrm>
          <a:prstGeom prst="rect">
            <a:avLst/>
          </a:prstGeom>
          <a:noFill/>
        </p:spPr>
        <p:txBody>
          <a:bodyPr wrap="square" rtlCol="0" anchor="ctr">
            <a:spAutoFit/>
          </a:bodyPr>
          <a:lstStyle/>
          <a:p>
            <a:pPr algn="ctr"/>
            <a:r>
              <a:rPr lang="en-US" altLang="ko-KR" sz="2000" b="1" dirty="0">
                <a:solidFill>
                  <a:schemeClr val="accent3"/>
                </a:solidFill>
                <a:cs typeface="Arial" pitchFamily="34" charset="0"/>
              </a:rPr>
              <a:t>Gym analysis</a:t>
            </a:r>
            <a:endParaRPr lang="ko-KR" altLang="en-US" sz="2000" b="1" dirty="0">
              <a:solidFill>
                <a:schemeClr val="accent3"/>
              </a:solidFill>
              <a:cs typeface="Arial" pitchFamily="34" charset="0"/>
            </a:endParaRPr>
          </a:p>
        </p:txBody>
      </p:sp>
      <p:sp>
        <p:nvSpPr>
          <p:cNvPr id="6" name="TextBox 57">
            <a:extLst>
              <a:ext uri="{FF2B5EF4-FFF2-40B4-BE49-F238E27FC236}">
                <a16:creationId xmlns:a16="http://schemas.microsoft.com/office/drawing/2014/main" id="{99919503-1762-4306-8304-D83D5F23C597}"/>
              </a:ext>
            </a:extLst>
          </p:cNvPr>
          <p:cNvSpPr txBox="1"/>
          <p:nvPr/>
        </p:nvSpPr>
        <p:spPr>
          <a:xfrm>
            <a:off x="7521371" y="2249564"/>
            <a:ext cx="1148519"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3600" b="1" dirty="0">
                <a:solidFill>
                  <a:schemeClr val="bg1"/>
                </a:solidFill>
                <a:cs typeface="Arial" pitchFamily="34" charset="0"/>
              </a:rPr>
              <a:t>35%</a:t>
            </a:r>
            <a:endParaRPr lang="ko-KR" altLang="en-US" sz="3600" b="1" dirty="0">
              <a:solidFill>
                <a:schemeClr val="bg1"/>
              </a:solidFill>
              <a:cs typeface="Arial" pitchFamily="34" charset="0"/>
            </a:endParaRPr>
          </a:p>
        </p:txBody>
      </p:sp>
      <p:sp>
        <p:nvSpPr>
          <p:cNvPr id="7" name="TextBox 6">
            <a:extLst>
              <a:ext uri="{FF2B5EF4-FFF2-40B4-BE49-F238E27FC236}">
                <a16:creationId xmlns:a16="http://schemas.microsoft.com/office/drawing/2014/main" id="{A8BD8387-EF20-4A68-B8F1-CBD59B84C158}"/>
              </a:ext>
            </a:extLst>
          </p:cNvPr>
          <p:cNvSpPr txBox="1"/>
          <p:nvPr/>
        </p:nvSpPr>
        <p:spPr>
          <a:xfrm>
            <a:off x="7518294" y="1936804"/>
            <a:ext cx="1713170" cy="369332"/>
          </a:xfrm>
          <a:prstGeom prst="rect">
            <a:avLst/>
          </a:prstGeom>
          <a:noFill/>
        </p:spPr>
        <p:txBody>
          <a:bodyPr wrap="square" rtlCol="0" anchor="ctr">
            <a:spAutoFit/>
          </a:bodyPr>
          <a:lstStyle/>
          <a:p>
            <a:r>
              <a:rPr lang="en-US" altLang="ko-KR" b="1" dirty="0">
                <a:solidFill>
                  <a:schemeClr val="bg1"/>
                </a:solidFill>
                <a:cs typeface="Arial" pitchFamily="34" charset="0"/>
              </a:rPr>
              <a:t>Chart Title</a:t>
            </a:r>
            <a:endParaRPr lang="ko-KR" altLang="en-US" b="1" dirty="0">
              <a:solidFill>
                <a:schemeClr val="bg1"/>
              </a:solidFill>
              <a:cs typeface="Arial" pitchFamily="34" charset="0"/>
            </a:endParaRPr>
          </a:p>
        </p:txBody>
      </p:sp>
      <p:sp>
        <p:nvSpPr>
          <p:cNvPr id="8" name="Rectangle 7">
            <a:extLst>
              <a:ext uri="{FF2B5EF4-FFF2-40B4-BE49-F238E27FC236}">
                <a16:creationId xmlns:a16="http://schemas.microsoft.com/office/drawing/2014/main" id="{43AE72DA-FED9-40C6-BCDB-5796B1D10845}"/>
              </a:ext>
            </a:extLst>
          </p:cNvPr>
          <p:cNvSpPr/>
          <p:nvPr/>
        </p:nvSpPr>
        <p:spPr>
          <a:xfrm>
            <a:off x="7570720" y="2942367"/>
            <a:ext cx="34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CB1AA617-A446-43A7-BE5A-9B307444F074}"/>
              </a:ext>
            </a:extLst>
          </p:cNvPr>
          <p:cNvSpPr txBox="1"/>
          <p:nvPr/>
        </p:nvSpPr>
        <p:spPr>
          <a:xfrm>
            <a:off x="7524556" y="3220032"/>
            <a:ext cx="1432819"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0" name="TextBox 9">
            <a:extLst>
              <a:ext uri="{FF2B5EF4-FFF2-40B4-BE49-F238E27FC236}">
                <a16:creationId xmlns:a16="http://schemas.microsoft.com/office/drawing/2014/main" id="{3393F0EA-A73F-40CB-B3F0-21D33F56FBE1}"/>
              </a:ext>
            </a:extLst>
          </p:cNvPr>
          <p:cNvSpPr txBox="1"/>
          <p:nvPr/>
        </p:nvSpPr>
        <p:spPr>
          <a:xfrm>
            <a:off x="7524556" y="3579948"/>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1" name="TextBox 10">
            <a:extLst>
              <a:ext uri="{FF2B5EF4-FFF2-40B4-BE49-F238E27FC236}">
                <a16:creationId xmlns:a16="http://schemas.microsoft.com/office/drawing/2014/main" id="{99473C38-364D-4FAA-AB48-10B22E43B675}"/>
              </a:ext>
            </a:extLst>
          </p:cNvPr>
          <p:cNvSpPr txBox="1"/>
          <p:nvPr/>
        </p:nvSpPr>
        <p:spPr>
          <a:xfrm>
            <a:off x="7524556" y="3939864"/>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2" name="TextBox 11">
            <a:extLst>
              <a:ext uri="{FF2B5EF4-FFF2-40B4-BE49-F238E27FC236}">
                <a16:creationId xmlns:a16="http://schemas.microsoft.com/office/drawing/2014/main" id="{6C4E7499-3634-470D-A922-C69DC7C68DED}"/>
              </a:ext>
            </a:extLst>
          </p:cNvPr>
          <p:cNvSpPr txBox="1"/>
          <p:nvPr/>
        </p:nvSpPr>
        <p:spPr>
          <a:xfrm>
            <a:off x="7524556" y="429978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3" name="TextBox 12">
            <a:extLst>
              <a:ext uri="{FF2B5EF4-FFF2-40B4-BE49-F238E27FC236}">
                <a16:creationId xmlns:a16="http://schemas.microsoft.com/office/drawing/2014/main" id="{3459A3D5-0747-494B-B130-AE44DFEB6964}"/>
              </a:ext>
            </a:extLst>
          </p:cNvPr>
          <p:cNvSpPr txBox="1"/>
          <p:nvPr/>
        </p:nvSpPr>
        <p:spPr>
          <a:xfrm>
            <a:off x="7524556" y="4659696"/>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4" name="TextBox 13">
            <a:extLst>
              <a:ext uri="{FF2B5EF4-FFF2-40B4-BE49-F238E27FC236}">
                <a16:creationId xmlns:a16="http://schemas.microsoft.com/office/drawing/2014/main" id="{0D6CE6E4-466F-4367-86ED-8BF31A691F55}"/>
              </a:ext>
            </a:extLst>
          </p:cNvPr>
          <p:cNvSpPr txBox="1"/>
          <p:nvPr/>
        </p:nvSpPr>
        <p:spPr>
          <a:xfrm>
            <a:off x="7524556" y="501961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5" name="TextBox 14">
            <a:extLst>
              <a:ext uri="{FF2B5EF4-FFF2-40B4-BE49-F238E27FC236}">
                <a16:creationId xmlns:a16="http://schemas.microsoft.com/office/drawing/2014/main" id="{3E7DEBD9-DF26-4EEE-9EE8-4472406F8D3D}"/>
              </a:ext>
            </a:extLst>
          </p:cNvPr>
          <p:cNvSpPr txBox="1"/>
          <p:nvPr/>
        </p:nvSpPr>
        <p:spPr>
          <a:xfrm>
            <a:off x="9702007" y="3220032"/>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6" name="TextBox 15">
            <a:extLst>
              <a:ext uri="{FF2B5EF4-FFF2-40B4-BE49-F238E27FC236}">
                <a16:creationId xmlns:a16="http://schemas.microsoft.com/office/drawing/2014/main" id="{BFD3463A-47BD-4171-A488-D95A6BBF7E8A}"/>
              </a:ext>
            </a:extLst>
          </p:cNvPr>
          <p:cNvSpPr txBox="1"/>
          <p:nvPr/>
        </p:nvSpPr>
        <p:spPr>
          <a:xfrm>
            <a:off x="9702007" y="3579948"/>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7" name="TextBox 16">
            <a:extLst>
              <a:ext uri="{FF2B5EF4-FFF2-40B4-BE49-F238E27FC236}">
                <a16:creationId xmlns:a16="http://schemas.microsoft.com/office/drawing/2014/main" id="{BA1F1985-DBFA-485D-AED1-131C7B399460}"/>
              </a:ext>
            </a:extLst>
          </p:cNvPr>
          <p:cNvSpPr txBox="1"/>
          <p:nvPr/>
        </p:nvSpPr>
        <p:spPr>
          <a:xfrm>
            <a:off x="9702007" y="3939864"/>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8" name="TextBox 17">
            <a:extLst>
              <a:ext uri="{FF2B5EF4-FFF2-40B4-BE49-F238E27FC236}">
                <a16:creationId xmlns:a16="http://schemas.microsoft.com/office/drawing/2014/main" id="{13E8B884-80AF-432C-B54F-2CA03EAB3BD9}"/>
              </a:ext>
            </a:extLst>
          </p:cNvPr>
          <p:cNvSpPr txBox="1"/>
          <p:nvPr/>
        </p:nvSpPr>
        <p:spPr>
          <a:xfrm>
            <a:off x="9702007" y="429978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9" name="TextBox 18">
            <a:extLst>
              <a:ext uri="{FF2B5EF4-FFF2-40B4-BE49-F238E27FC236}">
                <a16:creationId xmlns:a16="http://schemas.microsoft.com/office/drawing/2014/main" id="{386BA324-A1B8-4AFA-A79E-1B89D5857EAF}"/>
              </a:ext>
            </a:extLst>
          </p:cNvPr>
          <p:cNvSpPr txBox="1"/>
          <p:nvPr/>
        </p:nvSpPr>
        <p:spPr>
          <a:xfrm>
            <a:off x="9724821" y="4659696"/>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0" name="TextBox 19">
            <a:extLst>
              <a:ext uri="{FF2B5EF4-FFF2-40B4-BE49-F238E27FC236}">
                <a16:creationId xmlns:a16="http://schemas.microsoft.com/office/drawing/2014/main" id="{8D01A7E9-61FF-4DF8-9A27-6FA1042C56B4}"/>
              </a:ext>
            </a:extLst>
          </p:cNvPr>
          <p:cNvSpPr txBox="1"/>
          <p:nvPr/>
        </p:nvSpPr>
        <p:spPr>
          <a:xfrm>
            <a:off x="9702007" y="501961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1" name="TextBox 20">
            <a:extLst>
              <a:ext uri="{FF2B5EF4-FFF2-40B4-BE49-F238E27FC236}">
                <a16:creationId xmlns:a16="http://schemas.microsoft.com/office/drawing/2014/main" id="{5274B5AB-14D9-41DF-9745-EEDEF3B6EDB1}"/>
              </a:ext>
            </a:extLst>
          </p:cNvPr>
          <p:cNvSpPr txBox="1"/>
          <p:nvPr/>
        </p:nvSpPr>
        <p:spPr>
          <a:xfrm>
            <a:off x="9724821" y="2280341"/>
            <a:ext cx="1008111" cy="584775"/>
          </a:xfrm>
          <a:prstGeom prst="rect">
            <a:avLst/>
          </a:prstGeom>
          <a:noFill/>
        </p:spPr>
        <p:txBody>
          <a:bodyPr wrap="square" rtlCol="0">
            <a:spAutoFit/>
          </a:bodyPr>
          <a:lstStyle/>
          <a:p>
            <a:pPr algn="r"/>
            <a:r>
              <a:rPr lang="en-US" altLang="ko-KR" sz="1600" dirty="0">
                <a:solidFill>
                  <a:schemeClr val="bg1"/>
                </a:solidFill>
                <a:cs typeface="Arial" pitchFamily="34" charset="0"/>
              </a:rPr>
              <a:t>Contents  Here </a:t>
            </a:r>
            <a:endParaRPr lang="ko-KR" altLang="en-US" sz="1600" dirty="0">
              <a:solidFill>
                <a:schemeClr val="bg1"/>
              </a:solidFill>
              <a:cs typeface="Arial" pitchFamily="34" charset="0"/>
            </a:endParaRPr>
          </a:p>
        </p:txBody>
      </p:sp>
      <p:sp>
        <p:nvSpPr>
          <p:cNvPr id="22" name="Rectangle 21">
            <a:extLst>
              <a:ext uri="{FF2B5EF4-FFF2-40B4-BE49-F238E27FC236}">
                <a16:creationId xmlns:a16="http://schemas.microsoft.com/office/drawing/2014/main" id="{ADA9256B-8C97-4247-A8E8-8989E61412D1}"/>
              </a:ext>
            </a:extLst>
          </p:cNvPr>
          <p:cNvSpPr/>
          <p:nvPr/>
        </p:nvSpPr>
        <p:spPr>
          <a:xfrm>
            <a:off x="10692744" y="2287975"/>
            <a:ext cx="357064" cy="56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57">
            <a:extLst>
              <a:ext uri="{FF2B5EF4-FFF2-40B4-BE49-F238E27FC236}">
                <a16:creationId xmlns:a16="http://schemas.microsoft.com/office/drawing/2014/main" id="{348AD6E7-6821-49E7-9752-0DFF057851D2}"/>
              </a:ext>
            </a:extLst>
          </p:cNvPr>
          <p:cNvSpPr txBox="1"/>
          <p:nvPr/>
        </p:nvSpPr>
        <p:spPr>
          <a:xfrm>
            <a:off x="4293512" y="3028496"/>
            <a:ext cx="936081" cy="3077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400" b="1" dirty="0">
                <a:solidFill>
                  <a:schemeClr val="bg1"/>
                </a:solidFill>
                <a:cs typeface="Arial" pitchFamily="34" charset="0"/>
              </a:rPr>
              <a:t>35%</a:t>
            </a:r>
            <a:endParaRPr lang="ko-KR" altLang="en-US" sz="1400" b="1" dirty="0">
              <a:solidFill>
                <a:schemeClr val="bg1"/>
              </a:solidFill>
              <a:cs typeface="Arial" pitchFamily="34" charset="0"/>
            </a:endParaRPr>
          </a:p>
        </p:txBody>
      </p:sp>
      <p:pic>
        <p:nvPicPr>
          <p:cNvPr id="26" name="图片 25">
            <a:extLst>
              <a:ext uri="{FF2B5EF4-FFF2-40B4-BE49-F238E27FC236}">
                <a16:creationId xmlns:a16="http://schemas.microsoft.com/office/drawing/2014/main" id="{71522350-C293-4F36-AB37-E1DD71C8AEFF}"/>
              </a:ext>
            </a:extLst>
          </p:cNvPr>
          <p:cNvPicPr/>
          <p:nvPr/>
        </p:nvPicPr>
        <p:blipFill>
          <a:blip r:embed="rId2"/>
          <a:stretch>
            <a:fillRect/>
          </a:stretch>
        </p:blipFill>
        <p:spPr>
          <a:xfrm>
            <a:off x="1365001" y="2560132"/>
            <a:ext cx="4192420" cy="3034729"/>
          </a:xfrm>
          <a:prstGeom prst="rect">
            <a:avLst/>
          </a:prstGeom>
        </p:spPr>
      </p:pic>
      <p:pic>
        <p:nvPicPr>
          <p:cNvPr id="27" name="图片 26">
            <a:extLst>
              <a:ext uri="{FF2B5EF4-FFF2-40B4-BE49-F238E27FC236}">
                <a16:creationId xmlns:a16="http://schemas.microsoft.com/office/drawing/2014/main" id="{D70BA9D1-BB97-47D2-8929-7338C9260411}"/>
              </a:ext>
            </a:extLst>
          </p:cNvPr>
          <p:cNvPicPr/>
          <p:nvPr/>
        </p:nvPicPr>
        <p:blipFill>
          <a:blip r:embed="rId3"/>
          <a:stretch>
            <a:fillRect/>
          </a:stretch>
        </p:blipFill>
        <p:spPr>
          <a:xfrm>
            <a:off x="6332038" y="2579873"/>
            <a:ext cx="4717769" cy="3014988"/>
          </a:xfrm>
          <a:prstGeom prst="rect">
            <a:avLst/>
          </a:prstGeom>
        </p:spPr>
      </p:pic>
    </p:spTree>
    <p:extLst>
      <p:ext uri="{BB962C8B-B14F-4D97-AF65-F5344CB8AC3E}">
        <p14:creationId xmlns:p14="http://schemas.microsoft.com/office/powerpoint/2010/main" val="373782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Methodology and Finding</a:t>
            </a:r>
          </a:p>
        </p:txBody>
      </p:sp>
      <p:sp>
        <p:nvSpPr>
          <p:cNvPr id="5" name="TextBox 4">
            <a:extLst>
              <a:ext uri="{FF2B5EF4-FFF2-40B4-BE49-F238E27FC236}">
                <a16:creationId xmlns:a16="http://schemas.microsoft.com/office/drawing/2014/main" id="{7B6CB943-54AC-46B7-BA99-E0939AD14C6A}"/>
              </a:ext>
            </a:extLst>
          </p:cNvPr>
          <p:cNvSpPr txBox="1"/>
          <p:nvPr/>
        </p:nvSpPr>
        <p:spPr>
          <a:xfrm>
            <a:off x="1144135" y="1707585"/>
            <a:ext cx="4697372" cy="400110"/>
          </a:xfrm>
          <a:prstGeom prst="rect">
            <a:avLst/>
          </a:prstGeom>
          <a:noFill/>
        </p:spPr>
        <p:txBody>
          <a:bodyPr wrap="square" rtlCol="0" anchor="ctr">
            <a:spAutoFit/>
          </a:bodyPr>
          <a:lstStyle/>
          <a:p>
            <a:r>
              <a:rPr lang="en-US" altLang="ko-KR" sz="2000" b="1" dirty="0">
                <a:solidFill>
                  <a:schemeClr val="accent3"/>
                </a:solidFill>
                <a:cs typeface="Arial" pitchFamily="34" charset="0"/>
              </a:rPr>
              <a:t>Gym analysis cont..</a:t>
            </a:r>
            <a:endParaRPr lang="ko-KR" altLang="en-US" sz="2000" b="1" dirty="0">
              <a:solidFill>
                <a:schemeClr val="accent3"/>
              </a:solidFill>
              <a:cs typeface="Arial" pitchFamily="34" charset="0"/>
            </a:endParaRPr>
          </a:p>
        </p:txBody>
      </p:sp>
      <p:sp>
        <p:nvSpPr>
          <p:cNvPr id="6" name="TextBox 57">
            <a:extLst>
              <a:ext uri="{FF2B5EF4-FFF2-40B4-BE49-F238E27FC236}">
                <a16:creationId xmlns:a16="http://schemas.microsoft.com/office/drawing/2014/main" id="{99919503-1762-4306-8304-D83D5F23C597}"/>
              </a:ext>
            </a:extLst>
          </p:cNvPr>
          <p:cNvSpPr txBox="1"/>
          <p:nvPr/>
        </p:nvSpPr>
        <p:spPr>
          <a:xfrm>
            <a:off x="7521371" y="2249564"/>
            <a:ext cx="1148519"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3600" b="1" dirty="0">
                <a:solidFill>
                  <a:schemeClr val="bg1"/>
                </a:solidFill>
                <a:cs typeface="Arial" pitchFamily="34" charset="0"/>
              </a:rPr>
              <a:t>35%</a:t>
            </a:r>
            <a:endParaRPr lang="ko-KR" altLang="en-US" sz="3600" b="1" dirty="0">
              <a:solidFill>
                <a:schemeClr val="bg1"/>
              </a:solidFill>
              <a:cs typeface="Arial" pitchFamily="34" charset="0"/>
            </a:endParaRPr>
          </a:p>
        </p:txBody>
      </p:sp>
      <p:sp>
        <p:nvSpPr>
          <p:cNvPr id="7" name="TextBox 6">
            <a:extLst>
              <a:ext uri="{FF2B5EF4-FFF2-40B4-BE49-F238E27FC236}">
                <a16:creationId xmlns:a16="http://schemas.microsoft.com/office/drawing/2014/main" id="{A8BD8387-EF20-4A68-B8F1-CBD59B84C158}"/>
              </a:ext>
            </a:extLst>
          </p:cNvPr>
          <p:cNvSpPr txBox="1"/>
          <p:nvPr/>
        </p:nvSpPr>
        <p:spPr>
          <a:xfrm>
            <a:off x="7518294" y="1936804"/>
            <a:ext cx="1713170" cy="369332"/>
          </a:xfrm>
          <a:prstGeom prst="rect">
            <a:avLst/>
          </a:prstGeom>
          <a:noFill/>
        </p:spPr>
        <p:txBody>
          <a:bodyPr wrap="square" rtlCol="0" anchor="ctr">
            <a:spAutoFit/>
          </a:bodyPr>
          <a:lstStyle/>
          <a:p>
            <a:r>
              <a:rPr lang="en-US" altLang="ko-KR" b="1" dirty="0">
                <a:solidFill>
                  <a:schemeClr val="bg1"/>
                </a:solidFill>
                <a:cs typeface="Arial" pitchFamily="34" charset="0"/>
              </a:rPr>
              <a:t>Chart Title</a:t>
            </a:r>
            <a:endParaRPr lang="ko-KR" altLang="en-US" b="1" dirty="0">
              <a:solidFill>
                <a:schemeClr val="bg1"/>
              </a:solidFill>
              <a:cs typeface="Arial" pitchFamily="34" charset="0"/>
            </a:endParaRPr>
          </a:p>
        </p:txBody>
      </p:sp>
      <p:sp>
        <p:nvSpPr>
          <p:cNvPr id="8" name="Rectangle 7">
            <a:extLst>
              <a:ext uri="{FF2B5EF4-FFF2-40B4-BE49-F238E27FC236}">
                <a16:creationId xmlns:a16="http://schemas.microsoft.com/office/drawing/2014/main" id="{43AE72DA-FED9-40C6-BCDB-5796B1D10845}"/>
              </a:ext>
            </a:extLst>
          </p:cNvPr>
          <p:cNvSpPr/>
          <p:nvPr/>
        </p:nvSpPr>
        <p:spPr>
          <a:xfrm>
            <a:off x="7570720" y="2942367"/>
            <a:ext cx="34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CB1AA617-A446-43A7-BE5A-9B307444F074}"/>
              </a:ext>
            </a:extLst>
          </p:cNvPr>
          <p:cNvSpPr txBox="1"/>
          <p:nvPr/>
        </p:nvSpPr>
        <p:spPr>
          <a:xfrm>
            <a:off x="7524556" y="3220032"/>
            <a:ext cx="1432819"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0" name="TextBox 9">
            <a:extLst>
              <a:ext uri="{FF2B5EF4-FFF2-40B4-BE49-F238E27FC236}">
                <a16:creationId xmlns:a16="http://schemas.microsoft.com/office/drawing/2014/main" id="{3393F0EA-A73F-40CB-B3F0-21D33F56FBE1}"/>
              </a:ext>
            </a:extLst>
          </p:cNvPr>
          <p:cNvSpPr txBox="1"/>
          <p:nvPr/>
        </p:nvSpPr>
        <p:spPr>
          <a:xfrm>
            <a:off x="7524556" y="3579948"/>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1" name="TextBox 10">
            <a:extLst>
              <a:ext uri="{FF2B5EF4-FFF2-40B4-BE49-F238E27FC236}">
                <a16:creationId xmlns:a16="http://schemas.microsoft.com/office/drawing/2014/main" id="{99473C38-364D-4FAA-AB48-10B22E43B675}"/>
              </a:ext>
            </a:extLst>
          </p:cNvPr>
          <p:cNvSpPr txBox="1"/>
          <p:nvPr/>
        </p:nvSpPr>
        <p:spPr>
          <a:xfrm>
            <a:off x="7524556" y="3939864"/>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2" name="TextBox 11">
            <a:extLst>
              <a:ext uri="{FF2B5EF4-FFF2-40B4-BE49-F238E27FC236}">
                <a16:creationId xmlns:a16="http://schemas.microsoft.com/office/drawing/2014/main" id="{6C4E7499-3634-470D-A922-C69DC7C68DED}"/>
              </a:ext>
            </a:extLst>
          </p:cNvPr>
          <p:cNvSpPr txBox="1"/>
          <p:nvPr/>
        </p:nvSpPr>
        <p:spPr>
          <a:xfrm>
            <a:off x="7524556" y="429978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3" name="TextBox 12">
            <a:extLst>
              <a:ext uri="{FF2B5EF4-FFF2-40B4-BE49-F238E27FC236}">
                <a16:creationId xmlns:a16="http://schemas.microsoft.com/office/drawing/2014/main" id="{3459A3D5-0747-494B-B130-AE44DFEB6964}"/>
              </a:ext>
            </a:extLst>
          </p:cNvPr>
          <p:cNvSpPr txBox="1"/>
          <p:nvPr/>
        </p:nvSpPr>
        <p:spPr>
          <a:xfrm>
            <a:off x="7524556" y="4659696"/>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4" name="TextBox 13">
            <a:extLst>
              <a:ext uri="{FF2B5EF4-FFF2-40B4-BE49-F238E27FC236}">
                <a16:creationId xmlns:a16="http://schemas.microsoft.com/office/drawing/2014/main" id="{0D6CE6E4-466F-4367-86ED-8BF31A691F55}"/>
              </a:ext>
            </a:extLst>
          </p:cNvPr>
          <p:cNvSpPr txBox="1"/>
          <p:nvPr/>
        </p:nvSpPr>
        <p:spPr>
          <a:xfrm>
            <a:off x="7524556" y="501961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5" name="TextBox 14">
            <a:extLst>
              <a:ext uri="{FF2B5EF4-FFF2-40B4-BE49-F238E27FC236}">
                <a16:creationId xmlns:a16="http://schemas.microsoft.com/office/drawing/2014/main" id="{3E7DEBD9-DF26-4EEE-9EE8-4472406F8D3D}"/>
              </a:ext>
            </a:extLst>
          </p:cNvPr>
          <p:cNvSpPr txBox="1"/>
          <p:nvPr/>
        </p:nvSpPr>
        <p:spPr>
          <a:xfrm>
            <a:off x="9702007" y="3220032"/>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6" name="TextBox 15">
            <a:extLst>
              <a:ext uri="{FF2B5EF4-FFF2-40B4-BE49-F238E27FC236}">
                <a16:creationId xmlns:a16="http://schemas.microsoft.com/office/drawing/2014/main" id="{BFD3463A-47BD-4171-A488-D95A6BBF7E8A}"/>
              </a:ext>
            </a:extLst>
          </p:cNvPr>
          <p:cNvSpPr txBox="1"/>
          <p:nvPr/>
        </p:nvSpPr>
        <p:spPr>
          <a:xfrm>
            <a:off x="9702007" y="3579948"/>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7" name="TextBox 16">
            <a:extLst>
              <a:ext uri="{FF2B5EF4-FFF2-40B4-BE49-F238E27FC236}">
                <a16:creationId xmlns:a16="http://schemas.microsoft.com/office/drawing/2014/main" id="{BA1F1985-DBFA-485D-AED1-131C7B399460}"/>
              </a:ext>
            </a:extLst>
          </p:cNvPr>
          <p:cNvSpPr txBox="1"/>
          <p:nvPr/>
        </p:nvSpPr>
        <p:spPr>
          <a:xfrm>
            <a:off x="9702007" y="3939864"/>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8" name="TextBox 17">
            <a:extLst>
              <a:ext uri="{FF2B5EF4-FFF2-40B4-BE49-F238E27FC236}">
                <a16:creationId xmlns:a16="http://schemas.microsoft.com/office/drawing/2014/main" id="{13E8B884-80AF-432C-B54F-2CA03EAB3BD9}"/>
              </a:ext>
            </a:extLst>
          </p:cNvPr>
          <p:cNvSpPr txBox="1"/>
          <p:nvPr/>
        </p:nvSpPr>
        <p:spPr>
          <a:xfrm>
            <a:off x="9702007" y="429978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9" name="TextBox 18">
            <a:extLst>
              <a:ext uri="{FF2B5EF4-FFF2-40B4-BE49-F238E27FC236}">
                <a16:creationId xmlns:a16="http://schemas.microsoft.com/office/drawing/2014/main" id="{386BA324-A1B8-4AFA-A79E-1B89D5857EAF}"/>
              </a:ext>
            </a:extLst>
          </p:cNvPr>
          <p:cNvSpPr txBox="1"/>
          <p:nvPr/>
        </p:nvSpPr>
        <p:spPr>
          <a:xfrm>
            <a:off x="9724821" y="4659696"/>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0" name="TextBox 19">
            <a:extLst>
              <a:ext uri="{FF2B5EF4-FFF2-40B4-BE49-F238E27FC236}">
                <a16:creationId xmlns:a16="http://schemas.microsoft.com/office/drawing/2014/main" id="{8D01A7E9-61FF-4DF8-9A27-6FA1042C56B4}"/>
              </a:ext>
            </a:extLst>
          </p:cNvPr>
          <p:cNvSpPr txBox="1"/>
          <p:nvPr/>
        </p:nvSpPr>
        <p:spPr>
          <a:xfrm>
            <a:off x="9702007" y="501961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1" name="TextBox 20">
            <a:extLst>
              <a:ext uri="{FF2B5EF4-FFF2-40B4-BE49-F238E27FC236}">
                <a16:creationId xmlns:a16="http://schemas.microsoft.com/office/drawing/2014/main" id="{5274B5AB-14D9-41DF-9745-EEDEF3B6EDB1}"/>
              </a:ext>
            </a:extLst>
          </p:cNvPr>
          <p:cNvSpPr txBox="1"/>
          <p:nvPr/>
        </p:nvSpPr>
        <p:spPr>
          <a:xfrm>
            <a:off x="9724821" y="2280341"/>
            <a:ext cx="1008111" cy="584775"/>
          </a:xfrm>
          <a:prstGeom prst="rect">
            <a:avLst/>
          </a:prstGeom>
          <a:noFill/>
        </p:spPr>
        <p:txBody>
          <a:bodyPr wrap="square" rtlCol="0">
            <a:spAutoFit/>
          </a:bodyPr>
          <a:lstStyle/>
          <a:p>
            <a:pPr algn="r"/>
            <a:r>
              <a:rPr lang="en-US" altLang="ko-KR" sz="1600" dirty="0">
                <a:solidFill>
                  <a:schemeClr val="bg1"/>
                </a:solidFill>
                <a:cs typeface="Arial" pitchFamily="34" charset="0"/>
              </a:rPr>
              <a:t>Contents  Here </a:t>
            </a:r>
            <a:endParaRPr lang="ko-KR" altLang="en-US" sz="1600" dirty="0">
              <a:solidFill>
                <a:schemeClr val="bg1"/>
              </a:solidFill>
              <a:cs typeface="Arial" pitchFamily="34" charset="0"/>
            </a:endParaRPr>
          </a:p>
        </p:txBody>
      </p:sp>
      <p:sp>
        <p:nvSpPr>
          <p:cNvPr id="22" name="Rectangle 21">
            <a:extLst>
              <a:ext uri="{FF2B5EF4-FFF2-40B4-BE49-F238E27FC236}">
                <a16:creationId xmlns:a16="http://schemas.microsoft.com/office/drawing/2014/main" id="{ADA9256B-8C97-4247-A8E8-8989E61412D1}"/>
              </a:ext>
            </a:extLst>
          </p:cNvPr>
          <p:cNvSpPr/>
          <p:nvPr/>
        </p:nvSpPr>
        <p:spPr>
          <a:xfrm>
            <a:off x="10692744" y="2287975"/>
            <a:ext cx="357064" cy="56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57">
            <a:extLst>
              <a:ext uri="{FF2B5EF4-FFF2-40B4-BE49-F238E27FC236}">
                <a16:creationId xmlns:a16="http://schemas.microsoft.com/office/drawing/2014/main" id="{348AD6E7-6821-49E7-9752-0DFF057851D2}"/>
              </a:ext>
            </a:extLst>
          </p:cNvPr>
          <p:cNvSpPr txBox="1"/>
          <p:nvPr/>
        </p:nvSpPr>
        <p:spPr>
          <a:xfrm>
            <a:off x="4293512" y="3028496"/>
            <a:ext cx="936081" cy="3077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400" b="1" dirty="0">
                <a:solidFill>
                  <a:schemeClr val="bg1"/>
                </a:solidFill>
                <a:cs typeface="Arial" pitchFamily="34" charset="0"/>
              </a:rPr>
              <a:t>35%</a:t>
            </a:r>
            <a:endParaRPr lang="ko-KR" altLang="en-US" sz="1400" b="1" dirty="0">
              <a:solidFill>
                <a:schemeClr val="bg1"/>
              </a:solidFill>
              <a:cs typeface="Arial" pitchFamily="34" charset="0"/>
            </a:endParaRPr>
          </a:p>
        </p:txBody>
      </p:sp>
      <p:pic>
        <p:nvPicPr>
          <p:cNvPr id="24" name="图片 23">
            <a:extLst>
              <a:ext uri="{FF2B5EF4-FFF2-40B4-BE49-F238E27FC236}">
                <a16:creationId xmlns:a16="http://schemas.microsoft.com/office/drawing/2014/main" id="{15629BD2-1587-4EF0-9FA1-E251DA1C8A75}"/>
              </a:ext>
            </a:extLst>
          </p:cNvPr>
          <p:cNvPicPr/>
          <p:nvPr/>
        </p:nvPicPr>
        <p:blipFill>
          <a:blip r:embed="rId2"/>
          <a:stretch>
            <a:fillRect/>
          </a:stretch>
        </p:blipFill>
        <p:spPr>
          <a:xfrm>
            <a:off x="1057173" y="2466904"/>
            <a:ext cx="4411471" cy="3117149"/>
          </a:xfrm>
          <a:prstGeom prst="rect">
            <a:avLst/>
          </a:prstGeom>
        </p:spPr>
      </p:pic>
      <p:pic>
        <p:nvPicPr>
          <p:cNvPr id="28" name="图片 27">
            <a:extLst>
              <a:ext uri="{FF2B5EF4-FFF2-40B4-BE49-F238E27FC236}">
                <a16:creationId xmlns:a16="http://schemas.microsoft.com/office/drawing/2014/main" id="{C2763C3D-5642-40F3-9491-AB7218EF94EB}"/>
              </a:ext>
            </a:extLst>
          </p:cNvPr>
          <p:cNvPicPr/>
          <p:nvPr/>
        </p:nvPicPr>
        <p:blipFill>
          <a:blip r:embed="rId3"/>
          <a:stretch>
            <a:fillRect/>
          </a:stretch>
        </p:blipFill>
        <p:spPr>
          <a:xfrm>
            <a:off x="5737302" y="2650426"/>
            <a:ext cx="5935361" cy="1411238"/>
          </a:xfrm>
          <a:prstGeom prst="rect">
            <a:avLst/>
          </a:prstGeom>
        </p:spPr>
      </p:pic>
    </p:spTree>
    <p:extLst>
      <p:ext uri="{BB962C8B-B14F-4D97-AF65-F5344CB8AC3E}">
        <p14:creationId xmlns:p14="http://schemas.microsoft.com/office/powerpoint/2010/main" val="289266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dirty="0"/>
              <a:t>Result Section</a:t>
            </a:r>
          </a:p>
        </p:txBody>
      </p:sp>
      <p:grpSp>
        <p:nvGrpSpPr>
          <p:cNvPr id="33" name="그룹 4">
            <a:extLst>
              <a:ext uri="{FF2B5EF4-FFF2-40B4-BE49-F238E27FC236}">
                <a16:creationId xmlns:a16="http://schemas.microsoft.com/office/drawing/2014/main" id="{1B47C1E2-38C3-4A46-BEAE-DA7B33EC04E8}"/>
              </a:ext>
            </a:extLst>
          </p:cNvPr>
          <p:cNvGrpSpPr/>
          <p:nvPr/>
        </p:nvGrpSpPr>
        <p:grpSpPr>
          <a:xfrm>
            <a:off x="996553" y="2493989"/>
            <a:ext cx="3016377" cy="2144342"/>
            <a:chOff x="595505" y="2676523"/>
            <a:chExt cx="3699190" cy="2629754"/>
          </a:xfrm>
        </p:grpSpPr>
        <p:grpSp>
          <p:nvGrpSpPr>
            <p:cNvPr id="34" name="Group 8">
              <a:extLst>
                <a:ext uri="{FF2B5EF4-FFF2-40B4-BE49-F238E27FC236}">
                  <a16:creationId xmlns:a16="http://schemas.microsoft.com/office/drawing/2014/main" id="{E57AABF0-6042-4FC0-B278-5625408780C1}"/>
                </a:ext>
              </a:extLst>
            </p:cNvPr>
            <p:cNvGrpSpPr/>
            <p:nvPr/>
          </p:nvGrpSpPr>
          <p:grpSpPr>
            <a:xfrm>
              <a:off x="595505" y="2676523"/>
              <a:ext cx="2943711" cy="2629754"/>
              <a:chOff x="-218628" y="1563638"/>
              <a:chExt cx="2943711" cy="2629754"/>
            </a:xfrm>
          </p:grpSpPr>
          <p:sp>
            <p:nvSpPr>
              <p:cNvPr id="54" name="Oval 20">
                <a:extLst>
                  <a:ext uri="{FF2B5EF4-FFF2-40B4-BE49-F238E27FC236}">
                    <a16:creationId xmlns:a16="http://schemas.microsoft.com/office/drawing/2014/main" id="{487C7043-1098-499A-A251-6E5414271F7E}"/>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5" name="Group 21">
                <a:extLst>
                  <a:ext uri="{FF2B5EF4-FFF2-40B4-BE49-F238E27FC236}">
                    <a16:creationId xmlns:a16="http://schemas.microsoft.com/office/drawing/2014/main" id="{EF791D71-D38C-41EA-A37A-FBC72AFBF6E7}"/>
                  </a:ext>
                </a:extLst>
              </p:cNvPr>
              <p:cNvGrpSpPr/>
              <p:nvPr/>
            </p:nvGrpSpPr>
            <p:grpSpPr>
              <a:xfrm>
                <a:off x="276811" y="1563638"/>
                <a:ext cx="2448272" cy="2448272"/>
                <a:chOff x="276811" y="1563638"/>
                <a:chExt cx="2448272" cy="2448272"/>
              </a:xfrm>
              <a:scene3d>
                <a:camera prst="perspectiveRight">
                  <a:rot lat="0" lon="18299991" rev="900000"/>
                </a:camera>
                <a:lightRig rig="threePt" dir="t"/>
              </a:scene3d>
            </p:grpSpPr>
            <p:sp>
              <p:nvSpPr>
                <p:cNvPr id="56" name="Oval 22">
                  <a:extLst>
                    <a:ext uri="{FF2B5EF4-FFF2-40B4-BE49-F238E27FC236}">
                      <a16:creationId xmlns:a16="http://schemas.microsoft.com/office/drawing/2014/main" id="{5C1AAD06-CA0B-4298-839D-5356AE333D9C}"/>
                    </a:ext>
                  </a:extLst>
                </p:cNvPr>
                <p:cNvSpPr/>
                <p:nvPr/>
              </p:nvSpPr>
              <p:spPr>
                <a:xfrm>
                  <a:off x="276811" y="1563638"/>
                  <a:ext cx="2448272" cy="2448272"/>
                </a:xfrm>
                <a:prstGeom prst="ellipse">
                  <a:avLst/>
                </a:prstGeom>
                <a:solidFill>
                  <a:schemeClr val="accent1"/>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7" name="Oval 23">
                  <a:extLst>
                    <a:ext uri="{FF2B5EF4-FFF2-40B4-BE49-F238E27FC236}">
                      <a16:creationId xmlns:a16="http://schemas.microsoft.com/office/drawing/2014/main" id="{A2520CF0-3B53-4370-84A4-5A189EAC99FA}"/>
                    </a:ext>
                  </a:extLst>
                </p:cNvPr>
                <p:cNvSpPr/>
                <p:nvPr/>
              </p:nvSpPr>
              <p:spPr>
                <a:xfrm>
                  <a:off x="492835" y="1779662"/>
                  <a:ext cx="2016224" cy="2016224"/>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 name="Oval 24">
                  <a:extLst>
                    <a:ext uri="{FF2B5EF4-FFF2-40B4-BE49-F238E27FC236}">
                      <a16:creationId xmlns:a16="http://schemas.microsoft.com/office/drawing/2014/main" id="{82558D82-CDCE-4269-A973-D54AA905EB40}"/>
                    </a:ext>
                  </a:extLst>
                </p:cNvPr>
                <p:cNvSpPr/>
                <p:nvPr/>
              </p:nvSpPr>
              <p:spPr>
                <a:xfrm>
                  <a:off x="677047" y="1963874"/>
                  <a:ext cx="1647800" cy="1647800"/>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Oval 25">
                  <a:extLst>
                    <a:ext uri="{FF2B5EF4-FFF2-40B4-BE49-F238E27FC236}">
                      <a16:creationId xmlns:a16="http://schemas.microsoft.com/office/drawing/2014/main" id="{ED3A83E8-DA0C-4BED-8D06-56D360198774}"/>
                    </a:ext>
                  </a:extLst>
                </p:cNvPr>
                <p:cNvSpPr/>
                <p:nvPr/>
              </p:nvSpPr>
              <p:spPr>
                <a:xfrm>
                  <a:off x="861259" y="2148086"/>
                  <a:ext cx="1279376" cy="1279376"/>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 name="Oval 26">
                  <a:extLst>
                    <a:ext uri="{FF2B5EF4-FFF2-40B4-BE49-F238E27FC236}">
                      <a16:creationId xmlns:a16="http://schemas.microsoft.com/office/drawing/2014/main" id="{82117103-85B8-4C72-9D9D-9F2E71773091}"/>
                    </a:ext>
                  </a:extLst>
                </p:cNvPr>
                <p:cNvSpPr/>
                <p:nvPr/>
              </p:nvSpPr>
              <p:spPr>
                <a:xfrm>
                  <a:off x="1045471" y="2332298"/>
                  <a:ext cx="910952" cy="910952"/>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Oval 27">
                  <a:extLst>
                    <a:ext uri="{FF2B5EF4-FFF2-40B4-BE49-F238E27FC236}">
                      <a16:creationId xmlns:a16="http://schemas.microsoft.com/office/drawing/2014/main" id="{4041B546-1FA1-4080-95B0-3012FAA014E6}"/>
                    </a:ext>
                  </a:extLst>
                </p:cNvPr>
                <p:cNvSpPr/>
                <p:nvPr/>
              </p:nvSpPr>
              <p:spPr>
                <a:xfrm>
                  <a:off x="1229522" y="2516349"/>
                  <a:ext cx="542851" cy="542851"/>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Oval 28">
                  <a:extLst>
                    <a:ext uri="{FF2B5EF4-FFF2-40B4-BE49-F238E27FC236}">
                      <a16:creationId xmlns:a16="http://schemas.microsoft.com/office/drawing/2014/main" id="{3A1E0F38-B349-423A-9B78-A4A7D39DD042}"/>
                    </a:ext>
                  </a:extLst>
                </p:cNvPr>
                <p:cNvSpPr/>
                <p:nvPr/>
              </p:nvSpPr>
              <p:spPr>
                <a:xfrm>
                  <a:off x="1377891" y="2664718"/>
                  <a:ext cx="246112" cy="246112"/>
                </a:xfrm>
                <a:prstGeom prst="ellipse">
                  <a:avLst/>
                </a:prstGeom>
                <a:solidFill>
                  <a:schemeClr val="bg1"/>
                </a:solid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35" name="Group 9">
              <a:extLst>
                <a:ext uri="{FF2B5EF4-FFF2-40B4-BE49-F238E27FC236}">
                  <a16:creationId xmlns:a16="http://schemas.microsoft.com/office/drawing/2014/main" id="{2A11B299-828A-48AF-873B-E4703202CDD9}"/>
                </a:ext>
              </a:extLst>
            </p:cNvPr>
            <p:cNvGrpSpPr/>
            <p:nvPr/>
          </p:nvGrpSpPr>
          <p:grpSpPr>
            <a:xfrm>
              <a:off x="2284260" y="2825026"/>
              <a:ext cx="2010435" cy="954090"/>
              <a:chOff x="1719925" y="2675941"/>
              <a:chExt cx="2010435" cy="954090"/>
            </a:xfrm>
          </p:grpSpPr>
          <p:sp>
            <p:nvSpPr>
              <p:cNvPr id="36" name="Parallelogram 10">
                <a:extLst>
                  <a:ext uri="{FF2B5EF4-FFF2-40B4-BE49-F238E27FC236}">
                    <a16:creationId xmlns:a16="http://schemas.microsoft.com/office/drawing/2014/main" id="{EA986424-0D17-45E7-928E-BEF8356BF3E1}"/>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7" name="Rectangle 34">
                <a:extLst>
                  <a:ext uri="{FF2B5EF4-FFF2-40B4-BE49-F238E27FC236}">
                    <a16:creationId xmlns:a16="http://schemas.microsoft.com/office/drawing/2014/main" id="{481D1A44-3F1D-4E56-8538-0DFF4B271713}"/>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38" name="Group 12">
                <a:extLst>
                  <a:ext uri="{FF2B5EF4-FFF2-40B4-BE49-F238E27FC236}">
                    <a16:creationId xmlns:a16="http://schemas.microsoft.com/office/drawing/2014/main" id="{3B77E46D-E10C-4C07-9FA4-06C39A93284A}"/>
                  </a:ext>
                </a:extLst>
              </p:cNvPr>
              <p:cNvGrpSpPr/>
              <p:nvPr/>
            </p:nvGrpSpPr>
            <p:grpSpPr>
              <a:xfrm rot="19800000">
                <a:off x="1953619" y="2675941"/>
                <a:ext cx="1776741" cy="850143"/>
                <a:chOff x="1475656" y="3331348"/>
                <a:chExt cx="2725289" cy="1304008"/>
              </a:xfrm>
            </p:grpSpPr>
            <p:sp>
              <p:nvSpPr>
                <p:cNvPr id="39" name="Parallelogram 13">
                  <a:extLst>
                    <a:ext uri="{FF2B5EF4-FFF2-40B4-BE49-F238E27FC236}">
                      <a16:creationId xmlns:a16="http://schemas.microsoft.com/office/drawing/2014/main" id="{FA6281FB-87AC-4160-ADD3-8A4B563AAA04}"/>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48" name="Parallelogram 14">
                  <a:extLst>
                    <a:ext uri="{FF2B5EF4-FFF2-40B4-BE49-F238E27FC236}">
                      <a16:creationId xmlns:a16="http://schemas.microsoft.com/office/drawing/2014/main" id="{7E59420A-08FB-46A1-9909-3A2D189E375F}"/>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49" name="Group 15">
                  <a:extLst>
                    <a:ext uri="{FF2B5EF4-FFF2-40B4-BE49-F238E27FC236}">
                      <a16:creationId xmlns:a16="http://schemas.microsoft.com/office/drawing/2014/main" id="{043BD467-4618-497D-8680-E770CFBDA917}"/>
                    </a:ext>
                  </a:extLst>
                </p:cNvPr>
                <p:cNvGrpSpPr/>
                <p:nvPr/>
              </p:nvGrpSpPr>
              <p:grpSpPr>
                <a:xfrm>
                  <a:off x="1475656" y="3862964"/>
                  <a:ext cx="2152334" cy="246090"/>
                  <a:chOff x="1688158" y="3440846"/>
                  <a:chExt cx="1659706" cy="379529"/>
                </a:xfrm>
              </p:grpSpPr>
              <p:sp>
                <p:nvSpPr>
                  <p:cNvPr id="51" name="Trapezoid 33">
                    <a:extLst>
                      <a:ext uri="{FF2B5EF4-FFF2-40B4-BE49-F238E27FC236}">
                        <a16:creationId xmlns:a16="http://schemas.microsoft.com/office/drawing/2014/main" id="{84FC95BE-521A-44A1-99CD-99D4F6925905}"/>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2" name="Chord 18">
                    <a:extLst>
                      <a:ext uri="{FF2B5EF4-FFF2-40B4-BE49-F238E27FC236}">
                        <a16:creationId xmlns:a16="http://schemas.microsoft.com/office/drawing/2014/main" id="{16C685F2-FD75-44FA-99B5-89658D6114AA}"/>
                      </a:ext>
                    </a:extLst>
                  </p:cNvPr>
                  <p:cNvSpPr/>
                  <p:nvPr/>
                </p:nvSpPr>
                <p:spPr>
                  <a:xfrm>
                    <a:off x="1688158" y="3454556"/>
                    <a:ext cx="155575" cy="352111"/>
                  </a:xfrm>
                  <a:prstGeom prst="chord">
                    <a:avLst>
                      <a:gd name="adj1" fmla="val 5391179"/>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53" name="Trapezoid 37">
                    <a:extLst>
                      <a:ext uri="{FF2B5EF4-FFF2-40B4-BE49-F238E27FC236}">
                        <a16:creationId xmlns:a16="http://schemas.microsoft.com/office/drawing/2014/main" id="{DAECF3D2-3F17-43B6-8E92-8B683BA874D6}"/>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50" name="Parallelogram 16">
                  <a:extLst>
                    <a:ext uri="{FF2B5EF4-FFF2-40B4-BE49-F238E27FC236}">
                      <a16:creationId xmlns:a16="http://schemas.microsoft.com/office/drawing/2014/main" id="{7ACCE905-2414-4BD1-9136-4E24704B9B08}"/>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grpSp>
      <p:sp>
        <p:nvSpPr>
          <p:cNvPr id="64" name="TextBox 7">
            <a:extLst>
              <a:ext uri="{FF2B5EF4-FFF2-40B4-BE49-F238E27FC236}">
                <a16:creationId xmlns:a16="http://schemas.microsoft.com/office/drawing/2014/main" id="{821869C3-D175-4BEE-ACF0-457F63148CA4}"/>
              </a:ext>
            </a:extLst>
          </p:cNvPr>
          <p:cNvSpPr txBox="1"/>
          <p:nvPr/>
        </p:nvSpPr>
        <p:spPr>
          <a:xfrm>
            <a:off x="5685386" y="1702011"/>
            <a:ext cx="5882218" cy="584775"/>
          </a:xfrm>
          <a:prstGeom prst="rect">
            <a:avLst/>
          </a:prstGeom>
          <a:noFill/>
        </p:spPr>
        <p:txBody>
          <a:bodyPr wrap="square" rtlCol="0" anchor="ctr">
            <a:spAutoFit/>
          </a:bodyPr>
          <a:lstStyle/>
          <a:p>
            <a:pPr algn="l"/>
            <a:r>
              <a:rPr lang="en-GB" altLang="ko-KR" sz="3200" b="1" dirty="0">
                <a:solidFill>
                  <a:schemeClr val="accent1"/>
                </a:solidFill>
                <a:cs typeface="Arial" pitchFamily="34" charset="0"/>
              </a:rPr>
              <a:t>The Winner is Murray Hill  !!!!</a:t>
            </a:r>
            <a:endParaRPr lang="ko-KR" altLang="en-US" sz="3200" b="1" dirty="0">
              <a:solidFill>
                <a:schemeClr val="tx1"/>
              </a:solidFill>
              <a:cs typeface="Arial" pitchFamily="34" charset="0"/>
            </a:endParaRPr>
          </a:p>
        </p:txBody>
      </p:sp>
      <p:sp>
        <p:nvSpPr>
          <p:cNvPr id="65" name="TextBox 8">
            <a:extLst>
              <a:ext uri="{FF2B5EF4-FFF2-40B4-BE49-F238E27FC236}">
                <a16:creationId xmlns:a16="http://schemas.microsoft.com/office/drawing/2014/main" id="{F97F2B74-1F8C-45EA-81B6-677AEAD3A428}"/>
              </a:ext>
            </a:extLst>
          </p:cNvPr>
          <p:cNvSpPr txBox="1"/>
          <p:nvPr/>
        </p:nvSpPr>
        <p:spPr>
          <a:xfrm flipH="1">
            <a:off x="5685385" y="2427152"/>
            <a:ext cx="4994452" cy="2308324"/>
          </a:xfrm>
          <a:prstGeom prst="rect">
            <a:avLst/>
          </a:prstGeom>
          <a:noFill/>
        </p:spPr>
        <p:txBody>
          <a:bodyPr wrap="square" rtlCol="0">
            <a:spAutoFit/>
          </a:bodyPr>
          <a:lstStyle/>
          <a:p>
            <a:r>
              <a:rPr lang="en-US" altLang="ko-KR" sz="1600" dirty="0">
                <a:solidFill>
                  <a:schemeClr val="tx1"/>
                </a:solidFill>
                <a:cs typeface="Arial" pitchFamily="34" charset="0"/>
              </a:rPr>
              <a:t>Key Reasons:</a:t>
            </a:r>
          </a:p>
          <a:p>
            <a:endParaRPr lang="en-US" altLang="ko-KR" sz="1600" dirty="0">
              <a:cs typeface="Arial" pitchFamily="34" charset="0"/>
            </a:endParaRPr>
          </a:p>
          <a:p>
            <a:pPr marL="285750" indent="-285750">
              <a:buFont typeface="Wingdings" panose="05000000000000000000" pitchFamily="2" charset="2"/>
              <a:buChar char="Ø"/>
            </a:pPr>
            <a:r>
              <a:rPr lang="en-US" altLang="ko-KR" sz="1600" dirty="0">
                <a:cs typeface="Arial" pitchFamily="34" charset="0"/>
              </a:rPr>
              <a:t>Has numbers of Japanese with great rating</a:t>
            </a:r>
          </a:p>
          <a:p>
            <a:pPr marL="285750" indent="-285750">
              <a:buFont typeface="Wingdings" panose="05000000000000000000" pitchFamily="2" charset="2"/>
              <a:buChar char="Ø"/>
            </a:pPr>
            <a:endParaRPr lang="en-US" altLang="ko-KR" sz="1600" dirty="0">
              <a:cs typeface="Arial" pitchFamily="34" charset="0"/>
            </a:endParaRPr>
          </a:p>
          <a:p>
            <a:pPr marL="285750" indent="-285750">
              <a:buFont typeface="Wingdings" panose="05000000000000000000" pitchFamily="2" charset="2"/>
              <a:buChar char="Ø"/>
            </a:pPr>
            <a:r>
              <a:rPr lang="en-US" altLang="ko-KR" sz="1600" dirty="0">
                <a:solidFill>
                  <a:schemeClr val="tx1"/>
                </a:solidFill>
                <a:cs typeface="Arial" pitchFamily="34" charset="0"/>
              </a:rPr>
              <a:t>Has numbers of Gym with great rating</a:t>
            </a:r>
          </a:p>
          <a:p>
            <a:pPr marL="285750" indent="-285750">
              <a:buFont typeface="Wingdings" panose="05000000000000000000" pitchFamily="2" charset="2"/>
              <a:buChar char="Ø"/>
            </a:pPr>
            <a:endParaRPr lang="en-US" altLang="ko-KR" sz="1600" dirty="0">
              <a:solidFill>
                <a:schemeClr val="tx1"/>
              </a:solidFill>
              <a:cs typeface="Arial" pitchFamily="34" charset="0"/>
            </a:endParaRPr>
          </a:p>
          <a:p>
            <a:pPr marL="285750" indent="-285750">
              <a:buFont typeface="Wingdings" panose="05000000000000000000" pitchFamily="2" charset="2"/>
              <a:buChar char="Ø"/>
            </a:pPr>
            <a:r>
              <a:rPr lang="en-US" altLang="ko-KR" sz="1600" dirty="0">
                <a:cs typeface="Arial" pitchFamily="34" charset="0"/>
              </a:rPr>
              <a:t>Located in a relatively safe Borough</a:t>
            </a:r>
          </a:p>
          <a:p>
            <a:pPr marL="285750" indent="-285750">
              <a:buFont typeface="Wingdings" panose="05000000000000000000" pitchFamily="2" charset="2"/>
              <a:buChar char="Ø"/>
            </a:pPr>
            <a:endParaRPr lang="en-US" altLang="ko-KR" sz="1600" dirty="0">
              <a:cs typeface="Arial" pitchFamily="34" charset="0"/>
            </a:endParaRPr>
          </a:p>
          <a:p>
            <a:pPr marL="285750" indent="-285750">
              <a:buFont typeface="Wingdings" panose="05000000000000000000" pitchFamily="2" charset="2"/>
              <a:buChar char="Ø"/>
            </a:pPr>
            <a:r>
              <a:rPr lang="en-US" altLang="ko-KR" sz="1600" dirty="0">
                <a:solidFill>
                  <a:schemeClr val="tx1"/>
                </a:solidFill>
                <a:cs typeface="Arial" pitchFamily="34" charset="0"/>
              </a:rPr>
              <a:t>Close to work</a:t>
            </a:r>
            <a:endParaRPr lang="ko-KR" altLang="en-US" sz="1600" dirty="0">
              <a:solidFill>
                <a:schemeClr val="tx1"/>
              </a:solidFill>
              <a:cs typeface="Arial" pitchFamily="34" charset="0"/>
            </a:endParaRPr>
          </a:p>
        </p:txBody>
      </p:sp>
    </p:spTree>
    <p:extLst>
      <p:ext uri="{BB962C8B-B14F-4D97-AF65-F5344CB8AC3E}">
        <p14:creationId xmlns:p14="http://schemas.microsoft.com/office/powerpoint/2010/main" val="34990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0" y="4584915"/>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4762" y="482793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1234136" y="0"/>
            <a:ext cx="466184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7078414" y="1541526"/>
            <a:ext cx="4661840" cy="523220"/>
          </a:xfrm>
          <a:prstGeom prst="rect">
            <a:avLst/>
          </a:prstGeom>
          <a:noFill/>
        </p:spPr>
        <p:txBody>
          <a:bodyPr wrap="square" rtlCol="0">
            <a:spAutoFit/>
          </a:bodyPr>
          <a:lstStyle/>
          <a:p>
            <a:r>
              <a:rPr lang="en-US" altLang="ko-KR" sz="1400" dirty="0">
                <a:solidFill>
                  <a:schemeClr val="bg1"/>
                </a:solidFill>
                <a:cs typeface="Arial" pitchFamily="34" charset="0"/>
              </a:rPr>
              <a:t>The business problems that need to be solved and the background of the problems</a:t>
            </a:r>
          </a:p>
        </p:txBody>
      </p:sp>
      <p:sp>
        <p:nvSpPr>
          <p:cNvPr id="5" name="TextBox 4">
            <a:extLst>
              <a:ext uri="{FF2B5EF4-FFF2-40B4-BE49-F238E27FC236}">
                <a16:creationId xmlns:a16="http://schemas.microsoft.com/office/drawing/2014/main" id="{8591A18A-7559-4485-BC2C-6ACBBA9F87DF}"/>
              </a:ext>
            </a:extLst>
          </p:cNvPr>
          <p:cNvSpPr txBox="1"/>
          <p:nvPr/>
        </p:nvSpPr>
        <p:spPr>
          <a:xfrm>
            <a:off x="7060836" y="993446"/>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 </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987" y="85860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sp>
        <p:nvSpPr>
          <p:cNvPr id="7" name="TextBox 6">
            <a:extLst>
              <a:ext uri="{FF2B5EF4-FFF2-40B4-BE49-F238E27FC236}">
                <a16:creationId xmlns:a16="http://schemas.microsoft.com/office/drawing/2014/main" id="{38A41E9E-1812-4ACE-A417-73C9AF47F355}"/>
              </a:ext>
            </a:extLst>
          </p:cNvPr>
          <p:cNvSpPr txBox="1"/>
          <p:nvPr/>
        </p:nvSpPr>
        <p:spPr>
          <a:xfrm>
            <a:off x="7078414" y="2836718"/>
            <a:ext cx="4661840" cy="523220"/>
          </a:xfrm>
          <a:prstGeom prst="rect">
            <a:avLst/>
          </a:prstGeom>
          <a:noFill/>
        </p:spPr>
        <p:txBody>
          <a:bodyPr wrap="square" rtlCol="0">
            <a:spAutoFit/>
          </a:bodyPr>
          <a:lstStyle/>
          <a:p>
            <a:r>
              <a:rPr lang="en-US" altLang="ko-KR" sz="1400" dirty="0">
                <a:solidFill>
                  <a:schemeClr val="bg1"/>
                </a:solidFill>
                <a:cs typeface="Arial" pitchFamily="34" charset="0"/>
              </a:rPr>
              <a:t>Describe data requirements and sources needed to solve the problems</a:t>
            </a:r>
          </a:p>
        </p:txBody>
      </p:sp>
      <p:sp>
        <p:nvSpPr>
          <p:cNvPr id="9" name="TextBox 8">
            <a:extLst>
              <a:ext uri="{FF2B5EF4-FFF2-40B4-BE49-F238E27FC236}">
                <a16:creationId xmlns:a16="http://schemas.microsoft.com/office/drawing/2014/main" id="{EC79CA3D-1245-4812-BE2C-A17717D31459}"/>
              </a:ext>
            </a:extLst>
          </p:cNvPr>
          <p:cNvSpPr txBox="1"/>
          <p:nvPr/>
        </p:nvSpPr>
        <p:spPr>
          <a:xfrm>
            <a:off x="7060836" y="2288638"/>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 </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987" y="215379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sp>
        <p:nvSpPr>
          <p:cNvPr id="11" name="TextBox 10">
            <a:extLst>
              <a:ext uri="{FF2B5EF4-FFF2-40B4-BE49-F238E27FC236}">
                <a16:creationId xmlns:a16="http://schemas.microsoft.com/office/drawing/2014/main" id="{15E1B5E5-22C6-4CAE-BC59-0EB34CC7C043}"/>
              </a:ext>
            </a:extLst>
          </p:cNvPr>
          <p:cNvSpPr txBox="1"/>
          <p:nvPr/>
        </p:nvSpPr>
        <p:spPr>
          <a:xfrm>
            <a:off x="7078414" y="4131910"/>
            <a:ext cx="4661840" cy="646331"/>
          </a:xfrm>
          <a:prstGeom prst="rect">
            <a:avLst/>
          </a:prstGeom>
          <a:noFill/>
        </p:spPr>
        <p:txBody>
          <a:bodyPr wrap="square" rtlCol="0">
            <a:spAutoFit/>
          </a:bodyPr>
          <a:lstStyle/>
          <a:p>
            <a:r>
              <a:rPr lang="en-US" altLang="ko-KR" sz="1200" dirty="0">
                <a:solidFill>
                  <a:schemeClr val="bg1"/>
                </a:solidFill>
                <a:cs typeface="Arial" pitchFamily="34" charset="0"/>
              </a:rPr>
              <a:t>Describe data science method we are using to solve the problems and statistical testing and machine learning technics that the report performed</a:t>
            </a:r>
          </a:p>
        </p:txBody>
      </p:sp>
      <p:sp>
        <p:nvSpPr>
          <p:cNvPr id="13" name="TextBox 12">
            <a:extLst>
              <a:ext uri="{FF2B5EF4-FFF2-40B4-BE49-F238E27FC236}">
                <a16:creationId xmlns:a16="http://schemas.microsoft.com/office/drawing/2014/main" id="{5A5757E4-1723-4073-9FC5-1D351F20A151}"/>
              </a:ext>
            </a:extLst>
          </p:cNvPr>
          <p:cNvSpPr txBox="1"/>
          <p:nvPr/>
        </p:nvSpPr>
        <p:spPr>
          <a:xfrm>
            <a:off x="7060836" y="3583830"/>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Methodology and Finding</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987" y="344899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78414" y="5427101"/>
            <a:ext cx="4661840" cy="523220"/>
          </a:xfrm>
          <a:prstGeom prst="rect">
            <a:avLst/>
          </a:prstGeom>
          <a:noFill/>
        </p:spPr>
        <p:txBody>
          <a:bodyPr wrap="square" rtlCol="0">
            <a:spAutoFit/>
          </a:bodyPr>
          <a:lstStyle/>
          <a:p>
            <a:r>
              <a:rPr lang="en-US" altLang="ko-KR" sz="1400" dirty="0">
                <a:solidFill>
                  <a:schemeClr val="bg1"/>
                </a:solidFill>
                <a:cs typeface="Arial" pitchFamily="34" charset="0"/>
              </a:rPr>
              <a:t>Discuss the result of the analysis and proposed recommendation</a:t>
            </a:r>
          </a:p>
        </p:txBody>
      </p:sp>
      <p:sp>
        <p:nvSpPr>
          <p:cNvPr id="17" name="TextBox 16">
            <a:extLst>
              <a:ext uri="{FF2B5EF4-FFF2-40B4-BE49-F238E27FC236}">
                <a16:creationId xmlns:a16="http://schemas.microsoft.com/office/drawing/2014/main" id="{493DF382-44DD-45C3-9704-34E8893BC3AC}"/>
              </a:ext>
            </a:extLst>
          </p:cNvPr>
          <p:cNvSpPr txBox="1"/>
          <p:nvPr/>
        </p:nvSpPr>
        <p:spPr>
          <a:xfrm>
            <a:off x="7060836" y="4879021"/>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Result</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987" y="4744181"/>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2161284" y="664363"/>
            <a:ext cx="3040921" cy="1754326"/>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Report </a:t>
            </a:r>
          </a:p>
          <a:p>
            <a:pPr algn="r"/>
            <a:r>
              <a:rPr lang="en-US" altLang="ko-KR" sz="5400" dirty="0">
                <a:solidFill>
                  <a:schemeClr val="bg1"/>
                </a:solidFill>
                <a:latin typeface="+mj-lt"/>
                <a:cs typeface="Arial" pitchFamily="34" charset="0"/>
              </a:rPr>
              <a:t>Content</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62406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3EF9808-C6AD-4138-B7CA-F72ECE537A8C}"/>
              </a:ext>
            </a:extLst>
          </p:cNvPr>
          <p:cNvGrpSpPr/>
          <p:nvPr/>
        </p:nvGrpSpPr>
        <p:grpSpPr>
          <a:xfrm>
            <a:off x="6316294" y="1899288"/>
            <a:ext cx="5474490" cy="4958712"/>
            <a:chOff x="1569022" y="1657523"/>
            <a:chExt cx="5617573" cy="5088315"/>
          </a:xfrm>
        </p:grpSpPr>
        <p:sp>
          <p:nvSpPr>
            <p:cNvPr id="84" name="Freeform: Shape 83">
              <a:extLst>
                <a:ext uri="{FF2B5EF4-FFF2-40B4-BE49-F238E27FC236}">
                  <a16:creationId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94" name="Graphic 124">
              <a:extLst>
                <a:ext uri="{FF2B5EF4-FFF2-40B4-BE49-F238E27FC236}">
                  <a16:creationId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Introduction Section</a:t>
            </a:r>
          </a:p>
        </p:txBody>
      </p:sp>
      <p:sp>
        <p:nvSpPr>
          <p:cNvPr id="22" name="TextBox 21">
            <a:extLst>
              <a:ext uri="{FF2B5EF4-FFF2-40B4-BE49-F238E27FC236}">
                <a16:creationId xmlns:a16="http://schemas.microsoft.com/office/drawing/2014/main" id="{8B602F9B-DA7A-4A23-B974-C285B34A2753}"/>
              </a:ext>
            </a:extLst>
          </p:cNvPr>
          <p:cNvSpPr txBox="1"/>
          <p:nvPr/>
        </p:nvSpPr>
        <p:spPr>
          <a:xfrm>
            <a:off x="638970" y="1610621"/>
            <a:ext cx="2499493" cy="461665"/>
          </a:xfrm>
          <a:prstGeom prst="rect">
            <a:avLst/>
          </a:prstGeom>
          <a:noFill/>
        </p:spPr>
        <p:txBody>
          <a:bodyPr wrap="square" rtlCol="0" anchor="ctr">
            <a:spAutoFit/>
          </a:bodyPr>
          <a:lstStyle/>
          <a:p>
            <a:r>
              <a:rPr lang="en-GB" altLang="ko-KR" sz="2400" dirty="0">
                <a:solidFill>
                  <a:schemeClr val="accent2"/>
                </a:solidFill>
                <a:cs typeface="Arial" pitchFamily="34" charset="0"/>
              </a:rPr>
              <a:t>Background</a:t>
            </a:r>
            <a:endParaRPr lang="ko-KR" altLang="en-US" sz="2400" dirty="0">
              <a:cs typeface="Arial" pitchFamily="34" charset="0"/>
            </a:endParaRPr>
          </a:p>
        </p:txBody>
      </p:sp>
      <p:sp>
        <p:nvSpPr>
          <p:cNvPr id="96" name="TextBox 95">
            <a:extLst>
              <a:ext uri="{FF2B5EF4-FFF2-40B4-BE49-F238E27FC236}">
                <a16:creationId xmlns:a16="http://schemas.microsoft.com/office/drawing/2014/main" id="{6F6EA8EE-959E-4596-81E4-8F275834DF9F}"/>
              </a:ext>
            </a:extLst>
          </p:cNvPr>
          <p:cNvSpPr txBox="1"/>
          <p:nvPr/>
        </p:nvSpPr>
        <p:spPr>
          <a:xfrm>
            <a:off x="675531" y="2205765"/>
            <a:ext cx="5417691" cy="2031325"/>
          </a:xfrm>
          <a:prstGeom prst="rect">
            <a:avLst/>
          </a:prstGeom>
          <a:noFill/>
        </p:spPr>
        <p:txBody>
          <a:bodyPr wrap="square" rtlCol="0">
            <a:spAutoFit/>
          </a:bodyPr>
          <a:lstStyle/>
          <a:p>
            <a:r>
              <a:rPr lang="en-US" altLang="zh-CN" sz="1400" dirty="0"/>
              <a:t>I am a finance analyst currently living and working in Australia. I live in Sydney with easy access to gym and wide range of restaurants. Recently, I’ve got an offer to be a CFO in one of the world largest FMCG companies, but the company require me to work and move to New York City and I would like to explore if I can find a place to live similar with one I live now. I have a passion in fitness and Japanese food; thus, a gym and a nice Japanese restaurant are something cannot to miss in my life. My life motto is “Eat More, Exercise More”.</a:t>
            </a:r>
            <a:endParaRPr lang="zh-CN" altLang="zh-CN" sz="1400" dirty="0"/>
          </a:p>
        </p:txBody>
      </p:sp>
      <p:sp>
        <p:nvSpPr>
          <p:cNvPr id="3" name="矩形 2">
            <a:extLst>
              <a:ext uri="{FF2B5EF4-FFF2-40B4-BE49-F238E27FC236}">
                <a16:creationId xmlns:a16="http://schemas.microsoft.com/office/drawing/2014/main" id="{C7F53859-2E2E-4BB4-97AD-3F720F9E86D7}"/>
              </a:ext>
            </a:extLst>
          </p:cNvPr>
          <p:cNvSpPr/>
          <p:nvPr/>
        </p:nvSpPr>
        <p:spPr>
          <a:xfrm>
            <a:off x="675531" y="4370569"/>
            <a:ext cx="5281386" cy="1815882"/>
          </a:xfrm>
          <a:prstGeom prst="rect">
            <a:avLst/>
          </a:prstGeom>
          <a:noFill/>
        </p:spPr>
        <p:txBody>
          <a:bodyPr wrap="square" rtlCol="0">
            <a:spAutoFit/>
          </a:bodyPr>
          <a:lstStyle/>
          <a:p>
            <a:r>
              <a:rPr lang="en-US" altLang="zh-CN" sz="1400" dirty="0"/>
              <a:t>New York City, often called New York, has condensed population that it is easy to meet people professionally and personally. Museums, restaurants, bars and live entertainment offer great options for people love convenience. Living in the city affords one the opportunity to live a life time in a day. From a morning run in Central Park or gym, to some of the best food imaginable in the afternoon, to an evening watching comedy show in a club. Lives in New York really can be like the movies.  </a:t>
            </a:r>
            <a:endParaRPr lang="zh-CN" altLang="zh-CN" sz="1400" dirty="0"/>
          </a:p>
        </p:txBody>
      </p:sp>
    </p:spTree>
    <p:extLst>
      <p:ext uri="{BB962C8B-B14F-4D97-AF65-F5344CB8AC3E}">
        <p14:creationId xmlns:p14="http://schemas.microsoft.com/office/powerpoint/2010/main" val="182380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FB9659BF-545F-4398-93C6-0B7DE14CDA33}"/>
              </a:ext>
            </a:extLst>
          </p:cNvPr>
          <p:cNvGrpSpPr/>
          <p:nvPr/>
        </p:nvGrpSpPr>
        <p:grpSpPr>
          <a:xfrm>
            <a:off x="2968101" y="1451104"/>
            <a:ext cx="2952201" cy="3058907"/>
            <a:chOff x="3551703" y="1568606"/>
            <a:chExt cx="2952201" cy="3058907"/>
          </a:xfrm>
        </p:grpSpPr>
        <p:sp>
          <p:nvSpPr>
            <p:cNvPr id="96" name="Oval 95">
              <a:extLst>
                <a:ext uri="{FF2B5EF4-FFF2-40B4-BE49-F238E27FC236}">
                  <a16:creationId xmlns:a16="http://schemas.microsoft.com/office/drawing/2014/main" id="{E60497C3-7036-429C-8670-F5428D66F7A6}"/>
                </a:ext>
              </a:extLst>
            </p:cNvPr>
            <p:cNvSpPr/>
            <p:nvPr/>
          </p:nvSpPr>
          <p:spPr>
            <a:xfrm>
              <a:off x="3571959" y="1571134"/>
              <a:ext cx="2392181" cy="2392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CC3E0C7A-4D5A-4398-911D-F665F183909E}"/>
                </a:ext>
              </a:extLst>
            </p:cNvPr>
            <p:cNvSpPr/>
            <p:nvPr/>
          </p:nvSpPr>
          <p:spPr>
            <a:xfrm>
              <a:off x="3551703" y="1568606"/>
              <a:ext cx="2952201" cy="3058907"/>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2">
                <a:lumMod val="50000"/>
              </a:schemeClr>
            </a:solidFill>
            <a:ln w="9525"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altLang="zh-CN" dirty="0"/>
              <a:t>Introduction Section</a:t>
            </a:r>
          </a:p>
        </p:txBody>
      </p:sp>
      <p:sp>
        <p:nvSpPr>
          <p:cNvPr id="21" name="TextBox 21">
            <a:extLst>
              <a:ext uri="{FF2B5EF4-FFF2-40B4-BE49-F238E27FC236}">
                <a16:creationId xmlns:a16="http://schemas.microsoft.com/office/drawing/2014/main" id="{D27677A3-3789-433E-AF29-4AF9137DE4E7}"/>
              </a:ext>
            </a:extLst>
          </p:cNvPr>
          <p:cNvSpPr txBox="1"/>
          <p:nvPr/>
        </p:nvSpPr>
        <p:spPr>
          <a:xfrm>
            <a:off x="6721638" y="1451104"/>
            <a:ext cx="3656358" cy="461665"/>
          </a:xfrm>
          <a:prstGeom prst="rect">
            <a:avLst/>
          </a:prstGeom>
          <a:noFill/>
        </p:spPr>
        <p:txBody>
          <a:bodyPr wrap="square" rtlCol="0" anchor="ctr">
            <a:spAutoFit/>
          </a:bodyPr>
          <a:lstStyle/>
          <a:p>
            <a:r>
              <a:rPr lang="en-GB" altLang="ko-KR" sz="2400" dirty="0">
                <a:solidFill>
                  <a:schemeClr val="accent2"/>
                </a:solidFill>
                <a:cs typeface="Arial" pitchFamily="34" charset="0"/>
              </a:rPr>
              <a:t>Problem to be solved</a:t>
            </a:r>
            <a:endParaRPr lang="ko-KR" altLang="en-US" sz="2400" dirty="0">
              <a:cs typeface="Arial" pitchFamily="34" charset="0"/>
            </a:endParaRPr>
          </a:p>
        </p:txBody>
      </p:sp>
      <p:sp>
        <p:nvSpPr>
          <p:cNvPr id="22" name="Rounded Rectangle 51">
            <a:extLst>
              <a:ext uri="{FF2B5EF4-FFF2-40B4-BE49-F238E27FC236}">
                <a16:creationId xmlns:a16="http://schemas.microsoft.com/office/drawing/2014/main" id="{ABA61101-50F1-49AF-A646-C31A3D132491}"/>
              </a:ext>
            </a:extLst>
          </p:cNvPr>
          <p:cNvSpPr/>
          <p:nvPr/>
        </p:nvSpPr>
        <p:spPr>
          <a:xfrm rot="16200000" flipH="1">
            <a:off x="10069934" y="1368065"/>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3" name="Freeform: Shape 93">
            <a:extLst>
              <a:ext uri="{FF2B5EF4-FFF2-40B4-BE49-F238E27FC236}">
                <a16:creationId xmlns:a16="http://schemas.microsoft.com/office/drawing/2014/main" id="{6B1C7AD7-266B-4DD5-919E-443C4EDD9257}"/>
              </a:ext>
            </a:extLst>
          </p:cNvPr>
          <p:cNvSpPr/>
          <p:nvPr/>
        </p:nvSpPr>
        <p:spPr>
          <a:xfrm>
            <a:off x="1392262" y="1893861"/>
            <a:ext cx="2834179" cy="3981206"/>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6"/>
          </a:solidFill>
          <a:ln w="1698" cap="flat">
            <a:noFill/>
            <a:prstDash val="solid"/>
            <a:miter/>
          </a:ln>
        </p:spPr>
        <p:txBody>
          <a:bodyPr rtlCol="0" anchor="ctr"/>
          <a:lstStyle/>
          <a:p>
            <a:endParaRPr lang="en-US"/>
          </a:p>
        </p:txBody>
      </p:sp>
      <p:sp>
        <p:nvSpPr>
          <p:cNvPr id="24" name="TextBox 95">
            <a:extLst>
              <a:ext uri="{FF2B5EF4-FFF2-40B4-BE49-F238E27FC236}">
                <a16:creationId xmlns:a16="http://schemas.microsoft.com/office/drawing/2014/main" id="{41BC52C2-4FBE-4310-8DFC-62AD734124C1}"/>
              </a:ext>
            </a:extLst>
          </p:cNvPr>
          <p:cNvSpPr txBox="1"/>
          <p:nvPr/>
        </p:nvSpPr>
        <p:spPr>
          <a:xfrm>
            <a:off x="6721638" y="2274819"/>
            <a:ext cx="4004823" cy="3108543"/>
          </a:xfrm>
          <a:prstGeom prst="rect">
            <a:avLst/>
          </a:prstGeom>
          <a:noFill/>
        </p:spPr>
        <p:txBody>
          <a:bodyPr wrap="square" rtlCol="0">
            <a:spAutoFit/>
          </a:bodyPr>
          <a:lstStyle/>
          <a:p>
            <a:r>
              <a:rPr lang="en-US" altLang="zh-CN" sz="1400" dirty="0"/>
              <a:t>How to find an ideal neighborhood in New York City that meet the following conditions:</a:t>
            </a:r>
          </a:p>
          <a:p>
            <a:endParaRPr lang="en-US" altLang="zh-CN" sz="1400" dirty="0"/>
          </a:p>
          <a:p>
            <a:pPr marL="285750" indent="-285750">
              <a:buFont typeface="Wingdings" panose="05000000000000000000" pitchFamily="2" charset="2"/>
              <a:buChar char="l"/>
            </a:pPr>
            <a:r>
              <a:rPr lang="en-US" altLang="zh-CN" sz="1400" dirty="0"/>
              <a:t>The Borough it belongs to has good safety level</a:t>
            </a:r>
          </a:p>
          <a:p>
            <a:endParaRPr lang="en-US" altLang="zh-CN" sz="1400" dirty="0"/>
          </a:p>
          <a:p>
            <a:pPr marL="285750" indent="-285750">
              <a:buFont typeface="Wingdings" panose="05000000000000000000" pitchFamily="2" charset="2"/>
              <a:buChar char="l"/>
            </a:pPr>
            <a:r>
              <a:rPr lang="en-US" altLang="zh-CN" sz="1400" dirty="0"/>
              <a:t>Nearby location has different good rating gym facilities</a:t>
            </a:r>
          </a:p>
          <a:p>
            <a:endParaRPr lang="en-US" altLang="zh-CN" sz="1400" dirty="0"/>
          </a:p>
          <a:p>
            <a:pPr marL="285750" indent="-285750">
              <a:buFont typeface="Wingdings" panose="05000000000000000000" pitchFamily="2" charset="2"/>
              <a:buChar char="l"/>
            </a:pPr>
            <a:r>
              <a:rPr lang="en-US" altLang="zh-CN" sz="1400" dirty="0"/>
              <a:t>Nearby location has different good rating Japanese restaurants</a:t>
            </a:r>
          </a:p>
          <a:p>
            <a:endParaRPr lang="en-US" altLang="zh-CN" sz="1400" dirty="0"/>
          </a:p>
          <a:p>
            <a:pPr marL="285750" indent="-285750">
              <a:buFont typeface="Wingdings" panose="05000000000000000000" pitchFamily="2" charset="2"/>
              <a:buChar char="l"/>
            </a:pPr>
            <a:r>
              <a:rPr lang="en-US" altLang="zh-CN" sz="1400" dirty="0"/>
              <a:t>List and visualize all the major parts of New York has good Japanese restaurant </a:t>
            </a:r>
          </a:p>
        </p:txBody>
      </p:sp>
    </p:spTree>
    <p:extLst>
      <p:ext uri="{BB962C8B-B14F-4D97-AF65-F5344CB8AC3E}">
        <p14:creationId xmlns:p14="http://schemas.microsoft.com/office/powerpoint/2010/main" val="236629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Data Section</a:t>
            </a:r>
          </a:p>
        </p:txBody>
      </p:sp>
      <p:grpSp>
        <p:nvGrpSpPr>
          <p:cNvPr id="3" name="Group 2">
            <a:extLst>
              <a:ext uri="{FF2B5EF4-FFF2-40B4-BE49-F238E27FC236}">
                <a16:creationId xmlns:a16="http://schemas.microsoft.com/office/drawing/2014/main" id="{AD5C2BB6-EB3F-4408-96F7-7AD0AB2E430B}"/>
              </a:ext>
            </a:extLst>
          </p:cNvPr>
          <p:cNvGrpSpPr/>
          <p:nvPr/>
        </p:nvGrpSpPr>
        <p:grpSpPr>
          <a:xfrm>
            <a:off x="3663600" y="1653534"/>
            <a:ext cx="2493233" cy="2870128"/>
            <a:chOff x="3663600" y="1841546"/>
            <a:chExt cx="2493233" cy="2870128"/>
          </a:xfrm>
          <a:solidFill>
            <a:schemeClr val="bg1">
              <a:lumMod val="75000"/>
            </a:schemeClr>
          </a:solidFill>
        </p:grpSpPr>
        <p:sp>
          <p:nvSpPr>
            <p:cNvPr id="4" name="Block Arc 3">
              <a:extLst>
                <a:ext uri="{FF2B5EF4-FFF2-40B4-BE49-F238E27FC236}">
                  <a16:creationId xmlns:a16="http://schemas.microsoft.com/office/drawing/2014/main" id="{4CFE4356-119B-467D-BCD1-CAC595466C36}"/>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직사각형 71">
              <a:extLst>
                <a:ext uri="{FF2B5EF4-FFF2-40B4-BE49-F238E27FC236}">
                  <a16:creationId xmlns:a16="http://schemas.microsoft.com/office/drawing/2014/main" id="{FD9FA699-2ADB-4A3D-8FB8-6C92148F1505}"/>
                </a:ext>
              </a:extLst>
            </p:cNvPr>
            <p:cNvSpPr/>
            <p:nvPr/>
          </p:nvSpPr>
          <p:spPr>
            <a:xfrm>
              <a:off x="6092825"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직사각형 71">
              <a:extLst>
                <a:ext uri="{FF2B5EF4-FFF2-40B4-BE49-F238E27FC236}">
                  <a16:creationId xmlns:a16="http://schemas.microsoft.com/office/drawing/2014/main" id="{7B3F0418-559D-4E61-9F11-47CF7ECC79A5}"/>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Group 6">
            <a:extLst>
              <a:ext uri="{FF2B5EF4-FFF2-40B4-BE49-F238E27FC236}">
                <a16:creationId xmlns:a16="http://schemas.microsoft.com/office/drawing/2014/main" id="{3DFD3F6E-C4DD-4581-851B-5A0A9103580A}"/>
              </a:ext>
            </a:extLst>
          </p:cNvPr>
          <p:cNvGrpSpPr/>
          <p:nvPr/>
        </p:nvGrpSpPr>
        <p:grpSpPr>
          <a:xfrm rot="10800000">
            <a:off x="1234377" y="2245614"/>
            <a:ext cx="2493233" cy="3713113"/>
            <a:chOff x="3663600" y="1841546"/>
            <a:chExt cx="2493233" cy="3713113"/>
          </a:xfrm>
          <a:solidFill>
            <a:schemeClr val="bg1">
              <a:lumMod val="75000"/>
            </a:schemeClr>
          </a:solidFill>
        </p:grpSpPr>
        <p:sp>
          <p:nvSpPr>
            <p:cNvPr id="8" name="Block Arc 7">
              <a:extLst>
                <a:ext uri="{FF2B5EF4-FFF2-40B4-BE49-F238E27FC236}">
                  <a16:creationId xmlns:a16="http://schemas.microsoft.com/office/drawing/2014/main" id="{56A869CB-9B00-4A42-A87B-31608A6B2AE2}"/>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직사각형 71">
              <a:extLst>
                <a:ext uri="{FF2B5EF4-FFF2-40B4-BE49-F238E27FC236}">
                  <a16:creationId xmlns:a16="http://schemas.microsoft.com/office/drawing/2014/main" id="{24BFA1A4-8EDA-4D0E-AE21-46E8E122B5C2}"/>
                </a:ext>
              </a:extLst>
            </p:cNvPr>
            <p:cNvSpPr/>
            <p:nvPr/>
          </p:nvSpPr>
          <p:spPr>
            <a:xfrm>
              <a:off x="6092825" y="3085779"/>
              <a:ext cx="64008" cy="246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직사각형 71">
              <a:extLst>
                <a:ext uri="{FF2B5EF4-FFF2-40B4-BE49-F238E27FC236}">
                  <a16:creationId xmlns:a16="http://schemas.microsoft.com/office/drawing/2014/main" id="{67602E18-C6B4-4905-9B5C-2E9C7AB42285}"/>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1" name="Group 10">
            <a:extLst>
              <a:ext uri="{FF2B5EF4-FFF2-40B4-BE49-F238E27FC236}">
                <a16:creationId xmlns:a16="http://schemas.microsoft.com/office/drawing/2014/main" id="{E3AA6DDE-7C7E-477E-A96B-7FC3F3AF6570}"/>
              </a:ext>
            </a:extLst>
          </p:cNvPr>
          <p:cNvGrpSpPr/>
          <p:nvPr/>
        </p:nvGrpSpPr>
        <p:grpSpPr>
          <a:xfrm rot="10800000">
            <a:off x="6092824" y="3088598"/>
            <a:ext cx="2493233" cy="2870128"/>
            <a:chOff x="3663600" y="1841546"/>
            <a:chExt cx="2493233" cy="2870128"/>
          </a:xfrm>
          <a:solidFill>
            <a:schemeClr val="bg1">
              <a:lumMod val="75000"/>
            </a:schemeClr>
          </a:solidFill>
        </p:grpSpPr>
        <p:sp>
          <p:nvSpPr>
            <p:cNvPr id="12" name="Block Arc 11">
              <a:extLst>
                <a:ext uri="{FF2B5EF4-FFF2-40B4-BE49-F238E27FC236}">
                  <a16:creationId xmlns:a16="http://schemas.microsoft.com/office/drawing/2014/main" id="{FB01B090-3424-494C-8A74-AF9956DE1EF7}"/>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직사각형 71">
              <a:extLst>
                <a:ext uri="{FF2B5EF4-FFF2-40B4-BE49-F238E27FC236}">
                  <a16:creationId xmlns:a16="http://schemas.microsoft.com/office/drawing/2014/main" id="{70B90A27-C21F-4A90-8505-2ED32768028A}"/>
                </a:ext>
              </a:extLst>
            </p:cNvPr>
            <p:cNvSpPr/>
            <p:nvPr/>
          </p:nvSpPr>
          <p:spPr>
            <a:xfrm>
              <a:off x="6092825"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직사각형 71">
              <a:extLst>
                <a:ext uri="{FF2B5EF4-FFF2-40B4-BE49-F238E27FC236}">
                  <a16:creationId xmlns:a16="http://schemas.microsoft.com/office/drawing/2014/main" id="{2B2368FD-CAC6-499B-9E1B-282C7F25FD2B}"/>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5" name="Group 14">
            <a:extLst>
              <a:ext uri="{FF2B5EF4-FFF2-40B4-BE49-F238E27FC236}">
                <a16:creationId xmlns:a16="http://schemas.microsoft.com/office/drawing/2014/main" id="{5C4CB03C-0CC1-4DB3-8D35-1A8496A03D5A}"/>
              </a:ext>
            </a:extLst>
          </p:cNvPr>
          <p:cNvGrpSpPr/>
          <p:nvPr/>
        </p:nvGrpSpPr>
        <p:grpSpPr>
          <a:xfrm>
            <a:off x="8522045" y="1653534"/>
            <a:ext cx="2493233" cy="3713112"/>
            <a:chOff x="3663600" y="1841546"/>
            <a:chExt cx="2493233" cy="3713112"/>
          </a:xfrm>
          <a:solidFill>
            <a:schemeClr val="bg1">
              <a:lumMod val="75000"/>
            </a:schemeClr>
          </a:solidFill>
        </p:grpSpPr>
        <p:sp>
          <p:nvSpPr>
            <p:cNvPr id="16" name="Block Arc 15">
              <a:extLst>
                <a:ext uri="{FF2B5EF4-FFF2-40B4-BE49-F238E27FC236}">
                  <a16:creationId xmlns:a16="http://schemas.microsoft.com/office/drawing/2014/main" id="{72A0BCE8-9E83-4423-A1D5-BF068F845A9E}"/>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직사각형 71">
              <a:extLst>
                <a:ext uri="{FF2B5EF4-FFF2-40B4-BE49-F238E27FC236}">
                  <a16:creationId xmlns:a16="http://schemas.microsoft.com/office/drawing/2014/main" id="{8B0D22DE-210F-40B4-B87B-99F32BF3F2AA}"/>
                </a:ext>
              </a:extLst>
            </p:cNvPr>
            <p:cNvSpPr/>
            <p:nvPr/>
          </p:nvSpPr>
          <p:spPr>
            <a:xfrm>
              <a:off x="6092825" y="3085778"/>
              <a:ext cx="64008" cy="246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직사각형 71">
              <a:extLst>
                <a:ext uri="{FF2B5EF4-FFF2-40B4-BE49-F238E27FC236}">
                  <a16:creationId xmlns:a16="http://schemas.microsoft.com/office/drawing/2014/main" id="{A97AC4C8-D331-42F8-8309-B267599500A9}"/>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9" name="Teardrop 18">
            <a:extLst>
              <a:ext uri="{FF2B5EF4-FFF2-40B4-BE49-F238E27FC236}">
                <a16:creationId xmlns:a16="http://schemas.microsoft.com/office/drawing/2014/main" id="{0F06FAEA-4C7F-4F74-AC15-3F052CEE16BB}"/>
              </a:ext>
            </a:extLst>
          </p:cNvPr>
          <p:cNvSpPr/>
          <p:nvPr/>
        </p:nvSpPr>
        <p:spPr>
          <a:xfrm rot="18900000">
            <a:off x="2101083" y="5490747"/>
            <a:ext cx="759820" cy="759820"/>
          </a:xfrm>
          <a:prstGeom prst="teardrop">
            <a:avLst>
              <a:gd name="adj" fmla="val 1272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0" name="Teardrop 19">
            <a:extLst>
              <a:ext uri="{FF2B5EF4-FFF2-40B4-BE49-F238E27FC236}">
                <a16:creationId xmlns:a16="http://schemas.microsoft.com/office/drawing/2014/main" id="{3FAE8AC2-B5E7-4C58-8ACB-C32200D7BAC7}"/>
              </a:ext>
            </a:extLst>
          </p:cNvPr>
          <p:cNvSpPr/>
          <p:nvPr/>
        </p:nvSpPr>
        <p:spPr>
          <a:xfrm rot="8100000">
            <a:off x="4530307" y="1377922"/>
            <a:ext cx="759820" cy="759820"/>
          </a:xfrm>
          <a:prstGeom prst="teardrop">
            <a:avLst>
              <a:gd name="adj" fmla="val 1272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1" name="Teardrop 20">
            <a:extLst>
              <a:ext uri="{FF2B5EF4-FFF2-40B4-BE49-F238E27FC236}">
                <a16:creationId xmlns:a16="http://schemas.microsoft.com/office/drawing/2014/main" id="{5C39416D-6A6D-4024-845F-F3C35F44D953}"/>
              </a:ext>
            </a:extLst>
          </p:cNvPr>
          <p:cNvSpPr/>
          <p:nvPr/>
        </p:nvSpPr>
        <p:spPr>
          <a:xfrm rot="18900000">
            <a:off x="6959533" y="5490747"/>
            <a:ext cx="759820" cy="759820"/>
          </a:xfrm>
          <a:prstGeom prst="teardrop">
            <a:avLst>
              <a:gd name="adj" fmla="val 1272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2" name="Teardrop 21">
            <a:extLst>
              <a:ext uri="{FF2B5EF4-FFF2-40B4-BE49-F238E27FC236}">
                <a16:creationId xmlns:a16="http://schemas.microsoft.com/office/drawing/2014/main" id="{9BFEC5AD-5D6E-4F53-8C33-DCC592C1F1AE}"/>
              </a:ext>
            </a:extLst>
          </p:cNvPr>
          <p:cNvSpPr/>
          <p:nvPr/>
        </p:nvSpPr>
        <p:spPr>
          <a:xfrm rot="8100000">
            <a:off x="9388757" y="1377922"/>
            <a:ext cx="759820" cy="759820"/>
          </a:xfrm>
          <a:prstGeom prst="teardrop">
            <a:avLst>
              <a:gd name="adj" fmla="val 12727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3" name="Content Placeholder 1">
            <a:extLst>
              <a:ext uri="{FF2B5EF4-FFF2-40B4-BE49-F238E27FC236}">
                <a16:creationId xmlns:a16="http://schemas.microsoft.com/office/drawing/2014/main" id="{FEF18A9D-FB26-48E4-9FD6-AD490FB97D74}"/>
              </a:ext>
            </a:extLst>
          </p:cNvPr>
          <p:cNvSpPr txBox="1">
            <a:spLocks/>
          </p:cNvSpPr>
          <p:nvPr/>
        </p:nvSpPr>
        <p:spPr>
          <a:xfrm>
            <a:off x="-27344" y="2205338"/>
            <a:ext cx="1354676" cy="402077"/>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sz="2400" dirty="0">
                <a:solidFill>
                  <a:schemeClr val="accent5"/>
                </a:solidFill>
              </a:rPr>
              <a:t>START</a:t>
            </a:r>
          </a:p>
        </p:txBody>
      </p:sp>
      <p:sp>
        <p:nvSpPr>
          <p:cNvPr id="24" name="Isosceles Triangle 23">
            <a:extLst>
              <a:ext uri="{FF2B5EF4-FFF2-40B4-BE49-F238E27FC236}">
                <a16:creationId xmlns:a16="http://schemas.microsoft.com/office/drawing/2014/main" id="{088D3570-2D76-4843-822E-51EA7F378AA6}"/>
              </a:ext>
            </a:extLst>
          </p:cNvPr>
          <p:cNvSpPr/>
          <p:nvPr/>
        </p:nvSpPr>
        <p:spPr>
          <a:xfrm rot="10800000">
            <a:off x="10822494" y="5352783"/>
            <a:ext cx="321559" cy="2772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9F8ADE6-E0FD-484F-B8D3-4EF474525F06}"/>
              </a:ext>
            </a:extLst>
          </p:cNvPr>
          <p:cNvSpPr txBox="1"/>
          <p:nvPr/>
        </p:nvSpPr>
        <p:spPr>
          <a:xfrm>
            <a:off x="3990588" y="3883116"/>
            <a:ext cx="1759674" cy="1754326"/>
          </a:xfrm>
          <a:prstGeom prst="rect">
            <a:avLst/>
          </a:prstGeom>
          <a:noFill/>
        </p:spPr>
        <p:txBody>
          <a:bodyPr wrap="square" rtlCol="0">
            <a:spAutoFit/>
          </a:bodyPr>
          <a:lstStyle/>
          <a:p>
            <a:pPr algn="ctr"/>
            <a:r>
              <a:rPr lang="en-US" altLang="ko-KR" sz="1200" dirty="0">
                <a:cs typeface="Arial" pitchFamily="34" charset="0"/>
              </a:rPr>
              <a:t>Data Sources: Foursquare API </a:t>
            </a:r>
          </a:p>
          <a:p>
            <a:pPr algn="ctr"/>
            <a:endParaRPr lang="en-US" altLang="ko-KR" sz="1200" dirty="0">
              <a:cs typeface="Arial" pitchFamily="34" charset="0"/>
            </a:endParaRPr>
          </a:p>
          <a:p>
            <a:pPr algn="ctr"/>
            <a:r>
              <a:rPr lang="en-US" altLang="ko-KR" sz="1200" dirty="0">
                <a:cs typeface="Arial" pitchFamily="34" charset="0"/>
              </a:rPr>
              <a:t>With API function in Foursquare app, we are able to locate gym and diverse restaurants and even the rating of them. . </a:t>
            </a:r>
          </a:p>
        </p:txBody>
      </p:sp>
      <p:sp>
        <p:nvSpPr>
          <p:cNvPr id="26" name="TextBox 25">
            <a:extLst>
              <a:ext uri="{FF2B5EF4-FFF2-40B4-BE49-F238E27FC236}">
                <a16:creationId xmlns:a16="http://schemas.microsoft.com/office/drawing/2014/main" id="{281F5E26-F486-4E1D-8A4F-D22B2CC2E857}"/>
              </a:ext>
            </a:extLst>
          </p:cNvPr>
          <p:cNvSpPr txBox="1"/>
          <p:nvPr/>
        </p:nvSpPr>
        <p:spPr>
          <a:xfrm>
            <a:off x="4030379" y="2733705"/>
            <a:ext cx="1759674" cy="1077218"/>
          </a:xfrm>
          <a:prstGeom prst="rect">
            <a:avLst/>
          </a:prstGeom>
          <a:noFill/>
        </p:spPr>
        <p:txBody>
          <a:bodyPr wrap="square" rtlCol="0">
            <a:spAutoFit/>
          </a:bodyPr>
          <a:lstStyle/>
          <a:p>
            <a:pPr algn="ctr"/>
            <a:r>
              <a:rPr lang="en-US" altLang="ko-KR" sz="1600" b="1" dirty="0">
                <a:solidFill>
                  <a:schemeClr val="accent2"/>
                </a:solidFill>
                <a:cs typeface="Arial" pitchFamily="34" charset="0"/>
              </a:rPr>
              <a:t>2. Restaurants detailed information and gym in NYC</a:t>
            </a:r>
            <a:endParaRPr lang="ko-KR" altLang="en-US" sz="1600" b="1" dirty="0">
              <a:solidFill>
                <a:schemeClr val="accent2"/>
              </a:solidFill>
              <a:cs typeface="Arial" pitchFamily="34" charset="0"/>
            </a:endParaRPr>
          </a:p>
        </p:txBody>
      </p:sp>
      <p:sp>
        <p:nvSpPr>
          <p:cNvPr id="27" name="TextBox 26">
            <a:extLst>
              <a:ext uri="{FF2B5EF4-FFF2-40B4-BE49-F238E27FC236}">
                <a16:creationId xmlns:a16="http://schemas.microsoft.com/office/drawing/2014/main" id="{138F3C7C-FBB2-4128-8E78-48AF71D5601A}"/>
              </a:ext>
            </a:extLst>
          </p:cNvPr>
          <p:cNvSpPr txBox="1"/>
          <p:nvPr/>
        </p:nvSpPr>
        <p:spPr>
          <a:xfrm>
            <a:off x="8872822" y="3429000"/>
            <a:ext cx="1759674" cy="1200329"/>
          </a:xfrm>
          <a:prstGeom prst="rect">
            <a:avLst/>
          </a:prstGeom>
          <a:noFill/>
        </p:spPr>
        <p:txBody>
          <a:bodyPr wrap="square" rtlCol="0">
            <a:spAutoFit/>
          </a:bodyPr>
          <a:lstStyle/>
          <a:p>
            <a:pPr algn="ctr"/>
            <a:r>
              <a:rPr lang="en-US" altLang="ko-KR" sz="1200" dirty="0">
                <a:cs typeface="Arial" pitchFamily="34" charset="0"/>
              </a:rPr>
              <a:t>Data Source: Google Map </a:t>
            </a:r>
          </a:p>
          <a:p>
            <a:pPr algn="ctr"/>
            <a:endParaRPr lang="en-US" altLang="ko-KR" sz="1200" dirty="0">
              <a:cs typeface="Arial" pitchFamily="34" charset="0"/>
            </a:endParaRPr>
          </a:p>
          <a:p>
            <a:pPr algn="ctr"/>
            <a:r>
              <a:rPr lang="en-US" altLang="ko-KR" sz="1200" dirty="0">
                <a:cs typeface="Arial" pitchFamily="34" charset="0"/>
              </a:rPr>
              <a:t>1540 Broadway, New York, NY 10036, United States. </a:t>
            </a:r>
          </a:p>
        </p:txBody>
      </p:sp>
      <p:sp>
        <p:nvSpPr>
          <p:cNvPr id="28" name="TextBox 27">
            <a:extLst>
              <a:ext uri="{FF2B5EF4-FFF2-40B4-BE49-F238E27FC236}">
                <a16:creationId xmlns:a16="http://schemas.microsoft.com/office/drawing/2014/main" id="{600D01DC-6373-456B-8E81-BBC72CEA06D3}"/>
              </a:ext>
            </a:extLst>
          </p:cNvPr>
          <p:cNvSpPr txBox="1"/>
          <p:nvPr/>
        </p:nvSpPr>
        <p:spPr>
          <a:xfrm>
            <a:off x="8913405" y="2712087"/>
            <a:ext cx="1759674" cy="584775"/>
          </a:xfrm>
          <a:prstGeom prst="rect">
            <a:avLst/>
          </a:prstGeom>
          <a:noFill/>
        </p:spPr>
        <p:txBody>
          <a:bodyPr wrap="square" rtlCol="0">
            <a:spAutoFit/>
          </a:bodyPr>
          <a:lstStyle/>
          <a:p>
            <a:pPr algn="ctr"/>
            <a:r>
              <a:rPr lang="en-US" altLang="ko-KR" sz="1600" b="1" dirty="0">
                <a:solidFill>
                  <a:schemeClr val="accent4"/>
                </a:solidFill>
                <a:cs typeface="Arial" pitchFamily="34" charset="0"/>
              </a:rPr>
              <a:t>Location of the future office</a:t>
            </a:r>
            <a:endParaRPr lang="ko-KR" altLang="en-US" sz="1600" b="1" dirty="0">
              <a:solidFill>
                <a:schemeClr val="accent4"/>
              </a:solidFill>
              <a:cs typeface="Arial" pitchFamily="34" charset="0"/>
            </a:endParaRPr>
          </a:p>
        </p:txBody>
      </p:sp>
      <p:sp>
        <p:nvSpPr>
          <p:cNvPr id="29" name="TextBox 28">
            <a:extLst>
              <a:ext uri="{FF2B5EF4-FFF2-40B4-BE49-F238E27FC236}">
                <a16:creationId xmlns:a16="http://schemas.microsoft.com/office/drawing/2014/main" id="{E520B1DB-9A03-4AA3-8CF1-968458671FEC}"/>
              </a:ext>
            </a:extLst>
          </p:cNvPr>
          <p:cNvSpPr txBox="1"/>
          <p:nvPr/>
        </p:nvSpPr>
        <p:spPr>
          <a:xfrm>
            <a:off x="1526765" y="3004475"/>
            <a:ext cx="1888163" cy="1938992"/>
          </a:xfrm>
          <a:prstGeom prst="rect">
            <a:avLst/>
          </a:prstGeom>
          <a:noFill/>
        </p:spPr>
        <p:txBody>
          <a:bodyPr wrap="square" rtlCol="0">
            <a:spAutoFit/>
          </a:bodyPr>
          <a:lstStyle/>
          <a:p>
            <a:pPr algn="ctr"/>
            <a:r>
              <a:rPr lang="en-US" altLang="ko-KR" sz="1200" dirty="0">
                <a:cs typeface="Arial" pitchFamily="34" charset="0"/>
              </a:rPr>
              <a:t>Data Sources: https://cocl.us/new_york_dataset </a:t>
            </a:r>
          </a:p>
          <a:p>
            <a:pPr algn="ctr"/>
            <a:endParaRPr lang="en-US" altLang="ko-KR" sz="1200" dirty="0">
              <a:cs typeface="Arial" pitchFamily="34" charset="0"/>
            </a:endParaRPr>
          </a:p>
          <a:p>
            <a:pPr algn="ctr"/>
            <a:r>
              <a:rPr lang="en-US" altLang="ko-KR" sz="1200" dirty="0">
                <a:cs typeface="Arial" pitchFamily="34" charset="0"/>
              </a:rPr>
              <a:t>This data set has a total of 5 boroughs and 306 neighborhoods as well as the </a:t>
            </a:r>
            <a:r>
              <a:rPr lang="en-US" altLang="ko-KR" sz="1200" dirty="0" err="1">
                <a:cs typeface="Arial" pitchFamily="34" charset="0"/>
              </a:rPr>
              <a:t>the</a:t>
            </a:r>
            <a:r>
              <a:rPr lang="en-US" altLang="ko-KR" sz="1200" dirty="0">
                <a:cs typeface="Arial" pitchFamily="34" charset="0"/>
              </a:rPr>
              <a:t> latitude and longitude coordinates of each neighborhood.. </a:t>
            </a:r>
          </a:p>
        </p:txBody>
      </p:sp>
      <p:sp>
        <p:nvSpPr>
          <p:cNvPr id="30" name="TextBox 29">
            <a:extLst>
              <a:ext uri="{FF2B5EF4-FFF2-40B4-BE49-F238E27FC236}">
                <a16:creationId xmlns:a16="http://schemas.microsoft.com/office/drawing/2014/main" id="{3E7F4688-B81B-4D1D-8356-C0D445638D61}"/>
              </a:ext>
            </a:extLst>
          </p:cNvPr>
          <p:cNvSpPr txBox="1"/>
          <p:nvPr/>
        </p:nvSpPr>
        <p:spPr>
          <a:xfrm>
            <a:off x="1655254" y="1927257"/>
            <a:ext cx="1759674" cy="1077218"/>
          </a:xfrm>
          <a:prstGeom prst="rect">
            <a:avLst/>
          </a:prstGeom>
          <a:noFill/>
        </p:spPr>
        <p:txBody>
          <a:bodyPr wrap="square" rtlCol="0">
            <a:spAutoFit/>
          </a:bodyPr>
          <a:lstStyle/>
          <a:p>
            <a:pPr algn="ctr"/>
            <a:r>
              <a:rPr lang="en-US" altLang="ko-KR" sz="1600" b="1" dirty="0">
                <a:solidFill>
                  <a:schemeClr val="accent1"/>
                </a:solidFill>
                <a:cs typeface="Arial" pitchFamily="34" charset="0"/>
              </a:rPr>
              <a:t>1. New York City Borough and Neighborhood information</a:t>
            </a:r>
            <a:endParaRPr lang="ko-KR" altLang="en-US" sz="1600" b="1" dirty="0">
              <a:solidFill>
                <a:schemeClr val="accent1"/>
              </a:solidFill>
              <a:cs typeface="Arial" pitchFamily="34" charset="0"/>
            </a:endParaRPr>
          </a:p>
        </p:txBody>
      </p:sp>
      <p:sp>
        <p:nvSpPr>
          <p:cNvPr id="31" name="TextBox 30">
            <a:extLst>
              <a:ext uri="{FF2B5EF4-FFF2-40B4-BE49-F238E27FC236}">
                <a16:creationId xmlns:a16="http://schemas.microsoft.com/office/drawing/2014/main" id="{9B3E02C7-CE05-481D-866A-6015E5E2E478}"/>
              </a:ext>
            </a:extLst>
          </p:cNvPr>
          <p:cNvSpPr txBox="1"/>
          <p:nvPr/>
        </p:nvSpPr>
        <p:spPr>
          <a:xfrm>
            <a:off x="6327300" y="2969128"/>
            <a:ext cx="2110647" cy="2308324"/>
          </a:xfrm>
          <a:prstGeom prst="rect">
            <a:avLst/>
          </a:prstGeom>
          <a:noFill/>
        </p:spPr>
        <p:txBody>
          <a:bodyPr wrap="square" rtlCol="0">
            <a:spAutoFit/>
          </a:bodyPr>
          <a:lstStyle/>
          <a:p>
            <a:pPr algn="ctr"/>
            <a:r>
              <a:rPr lang="en-US" altLang="ko-KR" sz="1200" dirty="0">
                <a:cs typeface="Arial" pitchFamily="34" charset="0"/>
              </a:rPr>
              <a:t>Data Source: https://data.cityofnewyork.us/api/views/833y-fsy8/rows.csv?accessType=DOWNLOAD </a:t>
            </a:r>
          </a:p>
          <a:p>
            <a:pPr algn="ctr"/>
            <a:endParaRPr lang="en-US" altLang="ko-KR" sz="1200" dirty="0">
              <a:cs typeface="Arial" pitchFamily="34" charset="0"/>
            </a:endParaRPr>
          </a:p>
          <a:p>
            <a:pPr algn="ctr"/>
            <a:r>
              <a:rPr lang="en-US" altLang="ko-KR" sz="1200" dirty="0">
                <a:cs typeface="Arial" pitchFamily="34" charset="0"/>
              </a:rPr>
              <a:t>This data set shows list of every shooting incident that occurred in NYC going back to 2006 through the end of 2019, indicating the safety of NYC by Borough level.. </a:t>
            </a:r>
          </a:p>
        </p:txBody>
      </p:sp>
      <p:sp>
        <p:nvSpPr>
          <p:cNvPr id="32" name="TextBox 31">
            <a:extLst>
              <a:ext uri="{FF2B5EF4-FFF2-40B4-BE49-F238E27FC236}">
                <a16:creationId xmlns:a16="http://schemas.microsoft.com/office/drawing/2014/main" id="{9EAB4DFE-F32B-4B49-8848-1EEB76FE1C05}"/>
              </a:ext>
            </a:extLst>
          </p:cNvPr>
          <p:cNvSpPr txBox="1"/>
          <p:nvPr/>
        </p:nvSpPr>
        <p:spPr>
          <a:xfrm>
            <a:off x="6448356" y="1859460"/>
            <a:ext cx="1759674" cy="1077218"/>
          </a:xfrm>
          <a:prstGeom prst="rect">
            <a:avLst/>
          </a:prstGeom>
          <a:noFill/>
        </p:spPr>
        <p:txBody>
          <a:bodyPr wrap="square" rtlCol="0">
            <a:spAutoFit/>
          </a:bodyPr>
          <a:lstStyle/>
          <a:p>
            <a:pPr algn="ctr"/>
            <a:r>
              <a:rPr lang="en-US" altLang="ko-KR" sz="1600" b="1" dirty="0">
                <a:solidFill>
                  <a:schemeClr val="accent3"/>
                </a:solidFill>
                <a:cs typeface="Arial" pitchFamily="34" charset="0"/>
              </a:rPr>
              <a:t>3. Crime rate data indicate safety of each Borough</a:t>
            </a:r>
            <a:endParaRPr lang="ko-KR" altLang="en-US" sz="1600" b="1" dirty="0">
              <a:solidFill>
                <a:schemeClr val="accent3"/>
              </a:solidFill>
              <a:cs typeface="Arial" pitchFamily="34" charset="0"/>
            </a:endParaRPr>
          </a:p>
        </p:txBody>
      </p:sp>
      <p:sp>
        <p:nvSpPr>
          <p:cNvPr id="33" name="Trapezoid 3">
            <a:extLst>
              <a:ext uri="{FF2B5EF4-FFF2-40B4-BE49-F238E27FC236}">
                <a16:creationId xmlns:a16="http://schemas.microsoft.com/office/drawing/2014/main" id="{654E3B97-8800-499A-9032-A8EA301D2C0A}"/>
              </a:ext>
            </a:extLst>
          </p:cNvPr>
          <p:cNvSpPr>
            <a:spLocks noChangeAspect="1"/>
          </p:cNvSpPr>
          <p:nvPr/>
        </p:nvSpPr>
        <p:spPr>
          <a:xfrm>
            <a:off x="4716789" y="1540097"/>
            <a:ext cx="401521" cy="409222"/>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Oval 2">
            <a:extLst>
              <a:ext uri="{FF2B5EF4-FFF2-40B4-BE49-F238E27FC236}">
                <a16:creationId xmlns:a16="http://schemas.microsoft.com/office/drawing/2014/main" id="{6A6EE742-DFD9-4EFE-BCF6-826EF052264B}"/>
              </a:ext>
            </a:extLst>
          </p:cNvPr>
          <p:cNvSpPr>
            <a:spLocks noChangeAspect="1"/>
          </p:cNvSpPr>
          <p:nvPr/>
        </p:nvSpPr>
        <p:spPr>
          <a:xfrm>
            <a:off x="9579208" y="1616999"/>
            <a:ext cx="401521" cy="310258"/>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Rounded Rectangle 1">
            <a:extLst>
              <a:ext uri="{FF2B5EF4-FFF2-40B4-BE49-F238E27FC236}">
                <a16:creationId xmlns:a16="http://schemas.microsoft.com/office/drawing/2014/main" id="{A18004FE-7D46-4404-80B2-3DB44EEA25DE}"/>
              </a:ext>
            </a:extLst>
          </p:cNvPr>
          <p:cNvSpPr>
            <a:spLocks noChangeAspect="1"/>
          </p:cNvSpPr>
          <p:nvPr/>
        </p:nvSpPr>
        <p:spPr>
          <a:xfrm rot="2648398">
            <a:off x="2385952" y="5628227"/>
            <a:ext cx="189508" cy="484672"/>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Freeform 20">
            <a:extLst>
              <a:ext uri="{FF2B5EF4-FFF2-40B4-BE49-F238E27FC236}">
                <a16:creationId xmlns:a16="http://schemas.microsoft.com/office/drawing/2014/main" id="{0C163420-6113-4E4F-B411-685803009750}"/>
              </a:ext>
            </a:extLst>
          </p:cNvPr>
          <p:cNvSpPr>
            <a:spLocks noChangeAspect="1"/>
          </p:cNvSpPr>
          <p:nvPr/>
        </p:nvSpPr>
        <p:spPr>
          <a:xfrm flipH="1">
            <a:off x="7138678" y="5677525"/>
            <a:ext cx="401521" cy="386076"/>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408739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Methodology and Finding</a:t>
            </a:r>
          </a:p>
        </p:txBody>
      </p:sp>
      <p:sp>
        <p:nvSpPr>
          <p:cNvPr id="5" name="TextBox 4">
            <a:extLst>
              <a:ext uri="{FF2B5EF4-FFF2-40B4-BE49-F238E27FC236}">
                <a16:creationId xmlns:a16="http://schemas.microsoft.com/office/drawing/2014/main" id="{7B6CB943-54AC-46B7-BA99-E0939AD14C6A}"/>
              </a:ext>
            </a:extLst>
          </p:cNvPr>
          <p:cNvSpPr txBox="1"/>
          <p:nvPr/>
        </p:nvSpPr>
        <p:spPr>
          <a:xfrm>
            <a:off x="906450" y="1682764"/>
            <a:ext cx="3937659" cy="400110"/>
          </a:xfrm>
          <a:prstGeom prst="rect">
            <a:avLst/>
          </a:prstGeom>
          <a:noFill/>
        </p:spPr>
        <p:txBody>
          <a:bodyPr wrap="square" rtlCol="0" anchor="ctr">
            <a:spAutoFit/>
          </a:bodyPr>
          <a:lstStyle/>
          <a:p>
            <a:pPr algn="ctr"/>
            <a:r>
              <a:rPr lang="en-US" altLang="ko-KR" sz="2000" b="1" dirty="0">
                <a:solidFill>
                  <a:schemeClr val="accent3"/>
                </a:solidFill>
                <a:cs typeface="Arial" pitchFamily="34" charset="0"/>
              </a:rPr>
              <a:t>General information of NYC</a:t>
            </a:r>
            <a:endParaRPr lang="ko-KR" altLang="en-US" sz="2000" b="1" dirty="0">
              <a:solidFill>
                <a:schemeClr val="accent3"/>
              </a:solidFill>
              <a:cs typeface="Arial" pitchFamily="34" charset="0"/>
            </a:endParaRPr>
          </a:p>
        </p:txBody>
      </p:sp>
      <p:sp>
        <p:nvSpPr>
          <p:cNvPr id="6" name="TextBox 57">
            <a:extLst>
              <a:ext uri="{FF2B5EF4-FFF2-40B4-BE49-F238E27FC236}">
                <a16:creationId xmlns:a16="http://schemas.microsoft.com/office/drawing/2014/main" id="{99919503-1762-4306-8304-D83D5F23C597}"/>
              </a:ext>
            </a:extLst>
          </p:cNvPr>
          <p:cNvSpPr txBox="1"/>
          <p:nvPr/>
        </p:nvSpPr>
        <p:spPr>
          <a:xfrm>
            <a:off x="7521371" y="2249564"/>
            <a:ext cx="1148519"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3600" b="1" dirty="0">
                <a:solidFill>
                  <a:schemeClr val="bg1"/>
                </a:solidFill>
                <a:cs typeface="Arial" pitchFamily="34" charset="0"/>
              </a:rPr>
              <a:t>35%</a:t>
            </a:r>
            <a:endParaRPr lang="ko-KR" altLang="en-US" sz="3600" b="1" dirty="0">
              <a:solidFill>
                <a:schemeClr val="bg1"/>
              </a:solidFill>
              <a:cs typeface="Arial" pitchFamily="34" charset="0"/>
            </a:endParaRPr>
          </a:p>
        </p:txBody>
      </p:sp>
      <p:sp>
        <p:nvSpPr>
          <p:cNvPr id="7" name="TextBox 6">
            <a:extLst>
              <a:ext uri="{FF2B5EF4-FFF2-40B4-BE49-F238E27FC236}">
                <a16:creationId xmlns:a16="http://schemas.microsoft.com/office/drawing/2014/main" id="{A8BD8387-EF20-4A68-B8F1-CBD59B84C158}"/>
              </a:ext>
            </a:extLst>
          </p:cNvPr>
          <p:cNvSpPr txBox="1"/>
          <p:nvPr/>
        </p:nvSpPr>
        <p:spPr>
          <a:xfrm>
            <a:off x="7518294" y="1936804"/>
            <a:ext cx="1713170" cy="369332"/>
          </a:xfrm>
          <a:prstGeom prst="rect">
            <a:avLst/>
          </a:prstGeom>
          <a:noFill/>
        </p:spPr>
        <p:txBody>
          <a:bodyPr wrap="square" rtlCol="0" anchor="ctr">
            <a:spAutoFit/>
          </a:bodyPr>
          <a:lstStyle/>
          <a:p>
            <a:r>
              <a:rPr lang="en-US" altLang="ko-KR" b="1" dirty="0">
                <a:solidFill>
                  <a:schemeClr val="bg1"/>
                </a:solidFill>
                <a:cs typeface="Arial" pitchFamily="34" charset="0"/>
              </a:rPr>
              <a:t>Chart Title</a:t>
            </a:r>
            <a:endParaRPr lang="ko-KR" altLang="en-US" b="1" dirty="0">
              <a:solidFill>
                <a:schemeClr val="bg1"/>
              </a:solidFill>
              <a:cs typeface="Arial" pitchFamily="34" charset="0"/>
            </a:endParaRPr>
          </a:p>
        </p:txBody>
      </p:sp>
      <p:sp>
        <p:nvSpPr>
          <p:cNvPr id="8" name="Rectangle 7">
            <a:extLst>
              <a:ext uri="{FF2B5EF4-FFF2-40B4-BE49-F238E27FC236}">
                <a16:creationId xmlns:a16="http://schemas.microsoft.com/office/drawing/2014/main" id="{43AE72DA-FED9-40C6-BCDB-5796B1D10845}"/>
              </a:ext>
            </a:extLst>
          </p:cNvPr>
          <p:cNvSpPr/>
          <p:nvPr/>
        </p:nvSpPr>
        <p:spPr>
          <a:xfrm>
            <a:off x="7570720" y="2942367"/>
            <a:ext cx="34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CB1AA617-A446-43A7-BE5A-9B307444F074}"/>
              </a:ext>
            </a:extLst>
          </p:cNvPr>
          <p:cNvSpPr txBox="1"/>
          <p:nvPr/>
        </p:nvSpPr>
        <p:spPr>
          <a:xfrm>
            <a:off x="7524556" y="3220032"/>
            <a:ext cx="1432819"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0" name="TextBox 9">
            <a:extLst>
              <a:ext uri="{FF2B5EF4-FFF2-40B4-BE49-F238E27FC236}">
                <a16:creationId xmlns:a16="http://schemas.microsoft.com/office/drawing/2014/main" id="{3393F0EA-A73F-40CB-B3F0-21D33F56FBE1}"/>
              </a:ext>
            </a:extLst>
          </p:cNvPr>
          <p:cNvSpPr txBox="1"/>
          <p:nvPr/>
        </p:nvSpPr>
        <p:spPr>
          <a:xfrm>
            <a:off x="7524556" y="3579948"/>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1" name="TextBox 10">
            <a:extLst>
              <a:ext uri="{FF2B5EF4-FFF2-40B4-BE49-F238E27FC236}">
                <a16:creationId xmlns:a16="http://schemas.microsoft.com/office/drawing/2014/main" id="{99473C38-364D-4FAA-AB48-10B22E43B675}"/>
              </a:ext>
            </a:extLst>
          </p:cNvPr>
          <p:cNvSpPr txBox="1"/>
          <p:nvPr/>
        </p:nvSpPr>
        <p:spPr>
          <a:xfrm>
            <a:off x="7524556" y="3939864"/>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2" name="TextBox 11">
            <a:extLst>
              <a:ext uri="{FF2B5EF4-FFF2-40B4-BE49-F238E27FC236}">
                <a16:creationId xmlns:a16="http://schemas.microsoft.com/office/drawing/2014/main" id="{6C4E7499-3634-470D-A922-C69DC7C68DED}"/>
              </a:ext>
            </a:extLst>
          </p:cNvPr>
          <p:cNvSpPr txBox="1"/>
          <p:nvPr/>
        </p:nvSpPr>
        <p:spPr>
          <a:xfrm>
            <a:off x="7524556" y="429978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3" name="TextBox 12">
            <a:extLst>
              <a:ext uri="{FF2B5EF4-FFF2-40B4-BE49-F238E27FC236}">
                <a16:creationId xmlns:a16="http://schemas.microsoft.com/office/drawing/2014/main" id="{3459A3D5-0747-494B-B130-AE44DFEB6964}"/>
              </a:ext>
            </a:extLst>
          </p:cNvPr>
          <p:cNvSpPr txBox="1"/>
          <p:nvPr/>
        </p:nvSpPr>
        <p:spPr>
          <a:xfrm>
            <a:off x="7524556" y="4659696"/>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4" name="TextBox 13">
            <a:extLst>
              <a:ext uri="{FF2B5EF4-FFF2-40B4-BE49-F238E27FC236}">
                <a16:creationId xmlns:a16="http://schemas.microsoft.com/office/drawing/2014/main" id="{0D6CE6E4-466F-4367-86ED-8BF31A691F55}"/>
              </a:ext>
            </a:extLst>
          </p:cNvPr>
          <p:cNvSpPr txBox="1"/>
          <p:nvPr/>
        </p:nvSpPr>
        <p:spPr>
          <a:xfrm>
            <a:off x="7524556" y="501961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5" name="TextBox 14">
            <a:extLst>
              <a:ext uri="{FF2B5EF4-FFF2-40B4-BE49-F238E27FC236}">
                <a16:creationId xmlns:a16="http://schemas.microsoft.com/office/drawing/2014/main" id="{3E7DEBD9-DF26-4EEE-9EE8-4472406F8D3D}"/>
              </a:ext>
            </a:extLst>
          </p:cNvPr>
          <p:cNvSpPr txBox="1"/>
          <p:nvPr/>
        </p:nvSpPr>
        <p:spPr>
          <a:xfrm>
            <a:off x="9702007" y="3220032"/>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6" name="TextBox 15">
            <a:extLst>
              <a:ext uri="{FF2B5EF4-FFF2-40B4-BE49-F238E27FC236}">
                <a16:creationId xmlns:a16="http://schemas.microsoft.com/office/drawing/2014/main" id="{BFD3463A-47BD-4171-A488-D95A6BBF7E8A}"/>
              </a:ext>
            </a:extLst>
          </p:cNvPr>
          <p:cNvSpPr txBox="1"/>
          <p:nvPr/>
        </p:nvSpPr>
        <p:spPr>
          <a:xfrm>
            <a:off x="9702007" y="3579948"/>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7" name="TextBox 16">
            <a:extLst>
              <a:ext uri="{FF2B5EF4-FFF2-40B4-BE49-F238E27FC236}">
                <a16:creationId xmlns:a16="http://schemas.microsoft.com/office/drawing/2014/main" id="{BA1F1985-DBFA-485D-AED1-131C7B399460}"/>
              </a:ext>
            </a:extLst>
          </p:cNvPr>
          <p:cNvSpPr txBox="1"/>
          <p:nvPr/>
        </p:nvSpPr>
        <p:spPr>
          <a:xfrm>
            <a:off x="9702007" y="3939864"/>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8" name="TextBox 17">
            <a:extLst>
              <a:ext uri="{FF2B5EF4-FFF2-40B4-BE49-F238E27FC236}">
                <a16:creationId xmlns:a16="http://schemas.microsoft.com/office/drawing/2014/main" id="{13E8B884-80AF-432C-B54F-2CA03EAB3BD9}"/>
              </a:ext>
            </a:extLst>
          </p:cNvPr>
          <p:cNvSpPr txBox="1"/>
          <p:nvPr/>
        </p:nvSpPr>
        <p:spPr>
          <a:xfrm>
            <a:off x="9702007" y="429978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9" name="TextBox 18">
            <a:extLst>
              <a:ext uri="{FF2B5EF4-FFF2-40B4-BE49-F238E27FC236}">
                <a16:creationId xmlns:a16="http://schemas.microsoft.com/office/drawing/2014/main" id="{386BA324-A1B8-4AFA-A79E-1B89D5857EAF}"/>
              </a:ext>
            </a:extLst>
          </p:cNvPr>
          <p:cNvSpPr txBox="1"/>
          <p:nvPr/>
        </p:nvSpPr>
        <p:spPr>
          <a:xfrm>
            <a:off x="9702007" y="4659696"/>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0" name="TextBox 19">
            <a:extLst>
              <a:ext uri="{FF2B5EF4-FFF2-40B4-BE49-F238E27FC236}">
                <a16:creationId xmlns:a16="http://schemas.microsoft.com/office/drawing/2014/main" id="{8D01A7E9-61FF-4DF8-9A27-6FA1042C56B4}"/>
              </a:ext>
            </a:extLst>
          </p:cNvPr>
          <p:cNvSpPr txBox="1"/>
          <p:nvPr/>
        </p:nvSpPr>
        <p:spPr>
          <a:xfrm>
            <a:off x="9702007" y="501961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1" name="TextBox 20">
            <a:extLst>
              <a:ext uri="{FF2B5EF4-FFF2-40B4-BE49-F238E27FC236}">
                <a16:creationId xmlns:a16="http://schemas.microsoft.com/office/drawing/2014/main" id="{5274B5AB-14D9-41DF-9745-EEDEF3B6EDB1}"/>
              </a:ext>
            </a:extLst>
          </p:cNvPr>
          <p:cNvSpPr txBox="1"/>
          <p:nvPr/>
        </p:nvSpPr>
        <p:spPr>
          <a:xfrm>
            <a:off x="9724821" y="2280341"/>
            <a:ext cx="1008111" cy="584775"/>
          </a:xfrm>
          <a:prstGeom prst="rect">
            <a:avLst/>
          </a:prstGeom>
          <a:noFill/>
        </p:spPr>
        <p:txBody>
          <a:bodyPr wrap="square" rtlCol="0">
            <a:spAutoFit/>
          </a:bodyPr>
          <a:lstStyle/>
          <a:p>
            <a:pPr algn="r"/>
            <a:r>
              <a:rPr lang="en-US" altLang="ko-KR" sz="1600" dirty="0">
                <a:solidFill>
                  <a:schemeClr val="bg1"/>
                </a:solidFill>
                <a:cs typeface="Arial" pitchFamily="34" charset="0"/>
              </a:rPr>
              <a:t>Contents  Here </a:t>
            </a:r>
            <a:endParaRPr lang="ko-KR" altLang="en-US" sz="1600" dirty="0">
              <a:solidFill>
                <a:schemeClr val="bg1"/>
              </a:solidFill>
              <a:cs typeface="Arial" pitchFamily="34" charset="0"/>
            </a:endParaRPr>
          </a:p>
        </p:txBody>
      </p:sp>
      <p:sp>
        <p:nvSpPr>
          <p:cNvPr id="22" name="Rectangle 21">
            <a:extLst>
              <a:ext uri="{FF2B5EF4-FFF2-40B4-BE49-F238E27FC236}">
                <a16:creationId xmlns:a16="http://schemas.microsoft.com/office/drawing/2014/main" id="{ADA9256B-8C97-4247-A8E8-8989E61412D1}"/>
              </a:ext>
            </a:extLst>
          </p:cNvPr>
          <p:cNvSpPr/>
          <p:nvPr/>
        </p:nvSpPr>
        <p:spPr>
          <a:xfrm>
            <a:off x="10692744" y="2287975"/>
            <a:ext cx="357064" cy="56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57">
            <a:extLst>
              <a:ext uri="{FF2B5EF4-FFF2-40B4-BE49-F238E27FC236}">
                <a16:creationId xmlns:a16="http://schemas.microsoft.com/office/drawing/2014/main" id="{348AD6E7-6821-49E7-9752-0DFF057851D2}"/>
              </a:ext>
            </a:extLst>
          </p:cNvPr>
          <p:cNvSpPr txBox="1"/>
          <p:nvPr/>
        </p:nvSpPr>
        <p:spPr>
          <a:xfrm>
            <a:off x="4293512" y="3028496"/>
            <a:ext cx="936081" cy="3077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400" b="1" dirty="0">
                <a:solidFill>
                  <a:schemeClr val="bg1"/>
                </a:solidFill>
                <a:cs typeface="Arial" pitchFamily="34" charset="0"/>
              </a:rPr>
              <a:t>35%</a:t>
            </a:r>
            <a:endParaRPr lang="ko-KR" altLang="en-US" sz="1400" b="1" dirty="0">
              <a:solidFill>
                <a:schemeClr val="bg1"/>
              </a:solidFill>
              <a:cs typeface="Arial" pitchFamily="34" charset="0"/>
            </a:endParaRPr>
          </a:p>
        </p:txBody>
      </p:sp>
      <p:pic>
        <p:nvPicPr>
          <p:cNvPr id="26" name="图片 25">
            <a:extLst>
              <a:ext uri="{FF2B5EF4-FFF2-40B4-BE49-F238E27FC236}">
                <a16:creationId xmlns:a16="http://schemas.microsoft.com/office/drawing/2014/main" id="{D21E723F-6919-4A38-A2B4-CC5089850E3A}"/>
              </a:ext>
            </a:extLst>
          </p:cNvPr>
          <p:cNvPicPr/>
          <p:nvPr/>
        </p:nvPicPr>
        <p:blipFill>
          <a:blip r:embed="rId2"/>
          <a:stretch>
            <a:fillRect/>
          </a:stretch>
        </p:blipFill>
        <p:spPr>
          <a:xfrm>
            <a:off x="748128" y="2270396"/>
            <a:ext cx="5067300" cy="3507105"/>
          </a:xfrm>
          <a:prstGeom prst="rect">
            <a:avLst/>
          </a:prstGeom>
        </p:spPr>
      </p:pic>
      <p:pic>
        <p:nvPicPr>
          <p:cNvPr id="28" name="图片 27">
            <a:extLst>
              <a:ext uri="{FF2B5EF4-FFF2-40B4-BE49-F238E27FC236}">
                <a16:creationId xmlns:a16="http://schemas.microsoft.com/office/drawing/2014/main" id="{6148AC98-D3A6-4187-ABCD-E7C1F8CC3C6E}"/>
              </a:ext>
            </a:extLst>
          </p:cNvPr>
          <p:cNvPicPr/>
          <p:nvPr/>
        </p:nvPicPr>
        <p:blipFill>
          <a:blip r:embed="rId3"/>
          <a:stretch>
            <a:fillRect/>
          </a:stretch>
        </p:blipFill>
        <p:spPr>
          <a:xfrm>
            <a:off x="6501209" y="2350411"/>
            <a:ext cx="4107180" cy="2740025"/>
          </a:xfrm>
          <a:prstGeom prst="rect">
            <a:avLst/>
          </a:prstGeom>
        </p:spPr>
      </p:pic>
      <p:sp>
        <p:nvSpPr>
          <p:cNvPr id="29" name="TextBox 4">
            <a:extLst>
              <a:ext uri="{FF2B5EF4-FFF2-40B4-BE49-F238E27FC236}">
                <a16:creationId xmlns:a16="http://schemas.microsoft.com/office/drawing/2014/main" id="{74EEB94C-A013-41EE-BE37-8F21CC9810DD}"/>
              </a:ext>
            </a:extLst>
          </p:cNvPr>
          <p:cNvSpPr txBox="1"/>
          <p:nvPr/>
        </p:nvSpPr>
        <p:spPr>
          <a:xfrm>
            <a:off x="6480757" y="1684500"/>
            <a:ext cx="3937659" cy="400110"/>
          </a:xfrm>
          <a:prstGeom prst="rect">
            <a:avLst/>
          </a:prstGeom>
          <a:noFill/>
        </p:spPr>
        <p:txBody>
          <a:bodyPr wrap="square" rtlCol="0" anchor="ctr">
            <a:spAutoFit/>
          </a:bodyPr>
          <a:lstStyle/>
          <a:p>
            <a:r>
              <a:rPr lang="en-US" altLang="ko-KR" sz="2000" b="1" dirty="0">
                <a:solidFill>
                  <a:schemeClr val="accent3"/>
                </a:solidFill>
                <a:cs typeface="Arial" pitchFamily="34" charset="0"/>
              </a:rPr>
              <a:t>Office Location</a:t>
            </a:r>
            <a:endParaRPr lang="ko-KR" altLang="en-US" sz="2000" b="1" dirty="0">
              <a:solidFill>
                <a:schemeClr val="accent3"/>
              </a:solidFill>
              <a:cs typeface="Arial" pitchFamily="34" charset="0"/>
            </a:endParaRPr>
          </a:p>
        </p:txBody>
      </p:sp>
    </p:spTree>
    <p:extLst>
      <p:ext uri="{BB962C8B-B14F-4D97-AF65-F5344CB8AC3E}">
        <p14:creationId xmlns:p14="http://schemas.microsoft.com/office/powerpoint/2010/main" val="153145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Methodology and Finding</a:t>
            </a:r>
          </a:p>
        </p:txBody>
      </p:sp>
      <p:sp>
        <p:nvSpPr>
          <p:cNvPr id="5" name="TextBox 4">
            <a:extLst>
              <a:ext uri="{FF2B5EF4-FFF2-40B4-BE49-F238E27FC236}">
                <a16:creationId xmlns:a16="http://schemas.microsoft.com/office/drawing/2014/main" id="{7B6CB943-54AC-46B7-BA99-E0939AD14C6A}"/>
              </a:ext>
            </a:extLst>
          </p:cNvPr>
          <p:cNvSpPr txBox="1"/>
          <p:nvPr/>
        </p:nvSpPr>
        <p:spPr>
          <a:xfrm>
            <a:off x="2593207" y="1700184"/>
            <a:ext cx="3937659" cy="400110"/>
          </a:xfrm>
          <a:prstGeom prst="rect">
            <a:avLst/>
          </a:prstGeom>
          <a:noFill/>
        </p:spPr>
        <p:txBody>
          <a:bodyPr wrap="square" rtlCol="0" anchor="ctr">
            <a:spAutoFit/>
          </a:bodyPr>
          <a:lstStyle/>
          <a:p>
            <a:pPr algn="ctr"/>
            <a:r>
              <a:rPr lang="en-US" altLang="ko-KR" sz="2000" b="1" dirty="0">
                <a:solidFill>
                  <a:schemeClr val="accent3"/>
                </a:solidFill>
                <a:cs typeface="Arial" pitchFamily="34" charset="0"/>
              </a:rPr>
              <a:t>Safety Level indication</a:t>
            </a:r>
            <a:endParaRPr lang="ko-KR" altLang="en-US" sz="2000" b="1" dirty="0">
              <a:solidFill>
                <a:schemeClr val="accent3"/>
              </a:solidFill>
              <a:cs typeface="Arial" pitchFamily="34" charset="0"/>
            </a:endParaRPr>
          </a:p>
        </p:txBody>
      </p:sp>
      <p:sp>
        <p:nvSpPr>
          <p:cNvPr id="6" name="TextBox 57">
            <a:extLst>
              <a:ext uri="{FF2B5EF4-FFF2-40B4-BE49-F238E27FC236}">
                <a16:creationId xmlns:a16="http://schemas.microsoft.com/office/drawing/2014/main" id="{99919503-1762-4306-8304-D83D5F23C597}"/>
              </a:ext>
            </a:extLst>
          </p:cNvPr>
          <p:cNvSpPr txBox="1"/>
          <p:nvPr/>
        </p:nvSpPr>
        <p:spPr>
          <a:xfrm>
            <a:off x="7521371" y="2249564"/>
            <a:ext cx="1148519"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3600" b="1" dirty="0">
                <a:solidFill>
                  <a:schemeClr val="bg1"/>
                </a:solidFill>
                <a:cs typeface="Arial" pitchFamily="34" charset="0"/>
              </a:rPr>
              <a:t>35%</a:t>
            </a:r>
            <a:endParaRPr lang="ko-KR" altLang="en-US" sz="3600" b="1" dirty="0">
              <a:solidFill>
                <a:schemeClr val="bg1"/>
              </a:solidFill>
              <a:cs typeface="Arial" pitchFamily="34" charset="0"/>
            </a:endParaRPr>
          </a:p>
        </p:txBody>
      </p:sp>
      <p:sp>
        <p:nvSpPr>
          <p:cNvPr id="7" name="TextBox 6">
            <a:extLst>
              <a:ext uri="{FF2B5EF4-FFF2-40B4-BE49-F238E27FC236}">
                <a16:creationId xmlns:a16="http://schemas.microsoft.com/office/drawing/2014/main" id="{A8BD8387-EF20-4A68-B8F1-CBD59B84C158}"/>
              </a:ext>
            </a:extLst>
          </p:cNvPr>
          <p:cNvSpPr txBox="1"/>
          <p:nvPr/>
        </p:nvSpPr>
        <p:spPr>
          <a:xfrm>
            <a:off x="7518294" y="1936804"/>
            <a:ext cx="1713170" cy="369332"/>
          </a:xfrm>
          <a:prstGeom prst="rect">
            <a:avLst/>
          </a:prstGeom>
          <a:noFill/>
        </p:spPr>
        <p:txBody>
          <a:bodyPr wrap="square" rtlCol="0" anchor="ctr">
            <a:spAutoFit/>
          </a:bodyPr>
          <a:lstStyle/>
          <a:p>
            <a:r>
              <a:rPr lang="en-US" altLang="ko-KR" b="1" dirty="0">
                <a:solidFill>
                  <a:schemeClr val="bg1"/>
                </a:solidFill>
                <a:cs typeface="Arial" pitchFamily="34" charset="0"/>
              </a:rPr>
              <a:t>Chart Title</a:t>
            </a:r>
            <a:endParaRPr lang="ko-KR" altLang="en-US" b="1" dirty="0">
              <a:solidFill>
                <a:schemeClr val="bg1"/>
              </a:solidFill>
              <a:cs typeface="Arial" pitchFamily="34" charset="0"/>
            </a:endParaRPr>
          </a:p>
        </p:txBody>
      </p:sp>
      <p:sp>
        <p:nvSpPr>
          <p:cNvPr id="8" name="Rectangle 7">
            <a:extLst>
              <a:ext uri="{FF2B5EF4-FFF2-40B4-BE49-F238E27FC236}">
                <a16:creationId xmlns:a16="http://schemas.microsoft.com/office/drawing/2014/main" id="{43AE72DA-FED9-40C6-BCDB-5796B1D10845}"/>
              </a:ext>
            </a:extLst>
          </p:cNvPr>
          <p:cNvSpPr/>
          <p:nvPr/>
        </p:nvSpPr>
        <p:spPr>
          <a:xfrm>
            <a:off x="7570720" y="2942367"/>
            <a:ext cx="34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CB1AA617-A446-43A7-BE5A-9B307444F074}"/>
              </a:ext>
            </a:extLst>
          </p:cNvPr>
          <p:cNvSpPr txBox="1"/>
          <p:nvPr/>
        </p:nvSpPr>
        <p:spPr>
          <a:xfrm>
            <a:off x="7524556" y="3220032"/>
            <a:ext cx="1432819"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0" name="TextBox 9">
            <a:extLst>
              <a:ext uri="{FF2B5EF4-FFF2-40B4-BE49-F238E27FC236}">
                <a16:creationId xmlns:a16="http://schemas.microsoft.com/office/drawing/2014/main" id="{3393F0EA-A73F-40CB-B3F0-21D33F56FBE1}"/>
              </a:ext>
            </a:extLst>
          </p:cNvPr>
          <p:cNvSpPr txBox="1"/>
          <p:nvPr/>
        </p:nvSpPr>
        <p:spPr>
          <a:xfrm>
            <a:off x="7524556" y="3579948"/>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1" name="TextBox 10">
            <a:extLst>
              <a:ext uri="{FF2B5EF4-FFF2-40B4-BE49-F238E27FC236}">
                <a16:creationId xmlns:a16="http://schemas.microsoft.com/office/drawing/2014/main" id="{99473C38-364D-4FAA-AB48-10B22E43B675}"/>
              </a:ext>
            </a:extLst>
          </p:cNvPr>
          <p:cNvSpPr txBox="1"/>
          <p:nvPr/>
        </p:nvSpPr>
        <p:spPr>
          <a:xfrm>
            <a:off x="7524556" y="3939864"/>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2" name="TextBox 11">
            <a:extLst>
              <a:ext uri="{FF2B5EF4-FFF2-40B4-BE49-F238E27FC236}">
                <a16:creationId xmlns:a16="http://schemas.microsoft.com/office/drawing/2014/main" id="{6C4E7499-3634-470D-A922-C69DC7C68DED}"/>
              </a:ext>
            </a:extLst>
          </p:cNvPr>
          <p:cNvSpPr txBox="1"/>
          <p:nvPr/>
        </p:nvSpPr>
        <p:spPr>
          <a:xfrm>
            <a:off x="7524556" y="429978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3" name="TextBox 12">
            <a:extLst>
              <a:ext uri="{FF2B5EF4-FFF2-40B4-BE49-F238E27FC236}">
                <a16:creationId xmlns:a16="http://schemas.microsoft.com/office/drawing/2014/main" id="{3459A3D5-0747-494B-B130-AE44DFEB6964}"/>
              </a:ext>
            </a:extLst>
          </p:cNvPr>
          <p:cNvSpPr txBox="1"/>
          <p:nvPr/>
        </p:nvSpPr>
        <p:spPr>
          <a:xfrm>
            <a:off x="7524556" y="4659696"/>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4" name="TextBox 13">
            <a:extLst>
              <a:ext uri="{FF2B5EF4-FFF2-40B4-BE49-F238E27FC236}">
                <a16:creationId xmlns:a16="http://schemas.microsoft.com/office/drawing/2014/main" id="{0D6CE6E4-466F-4367-86ED-8BF31A691F55}"/>
              </a:ext>
            </a:extLst>
          </p:cNvPr>
          <p:cNvSpPr txBox="1"/>
          <p:nvPr/>
        </p:nvSpPr>
        <p:spPr>
          <a:xfrm>
            <a:off x="7524556" y="501961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5" name="TextBox 14">
            <a:extLst>
              <a:ext uri="{FF2B5EF4-FFF2-40B4-BE49-F238E27FC236}">
                <a16:creationId xmlns:a16="http://schemas.microsoft.com/office/drawing/2014/main" id="{3E7DEBD9-DF26-4EEE-9EE8-4472406F8D3D}"/>
              </a:ext>
            </a:extLst>
          </p:cNvPr>
          <p:cNvSpPr txBox="1"/>
          <p:nvPr/>
        </p:nvSpPr>
        <p:spPr>
          <a:xfrm>
            <a:off x="9702007" y="3220032"/>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6" name="TextBox 15">
            <a:extLst>
              <a:ext uri="{FF2B5EF4-FFF2-40B4-BE49-F238E27FC236}">
                <a16:creationId xmlns:a16="http://schemas.microsoft.com/office/drawing/2014/main" id="{BFD3463A-47BD-4171-A488-D95A6BBF7E8A}"/>
              </a:ext>
            </a:extLst>
          </p:cNvPr>
          <p:cNvSpPr txBox="1"/>
          <p:nvPr/>
        </p:nvSpPr>
        <p:spPr>
          <a:xfrm>
            <a:off x="9702007" y="3579948"/>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7" name="TextBox 16">
            <a:extLst>
              <a:ext uri="{FF2B5EF4-FFF2-40B4-BE49-F238E27FC236}">
                <a16:creationId xmlns:a16="http://schemas.microsoft.com/office/drawing/2014/main" id="{BA1F1985-DBFA-485D-AED1-131C7B399460}"/>
              </a:ext>
            </a:extLst>
          </p:cNvPr>
          <p:cNvSpPr txBox="1"/>
          <p:nvPr/>
        </p:nvSpPr>
        <p:spPr>
          <a:xfrm>
            <a:off x="9702007" y="3939864"/>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8" name="TextBox 17">
            <a:extLst>
              <a:ext uri="{FF2B5EF4-FFF2-40B4-BE49-F238E27FC236}">
                <a16:creationId xmlns:a16="http://schemas.microsoft.com/office/drawing/2014/main" id="{13E8B884-80AF-432C-B54F-2CA03EAB3BD9}"/>
              </a:ext>
            </a:extLst>
          </p:cNvPr>
          <p:cNvSpPr txBox="1"/>
          <p:nvPr/>
        </p:nvSpPr>
        <p:spPr>
          <a:xfrm>
            <a:off x="9702007" y="429978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9" name="TextBox 18">
            <a:extLst>
              <a:ext uri="{FF2B5EF4-FFF2-40B4-BE49-F238E27FC236}">
                <a16:creationId xmlns:a16="http://schemas.microsoft.com/office/drawing/2014/main" id="{386BA324-A1B8-4AFA-A79E-1B89D5857EAF}"/>
              </a:ext>
            </a:extLst>
          </p:cNvPr>
          <p:cNvSpPr txBox="1"/>
          <p:nvPr/>
        </p:nvSpPr>
        <p:spPr>
          <a:xfrm>
            <a:off x="9702007" y="4659696"/>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0" name="TextBox 19">
            <a:extLst>
              <a:ext uri="{FF2B5EF4-FFF2-40B4-BE49-F238E27FC236}">
                <a16:creationId xmlns:a16="http://schemas.microsoft.com/office/drawing/2014/main" id="{8D01A7E9-61FF-4DF8-9A27-6FA1042C56B4}"/>
              </a:ext>
            </a:extLst>
          </p:cNvPr>
          <p:cNvSpPr txBox="1"/>
          <p:nvPr/>
        </p:nvSpPr>
        <p:spPr>
          <a:xfrm>
            <a:off x="9702007" y="501961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1" name="TextBox 20">
            <a:extLst>
              <a:ext uri="{FF2B5EF4-FFF2-40B4-BE49-F238E27FC236}">
                <a16:creationId xmlns:a16="http://schemas.microsoft.com/office/drawing/2014/main" id="{5274B5AB-14D9-41DF-9745-EEDEF3B6EDB1}"/>
              </a:ext>
            </a:extLst>
          </p:cNvPr>
          <p:cNvSpPr txBox="1"/>
          <p:nvPr/>
        </p:nvSpPr>
        <p:spPr>
          <a:xfrm>
            <a:off x="9724821" y="2280341"/>
            <a:ext cx="1008111" cy="584775"/>
          </a:xfrm>
          <a:prstGeom prst="rect">
            <a:avLst/>
          </a:prstGeom>
          <a:noFill/>
        </p:spPr>
        <p:txBody>
          <a:bodyPr wrap="square" rtlCol="0">
            <a:spAutoFit/>
          </a:bodyPr>
          <a:lstStyle/>
          <a:p>
            <a:pPr algn="r"/>
            <a:r>
              <a:rPr lang="en-US" altLang="ko-KR" sz="1600" dirty="0">
                <a:solidFill>
                  <a:schemeClr val="bg1"/>
                </a:solidFill>
                <a:cs typeface="Arial" pitchFamily="34" charset="0"/>
              </a:rPr>
              <a:t>Contents  Here </a:t>
            </a:r>
            <a:endParaRPr lang="ko-KR" altLang="en-US" sz="1600" dirty="0">
              <a:solidFill>
                <a:schemeClr val="bg1"/>
              </a:solidFill>
              <a:cs typeface="Arial" pitchFamily="34" charset="0"/>
            </a:endParaRPr>
          </a:p>
        </p:txBody>
      </p:sp>
      <p:sp>
        <p:nvSpPr>
          <p:cNvPr id="22" name="Rectangle 21">
            <a:extLst>
              <a:ext uri="{FF2B5EF4-FFF2-40B4-BE49-F238E27FC236}">
                <a16:creationId xmlns:a16="http://schemas.microsoft.com/office/drawing/2014/main" id="{ADA9256B-8C97-4247-A8E8-8989E61412D1}"/>
              </a:ext>
            </a:extLst>
          </p:cNvPr>
          <p:cNvSpPr/>
          <p:nvPr/>
        </p:nvSpPr>
        <p:spPr>
          <a:xfrm>
            <a:off x="10692744" y="2287975"/>
            <a:ext cx="357064" cy="56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57">
            <a:extLst>
              <a:ext uri="{FF2B5EF4-FFF2-40B4-BE49-F238E27FC236}">
                <a16:creationId xmlns:a16="http://schemas.microsoft.com/office/drawing/2014/main" id="{348AD6E7-6821-49E7-9752-0DFF057851D2}"/>
              </a:ext>
            </a:extLst>
          </p:cNvPr>
          <p:cNvSpPr txBox="1"/>
          <p:nvPr/>
        </p:nvSpPr>
        <p:spPr>
          <a:xfrm>
            <a:off x="4293512" y="3028496"/>
            <a:ext cx="936081" cy="3077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400" b="1" dirty="0">
                <a:solidFill>
                  <a:schemeClr val="bg1"/>
                </a:solidFill>
                <a:cs typeface="Arial" pitchFamily="34" charset="0"/>
              </a:rPr>
              <a:t>35%</a:t>
            </a:r>
            <a:endParaRPr lang="ko-KR" altLang="en-US" sz="1400" b="1" dirty="0">
              <a:solidFill>
                <a:schemeClr val="bg1"/>
              </a:solidFill>
              <a:cs typeface="Arial" pitchFamily="34" charset="0"/>
            </a:endParaRPr>
          </a:p>
        </p:txBody>
      </p:sp>
      <p:pic>
        <p:nvPicPr>
          <p:cNvPr id="27" name="图片 26">
            <a:extLst>
              <a:ext uri="{FF2B5EF4-FFF2-40B4-BE49-F238E27FC236}">
                <a16:creationId xmlns:a16="http://schemas.microsoft.com/office/drawing/2014/main" id="{DB81F734-4E42-4966-9174-8892A44C29DC}"/>
              </a:ext>
            </a:extLst>
          </p:cNvPr>
          <p:cNvPicPr/>
          <p:nvPr/>
        </p:nvPicPr>
        <p:blipFill>
          <a:blip r:embed="rId2"/>
          <a:stretch>
            <a:fillRect/>
          </a:stretch>
        </p:blipFill>
        <p:spPr>
          <a:xfrm>
            <a:off x="2659879" y="2351133"/>
            <a:ext cx="5715000" cy="3916680"/>
          </a:xfrm>
          <a:prstGeom prst="rect">
            <a:avLst/>
          </a:prstGeom>
        </p:spPr>
      </p:pic>
    </p:spTree>
    <p:extLst>
      <p:ext uri="{BB962C8B-B14F-4D97-AF65-F5344CB8AC3E}">
        <p14:creationId xmlns:p14="http://schemas.microsoft.com/office/powerpoint/2010/main" val="130807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Methodology and Finding</a:t>
            </a:r>
          </a:p>
        </p:txBody>
      </p:sp>
      <p:sp>
        <p:nvSpPr>
          <p:cNvPr id="5" name="TextBox 4">
            <a:extLst>
              <a:ext uri="{FF2B5EF4-FFF2-40B4-BE49-F238E27FC236}">
                <a16:creationId xmlns:a16="http://schemas.microsoft.com/office/drawing/2014/main" id="{7B6CB943-54AC-46B7-BA99-E0939AD14C6A}"/>
              </a:ext>
            </a:extLst>
          </p:cNvPr>
          <p:cNvSpPr txBox="1"/>
          <p:nvPr/>
        </p:nvSpPr>
        <p:spPr>
          <a:xfrm>
            <a:off x="1241789" y="1641414"/>
            <a:ext cx="3937659" cy="400110"/>
          </a:xfrm>
          <a:prstGeom prst="rect">
            <a:avLst/>
          </a:prstGeom>
          <a:noFill/>
        </p:spPr>
        <p:txBody>
          <a:bodyPr wrap="square" rtlCol="0" anchor="ctr">
            <a:spAutoFit/>
          </a:bodyPr>
          <a:lstStyle/>
          <a:p>
            <a:pPr algn="ctr"/>
            <a:r>
              <a:rPr lang="en-US" altLang="ko-KR" sz="2000" b="1" dirty="0">
                <a:solidFill>
                  <a:schemeClr val="accent3"/>
                </a:solidFill>
                <a:cs typeface="Arial" pitchFamily="34" charset="0"/>
              </a:rPr>
              <a:t>Japanese Restaurant analysis</a:t>
            </a:r>
            <a:endParaRPr lang="ko-KR" altLang="en-US" sz="2000" b="1" dirty="0">
              <a:solidFill>
                <a:schemeClr val="accent3"/>
              </a:solidFill>
              <a:cs typeface="Arial" pitchFamily="34" charset="0"/>
            </a:endParaRPr>
          </a:p>
        </p:txBody>
      </p:sp>
      <p:sp>
        <p:nvSpPr>
          <p:cNvPr id="6" name="TextBox 57">
            <a:extLst>
              <a:ext uri="{FF2B5EF4-FFF2-40B4-BE49-F238E27FC236}">
                <a16:creationId xmlns:a16="http://schemas.microsoft.com/office/drawing/2014/main" id="{99919503-1762-4306-8304-D83D5F23C597}"/>
              </a:ext>
            </a:extLst>
          </p:cNvPr>
          <p:cNvSpPr txBox="1"/>
          <p:nvPr/>
        </p:nvSpPr>
        <p:spPr>
          <a:xfrm>
            <a:off x="7521371" y="2249564"/>
            <a:ext cx="1148519"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3600" b="1" dirty="0">
                <a:solidFill>
                  <a:schemeClr val="bg1"/>
                </a:solidFill>
                <a:cs typeface="Arial" pitchFamily="34" charset="0"/>
              </a:rPr>
              <a:t>35%</a:t>
            </a:r>
            <a:endParaRPr lang="ko-KR" altLang="en-US" sz="3600" b="1" dirty="0">
              <a:solidFill>
                <a:schemeClr val="bg1"/>
              </a:solidFill>
              <a:cs typeface="Arial" pitchFamily="34" charset="0"/>
            </a:endParaRPr>
          </a:p>
        </p:txBody>
      </p:sp>
      <p:sp>
        <p:nvSpPr>
          <p:cNvPr id="7" name="TextBox 6">
            <a:extLst>
              <a:ext uri="{FF2B5EF4-FFF2-40B4-BE49-F238E27FC236}">
                <a16:creationId xmlns:a16="http://schemas.microsoft.com/office/drawing/2014/main" id="{A8BD8387-EF20-4A68-B8F1-CBD59B84C158}"/>
              </a:ext>
            </a:extLst>
          </p:cNvPr>
          <p:cNvSpPr txBox="1"/>
          <p:nvPr/>
        </p:nvSpPr>
        <p:spPr>
          <a:xfrm>
            <a:off x="7518294" y="1936804"/>
            <a:ext cx="1713170" cy="369332"/>
          </a:xfrm>
          <a:prstGeom prst="rect">
            <a:avLst/>
          </a:prstGeom>
          <a:noFill/>
        </p:spPr>
        <p:txBody>
          <a:bodyPr wrap="square" rtlCol="0" anchor="ctr">
            <a:spAutoFit/>
          </a:bodyPr>
          <a:lstStyle/>
          <a:p>
            <a:r>
              <a:rPr lang="en-US" altLang="ko-KR" b="1" dirty="0">
                <a:solidFill>
                  <a:schemeClr val="bg1"/>
                </a:solidFill>
                <a:cs typeface="Arial" pitchFamily="34" charset="0"/>
              </a:rPr>
              <a:t>Chart Title</a:t>
            </a:r>
            <a:endParaRPr lang="ko-KR" altLang="en-US" b="1" dirty="0">
              <a:solidFill>
                <a:schemeClr val="bg1"/>
              </a:solidFill>
              <a:cs typeface="Arial" pitchFamily="34" charset="0"/>
            </a:endParaRPr>
          </a:p>
        </p:txBody>
      </p:sp>
      <p:sp>
        <p:nvSpPr>
          <p:cNvPr id="8" name="Rectangle 7">
            <a:extLst>
              <a:ext uri="{FF2B5EF4-FFF2-40B4-BE49-F238E27FC236}">
                <a16:creationId xmlns:a16="http://schemas.microsoft.com/office/drawing/2014/main" id="{43AE72DA-FED9-40C6-BCDB-5796B1D10845}"/>
              </a:ext>
            </a:extLst>
          </p:cNvPr>
          <p:cNvSpPr/>
          <p:nvPr/>
        </p:nvSpPr>
        <p:spPr>
          <a:xfrm>
            <a:off x="7570720" y="2942367"/>
            <a:ext cx="34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CB1AA617-A446-43A7-BE5A-9B307444F074}"/>
              </a:ext>
            </a:extLst>
          </p:cNvPr>
          <p:cNvSpPr txBox="1"/>
          <p:nvPr/>
        </p:nvSpPr>
        <p:spPr>
          <a:xfrm>
            <a:off x="7524556" y="3220032"/>
            <a:ext cx="1432819"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0" name="TextBox 9">
            <a:extLst>
              <a:ext uri="{FF2B5EF4-FFF2-40B4-BE49-F238E27FC236}">
                <a16:creationId xmlns:a16="http://schemas.microsoft.com/office/drawing/2014/main" id="{3393F0EA-A73F-40CB-B3F0-21D33F56FBE1}"/>
              </a:ext>
            </a:extLst>
          </p:cNvPr>
          <p:cNvSpPr txBox="1"/>
          <p:nvPr/>
        </p:nvSpPr>
        <p:spPr>
          <a:xfrm>
            <a:off x="7524556" y="3579948"/>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1" name="TextBox 10">
            <a:extLst>
              <a:ext uri="{FF2B5EF4-FFF2-40B4-BE49-F238E27FC236}">
                <a16:creationId xmlns:a16="http://schemas.microsoft.com/office/drawing/2014/main" id="{99473C38-364D-4FAA-AB48-10B22E43B675}"/>
              </a:ext>
            </a:extLst>
          </p:cNvPr>
          <p:cNvSpPr txBox="1"/>
          <p:nvPr/>
        </p:nvSpPr>
        <p:spPr>
          <a:xfrm>
            <a:off x="7524556" y="3939864"/>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2" name="TextBox 11">
            <a:extLst>
              <a:ext uri="{FF2B5EF4-FFF2-40B4-BE49-F238E27FC236}">
                <a16:creationId xmlns:a16="http://schemas.microsoft.com/office/drawing/2014/main" id="{6C4E7499-3634-470D-A922-C69DC7C68DED}"/>
              </a:ext>
            </a:extLst>
          </p:cNvPr>
          <p:cNvSpPr txBox="1"/>
          <p:nvPr/>
        </p:nvSpPr>
        <p:spPr>
          <a:xfrm>
            <a:off x="7524556" y="429978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3" name="TextBox 12">
            <a:extLst>
              <a:ext uri="{FF2B5EF4-FFF2-40B4-BE49-F238E27FC236}">
                <a16:creationId xmlns:a16="http://schemas.microsoft.com/office/drawing/2014/main" id="{3459A3D5-0747-494B-B130-AE44DFEB6964}"/>
              </a:ext>
            </a:extLst>
          </p:cNvPr>
          <p:cNvSpPr txBox="1"/>
          <p:nvPr/>
        </p:nvSpPr>
        <p:spPr>
          <a:xfrm>
            <a:off x="7524556" y="4659696"/>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4" name="TextBox 13">
            <a:extLst>
              <a:ext uri="{FF2B5EF4-FFF2-40B4-BE49-F238E27FC236}">
                <a16:creationId xmlns:a16="http://schemas.microsoft.com/office/drawing/2014/main" id="{0D6CE6E4-466F-4367-86ED-8BF31A691F55}"/>
              </a:ext>
            </a:extLst>
          </p:cNvPr>
          <p:cNvSpPr txBox="1"/>
          <p:nvPr/>
        </p:nvSpPr>
        <p:spPr>
          <a:xfrm>
            <a:off x="7524556" y="501961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5" name="TextBox 14">
            <a:extLst>
              <a:ext uri="{FF2B5EF4-FFF2-40B4-BE49-F238E27FC236}">
                <a16:creationId xmlns:a16="http://schemas.microsoft.com/office/drawing/2014/main" id="{3E7DEBD9-DF26-4EEE-9EE8-4472406F8D3D}"/>
              </a:ext>
            </a:extLst>
          </p:cNvPr>
          <p:cNvSpPr txBox="1"/>
          <p:nvPr/>
        </p:nvSpPr>
        <p:spPr>
          <a:xfrm>
            <a:off x="9702007" y="3220032"/>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6" name="TextBox 15">
            <a:extLst>
              <a:ext uri="{FF2B5EF4-FFF2-40B4-BE49-F238E27FC236}">
                <a16:creationId xmlns:a16="http://schemas.microsoft.com/office/drawing/2014/main" id="{BFD3463A-47BD-4171-A488-D95A6BBF7E8A}"/>
              </a:ext>
            </a:extLst>
          </p:cNvPr>
          <p:cNvSpPr txBox="1"/>
          <p:nvPr/>
        </p:nvSpPr>
        <p:spPr>
          <a:xfrm>
            <a:off x="9702007" y="3579948"/>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7" name="TextBox 16">
            <a:extLst>
              <a:ext uri="{FF2B5EF4-FFF2-40B4-BE49-F238E27FC236}">
                <a16:creationId xmlns:a16="http://schemas.microsoft.com/office/drawing/2014/main" id="{BA1F1985-DBFA-485D-AED1-131C7B399460}"/>
              </a:ext>
            </a:extLst>
          </p:cNvPr>
          <p:cNvSpPr txBox="1"/>
          <p:nvPr/>
        </p:nvSpPr>
        <p:spPr>
          <a:xfrm>
            <a:off x="9702007" y="3939864"/>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8" name="TextBox 17">
            <a:extLst>
              <a:ext uri="{FF2B5EF4-FFF2-40B4-BE49-F238E27FC236}">
                <a16:creationId xmlns:a16="http://schemas.microsoft.com/office/drawing/2014/main" id="{13E8B884-80AF-432C-B54F-2CA03EAB3BD9}"/>
              </a:ext>
            </a:extLst>
          </p:cNvPr>
          <p:cNvSpPr txBox="1"/>
          <p:nvPr/>
        </p:nvSpPr>
        <p:spPr>
          <a:xfrm>
            <a:off x="9702007" y="429978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9" name="TextBox 18">
            <a:extLst>
              <a:ext uri="{FF2B5EF4-FFF2-40B4-BE49-F238E27FC236}">
                <a16:creationId xmlns:a16="http://schemas.microsoft.com/office/drawing/2014/main" id="{386BA324-A1B8-4AFA-A79E-1B89D5857EAF}"/>
              </a:ext>
            </a:extLst>
          </p:cNvPr>
          <p:cNvSpPr txBox="1"/>
          <p:nvPr/>
        </p:nvSpPr>
        <p:spPr>
          <a:xfrm>
            <a:off x="9724821" y="4659696"/>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0" name="TextBox 19">
            <a:extLst>
              <a:ext uri="{FF2B5EF4-FFF2-40B4-BE49-F238E27FC236}">
                <a16:creationId xmlns:a16="http://schemas.microsoft.com/office/drawing/2014/main" id="{8D01A7E9-61FF-4DF8-9A27-6FA1042C56B4}"/>
              </a:ext>
            </a:extLst>
          </p:cNvPr>
          <p:cNvSpPr txBox="1"/>
          <p:nvPr/>
        </p:nvSpPr>
        <p:spPr>
          <a:xfrm>
            <a:off x="9702007" y="501961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1" name="TextBox 20">
            <a:extLst>
              <a:ext uri="{FF2B5EF4-FFF2-40B4-BE49-F238E27FC236}">
                <a16:creationId xmlns:a16="http://schemas.microsoft.com/office/drawing/2014/main" id="{5274B5AB-14D9-41DF-9745-EEDEF3B6EDB1}"/>
              </a:ext>
            </a:extLst>
          </p:cNvPr>
          <p:cNvSpPr txBox="1"/>
          <p:nvPr/>
        </p:nvSpPr>
        <p:spPr>
          <a:xfrm>
            <a:off x="9724821" y="2280341"/>
            <a:ext cx="1008111" cy="584775"/>
          </a:xfrm>
          <a:prstGeom prst="rect">
            <a:avLst/>
          </a:prstGeom>
          <a:noFill/>
        </p:spPr>
        <p:txBody>
          <a:bodyPr wrap="square" rtlCol="0">
            <a:spAutoFit/>
          </a:bodyPr>
          <a:lstStyle/>
          <a:p>
            <a:pPr algn="r"/>
            <a:r>
              <a:rPr lang="en-US" altLang="ko-KR" sz="1600" dirty="0">
                <a:solidFill>
                  <a:schemeClr val="bg1"/>
                </a:solidFill>
                <a:cs typeface="Arial" pitchFamily="34" charset="0"/>
              </a:rPr>
              <a:t>Contents  Here </a:t>
            </a:r>
            <a:endParaRPr lang="ko-KR" altLang="en-US" sz="1600" dirty="0">
              <a:solidFill>
                <a:schemeClr val="bg1"/>
              </a:solidFill>
              <a:cs typeface="Arial" pitchFamily="34" charset="0"/>
            </a:endParaRPr>
          </a:p>
        </p:txBody>
      </p:sp>
      <p:sp>
        <p:nvSpPr>
          <p:cNvPr id="22" name="Rectangle 21">
            <a:extLst>
              <a:ext uri="{FF2B5EF4-FFF2-40B4-BE49-F238E27FC236}">
                <a16:creationId xmlns:a16="http://schemas.microsoft.com/office/drawing/2014/main" id="{ADA9256B-8C97-4247-A8E8-8989E61412D1}"/>
              </a:ext>
            </a:extLst>
          </p:cNvPr>
          <p:cNvSpPr/>
          <p:nvPr/>
        </p:nvSpPr>
        <p:spPr>
          <a:xfrm>
            <a:off x="10692744" y="2287975"/>
            <a:ext cx="357064" cy="56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57">
            <a:extLst>
              <a:ext uri="{FF2B5EF4-FFF2-40B4-BE49-F238E27FC236}">
                <a16:creationId xmlns:a16="http://schemas.microsoft.com/office/drawing/2014/main" id="{348AD6E7-6821-49E7-9752-0DFF057851D2}"/>
              </a:ext>
            </a:extLst>
          </p:cNvPr>
          <p:cNvSpPr txBox="1"/>
          <p:nvPr/>
        </p:nvSpPr>
        <p:spPr>
          <a:xfrm>
            <a:off x="4293512" y="3028496"/>
            <a:ext cx="936081" cy="3077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400" b="1" dirty="0">
                <a:solidFill>
                  <a:schemeClr val="bg1"/>
                </a:solidFill>
                <a:cs typeface="Arial" pitchFamily="34" charset="0"/>
              </a:rPr>
              <a:t>35%</a:t>
            </a:r>
            <a:endParaRPr lang="ko-KR" altLang="en-US" sz="1400" b="1" dirty="0">
              <a:solidFill>
                <a:schemeClr val="bg1"/>
              </a:solidFill>
              <a:cs typeface="Arial" pitchFamily="34" charset="0"/>
            </a:endParaRPr>
          </a:p>
        </p:txBody>
      </p:sp>
      <p:pic>
        <p:nvPicPr>
          <p:cNvPr id="23" name="图片 22">
            <a:extLst>
              <a:ext uri="{FF2B5EF4-FFF2-40B4-BE49-F238E27FC236}">
                <a16:creationId xmlns:a16="http://schemas.microsoft.com/office/drawing/2014/main" id="{1ADD1966-F71F-4C2B-BEA7-6C7A49703521}"/>
              </a:ext>
            </a:extLst>
          </p:cNvPr>
          <p:cNvPicPr/>
          <p:nvPr/>
        </p:nvPicPr>
        <p:blipFill>
          <a:blip r:embed="rId2"/>
          <a:stretch>
            <a:fillRect/>
          </a:stretch>
        </p:blipFill>
        <p:spPr>
          <a:xfrm>
            <a:off x="1028901" y="2569019"/>
            <a:ext cx="4764349" cy="3461522"/>
          </a:xfrm>
          <a:prstGeom prst="rect">
            <a:avLst/>
          </a:prstGeom>
        </p:spPr>
      </p:pic>
      <p:pic>
        <p:nvPicPr>
          <p:cNvPr id="24" name="图片 23">
            <a:extLst>
              <a:ext uri="{FF2B5EF4-FFF2-40B4-BE49-F238E27FC236}">
                <a16:creationId xmlns:a16="http://schemas.microsoft.com/office/drawing/2014/main" id="{B051D59C-50FB-4E8F-92CB-2D36C76123DB}"/>
              </a:ext>
            </a:extLst>
          </p:cNvPr>
          <p:cNvPicPr/>
          <p:nvPr/>
        </p:nvPicPr>
        <p:blipFill>
          <a:blip r:embed="rId3"/>
          <a:stretch>
            <a:fillRect/>
          </a:stretch>
        </p:blipFill>
        <p:spPr>
          <a:xfrm>
            <a:off x="6115411" y="2605211"/>
            <a:ext cx="5137881" cy="3425330"/>
          </a:xfrm>
          <a:prstGeom prst="rect">
            <a:avLst/>
          </a:prstGeom>
        </p:spPr>
      </p:pic>
    </p:spTree>
    <p:extLst>
      <p:ext uri="{BB962C8B-B14F-4D97-AF65-F5344CB8AC3E}">
        <p14:creationId xmlns:p14="http://schemas.microsoft.com/office/powerpoint/2010/main" val="384748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Methodology and Finding</a:t>
            </a:r>
          </a:p>
        </p:txBody>
      </p:sp>
      <p:sp>
        <p:nvSpPr>
          <p:cNvPr id="5" name="TextBox 4">
            <a:extLst>
              <a:ext uri="{FF2B5EF4-FFF2-40B4-BE49-F238E27FC236}">
                <a16:creationId xmlns:a16="http://schemas.microsoft.com/office/drawing/2014/main" id="{7B6CB943-54AC-46B7-BA99-E0939AD14C6A}"/>
              </a:ext>
            </a:extLst>
          </p:cNvPr>
          <p:cNvSpPr txBox="1"/>
          <p:nvPr/>
        </p:nvSpPr>
        <p:spPr>
          <a:xfrm>
            <a:off x="948826" y="1702127"/>
            <a:ext cx="4697372" cy="400110"/>
          </a:xfrm>
          <a:prstGeom prst="rect">
            <a:avLst/>
          </a:prstGeom>
          <a:noFill/>
        </p:spPr>
        <p:txBody>
          <a:bodyPr wrap="square" rtlCol="0" anchor="ctr">
            <a:spAutoFit/>
          </a:bodyPr>
          <a:lstStyle/>
          <a:p>
            <a:pPr algn="ctr"/>
            <a:r>
              <a:rPr lang="en-US" altLang="ko-KR" sz="2000" b="1" dirty="0">
                <a:solidFill>
                  <a:schemeClr val="accent3"/>
                </a:solidFill>
                <a:cs typeface="Arial" pitchFamily="34" charset="0"/>
              </a:rPr>
              <a:t>Japanese Restaurant analysis cont..</a:t>
            </a:r>
            <a:endParaRPr lang="ko-KR" altLang="en-US" sz="2000" b="1" dirty="0">
              <a:solidFill>
                <a:schemeClr val="accent3"/>
              </a:solidFill>
              <a:cs typeface="Arial" pitchFamily="34" charset="0"/>
            </a:endParaRPr>
          </a:p>
        </p:txBody>
      </p:sp>
      <p:sp>
        <p:nvSpPr>
          <p:cNvPr id="6" name="TextBox 57">
            <a:extLst>
              <a:ext uri="{FF2B5EF4-FFF2-40B4-BE49-F238E27FC236}">
                <a16:creationId xmlns:a16="http://schemas.microsoft.com/office/drawing/2014/main" id="{99919503-1762-4306-8304-D83D5F23C597}"/>
              </a:ext>
            </a:extLst>
          </p:cNvPr>
          <p:cNvSpPr txBox="1"/>
          <p:nvPr/>
        </p:nvSpPr>
        <p:spPr>
          <a:xfrm>
            <a:off x="7521371" y="2249564"/>
            <a:ext cx="1148519"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3600" b="1" dirty="0">
                <a:solidFill>
                  <a:schemeClr val="bg1"/>
                </a:solidFill>
                <a:cs typeface="Arial" pitchFamily="34" charset="0"/>
              </a:rPr>
              <a:t>35%</a:t>
            </a:r>
            <a:endParaRPr lang="ko-KR" altLang="en-US" sz="3600" b="1" dirty="0">
              <a:solidFill>
                <a:schemeClr val="bg1"/>
              </a:solidFill>
              <a:cs typeface="Arial" pitchFamily="34" charset="0"/>
            </a:endParaRPr>
          </a:p>
        </p:txBody>
      </p:sp>
      <p:sp>
        <p:nvSpPr>
          <p:cNvPr id="7" name="TextBox 6">
            <a:extLst>
              <a:ext uri="{FF2B5EF4-FFF2-40B4-BE49-F238E27FC236}">
                <a16:creationId xmlns:a16="http://schemas.microsoft.com/office/drawing/2014/main" id="{A8BD8387-EF20-4A68-B8F1-CBD59B84C158}"/>
              </a:ext>
            </a:extLst>
          </p:cNvPr>
          <p:cNvSpPr txBox="1"/>
          <p:nvPr/>
        </p:nvSpPr>
        <p:spPr>
          <a:xfrm>
            <a:off x="7518294" y="1936804"/>
            <a:ext cx="1713170" cy="369332"/>
          </a:xfrm>
          <a:prstGeom prst="rect">
            <a:avLst/>
          </a:prstGeom>
          <a:noFill/>
        </p:spPr>
        <p:txBody>
          <a:bodyPr wrap="square" rtlCol="0" anchor="ctr">
            <a:spAutoFit/>
          </a:bodyPr>
          <a:lstStyle/>
          <a:p>
            <a:r>
              <a:rPr lang="en-US" altLang="ko-KR" b="1" dirty="0">
                <a:solidFill>
                  <a:schemeClr val="bg1"/>
                </a:solidFill>
                <a:cs typeface="Arial" pitchFamily="34" charset="0"/>
              </a:rPr>
              <a:t>Chart Title</a:t>
            </a:r>
            <a:endParaRPr lang="ko-KR" altLang="en-US" b="1" dirty="0">
              <a:solidFill>
                <a:schemeClr val="bg1"/>
              </a:solidFill>
              <a:cs typeface="Arial" pitchFamily="34" charset="0"/>
            </a:endParaRPr>
          </a:p>
        </p:txBody>
      </p:sp>
      <p:sp>
        <p:nvSpPr>
          <p:cNvPr id="8" name="Rectangle 7">
            <a:extLst>
              <a:ext uri="{FF2B5EF4-FFF2-40B4-BE49-F238E27FC236}">
                <a16:creationId xmlns:a16="http://schemas.microsoft.com/office/drawing/2014/main" id="{43AE72DA-FED9-40C6-BCDB-5796B1D10845}"/>
              </a:ext>
            </a:extLst>
          </p:cNvPr>
          <p:cNvSpPr/>
          <p:nvPr/>
        </p:nvSpPr>
        <p:spPr>
          <a:xfrm>
            <a:off x="7570720" y="2942367"/>
            <a:ext cx="34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CB1AA617-A446-43A7-BE5A-9B307444F074}"/>
              </a:ext>
            </a:extLst>
          </p:cNvPr>
          <p:cNvSpPr txBox="1"/>
          <p:nvPr/>
        </p:nvSpPr>
        <p:spPr>
          <a:xfrm>
            <a:off x="7524556" y="3220032"/>
            <a:ext cx="1432819"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0" name="TextBox 9">
            <a:extLst>
              <a:ext uri="{FF2B5EF4-FFF2-40B4-BE49-F238E27FC236}">
                <a16:creationId xmlns:a16="http://schemas.microsoft.com/office/drawing/2014/main" id="{3393F0EA-A73F-40CB-B3F0-21D33F56FBE1}"/>
              </a:ext>
            </a:extLst>
          </p:cNvPr>
          <p:cNvSpPr txBox="1"/>
          <p:nvPr/>
        </p:nvSpPr>
        <p:spPr>
          <a:xfrm>
            <a:off x="7524556" y="3579948"/>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1" name="TextBox 10">
            <a:extLst>
              <a:ext uri="{FF2B5EF4-FFF2-40B4-BE49-F238E27FC236}">
                <a16:creationId xmlns:a16="http://schemas.microsoft.com/office/drawing/2014/main" id="{99473C38-364D-4FAA-AB48-10B22E43B675}"/>
              </a:ext>
            </a:extLst>
          </p:cNvPr>
          <p:cNvSpPr txBox="1"/>
          <p:nvPr/>
        </p:nvSpPr>
        <p:spPr>
          <a:xfrm>
            <a:off x="7524556" y="3939864"/>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2" name="TextBox 11">
            <a:extLst>
              <a:ext uri="{FF2B5EF4-FFF2-40B4-BE49-F238E27FC236}">
                <a16:creationId xmlns:a16="http://schemas.microsoft.com/office/drawing/2014/main" id="{6C4E7499-3634-470D-A922-C69DC7C68DED}"/>
              </a:ext>
            </a:extLst>
          </p:cNvPr>
          <p:cNvSpPr txBox="1"/>
          <p:nvPr/>
        </p:nvSpPr>
        <p:spPr>
          <a:xfrm>
            <a:off x="7524556" y="429978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3" name="TextBox 12">
            <a:extLst>
              <a:ext uri="{FF2B5EF4-FFF2-40B4-BE49-F238E27FC236}">
                <a16:creationId xmlns:a16="http://schemas.microsoft.com/office/drawing/2014/main" id="{3459A3D5-0747-494B-B130-AE44DFEB6964}"/>
              </a:ext>
            </a:extLst>
          </p:cNvPr>
          <p:cNvSpPr txBox="1"/>
          <p:nvPr/>
        </p:nvSpPr>
        <p:spPr>
          <a:xfrm>
            <a:off x="7524556" y="4659696"/>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4" name="TextBox 13">
            <a:extLst>
              <a:ext uri="{FF2B5EF4-FFF2-40B4-BE49-F238E27FC236}">
                <a16:creationId xmlns:a16="http://schemas.microsoft.com/office/drawing/2014/main" id="{0D6CE6E4-466F-4367-86ED-8BF31A691F55}"/>
              </a:ext>
            </a:extLst>
          </p:cNvPr>
          <p:cNvSpPr txBox="1"/>
          <p:nvPr/>
        </p:nvSpPr>
        <p:spPr>
          <a:xfrm>
            <a:off x="7524556" y="501961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5" name="TextBox 14">
            <a:extLst>
              <a:ext uri="{FF2B5EF4-FFF2-40B4-BE49-F238E27FC236}">
                <a16:creationId xmlns:a16="http://schemas.microsoft.com/office/drawing/2014/main" id="{3E7DEBD9-DF26-4EEE-9EE8-4472406F8D3D}"/>
              </a:ext>
            </a:extLst>
          </p:cNvPr>
          <p:cNvSpPr txBox="1"/>
          <p:nvPr/>
        </p:nvSpPr>
        <p:spPr>
          <a:xfrm>
            <a:off x="9702007" y="3220032"/>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6" name="TextBox 15">
            <a:extLst>
              <a:ext uri="{FF2B5EF4-FFF2-40B4-BE49-F238E27FC236}">
                <a16:creationId xmlns:a16="http://schemas.microsoft.com/office/drawing/2014/main" id="{BFD3463A-47BD-4171-A488-D95A6BBF7E8A}"/>
              </a:ext>
            </a:extLst>
          </p:cNvPr>
          <p:cNvSpPr txBox="1"/>
          <p:nvPr/>
        </p:nvSpPr>
        <p:spPr>
          <a:xfrm>
            <a:off x="9702007" y="3579948"/>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7" name="TextBox 16">
            <a:extLst>
              <a:ext uri="{FF2B5EF4-FFF2-40B4-BE49-F238E27FC236}">
                <a16:creationId xmlns:a16="http://schemas.microsoft.com/office/drawing/2014/main" id="{BA1F1985-DBFA-485D-AED1-131C7B399460}"/>
              </a:ext>
            </a:extLst>
          </p:cNvPr>
          <p:cNvSpPr txBox="1"/>
          <p:nvPr/>
        </p:nvSpPr>
        <p:spPr>
          <a:xfrm>
            <a:off x="9702007" y="3939864"/>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8" name="TextBox 17">
            <a:extLst>
              <a:ext uri="{FF2B5EF4-FFF2-40B4-BE49-F238E27FC236}">
                <a16:creationId xmlns:a16="http://schemas.microsoft.com/office/drawing/2014/main" id="{13E8B884-80AF-432C-B54F-2CA03EAB3BD9}"/>
              </a:ext>
            </a:extLst>
          </p:cNvPr>
          <p:cNvSpPr txBox="1"/>
          <p:nvPr/>
        </p:nvSpPr>
        <p:spPr>
          <a:xfrm>
            <a:off x="9702007" y="429978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9" name="TextBox 18">
            <a:extLst>
              <a:ext uri="{FF2B5EF4-FFF2-40B4-BE49-F238E27FC236}">
                <a16:creationId xmlns:a16="http://schemas.microsoft.com/office/drawing/2014/main" id="{386BA324-A1B8-4AFA-A79E-1B89D5857EAF}"/>
              </a:ext>
            </a:extLst>
          </p:cNvPr>
          <p:cNvSpPr txBox="1"/>
          <p:nvPr/>
        </p:nvSpPr>
        <p:spPr>
          <a:xfrm>
            <a:off x="9724821" y="4659696"/>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0" name="TextBox 19">
            <a:extLst>
              <a:ext uri="{FF2B5EF4-FFF2-40B4-BE49-F238E27FC236}">
                <a16:creationId xmlns:a16="http://schemas.microsoft.com/office/drawing/2014/main" id="{8D01A7E9-61FF-4DF8-9A27-6FA1042C56B4}"/>
              </a:ext>
            </a:extLst>
          </p:cNvPr>
          <p:cNvSpPr txBox="1"/>
          <p:nvPr/>
        </p:nvSpPr>
        <p:spPr>
          <a:xfrm>
            <a:off x="9702007" y="501961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1" name="TextBox 20">
            <a:extLst>
              <a:ext uri="{FF2B5EF4-FFF2-40B4-BE49-F238E27FC236}">
                <a16:creationId xmlns:a16="http://schemas.microsoft.com/office/drawing/2014/main" id="{5274B5AB-14D9-41DF-9745-EEDEF3B6EDB1}"/>
              </a:ext>
            </a:extLst>
          </p:cNvPr>
          <p:cNvSpPr txBox="1"/>
          <p:nvPr/>
        </p:nvSpPr>
        <p:spPr>
          <a:xfrm>
            <a:off x="9724821" y="2280341"/>
            <a:ext cx="1008111" cy="584775"/>
          </a:xfrm>
          <a:prstGeom prst="rect">
            <a:avLst/>
          </a:prstGeom>
          <a:noFill/>
        </p:spPr>
        <p:txBody>
          <a:bodyPr wrap="square" rtlCol="0">
            <a:spAutoFit/>
          </a:bodyPr>
          <a:lstStyle/>
          <a:p>
            <a:pPr algn="r"/>
            <a:r>
              <a:rPr lang="en-US" altLang="ko-KR" sz="1600" dirty="0">
                <a:solidFill>
                  <a:schemeClr val="bg1"/>
                </a:solidFill>
                <a:cs typeface="Arial" pitchFamily="34" charset="0"/>
              </a:rPr>
              <a:t>Contents  Here </a:t>
            </a:r>
            <a:endParaRPr lang="ko-KR" altLang="en-US" sz="1600" dirty="0">
              <a:solidFill>
                <a:schemeClr val="bg1"/>
              </a:solidFill>
              <a:cs typeface="Arial" pitchFamily="34" charset="0"/>
            </a:endParaRPr>
          </a:p>
        </p:txBody>
      </p:sp>
      <p:sp>
        <p:nvSpPr>
          <p:cNvPr id="22" name="Rectangle 21">
            <a:extLst>
              <a:ext uri="{FF2B5EF4-FFF2-40B4-BE49-F238E27FC236}">
                <a16:creationId xmlns:a16="http://schemas.microsoft.com/office/drawing/2014/main" id="{ADA9256B-8C97-4247-A8E8-8989E61412D1}"/>
              </a:ext>
            </a:extLst>
          </p:cNvPr>
          <p:cNvSpPr/>
          <p:nvPr/>
        </p:nvSpPr>
        <p:spPr>
          <a:xfrm>
            <a:off x="10692744" y="2287975"/>
            <a:ext cx="357064" cy="56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57">
            <a:extLst>
              <a:ext uri="{FF2B5EF4-FFF2-40B4-BE49-F238E27FC236}">
                <a16:creationId xmlns:a16="http://schemas.microsoft.com/office/drawing/2014/main" id="{348AD6E7-6821-49E7-9752-0DFF057851D2}"/>
              </a:ext>
            </a:extLst>
          </p:cNvPr>
          <p:cNvSpPr txBox="1"/>
          <p:nvPr/>
        </p:nvSpPr>
        <p:spPr>
          <a:xfrm>
            <a:off x="4293512" y="3028496"/>
            <a:ext cx="936081" cy="3077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400" b="1" dirty="0">
                <a:solidFill>
                  <a:schemeClr val="bg1"/>
                </a:solidFill>
                <a:cs typeface="Arial" pitchFamily="34" charset="0"/>
              </a:rPr>
              <a:t>35%</a:t>
            </a:r>
            <a:endParaRPr lang="ko-KR" altLang="en-US" sz="1400" b="1" dirty="0">
              <a:solidFill>
                <a:schemeClr val="bg1"/>
              </a:solidFill>
              <a:cs typeface="Arial" pitchFamily="34" charset="0"/>
            </a:endParaRPr>
          </a:p>
        </p:txBody>
      </p:sp>
      <p:pic>
        <p:nvPicPr>
          <p:cNvPr id="26" name="图片 25">
            <a:extLst>
              <a:ext uri="{FF2B5EF4-FFF2-40B4-BE49-F238E27FC236}">
                <a16:creationId xmlns:a16="http://schemas.microsoft.com/office/drawing/2014/main" id="{F4EE0834-4D5F-4045-B761-00697E2CE577}"/>
              </a:ext>
            </a:extLst>
          </p:cNvPr>
          <p:cNvPicPr/>
          <p:nvPr/>
        </p:nvPicPr>
        <p:blipFill>
          <a:blip r:embed="rId2"/>
          <a:stretch>
            <a:fillRect/>
          </a:stretch>
        </p:blipFill>
        <p:spPr>
          <a:xfrm>
            <a:off x="1112842" y="2588419"/>
            <a:ext cx="4983158" cy="2702890"/>
          </a:xfrm>
          <a:prstGeom prst="rect">
            <a:avLst/>
          </a:prstGeom>
        </p:spPr>
      </p:pic>
      <p:pic>
        <p:nvPicPr>
          <p:cNvPr id="27" name="图片 26">
            <a:extLst>
              <a:ext uri="{FF2B5EF4-FFF2-40B4-BE49-F238E27FC236}">
                <a16:creationId xmlns:a16="http://schemas.microsoft.com/office/drawing/2014/main" id="{92ACCD76-BEEF-47F0-8CD4-034A1E5AF3F0}"/>
              </a:ext>
            </a:extLst>
          </p:cNvPr>
          <p:cNvPicPr/>
          <p:nvPr/>
        </p:nvPicPr>
        <p:blipFill>
          <a:blip r:embed="rId3"/>
          <a:stretch>
            <a:fillRect/>
          </a:stretch>
        </p:blipFill>
        <p:spPr>
          <a:xfrm>
            <a:off x="6257153" y="2462405"/>
            <a:ext cx="5159529" cy="3041750"/>
          </a:xfrm>
          <a:prstGeom prst="rect">
            <a:avLst/>
          </a:prstGeom>
        </p:spPr>
      </p:pic>
    </p:spTree>
    <p:extLst>
      <p:ext uri="{BB962C8B-B14F-4D97-AF65-F5344CB8AC3E}">
        <p14:creationId xmlns:p14="http://schemas.microsoft.com/office/powerpoint/2010/main" val="198116186"/>
      </p:ext>
    </p:extLst>
  </p:cSld>
  <p:clrMapOvr>
    <a:masterClrMapping/>
  </p:clrMapOvr>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3006</TotalTime>
  <Words>877</Words>
  <Application>Microsoft Office PowerPoint</Application>
  <PresentationFormat>宽屏</PresentationFormat>
  <Paragraphs>172</Paragraphs>
  <Slides>13</Slides>
  <Notes>0</Notes>
  <HiddenSlides>0</HiddenSlides>
  <MMClips>0</MMClips>
  <ScaleCrop>false</ScaleCrop>
  <HeadingPairs>
    <vt:vector size="6" baseType="variant">
      <vt:variant>
        <vt:lpstr>已用的字体</vt:lpstr>
      </vt:variant>
      <vt:variant>
        <vt:i4>2</vt:i4>
      </vt:variant>
      <vt:variant>
        <vt:lpstr>主题</vt:lpstr>
      </vt:variant>
      <vt:variant>
        <vt:i4>3</vt:i4>
      </vt:variant>
      <vt:variant>
        <vt:lpstr>幻灯片标题</vt:lpstr>
      </vt:variant>
      <vt:variant>
        <vt:i4>13</vt:i4>
      </vt:variant>
    </vt:vector>
  </HeadingPairs>
  <TitlesOfParts>
    <vt:vector size="18" baseType="lpstr">
      <vt:lpstr>Arial</vt:lpstr>
      <vt:lpstr>Wingdings</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Kenny B</cp:lastModifiedBy>
  <cp:revision>139</cp:revision>
  <dcterms:created xsi:type="dcterms:W3CDTF">2019-01-14T06:35:35Z</dcterms:created>
  <dcterms:modified xsi:type="dcterms:W3CDTF">2020-06-17T07:04:14Z</dcterms:modified>
</cp:coreProperties>
</file>