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Effectiveness Index</a:t>
            </a:r>
          </a:p>
        </c:rich>
      </c:tx>
      <c:layout>
        <c:manualLayout>
          <c:xMode val="edge"/>
          <c:yMode val="edge"/>
          <c:x val="1.18417804168691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280090562108983E-2"/>
          <c:y val="0.25229166666666669"/>
          <c:w val="0.86139790104641467"/>
          <c:h val="0.671319444444444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0.00</c:formatCode>
                <c:ptCount val="1"/>
                <c:pt idx="0">
                  <c:v>140.34205920053799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C-4BA7-A0C7-BFD1CFE88A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0.00</c:formatCode>
                <c:ptCount val="1"/>
                <c:pt idx="0">
                  <c:v>91.027449720110894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5C-4BA7-A0C7-BFD1CFE88A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0.00</c:formatCode>
                <c:ptCount val="1"/>
                <c:pt idx="0">
                  <c:v>87.765935783732203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5C-4BA7-A0C7-BFD1CFE88A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0.00</c:formatCode>
                <c:ptCount val="1"/>
                <c:pt idx="0">
                  <c:v>111.434291175247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6-4C53-8B9C-A448AF3A8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5967512"/>
        <c:axId val="315967904"/>
      </c:barChart>
      <c:catAx>
        <c:axId val="315967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5967904"/>
        <c:crosses val="autoZero"/>
        <c:auto val="1"/>
        <c:lblAlgn val="ctr"/>
        <c:lblOffset val="100"/>
        <c:noMultiLvlLbl val="0"/>
      </c:catAx>
      <c:valAx>
        <c:axId val="315967904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15967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64005220431165"/>
          <c:y val="0.36316231955380579"/>
          <c:w val="0.19901619919741434"/>
          <c:h val="0.405602034120734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Cost Efficiency Index</a:t>
            </a:r>
          </a:p>
        </c:rich>
      </c:tx>
      <c:layout>
        <c:manualLayout>
          <c:xMode val="edge"/>
          <c:yMode val="edge"/>
          <c:x val="1.18417804168691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434660056284177E-2"/>
          <c:y val="0.20183333333333331"/>
          <c:w val="0.86256803467238974"/>
          <c:h val="0.73705555555555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0.00</c:formatCode>
                <c:ptCount val="1"/>
                <c:pt idx="0">
                  <c:v>168.24823378299499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1-459B-8977-AC0D5A6840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0.00</c:formatCode>
                <c:ptCount val="1"/>
                <c:pt idx="0">
                  <c:v>74.034577948046106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B1-459B-8977-AC0D5A6840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0.00</c:formatCode>
                <c:ptCount val="1"/>
                <c:pt idx="0">
                  <c:v>115.248823229739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B1-459B-8977-AC0D5A6840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0.00</c:formatCode>
                <c:ptCount val="1"/>
                <c:pt idx="0">
                  <c:v>188.34554221527901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0-414F-A738-9C80E8DE6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5968688"/>
        <c:axId val="315969080"/>
      </c:barChart>
      <c:catAx>
        <c:axId val="315968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5969080"/>
        <c:crosses val="autoZero"/>
        <c:auto val="1"/>
        <c:lblAlgn val="ctr"/>
        <c:lblOffset val="100"/>
        <c:noMultiLvlLbl val="0"/>
      </c:catAx>
      <c:valAx>
        <c:axId val="315969080"/>
        <c:scaling>
          <c:orientation val="minMax"/>
        </c:scaling>
        <c:delete val="1"/>
        <c:axPos val="l"/>
        <c:numFmt formatCode="&quot;$&quot;#,##0" sourceLinked="0"/>
        <c:majorTickMark val="none"/>
        <c:minorTickMark val="none"/>
        <c:tickLblPos val="nextTo"/>
        <c:crossAx val="31596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59930210057559"/>
          <c:y val="0.36316231955380579"/>
          <c:w val="0.19733761438696107"/>
          <c:h val="0.405602034120734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1F81A-C99E-4F5C-9C5F-62D2CD5A27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55CB2-EA80-4030-83B8-773714C1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80EFC-5C4B-7140-A040-DAB652EE015A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O:\3 GLOBAL MARKETING\BRANDING\Logos\MASTER LOGO\RGB (web &amp; screen usage)\MEDIACOM_RGB_NEG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956" y="6436341"/>
            <a:ext cx="1526889" cy="21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000" y="68451"/>
            <a:ext cx="12072000" cy="6721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2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95697" y="3471334"/>
            <a:ext cx="4200000" cy="3318933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47603" y="3471334"/>
            <a:ext cx="4178723" cy="3318933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52905" y="70679"/>
            <a:ext cx="2774400" cy="3336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22361" y="70679"/>
            <a:ext cx="2774400" cy="3336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91817" y="70679"/>
            <a:ext cx="2774400" cy="3336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-4157" y="2267859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4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52905" y="62212"/>
            <a:ext cx="2774400" cy="3336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352905" y="3460463"/>
            <a:ext cx="2774400" cy="33168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22361" y="68563"/>
            <a:ext cx="2774400" cy="3336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523219" y="3460463"/>
            <a:ext cx="2772687" cy="33168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91817" y="68563"/>
            <a:ext cx="2774400" cy="3336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91817" y="3460463"/>
            <a:ext cx="2774400" cy="33168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49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692380" y="71967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523997" y="71967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9355615" y="71967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3692380" y="2329632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6523997" y="2329632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9355615" y="2329632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692380" y="4587297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6523997" y="4587297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9355615" y="4587297"/>
            <a:ext cx="27744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88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 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517241" y="3465549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86831" y="3468159"/>
            <a:ext cx="3366723" cy="33216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22257" y="1536924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06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Images 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153444" y="3468160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86831" y="3468159"/>
            <a:ext cx="3366723" cy="33216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22257" y="1536924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686009" y="73025"/>
            <a:ext cx="3366723" cy="3334299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70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Images 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153444" y="3468160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86831" y="3468159"/>
            <a:ext cx="3366723" cy="33216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22257" y="1536924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86009" y="73025"/>
            <a:ext cx="3366723" cy="3334299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14128" y="4919358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18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5 Images 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7122257" y="242022"/>
            <a:ext cx="2810047" cy="1267163"/>
          </a:xfrm>
          <a:prstGeom prst="rect">
            <a:avLst/>
          </a:prstGeom>
        </p:spPr>
        <p:txBody>
          <a:bodyPr vert="horz" lIns="0" anchor="ctr"/>
          <a:lstStyle>
            <a:lvl1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1pPr>
            <a:lvl2pPr marL="609585" indent="0">
              <a:buNone/>
              <a:defRPr sz="1333">
                <a:solidFill>
                  <a:srgbClr val="5F574F"/>
                </a:solidFill>
              </a:defRPr>
            </a:lvl2pPr>
            <a:lvl3pPr marL="1219170" indent="0">
              <a:buNone/>
              <a:defRPr sz="1333">
                <a:solidFill>
                  <a:srgbClr val="5F574F"/>
                </a:solidFill>
              </a:defRPr>
            </a:lvl3pPr>
            <a:lvl4pPr marL="1828754" indent="0">
              <a:buNone/>
              <a:defRPr sz="1333">
                <a:solidFill>
                  <a:srgbClr val="5F574F"/>
                </a:solidFill>
              </a:defRPr>
            </a:lvl4pPr>
            <a:lvl5pPr marL="2438339" indent="0">
              <a:buNone/>
              <a:defRPr sz="1333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9072331" y="1983256"/>
            <a:ext cx="2785236" cy="1445745"/>
          </a:xfrm>
          <a:prstGeom prst="rect">
            <a:avLst/>
          </a:prstGeom>
        </p:spPr>
        <p:txBody>
          <a:bodyPr vert="horz" lIns="0" anchor="ctr"/>
          <a:lstStyle>
            <a:lvl1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1pPr>
            <a:lvl2pPr marL="609585" indent="0">
              <a:buNone/>
              <a:defRPr sz="1333">
                <a:solidFill>
                  <a:srgbClr val="5F574F"/>
                </a:solidFill>
              </a:defRPr>
            </a:lvl2pPr>
            <a:lvl3pPr marL="1219170" indent="0">
              <a:buNone/>
              <a:defRPr sz="1333">
                <a:solidFill>
                  <a:srgbClr val="5F574F"/>
                </a:solidFill>
              </a:defRPr>
            </a:lvl3pPr>
            <a:lvl4pPr marL="1828754" indent="0">
              <a:buNone/>
              <a:defRPr sz="1333">
                <a:solidFill>
                  <a:srgbClr val="5F574F"/>
                </a:solidFill>
              </a:defRPr>
            </a:lvl4pPr>
            <a:lvl5pPr marL="2438339" indent="0">
              <a:buNone/>
              <a:defRPr sz="1333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215218" y="5403589"/>
            <a:ext cx="2808628" cy="1320000"/>
          </a:xfrm>
          <a:prstGeom prst="rect">
            <a:avLst/>
          </a:prstGeom>
        </p:spPr>
        <p:txBody>
          <a:bodyPr vert="horz" lIns="0" anchor="ctr"/>
          <a:lstStyle>
            <a:lvl1pPr marL="0" indent="0" algn="r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1pPr>
            <a:lvl2pPr marL="609585" indent="0">
              <a:buNone/>
              <a:defRPr sz="1333">
                <a:solidFill>
                  <a:srgbClr val="5F574F"/>
                </a:solidFill>
              </a:defRPr>
            </a:lvl2pPr>
            <a:lvl3pPr marL="1219170" indent="0">
              <a:buNone/>
              <a:defRPr sz="1333">
                <a:solidFill>
                  <a:srgbClr val="5F574F"/>
                </a:solidFill>
              </a:defRPr>
            </a:lvl3pPr>
            <a:lvl4pPr marL="1828754" indent="0">
              <a:buNone/>
              <a:defRPr sz="1333">
                <a:solidFill>
                  <a:srgbClr val="5F574F"/>
                </a:solidFill>
              </a:defRPr>
            </a:lvl4pPr>
            <a:lvl5pPr marL="2438339" indent="0">
              <a:buNone/>
              <a:defRPr sz="1333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153444" y="3468160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86831" y="3468159"/>
            <a:ext cx="3366723" cy="33216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22257" y="1536924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686009" y="73025"/>
            <a:ext cx="3366723" cy="3334299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514128" y="4919358"/>
            <a:ext cx="1870401" cy="1870401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379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3 Images 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36053" y="1509185"/>
            <a:ext cx="2759947" cy="324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152091" y="63310"/>
            <a:ext cx="5977467" cy="67183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334433" y="3977356"/>
            <a:ext cx="2931584" cy="280425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47"/>
          </p:nvPr>
        </p:nvSpPr>
        <p:spPr>
          <a:xfrm>
            <a:off x="334433" y="1509185"/>
            <a:ext cx="2931584" cy="243474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48"/>
          </p:nvPr>
        </p:nvSpPr>
        <p:spPr>
          <a:xfrm>
            <a:off x="3336053" y="4785593"/>
            <a:ext cx="2759947" cy="19960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02234" y="276042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65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mparisons: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1"/>
          <p:cNvSpPr>
            <a:spLocks noGrp="1"/>
          </p:cNvSpPr>
          <p:nvPr>
            <p:ph type="body" sz="quarter" idx="49"/>
          </p:nvPr>
        </p:nvSpPr>
        <p:spPr>
          <a:xfrm>
            <a:off x="334431" y="3909484"/>
            <a:ext cx="5724623" cy="240030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50"/>
          </p:nvPr>
        </p:nvSpPr>
        <p:spPr>
          <a:xfrm>
            <a:off x="6125314" y="3909484"/>
            <a:ext cx="5726255" cy="240030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algn="l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algn="l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algn="l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algn="l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431" y="1497637"/>
            <a:ext cx="5724623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6125168" y="1497637"/>
            <a:ext cx="57264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16557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254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mparisons: Tex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34431" y="4006821"/>
            <a:ext cx="5724623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6125168" y="4006821"/>
            <a:ext cx="57264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9"/>
          </p:nvPr>
        </p:nvSpPr>
        <p:spPr>
          <a:xfrm>
            <a:off x="334431" y="1508787"/>
            <a:ext cx="5724623" cy="240030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50"/>
          </p:nvPr>
        </p:nvSpPr>
        <p:spPr>
          <a:xfrm>
            <a:off x="6125314" y="1508787"/>
            <a:ext cx="5726255" cy="240030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algn="l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algn="l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algn="l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algn="l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 -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000" y="69000"/>
            <a:ext cx="120720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199428" y="2170435"/>
            <a:ext cx="3451473" cy="7477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133" b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ITC Franklin Gothic BookCp"/>
              </a:rPr>
              <a:t> 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2244368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361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s: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433" y="1497637"/>
            <a:ext cx="379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8061997" y="1497637"/>
            <a:ext cx="379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4198216" y="1497637"/>
            <a:ext cx="379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7"/>
          </p:nvPr>
        </p:nvSpPr>
        <p:spPr>
          <a:xfrm>
            <a:off x="334433" y="3909483"/>
            <a:ext cx="3792000" cy="24003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98216" y="3909483"/>
            <a:ext cx="3792000" cy="24003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8"/>
          </p:nvPr>
        </p:nvSpPr>
        <p:spPr>
          <a:xfrm>
            <a:off x="8061997" y="3909483"/>
            <a:ext cx="3792000" cy="24003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3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s: Tex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433" y="4020084"/>
            <a:ext cx="379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8052761" y="4020084"/>
            <a:ext cx="379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4193597" y="4020084"/>
            <a:ext cx="379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47"/>
          </p:nvPr>
        </p:nvSpPr>
        <p:spPr>
          <a:xfrm>
            <a:off x="334433" y="1508787"/>
            <a:ext cx="3792000" cy="24003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98216" y="1508787"/>
            <a:ext cx="3792000" cy="24003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48"/>
          </p:nvPr>
        </p:nvSpPr>
        <p:spPr>
          <a:xfrm>
            <a:off x="8061997" y="1508787"/>
            <a:ext cx="3792000" cy="24003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834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s: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34433" y="3909485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227532" y="3909485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120631" y="3909485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013728" y="3909485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4433" y="150918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7532" y="150918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20631" y="150918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013728" y="150918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935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s: Tex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4433" y="401522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7532" y="401522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20631" y="401522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013728" y="4015224"/>
            <a:ext cx="2832000" cy="228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34433" y="1508787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227532" y="1508787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120631" y="1508787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013728" y="1508787"/>
            <a:ext cx="2832000" cy="238548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28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mparisons: 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13993" y="1509708"/>
            <a:ext cx="6014400" cy="527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457" y="1508127"/>
            <a:ext cx="6014400" cy="527198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9400581" y="4033520"/>
            <a:ext cx="2604763" cy="2608480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0">
              <a:spcBef>
                <a:spcPts val="0"/>
              </a:spcBef>
              <a:buNone/>
              <a:tabLst>
                <a:tab pos="596885" algn="l"/>
              </a:tabLst>
              <a:defRPr sz="1467">
                <a:solidFill>
                  <a:schemeClr val="bg1"/>
                </a:solidFill>
              </a:defRPr>
            </a:lvl1pPr>
            <a:lvl2pPr marL="355591" indent="0">
              <a:buNone/>
              <a:defRPr sz="1600">
                <a:solidFill>
                  <a:srgbClr val="5F574F"/>
                </a:solidFill>
              </a:defRPr>
            </a:lvl2pPr>
            <a:lvl3pPr marL="946127" indent="0">
              <a:buNone/>
              <a:defRPr sz="1600">
                <a:solidFill>
                  <a:srgbClr val="5F574F"/>
                </a:solidFill>
              </a:defRPr>
            </a:lvl3pPr>
            <a:lvl4pPr marL="1435064" indent="0">
              <a:buNone/>
              <a:defRPr sz="1600">
                <a:solidFill>
                  <a:srgbClr val="5F574F"/>
                </a:solidFill>
              </a:defRPr>
            </a:lvl4pPr>
            <a:lvl5pPr marL="2144130" indent="0">
              <a:buNone/>
              <a:defRPr sz="1600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67635" y="4033520"/>
            <a:ext cx="2623724" cy="2608480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0">
              <a:spcBef>
                <a:spcPts val="0"/>
              </a:spcBef>
              <a:buNone/>
              <a:tabLst>
                <a:tab pos="596885" algn="l"/>
              </a:tabLst>
              <a:defRPr sz="1467">
                <a:solidFill>
                  <a:schemeClr val="bg1"/>
                </a:solidFill>
              </a:defRPr>
            </a:lvl1pPr>
            <a:lvl2pPr marL="355591" indent="0">
              <a:buNone/>
              <a:defRPr sz="1600">
                <a:solidFill>
                  <a:srgbClr val="5F574F"/>
                </a:solidFill>
              </a:defRPr>
            </a:lvl2pPr>
            <a:lvl3pPr marL="946127" indent="0">
              <a:buNone/>
              <a:defRPr sz="1600">
                <a:solidFill>
                  <a:srgbClr val="5F574F"/>
                </a:solidFill>
              </a:defRPr>
            </a:lvl3pPr>
            <a:lvl4pPr marL="1435064" indent="0">
              <a:buNone/>
              <a:defRPr sz="1600">
                <a:solidFill>
                  <a:srgbClr val="5F574F"/>
                </a:solidFill>
              </a:defRPr>
            </a:lvl4pPr>
            <a:lvl5pPr marL="2144130" indent="0">
              <a:buNone/>
              <a:defRPr sz="1600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74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mparisons: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457" y="69000"/>
            <a:ext cx="60144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13993" y="69000"/>
            <a:ext cx="60144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9400581" y="4033520"/>
            <a:ext cx="2604763" cy="2608480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0">
              <a:spcBef>
                <a:spcPts val="0"/>
              </a:spcBef>
              <a:buNone/>
              <a:tabLst>
                <a:tab pos="596885" algn="l"/>
              </a:tabLst>
              <a:defRPr sz="1467">
                <a:solidFill>
                  <a:schemeClr val="bg1"/>
                </a:solidFill>
              </a:defRPr>
            </a:lvl1pPr>
            <a:lvl2pPr marL="355591" indent="0">
              <a:buNone/>
              <a:defRPr sz="1600">
                <a:solidFill>
                  <a:srgbClr val="5F574F"/>
                </a:solidFill>
              </a:defRPr>
            </a:lvl2pPr>
            <a:lvl3pPr marL="946127" indent="0">
              <a:buNone/>
              <a:defRPr sz="1600">
                <a:solidFill>
                  <a:srgbClr val="5F574F"/>
                </a:solidFill>
              </a:defRPr>
            </a:lvl3pPr>
            <a:lvl4pPr marL="1435064" indent="0">
              <a:buNone/>
              <a:defRPr sz="1600">
                <a:solidFill>
                  <a:srgbClr val="5F574F"/>
                </a:solidFill>
              </a:defRPr>
            </a:lvl4pPr>
            <a:lvl5pPr marL="2144130" indent="0">
              <a:buNone/>
              <a:defRPr sz="1600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67635" y="4033520"/>
            <a:ext cx="2623724" cy="2608480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0">
              <a:spcBef>
                <a:spcPts val="0"/>
              </a:spcBef>
              <a:buNone/>
              <a:tabLst>
                <a:tab pos="596885" algn="l"/>
              </a:tabLst>
              <a:defRPr sz="1467">
                <a:solidFill>
                  <a:schemeClr val="bg1"/>
                </a:solidFill>
              </a:defRPr>
            </a:lvl1pPr>
            <a:lvl2pPr marL="355591" indent="0">
              <a:buNone/>
              <a:defRPr sz="1600">
                <a:solidFill>
                  <a:srgbClr val="5F574F"/>
                </a:solidFill>
              </a:defRPr>
            </a:lvl2pPr>
            <a:lvl3pPr marL="946127" indent="0">
              <a:buNone/>
              <a:defRPr sz="1600">
                <a:solidFill>
                  <a:srgbClr val="5F574F"/>
                </a:solidFill>
              </a:defRPr>
            </a:lvl3pPr>
            <a:lvl4pPr marL="1435064" indent="0">
              <a:buNone/>
              <a:defRPr sz="1600">
                <a:solidFill>
                  <a:srgbClr val="5F574F"/>
                </a:solidFill>
              </a:defRPr>
            </a:lvl4pPr>
            <a:lvl5pPr marL="2144130" indent="0">
              <a:buNone/>
              <a:defRPr sz="1600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453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s: 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457" y="1509185"/>
            <a:ext cx="3984000" cy="526965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44007" y="1509185"/>
            <a:ext cx="3984000" cy="526965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104320" y="1509185"/>
            <a:ext cx="3984000" cy="526965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Text Placeholder 2"/>
          <p:cNvSpPr>
            <a:spLocks noGrp="1" noChangeAspect="1"/>
          </p:cNvSpPr>
          <p:nvPr>
            <p:ph type="body" sz="quarter" idx="15"/>
          </p:nvPr>
        </p:nvSpPr>
        <p:spPr>
          <a:xfrm>
            <a:off x="172295" y="4483911"/>
            <a:ext cx="2159996" cy="2159996"/>
          </a:xfrm>
          <a:prstGeom prst="rect">
            <a:avLst/>
          </a:prstGeom>
          <a:solidFill>
            <a:schemeClr val="accent4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 noChangeAspect="1"/>
          </p:cNvSpPr>
          <p:nvPr>
            <p:ph type="body" sz="quarter" idx="16"/>
          </p:nvPr>
        </p:nvSpPr>
        <p:spPr>
          <a:xfrm>
            <a:off x="4228073" y="4483911"/>
            <a:ext cx="2159996" cy="2159996"/>
          </a:xfrm>
          <a:prstGeom prst="rect">
            <a:avLst/>
          </a:prstGeom>
          <a:solidFill>
            <a:schemeClr val="accent4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 noChangeAspect="1"/>
          </p:cNvSpPr>
          <p:nvPr>
            <p:ph type="body" sz="quarter" idx="17"/>
          </p:nvPr>
        </p:nvSpPr>
        <p:spPr>
          <a:xfrm>
            <a:off x="8278830" y="4483911"/>
            <a:ext cx="2159996" cy="2159996"/>
          </a:xfrm>
          <a:prstGeom prst="rect">
            <a:avLst/>
          </a:prstGeom>
          <a:solidFill>
            <a:schemeClr val="accent4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18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s: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169" y="69000"/>
            <a:ext cx="39840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44007" y="69000"/>
            <a:ext cx="39840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102588" y="69000"/>
            <a:ext cx="39840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 noChangeAspect="1"/>
          </p:cNvSpPr>
          <p:nvPr>
            <p:ph type="body" sz="quarter" idx="15"/>
          </p:nvPr>
        </p:nvSpPr>
        <p:spPr>
          <a:xfrm>
            <a:off x="172295" y="4483911"/>
            <a:ext cx="2159996" cy="2159996"/>
          </a:xfrm>
          <a:prstGeom prst="rect">
            <a:avLst/>
          </a:prstGeom>
          <a:solidFill>
            <a:schemeClr val="accent4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 noChangeAspect="1"/>
          </p:cNvSpPr>
          <p:nvPr>
            <p:ph type="body" sz="quarter" idx="16"/>
          </p:nvPr>
        </p:nvSpPr>
        <p:spPr>
          <a:xfrm>
            <a:off x="4228073" y="4483911"/>
            <a:ext cx="2159996" cy="2159996"/>
          </a:xfrm>
          <a:prstGeom prst="rect">
            <a:avLst/>
          </a:prstGeom>
          <a:solidFill>
            <a:schemeClr val="accent4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 noChangeAspect="1"/>
          </p:cNvSpPr>
          <p:nvPr>
            <p:ph type="body" sz="quarter" idx="17"/>
          </p:nvPr>
        </p:nvSpPr>
        <p:spPr>
          <a:xfrm>
            <a:off x="8278830" y="4483911"/>
            <a:ext cx="2159996" cy="2159996"/>
          </a:xfrm>
          <a:prstGeom prst="rect">
            <a:avLst/>
          </a:prstGeom>
          <a:solidFill>
            <a:schemeClr val="accent4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484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s: 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884" y="1509184"/>
            <a:ext cx="2971200" cy="5268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5327" y="1509184"/>
            <a:ext cx="2971200" cy="5268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93105" y="1509184"/>
            <a:ext cx="2971200" cy="5268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57548" y="1509184"/>
            <a:ext cx="2971200" cy="5268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5" name="Text Placeholder 2"/>
          <p:cNvSpPr>
            <a:spLocks noGrp="1" noChangeAspect="1"/>
          </p:cNvSpPr>
          <p:nvPr>
            <p:ph type="body" sz="quarter" idx="15"/>
          </p:nvPr>
        </p:nvSpPr>
        <p:spPr>
          <a:xfrm>
            <a:off x="182455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 noChangeAspect="1"/>
          </p:cNvSpPr>
          <p:nvPr>
            <p:ph type="body" sz="quarter" idx="18"/>
          </p:nvPr>
        </p:nvSpPr>
        <p:spPr>
          <a:xfrm>
            <a:off x="3219717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 noChangeAspect="1"/>
          </p:cNvSpPr>
          <p:nvPr>
            <p:ph type="body" sz="quarter" idx="19"/>
          </p:nvPr>
        </p:nvSpPr>
        <p:spPr>
          <a:xfrm>
            <a:off x="6262193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 noChangeAspect="1"/>
          </p:cNvSpPr>
          <p:nvPr>
            <p:ph type="body" sz="quarter" idx="20"/>
          </p:nvPr>
        </p:nvSpPr>
        <p:spPr>
          <a:xfrm>
            <a:off x="9291834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02235" y="276042"/>
            <a:ext cx="4069563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1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s: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8921" y="69000"/>
            <a:ext cx="29712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5097" y="69000"/>
            <a:ext cx="29712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92009" y="69000"/>
            <a:ext cx="29712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58184" y="69000"/>
            <a:ext cx="29712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ext Placeholder 2"/>
          <p:cNvSpPr>
            <a:spLocks noGrp="1" noChangeAspect="1"/>
          </p:cNvSpPr>
          <p:nvPr>
            <p:ph type="body" sz="quarter" idx="15"/>
          </p:nvPr>
        </p:nvSpPr>
        <p:spPr>
          <a:xfrm>
            <a:off x="182455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 noChangeAspect="1"/>
          </p:cNvSpPr>
          <p:nvPr>
            <p:ph type="body" sz="quarter" idx="18"/>
          </p:nvPr>
        </p:nvSpPr>
        <p:spPr>
          <a:xfrm>
            <a:off x="3219717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 noChangeAspect="1"/>
          </p:cNvSpPr>
          <p:nvPr>
            <p:ph type="body" sz="quarter" idx="19"/>
          </p:nvPr>
        </p:nvSpPr>
        <p:spPr>
          <a:xfrm>
            <a:off x="6262193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 noChangeAspect="1"/>
          </p:cNvSpPr>
          <p:nvPr>
            <p:ph type="body" sz="quarter" idx="20"/>
          </p:nvPr>
        </p:nvSpPr>
        <p:spPr>
          <a:xfrm>
            <a:off x="9291834" y="4827418"/>
            <a:ext cx="1823996" cy="1823996"/>
          </a:xfrm>
          <a:prstGeom prst="rect">
            <a:avLst/>
          </a:prstGeom>
          <a:solidFill>
            <a:schemeClr val="tx2"/>
          </a:solidFill>
        </p:spPr>
        <p:txBody>
          <a:bodyPr vert="horz"/>
          <a:lstStyle>
            <a:lvl1pPr marL="0" indent="0">
              <a:buFontTx/>
              <a:buNone/>
              <a:defRPr sz="1467">
                <a:solidFill>
                  <a:srgbClr val="FFFFFF"/>
                </a:solidFill>
                <a:latin typeface="+mn-lt"/>
              </a:defRPr>
            </a:lvl1pPr>
            <a:lvl2pPr marL="609585" indent="0">
              <a:buFontTx/>
              <a:buNone/>
              <a:defRPr sz="1333"/>
            </a:lvl2pPr>
            <a:lvl3pPr marL="1219170" indent="0">
              <a:buFontTx/>
              <a:buNone/>
              <a:defRPr sz="1333"/>
            </a:lvl3pPr>
            <a:lvl4pPr marL="1828754" indent="0">
              <a:buFontTx/>
              <a:buNone/>
              <a:defRPr sz="1333"/>
            </a:lvl4pPr>
            <a:lvl5pPr marL="2438339" indent="0">
              <a:buFontTx/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0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95700" y="69000"/>
            <a:ext cx="8438400" cy="6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34433" y="1494367"/>
            <a:ext cx="3073268" cy="528954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2234" y="276042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48655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74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 Process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8711" y="4065201"/>
            <a:ext cx="2687835" cy="168258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196972" y="4065201"/>
            <a:ext cx="2687835" cy="168258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80279" y="4065200"/>
            <a:ext cx="2687835" cy="167865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976784" y="4065201"/>
            <a:ext cx="2687835" cy="168258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Oval 1"/>
          <p:cNvSpPr/>
          <p:nvPr userDrawn="1"/>
        </p:nvSpPr>
        <p:spPr>
          <a:xfrm>
            <a:off x="670279" y="1738208"/>
            <a:ext cx="2016224" cy="20162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3563076" y="1740629"/>
            <a:ext cx="2016224" cy="20162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455873" y="1738208"/>
            <a:ext cx="2016224" cy="20162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9348672" y="1738208"/>
            <a:ext cx="2016224" cy="20162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0666" y="2221490"/>
            <a:ext cx="1695449" cy="104774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467"/>
            </a:lvl3pPr>
            <a:lvl4pPr marL="1828754" indent="0">
              <a:buNone/>
              <a:defRPr sz="1400"/>
            </a:lvl4pPr>
            <a:lvl5pPr marL="2438339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11450" y="2221490"/>
            <a:ext cx="1695449" cy="104774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467"/>
            </a:lvl3pPr>
            <a:lvl4pPr marL="1828754" indent="0">
              <a:buNone/>
              <a:defRPr sz="1400"/>
            </a:lvl4pPr>
            <a:lvl5pPr marL="2438339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592234" y="2221490"/>
            <a:ext cx="1695449" cy="104774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467"/>
            </a:lvl3pPr>
            <a:lvl4pPr marL="1828754" indent="0">
              <a:buNone/>
              <a:defRPr sz="1400"/>
            </a:lvl4pPr>
            <a:lvl5pPr marL="2438339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509060" y="2221490"/>
            <a:ext cx="1695449" cy="104774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467"/>
            </a:lvl3pPr>
            <a:lvl4pPr marL="1828754" indent="0">
              <a:buNone/>
              <a:defRPr sz="1400"/>
            </a:lvl4pPr>
            <a:lvl5pPr marL="2438339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64532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02233" y="223336"/>
            <a:ext cx="3973952" cy="858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00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33" y="223336"/>
            <a:ext cx="3973952" cy="858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dirty="0">
              <a:solidFill>
                <a:srgbClr val="4A4A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dirty="0">
              <a:solidFill>
                <a:srgbClr val="4A4A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62E9542B-8610-43D9-B2F5-0D5A54DF2F14}" type="slidenum">
              <a:rPr lang="en-US" smtClean="0">
                <a:solidFill>
                  <a:srgbClr val="4A4A49"/>
                </a:solidFill>
              </a:rPr>
              <a:pPr defTabSz="609585"/>
              <a:t>‹#›</a:t>
            </a:fld>
            <a:endParaRPr lang="en-US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 Chart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695700" y="69000"/>
            <a:ext cx="8438400" cy="6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3852333" y="1509185"/>
            <a:ext cx="8136467" cy="4320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609585" indent="0">
              <a:buNone/>
              <a:defRPr sz="1067">
                <a:solidFill>
                  <a:schemeClr val="tx1"/>
                </a:solidFill>
              </a:defRPr>
            </a:lvl2pPr>
            <a:lvl3pPr marL="1219170" indent="0">
              <a:buNone/>
              <a:defRPr sz="933">
                <a:solidFill>
                  <a:schemeClr val="tx1"/>
                </a:solidFill>
              </a:defRPr>
            </a:lvl3pPr>
            <a:lvl4pPr marL="1828754" indent="0">
              <a:buNone/>
              <a:defRPr sz="800">
                <a:solidFill>
                  <a:schemeClr val="tx1"/>
                </a:solidFill>
              </a:defRPr>
            </a:lvl4pPr>
            <a:lvl5pPr marL="2438339" indent="0"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212167" y="1116963"/>
            <a:ext cx="7391400" cy="28914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 b="0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1867"/>
            </a:lvl3pPr>
            <a:lvl4pPr marL="1828754" indent="0" algn="ctr">
              <a:buNone/>
              <a:defRPr sz="1600"/>
            </a:lvl4pPr>
            <a:lvl5pPr marL="2438339" indent="0" algn="ctr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2260604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848508" y="6540209"/>
            <a:ext cx="3964531" cy="239999"/>
          </a:xfrm>
          <a:prstGeom prst="rect">
            <a:avLst/>
          </a:prstGeom>
          <a:noFill/>
        </p:spPr>
        <p:txBody>
          <a:bodyPr lIns="0" anchor="ctr"/>
          <a:lstStyle>
            <a:lvl1pPr marL="0" indent="0">
              <a:buNone/>
              <a:defRPr sz="1067" b="0" i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02234" y="2187348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89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688197" y="69000"/>
            <a:ext cx="8439189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34433" y="1494367"/>
            <a:ext cx="3073268" cy="528954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02234" y="276042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34463" y="69000"/>
            <a:ext cx="41952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5700" y="69000"/>
            <a:ext cx="4195200" cy="672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34433" y="1494368"/>
            <a:ext cx="3073268" cy="528954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02234" y="276042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2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692527" y="71579"/>
            <a:ext cx="84358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2527" y="2330972"/>
            <a:ext cx="84358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92527" y="4596713"/>
            <a:ext cx="8435800" cy="2193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34433" y="1494368"/>
            <a:ext cx="3073268" cy="529500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defTabSz="122764">
              <a:buFontTx/>
              <a:buNone/>
              <a:defRPr sz="1467">
                <a:solidFill>
                  <a:schemeClr val="tx1"/>
                </a:solidFill>
                <a:latin typeface="+mn-lt"/>
              </a:defRPr>
            </a:lvl1pPr>
            <a:lvl2pPr marL="237061" indent="0" defTabSz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96885" indent="0" defTabSz="0">
              <a:buFontTx/>
              <a:buNone/>
              <a:defRPr sz="1333">
                <a:solidFill>
                  <a:schemeClr val="tx1"/>
                </a:solidFill>
                <a:latin typeface="+mn-lt"/>
              </a:defRPr>
            </a:lvl3pPr>
            <a:lvl4pPr marL="958827" indent="0" defTabSz="0"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1322884" indent="0" defTabSz="0">
              <a:buFontTx/>
              <a:buNone/>
              <a:defRPr sz="10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5082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02234" y="276042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3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9772" y="1521466"/>
            <a:ext cx="8944077" cy="9465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67">
                <a:solidFill>
                  <a:srgbClr val="5F574F"/>
                </a:solidFill>
              </a:defRPr>
            </a:lvl1pPr>
            <a:lvl2pPr marL="609585" indent="0">
              <a:buNone/>
              <a:defRPr sz="1333">
                <a:solidFill>
                  <a:srgbClr val="5F574F"/>
                </a:solidFill>
              </a:defRPr>
            </a:lvl2pPr>
            <a:lvl3pPr marL="1219170" indent="0">
              <a:buNone/>
              <a:defRPr sz="1333">
                <a:solidFill>
                  <a:srgbClr val="5F574F"/>
                </a:solidFill>
              </a:defRPr>
            </a:lvl3pPr>
            <a:lvl4pPr marL="1828754" indent="0">
              <a:buNone/>
              <a:defRPr sz="1333">
                <a:solidFill>
                  <a:srgbClr val="5F574F"/>
                </a:solidFill>
              </a:defRPr>
            </a:lvl4pPr>
            <a:lvl5pPr marL="2438339" indent="0">
              <a:buNone/>
              <a:defRPr sz="1333">
                <a:solidFill>
                  <a:srgbClr val="5F57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112" y="2707219"/>
            <a:ext cx="2976000" cy="40766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89204" y="2713568"/>
            <a:ext cx="2976000" cy="40766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53736" y="2713568"/>
            <a:ext cx="2976000" cy="40766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1471" y="2713568"/>
            <a:ext cx="2976000" cy="40766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33875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202234" y="276042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5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52596" y="1619873"/>
            <a:ext cx="1800000" cy="1800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636596" y="3479801"/>
            <a:ext cx="3216000" cy="3299583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913379" y="69000"/>
            <a:ext cx="3216004" cy="6720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1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5698" y="74011"/>
            <a:ext cx="2825175" cy="6720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343" y="74011"/>
            <a:ext cx="2817600" cy="67200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41413" y="74011"/>
            <a:ext cx="2688167" cy="3321600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441413" y="3472775"/>
            <a:ext cx="2688167" cy="3321236"/>
          </a:xfrm>
          <a:prstGeom prst="rect">
            <a:avLst/>
          </a:prstGeom>
          <a:solidFill>
            <a:srgbClr val="E0DDDA"/>
          </a:solidFill>
        </p:spPr>
        <p:txBody>
          <a:bodyPr vert="horz"/>
          <a:lstStyle>
            <a:lvl1pPr marL="0" indent="0">
              <a:buNone/>
              <a:defRPr sz="1600" i="1">
                <a:solidFill>
                  <a:srgbClr val="5F574F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-4157" y="2265940"/>
            <a:ext cx="206391" cy="180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02234" y="2193805"/>
            <a:ext cx="3205467" cy="85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80000"/>
              </a:lnSpc>
              <a:defRPr sz="2133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0" y="6517218"/>
            <a:ext cx="2743200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2D9AE53-E8EC-4F69-A869-840F00EE9B06}" type="slidenum">
              <a:rPr lang="en-US" sz="1600" smtClean="0">
                <a:solidFill>
                  <a:srgbClr val="4A4A49">
                    <a:tint val="75000"/>
                  </a:srgbClr>
                </a:solidFill>
              </a:rPr>
              <a:pPr algn="l"/>
              <a:t>‹#›</a:t>
            </a:fld>
            <a:endParaRPr lang="en-US" sz="1600" dirty="0">
              <a:solidFill>
                <a:srgbClr val="4A4A4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69091B-B3FA-4EC2-819E-F8C0F73BE4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9" b="12879"/>
          <a:stretch>
            <a:fillRect/>
          </a:stretch>
        </p:blipFill>
        <p:spPr/>
      </p:pic>
      <p:sp>
        <p:nvSpPr>
          <p:cNvPr id="7" name="Snip Single Corner Rectangle 8">
            <a:extLst>
              <a:ext uri="{FF2B5EF4-FFF2-40B4-BE49-F238E27FC236}">
                <a16:creationId xmlns:a16="http://schemas.microsoft.com/office/drawing/2014/main" id="{5CF1E2FF-75BA-470C-9E58-3B9CA54F99BE}"/>
              </a:ext>
            </a:extLst>
          </p:cNvPr>
          <p:cNvSpPr/>
          <p:nvPr/>
        </p:nvSpPr>
        <p:spPr>
          <a:xfrm flipV="1">
            <a:off x="1593012" y="2456898"/>
            <a:ext cx="2591924" cy="1631355"/>
          </a:xfrm>
          <a:prstGeom prst="snip1Rect">
            <a:avLst>
              <a:gd name="adj" fmla="val 2523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8" name="Snip Single Corner Rectangle 9">
            <a:extLst>
              <a:ext uri="{FF2B5EF4-FFF2-40B4-BE49-F238E27FC236}">
                <a16:creationId xmlns:a16="http://schemas.microsoft.com/office/drawing/2014/main" id="{FDA64D83-4FE4-47C1-8842-50EFDC60E585}"/>
              </a:ext>
            </a:extLst>
          </p:cNvPr>
          <p:cNvSpPr/>
          <p:nvPr/>
        </p:nvSpPr>
        <p:spPr>
          <a:xfrm flipH="1">
            <a:off x="3769784" y="3670302"/>
            <a:ext cx="4561416" cy="2181516"/>
          </a:xfrm>
          <a:prstGeom prst="snip1Rect">
            <a:avLst>
              <a:gd name="adj" fmla="val 21138"/>
            </a:avLst>
          </a:prstGeom>
          <a:solidFill>
            <a:schemeClr val="accent3"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055E-F3C1-498E-9C4B-C6916D9E6622}"/>
              </a:ext>
            </a:extLst>
          </p:cNvPr>
          <p:cNvSpPr txBox="1"/>
          <p:nvPr/>
        </p:nvSpPr>
        <p:spPr>
          <a:xfrm>
            <a:off x="3769784" y="4314784"/>
            <a:ext cx="4561416" cy="89255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609585"/>
            <a:r>
              <a:rPr lang="en-GB" sz="3200" dirty="0">
                <a:solidFill>
                  <a:srgbClr val="FFFFFF"/>
                </a:solidFill>
                <a:latin typeface="Franklin Gothic Demi"/>
              </a:rPr>
              <a:t>TV Deep-Dives</a:t>
            </a:r>
          </a:p>
          <a:p>
            <a:pPr defTabSz="609585"/>
            <a:r>
              <a:rPr lang="en-GB" sz="2000" dirty="0">
                <a:solidFill>
                  <a:srgbClr val="FFFFFF"/>
                </a:solidFill>
                <a:latin typeface="Franklin Gothic Demi"/>
              </a:rPr>
              <a:t>Dayparts</a:t>
            </a:r>
            <a:endParaRPr lang="en-US" sz="800" dirty="0">
              <a:solidFill>
                <a:srgbClr val="FFFFFF"/>
              </a:solidFill>
              <a:latin typeface="Franklin Gothic Demi"/>
            </a:endParaRPr>
          </a:p>
        </p:txBody>
      </p:sp>
    </p:spTree>
    <p:extLst>
      <p:ext uri="{BB962C8B-B14F-4D97-AF65-F5344CB8AC3E}">
        <p14:creationId xmlns:p14="http://schemas.microsoft.com/office/powerpoint/2010/main" val="68122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02234" y="276042"/>
            <a:ext cx="3205467" cy="1063361"/>
          </a:xfrm>
        </p:spPr>
        <p:txBody>
          <a:bodyPr/>
          <a:lstStyle/>
          <a:p>
            <a:r>
              <a:rPr lang="en-US" dirty="0"/>
              <a:t>The B daypart’s 2016 performance was the most balanced overall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38092751"/>
              </p:ext>
            </p:extLst>
          </p:nvPr>
        </p:nvGraphicFramePr>
        <p:xfrm>
          <a:off x="3727752" y="529627"/>
          <a:ext cx="8360229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195107952"/>
              </p:ext>
            </p:extLst>
          </p:nvPr>
        </p:nvGraphicFramePr>
        <p:xfrm>
          <a:off x="3785352" y="3071195"/>
          <a:ext cx="8302629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7752" y="3352389"/>
            <a:ext cx="144779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1333" dirty="0">
                <a:solidFill>
                  <a:srgbClr val="4A4A49"/>
                </a:solidFill>
              </a:rPr>
              <a:t>(Lower is Better; 100 is average)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571" y="774914"/>
            <a:ext cx="298862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1333" dirty="0">
                <a:solidFill>
                  <a:srgbClr val="4A4A49"/>
                </a:solidFill>
              </a:rPr>
              <a:t>(Higher is Better; 100 is average)</a:t>
            </a:r>
          </a:p>
        </p:txBody>
      </p:sp>
      <p:sp>
        <p:nvSpPr>
          <p:cNvPr id="14" name="Text Placeholder 21"/>
          <p:cNvSpPr txBox="1">
            <a:spLocks/>
          </p:cNvSpPr>
          <p:nvPr/>
        </p:nvSpPr>
        <p:spPr>
          <a:xfrm>
            <a:off x="4212167" y="155224"/>
            <a:ext cx="7391400" cy="2891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67" dirty="0">
                <a:solidFill>
                  <a:srgbClr val="4A4A49"/>
                </a:solidFill>
                <a:latin typeface="Franklin Gothic Demi"/>
              </a:rPr>
              <a:t>TV Daypart Deep-Dive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51010"/>
              </p:ext>
            </p:extLst>
          </p:nvPr>
        </p:nvGraphicFramePr>
        <p:xfrm>
          <a:off x="3926573" y="5397392"/>
          <a:ext cx="5925765" cy="1054209"/>
        </p:xfrm>
        <a:graphic>
          <a:graphicData uri="http://schemas.openxmlformats.org/drawingml/2006/table">
            <a:tbl>
              <a:tblPr firstRow="1" bandRow="1"/>
              <a:tblGrid>
                <a:gridCol w="131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% Share of Activity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12%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68%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10%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10%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% Share of </a:t>
                      </a:r>
                    </a:p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Spend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27%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43%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4A4A49"/>
                          </a:solidFill>
                          <a:effectLst/>
                          <a:latin typeface="Franklin Gothic Book" panose="020B0503020102020204" pitchFamily="34" charset="0"/>
                        </a:rPr>
                        <a:t>21%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64802"/>
      </p:ext>
    </p:extLst>
  </p:cSld>
  <p:clrMapOvr>
    <a:masterClrMapping/>
  </p:clrMapOvr>
</p:sld>
</file>

<file path=ppt/theme/theme1.xml><?xml version="1.0" encoding="utf-8"?>
<a:theme xmlns:a="http://schemas.openxmlformats.org/drawingml/2006/main" name="1. Image Layout">
  <a:themeElements>
    <a:clrScheme name="MediaCom Rebrand">
      <a:dk1>
        <a:srgbClr val="4A4A49"/>
      </a:dk1>
      <a:lt1>
        <a:srgbClr val="FFFFFF"/>
      </a:lt1>
      <a:dk2>
        <a:srgbClr val="EE7707"/>
      </a:dk2>
      <a:lt2>
        <a:srgbClr val="E1005D"/>
      </a:lt2>
      <a:accent1>
        <a:srgbClr val="FDC300"/>
      </a:accent1>
      <a:accent2>
        <a:srgbClr val="A2C617"/>
      </a:accent2>
      <a:accent3>
        <a:srgbClr val="3BB392"/>
      </a:accent3>
      <a:accent4>
        <a:srgbClr val="3487BB"/>
      </a:accent4>
      <a:accent5>
        <a:srgbClr val="97305F"/>
      </a:accent5>
      <a:accent6>
        <a:srgbClr val="363061"/>
      </a:accent6>
      <a:hlink>
        <a:srgbClr val="E1005D"/>
      </a:hlink>
      <a:folHlink>
        <a:srgbClr val="FFFFFF"/>
      </a:folHlink>
    </a:clrScheme>
    <a:fontScheme name="2014 MediaCom ReBra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64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ITC Franklin Gothic BookCp</vt:lpstr>
      <vt:lpstr>1. Image Layout</vt:lpstr>
      <vt:lpstr>PowerPoint Presentation</vt:lpstr>
      <vt:lpstr>The B daypart’s 2016 performance was the most balanced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 Bansal</dc:creator>
  <cp:lastModifiedBy>kriti</cp:lastModifiedBy>
  <cp:revision>25</cp:revision>
  <dcterms:created xsi:type="dcterms:W3CDTF">2017-09-26T14:33:39Z</dcterms:created>
  <dcterms:modified xsi:type="dcterms:W3CDTF">2018-02-03T19:53:48Z</dcterms:modified>
</cp:coreProperties>
</file>