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" panose="020B0703020102020204" pitchFamily="34" charset="0"/>
                <a:ea typeface="+mn-ea"/>
                <a:cs typeface="+mn-cs"/>
              </a:defRPr>
            </a:pPr>
            <a:r>
              <a:rPr lang="en-US" sz="1400" b="0" dirty="0">
                <a:latin typeface="Franklin Gothic Demi" panose="020B0703020102020204" pitchFamily="34" charset="0"/>
              </a:rPr>
              <a:t>Time Lag</a:t>
            </a:r>
            <a:r>
              <a:rPr lang="en-US" sz="1400" b="0" baseline="0" dirty="0">
                <a:latin typeface="Franklin Gothic Demi" panose="020B0703020102020204" pitchFamily="34" charset="0"/>
              </a:rPr>
              <a:t> from First Interaction</a:t>
            </a:r>
            <a:endParaRPr lang="en-US" sz="1400" b="0" dirty="0">
              <a:latin typeface="Franklin Gothic Demi" panose="020B07030201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Franklin Gothic Demi" panose="020B07030201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3349012871580235E-2"/>
          <c:y val="0.15292256049364342"/>
          <c:w val="0.92117309359328214"/>
          <c:h val="0.646509158267984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BI Pandora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Within 2 Hours</c:v>
                </c:pt>
                <c:pt idx="1">
                  <c:v>More than 2 Hours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858</c:v>
                </c:pt>
                <c:pt idx="1">
                  <c:v>1189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35-486D-A080-8B0C119B1E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BI quantcast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Within 2 Hours</c:v>
                </c:pt>
                <c:pt idx="1">
                  <c:v>More than 2 Hours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1000</c:v>
                </c:pt>
                <c:pt idx="1">
                  <c:v>1311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35-486D-A080-8B0C119B1E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 YouTube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Within 2 Hours</c:v>
                </c:pt>
                <c:pt idx="1">
                  <c:v>More than 2 Hours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35-486D-A080-8B0C119B1E5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DART Search : Google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Within 2 Hours</c:v>
                </c:pt>
                <c:pt idx="1">
                  <c:v>More than 2 Hours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2433</c:v>
                </c:pt>
                <c:pt idx="1">
                  <c:v>256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C35-486D-A080-8B0C119B1E5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DART Search : MSN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Within 2 Hours</c:v>
                </c:pt>
                <c:pt idx="1">
                  <c:v>More than 2 Hours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1200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C35-486D-A080-8B0C119B1E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3950504"/>
        <c:axId val="323950112"/>
      </c:barChart>
      <c:catAx>
        <c:axId val="323950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323950112"/>
        <c:crosses val="autoZero"/>
        <c:auto val="1"/>
        <c:lblAlgn val="ctr"/>
        <c:lblOffset val="100"/>
        <c:noMultiLvlLbl val="0"/>
      </c:catAx>
      <c:valAx>
        <c:axId val="32395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323950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064821462442676"/>
          <c:y val="0.89644152968316637"/>
          <c:w val="0.7702610833683442"/>
          <c:h val="7.48226069537269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>
          <a:latin typeface="Franklin Gothic Book" panose="020B05030201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" panose="020B0703020102020204" pitchFamily="34" charset="0"/>
                <a:ea typeface="+mn-ea"/>
                <a:cs typeface="+mn-cs"/>
              </a:defRPr>
            </a:pPr>
            <a:r>
              <a:rPr lang="en-US" sz="1400" b="0">
                <a:latin typeface="Franklin Gothic Demi" panose="020B0703020102020204" pitchFamily="34" charset="0"/>
              </a:rPr>
              <a:t>Assisted Conversions</a:t>
            </a:r>
          </a:p>
        </c:rich>
      </c:tx>
      <c:layout>
        <c:manualLayout>
          <c:xMode val="edge"/>
          <c:yMode val="edge"/>
          <c:x val="0.37849430774880644"/>
          <c:y val="2.3394348988424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Franklin Gothic Demi" panose="020B07030201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8465130804664848E-2"/>
          <c:y val="0.16717012323216746"/>
          <c:w val="0.91537622064594115"/>
          <c:h val="0.575103360128503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of Assisted Conversions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26F020D-AB70-4A41-97A6-F4265F5519B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AA0-43F1-8910-8B9187DCA60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E262A63-2240-4700-90F0-EEFC47B8102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DAA0-43F1-8910-8B9187DCA60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938C4FE-5480-4059-BBDD-5DBCB6A1DA9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DAA0-43F1-8910-8B9187DCA60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0F115CD-57FB-4BD7-AC53-33D3397F67C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DAA0-43F1-8910-8B9187DCA60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4EBC300-CCD0-45F2-BA8A-BC96D5CED66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DAA0-43F1-8910-8B9187DCA600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015358CA-35D3-48A6-8CE4-9E1E28D132A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DAA0-43F1-8910-8B9187DCA60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BI Google</c:v>
                </c:pt>
                <c:pt idx="1">
                  <c:v>BI Pandora</c:v>
                </c:pt>
                <c:pt idx="2">
                  <c:v>BI quantcast</c:v>
                </c:pt>
                <c:pt idx="3">
                  <c:v>BI YouTube</c:v>
                </c:pt>
                <c:pt idx="4">
                  <c:v>DART Search : Google</c:v>
                </c:pt>
                <c:pt idx="5">
                  <c:v>DART Search : MSN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45</c:v>
                </c:pt>
                <c:pt idx="1">
                  <c:v>1400</c:v>
                </c:pt>
                <c:pt idx="2">
                  <c:v>2400</c:v>
                </c:pt>
                <c:pt idx="3">
                  <c:v>21</c:v>
                </c:pt>
                <c:pt idx="4">
                  <c:v>355</c:v>
                </c:pt>
                <c:pt idx="5">
                  <c:v>160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Sheet1!$D$2:$D$7</c15:f>
                <c15:dlblRangeCache>
                  <c:ptCount val="6"/>
                  <c:pt idx="0">
                    <c:v>1.0%</c:v>
                  </c:pt>
                  <c:pt idx="1">
                    <c:v>32.0%</c:v>
                  </c:pt>
                  <c:pt idx="2">
                    <c:v>54.8%</c:v>
                  </c:pt>
                  <c:pt idx="3">
                    <c:v>0.5%</c:v>
                  </c:pt>
                  <c:pt idx="4">
                    <c:v>8.1%</c:v>
                  </c:pt>
                  <c:pt idx="5">
                    <c:v>3.7%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DAA0-43F1-8910-8B9187DCA6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7513720"/>
        <c:axId val="324534080"/>
      </c:barChart>
      <c:catAx>
        <c:axId val="597513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324534080"/>
        <c:crosses val="autoZero"/>
        <c:auto val="1"/>
        <c:lblAlgn val="ctr"/>
        <c:lblOffset val="100"/>
        <c:noMultiLvlLbl val="0"/>
      </c:catAx>
      <c:valAx>
        <c:axId val="324534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597513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97704614987206"/>
          <c:y val="0.9124104813880447"/>
          <c:w val="0.41308312950540449"/>
          <c:h val="8.4427201563565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>
          <a:latin typeface="Franklin Gothic Book" panose="020B05030201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EB7-4376-4E50-9BFD-A64E74EEC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F4426-8C11-4EFE-959E-B733734DA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AECE2-40F4-437F-8331-85B554099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5194-3331-4A40-9B24-665DEADAF687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80B8B-31C5-43E9-B329-321E23EC9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E1A77-2CDE-4B25-AB19-16A3292C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2727-DB26-4C41-A3BF-357F6D2D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6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49DF4-EC20-48E2-A8E7-E74850B4E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DF5BB-FE75-4398-810B-085C11345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1F009-6416-487A-A5CD-F188FB23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5194-3331-4A40-9B24-665DEADAF687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E5594-8C29-4966-A593-AAE3F189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144CE-3879-490F-881B-96A5D3AB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2727-DB26-4C41-A3BF-357F6D2D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6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45E12-398F-4E34-A163-4BAEDAB2B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87B5C-03C9-4F32-83E6-A431F0E2A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8FC7F-F251-48F2-B053-1BF511FA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5194-3331-4A40-9B24-665DEADAF687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55C76-FF3C-47DC-B99D-6B2D3FEB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5A9E-A5D3-4DAD-BC4A-3B702DED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2727-DB26-4C41-A3BF-357F6D2D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3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16954-13F1-4AC6-AB2D-5EE99759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EF7C0-CB9E-446D-A739-D54A0ECF8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DB7A6-868E-4F67-BF5A-AC8FD3A4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5194-3331-4A40-9B24-665DEADAF687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BB5BF-6757-4F81-983D-88BF96F92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45004-A993-4C9C-AD40-D395622A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2727-DB26-4C41-A3BF-357F6D2D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0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927FB-D26E-40AA-B58C-092269B06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71155-4B9B-4177-8E11-044A02D3D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91F24-EAC0-47B0-9E5A-4CC74C73D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5194-3331-4A40-9B24-665DEADAF687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BF998-79BE-4CB7-B955-52EE364DB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6B006-5EAD-4A9E-8FE9-47121D09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2727-DB26-4C41-A3BF-357F6D2D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5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5D44-8B58-4550-A8A9-7D6950FE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992BE-F9D1-41AB-95F9-A17E931C0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546D2-8109-44B2-99F4-700073EE9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747C1-14D9-46A5-8D96-AD6C11574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5194-3331-4A40-9B24-665DEADAF687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99BD3-CA2A-4CCC-A11E-EC24B32E9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C6B38-980E-499E-ABF2-69ED18BC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2727-DB26-4C41-A3BF-357F6D2D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0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38C0-A1AA-40BB-B002-8BB8A567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595F3-232D-4F13-8360-592F4DF46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BFB66-E400-440E-A4BA-B76352958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A8ED3-95DC-4663-B7F1-7908E7D04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14AF0-934D-4772-B30D-91F50D7AB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410D1-29B0-41A0-8453-036F2015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5194-3331-4A40-9B24-665DEADAF687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2BDC8B-1764-4803-9380-7BF77187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B55234-24FF-4539-8B69-EAB4FE05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2727-DB26-4C41-A3BF-357F6D2D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7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E9B8-7527-45C2-A613-03A51C3CA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4FFEE2-7EEC-47B2-8965-1DBFCC797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5194-3331-4A40-9B24-665DEADAF687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49DA6-81C0-4908-882F-5E91F9A3A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EEA63-16F0-4540-AC6A-9B02F68A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2727-DB26-4C41-A3BF-357F6D2D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0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4A748B-8F9A-4AF5-BDF1-512CEFB8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5194-3331-4A40-9B24-665DEADAF687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788005-4CE1-4960-8D31-9ABD7718C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BC69D-CFC8-42FA-AA03-1CE0A02E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2727-DB26-4C41-A3BF-357F6D2D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1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1C3CF-A27A-44A4-B3D2-92858548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0DEE3-4697-46E0-90E5-C9B94ACD1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8DC39-D263-47A8-914E-4D758A673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00ECA-6074-4440-A946-6DA93A12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5194-3331-4A40-9B24-665DEADAF687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571B8-A397-436A-B075-8BF8D30FE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47FEF-6560-4362-8FD0-7BEB17B1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2727-DB26-4C41-A3BF-357F6D2D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7797A-D4AC-4CEE-B8B9-CFE5A0C19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E5125D-431D-4118-96ED-50877627B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45049-6F8A-4EFB-AFB4-0F548207D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88D7D-A422-45C4-AF43-8232AE613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5194-3331-4A40-9B24-665DEADAF687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8E77E-911B-4AC8-B08F-65B0D765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1496A-6397-4A2B-A0DA-B5B3812D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2727-DB26-4C41-A3BF-357F6D2D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4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14339B-E799-450E-85D5-04D1581B3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CF387-89B3-49DA-8FB4-1375F7AFD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C9EC5-CA13-480F-917C-22CF723E9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85194-3331-4A40-9B24-665DEADAF687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060C4-8CE2-4BE8-A785-7163977AA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AECDB-84B7-444C-AF4D-E481C0766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02727-DB26-4C41-A3BF-357F6D2D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chart" Target="../charts/chart1.xm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5D0F-B271-4ADB-9151-1397BBFA6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0992" y="1851233"/>
            <a:ext cx="9144000" cy="2387600"/>
          </a:xfrm>
        </p:spPr>
        <p:txBody>
          <a:bodyPr/>
          <a:lstStyle/>
          <a:p>
            <a:r>
              <a:rPr lang="en-US" dirty="0"/>
              <a:t>Multi Touch Attribution Analysis</a:t>
            </a:r>
          </a:p>
        </p:txBody>
      </p:sp>
    </p:spTree>
    <p:extLst>
      <p:ext uri="{BB962C8B-B14F-4D97-AF65-F5344CB8AC3E}">
        <p14:creationId xmlns:p14="http://schemas.microsoft.com/office/powerpoint/2010/main" val="6625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D73C-529A-4669-9693-03678E91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Multi-Touch Attribution (MTA)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2CF85-B6EF-42BE-9382-A677E129A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952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Utilize the existing DCM platform to calculate the true quantitative impact of online channels  and cross channel synergies to gain insights on key drivers of conversions</a:t>
            </a:r>
          </a:p>
          <a:p>
            <a:endParaRPr lang="en-US" sz="1800" dirty="0">
              <a:latin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B08A8E-728C-4D75-A67B-EB6F3CE90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943356"/>
              </p:ext>
            </p:extLst>
          </p:nvPr>
        </p:nvGraphicFramePr>
        <p:xfrm>
          <a:off x="1145008" y="2663688"/>
          <a:ext cx="6647271" cy="32872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1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5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78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Types of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dirty="0"/>
                        <a:t>Analysis</a:t>
                      </a:r>
                    </a:p>
                  </a:txBody>
                  <a:tcPr marL="75438" marR="75438" marT="37719" marB="37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Actionable</a:t>
                      </a:r>
                      <a:r>
                        <a:rPr lang="en-US" sz="1500" baseline="0" dirty="0"/>
                        <a:t> Insights</a:t>
                      </a:r>
                      <a:endParaRPr lang="en-US" sz="1500" dirty="0"/>
                    </a:p>
                  </a:txBody>
                  <a:tcPr marL="75438" marR="75438" marT="37719" marB="3771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310">
                <a:tc>
                  <a:txBody>
                    <a:bodyPr/>
                    <a:lstStyle/>
                    <a:p>
                      <a:r>
                        <a:rPr lang="en-US" sz="1200" dirty="0"/>
                        <a:t>Cross Channel 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Calculate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the true quantitative impact that display and search channels have on conversion performance working together and separately to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assess the true value of each channel and improve investment decisions</a:t>
                      </a:r>
                    </a:p>
                  </a:txBody>
                  <a:tcPr marL="75438" marR="75438" marT="37719" marB="377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305">
                <a:tc>
                  <a:txBody>
                    <a:bodyPr/>
                    <a:lstStyle/>
                    <a:p>
                      <a:r>
                        <a:rPr lang="en-US" sz="1200" dirty="0"/>
                        <a:t>Cross Campaign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Determine the true value of awareness </a:t>
                      </a:r>
                      <a:r>
                        <a:rPr lang="en-US" sz="1200" dirty="0"/>
                        <a:t>campaigns on lower funnel display and search campaigns by measuring the impact upper funnel display tactics had on every conversion </a:t>
                      </a:r>
                    </a:p>
                  </a:txBody>
                  <a:tcPr marL="75438" marR="75438" marT="37719" marB="3771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305">
                <a:tc>
                  <a:txBody>
                    <a:bodyPr/>
                    <a:lstStyle/>
                    <a:p>
                      <a:r>
                        <a:rPr lang="en-US" sz="1200" dirty="0"/>
                        <a:t>Audience Journey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Analyzes all digital touchpoints to understand the reach,</a:t>
                      </a:r>
                      <a:r>
                        <a:rPr lang="en-US" sz="1200" baseline="0" dirty="0"/>
                        <a:t> frequency and timing of audience media exposure to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optimize messaging delivery &amp;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flighting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tactics to improve conversion</a:t>
                      </a:r>
                      <a:endParaRPr lang="en-US" sz="1200" dirty="0"/>
                    </a:p>
                  </a:txBody>
                  <a:tcPr marL="75438" marR="75438" marT="37719" marB="377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180">
                <a:tc>
                  <a:txBody>
                    <a:bodyPr/>
                    <a:lstStyle/>
                    <a:p>
                      <a:r>
                        <a:rPr lang="en-US" sz="1200" dirty="0"/>
                        <a:t>Conversion Path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Quantify which channels and tactics paths drive conversions most successful</a:t>
                      </a:r>
                      <a:r>
                        <a:rPr lang="en-US" sz="1200" baseline="0" dirty="0"/>
                        <a:t> to optimize investment.</a:t>
                      </a:r>
                      <a:endParaRPr lang="en-US" sz="1200" dirty="0"/>
                    </a:p>
                  </a:txBody>
                  <a:tcPr marL="75438" marR="75438" marT="37719" marB="3771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180">
                <a:tc>
                  <a:txBody>
                    <a:bodyPr/>
                    <a:lstStyle/>
                    <a:p>
                      <a:r>
                        <a:rPr lang="en-US" sz="1200" dirty="0"/>
                        <a:t>Search</a:t>
                      </a:r>
                      <a:r>
                        <a:rPr lang="en-US" sz="1200" baseline="0" dirty="0"/>
                        <a:t> Ad Position</a:t>
                      </a:r>
                      <a:endParaRPr lang="en-US" sz="1200" dirty="0"/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Regression analysis on search metrics such as ad position and clicks to identify</a:t>
                      </a:r>
                      <a:r>
                        <a:rPr lang="en-US" sz="1200" baseline="0" dirty="0"/>
                        <a:t> true value of ad position and keywords</a:t>
                      </a:r>
                      <a:endParaRPr lang="en-US" sz="1200" dirty="0"/>
                    </a:p>
                  </a:txBody>
                  <a:tcPr marL="75438" marR="75438" marT="37719" marB="3771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27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B8B1-F6AD-41E6-8FD4-C1ED702B6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029"/>
          </a:xfrm>
        </p:spPr>
        <p:txBody>
          <a:bodyPr>
            <a:normAutofit/>
          </a:bodyPr>
          <a:lstStyle/>
          <a:p>
            <a:r>
              <a:rPr lang="en-US" sz="3600" dirty="0"/>
              <a:t>MTA Output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82A3D3-5771-4C1D-81B0-78B5CF9BA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4238" y="1310478"/>
            <a:ext cx="7230981" cy="3326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Franklin Gothic Book" panose="020B0503020102020204" pitchFamily="34" charset="0"/>
              </a:rPr>
              <a:t>Conversion Path Attribution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F1E6C3-17AF-47C9-92F7-175AF45B3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097797"/>
              </p:ext>
            </p:extLst>
          </p:nvPr>
        </p:nvGraphicFramePr>
        <p:xfrm>
          <a:off x="2374238" y="1651731"/>
          <a:ext cx="7230979" cy="2567508"/>
        </p:xfrm>
        <a:graphic>
          <a:graphicData uri="http://schemas.openxmlformats.org/drawingml/2006/table">
            <a:tbl>
              <a:tblPr firstRow="1" bandRow="1"/>
              <a:tblGrid>
                <a:gridCol w="4066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6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8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9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Book" panose="020B0503020102020204" pitchFamily="34" charset="0"/>
                        </a:rPr>
                        <a:t>Path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Book" panose="020B0503020102020204" pitchFamily="34" charset="0"/>
                        </a:rPr>
                        <a:t>Top Conversion Path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Book" panose="020B0503020102020204" pitchFamily="34" charset="0"/>
                        </a:rPr>
                        <a:t>Conversion Rate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2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Franklin Gothic Book" panose="020B0503020102020204" pitchFamily="34" charset="0"/>
                        </a:rPr>
                        <a:t>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3">
                <a:tc>
                  <a:txBody>
                    <a:bodyPr/>
                    <a:lstStyle/>
                    <a:p>
                      <a:endParaRPr lang="en-US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Franklin Gothic Book" panose="020B0503020102020204" pitchFamily="34" charset="0"/>
                        </a:rPr>
                        <a:t>2000</a:t>
                      </a:r>
                      <a:endParaRPr lang="en-US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Book" panose="020B0503020102020204" pitchFamily="34" charset="0"/>
                        </a:rPr>
                        <a:t>37%</a:t>
                      </a:r>
                      <a:endParaRPr lang="en-US" sz="1400" b="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2300</a:t>
                      </a:r>
                      <a:endParaRPr lang="en-US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Book" panose="020B0503020102020204" pitchFamily="34" charset="0"/>
                        </a:rPr>
                        <a:t>20%</a:t>
                      </a:r>
                      <a:endParaRPr lang="en-US" sz="1400" b="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42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2010</a:t>
                      </a:r>
                      <a:endParaRPr lang="en-US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Book" panose="020B0503020102020204" pitchFamily="34" charset="0"/>
                        </a:rPr>
                        <a:t>21%</a:t>
                      </a:r>
                      <a:endParaRPr lang="en-US" sz="1400" b="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42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1230</a:t>
                      </a:r>
                      <a:endParaRPr lang="en-US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Book" panose="020B0503020102020204" pitchFamily="34" charset="0"/>
                        </a:rPr>
                        <a:t>12%</a:t>
                      </a:r>
                      <a:endParaRPr lang="en-US" sz="1400" b="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42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55</a:t>
                      </a:r>
                      <a:endParaRPr lang="en-US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Book" panose="020B0503020102020204" pitchFamily="34" charset="0"/>
                        </a:rPr>
                        <a:t>10%</a:t>
                      </a:r>
                      <a:endParaRPr lang="en-US" sz="1400" b="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C83942-0EAF-42D2-A3FB-7782336DE6B5}"/>
              </a:ext>
            </a:extLst>
          </p:cNvPr>
          <p:cNvCxnSpPr/>
          <p:nvPr/>
        </p:nvCxnSpPr>
        <p:spPr>
          <a:xfrm>
            <a:off x="2625316" y="2581258"/>
            <a:ext cx="3271205" cy="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ysDot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ED764B9-EDCB-40F5-BE0D-007D6A35E4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1" t="9342" r="6868" b="9381"/>
          <a:stretch/>
        </p:blipFill>
        <p:spPr>
          <a:xfrm>
            <a:off x="2601383" y="2435199"/>
            <a:ext cx="318072" cy="29714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226097-29FB-4609-B37B-8DABE63BB6EF}"/>
              </a:ext>
            </a:extLst>
          </p:cNvPr>
          <p:cNvCxnSpPr>
            <a:stCxn id="10" idx="3"/>
          </p:cNvCxnSpPr>
          <p:nvPr/>
        </p:nvCxnSpPr>
        <p:spPr>
          <a:xfrm>
            <a:off x="2919455" y="2940579"/>
            <a:ext cx="2977066" cy="411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ysDot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1E13751-D8BA-47EA-B30A-B9FA25F5B01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1" t="9342" r="6868" b="9381"/>
          <a:stretch/>
        </p:blipFill>
        <p:spPr>
          <a:xfrm>
            <a:off x="2609405" y="2795753"/>
            <a:ext cx="310050" cy="2896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91418A-4575-4A24-B3CD-2F59B3ADD2A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9" t="18133" r="54468" b="20558"/>
          <a:stretch/>
        </p:blipFill>
        <p:spPr>
          <a:xfrm>
            <a:off x="4025317" y="3228580"/>
            <a:ext cx="315120" cy="23138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91F086-9B21-419D-917F-190A3C4F45B2}"/>
              </a:ext>
            </a:extLst>
          </p:cNvPr>
          <p:cNvCxnSpPr/>
          <p:nvPr/>
        </p:nvCxnSpPr>
        <p:spPr>
          <a:xfrm flipV="1">
            <a:off x="2966177" y="3331468"/>
            <a:ext cx="2930344" cy="14898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ysDot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C93858D-3D3D-4A5F-802D-857E67580F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1" t="9342" r="6868" b="9381"/>
          <a:stretch/>
        </p:blipFill>
        <p:spPr>
          <a:xfrm>
            <a:off x="2585341" y="3196495"/>
            <a:ext cx="318070" cy="29714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164B3D-5C98-42E8-BD8B-80EEF4DA9AC4}"/>
              </a:ext>
            </a:extLst>
          </p:cNvPr>
          <p:cNvCxnSpPr/>
          <p:nvPr/>
        </p:nvCxnSpPr>
        <p:spPr>
          <a:xfrm>
            <a:off x="2914838" y="3673441"/>
            <a:ext cx="2981683" cy="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ysDot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49D330D-5539-4F8C-B334-9E492C65764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1" t="9342" r="6868" b="9381"/>
          <a:stretch/>
        </p:blipFill>
        <p:spPr>
          <a:xfrm>
            <a:off x="2593365" y="3550188"/>
            <a:ext cx="310046" cy="2896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A2E381-77B0-4944-BEC3-FD4F66DFC97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3" t="9864" r="18490" b="7497"/>
          <a:stretch/>
        </p:blipFill>
        <p:spPr>
          <a:xfrm>
            <a:off x="4883488" y="2762712"/>
            <a:ext cx="343959" cy="34983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CEAA88-FE2C-4C94-ACCD-D6DB448099BF}"/>
              </a:ext>
            </a:extLst>
          </p:cNvPr>
          <p:cNvCxnSpPr>
            <a:stCxn id="18" idx="3"/>
          </p:cNvCxnSpPr>
          <p:nvPr/>
        </p:nvCxnSpPr>
        <p:spPr>
          <a:xfrm flipV="1">
            <a:off x="2903412" y="4011649"/>
            <a:ext cx="2993109" cy="16284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ysDot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2A5AE25C-E96A-48E1-BF60-BBD49F52A62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1" t="9342" r="6868" b="9381"/>
          <a:stretch/>
        </p:blipFill>
        <p:spPr>
          <a:xfrm>
            <a:off x="2569304" y="3871869"/>
            <a:ext cx="334108" cy="3121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7861FD5-D6FC-44BD-9DCA-DB0BE936065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3" t="9864" r="18490" b="7497"/>
          <a:stretch/>
        </p:blipFill>
        <p:spPr>
          <a:xfrm>
            <a:off x="3494185" y="3847809"/>
            <a:ext cx="364687" cy="37092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FE0FC6B-F5C1-490A-8106-600B13BD8A6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450" y="3497638"/>
            <a:ext cx="332847" cy="3328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01EC0C8-3FA8-46F9-BA40-06EF057B714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025" y="2416989"/>
            <a:ext cx="351087" cy="3510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9D810A3-992F-4829-80B3-013B45C8265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450" y="3842096"/>
            <a:ext cx="332847" cy="332847"/>
          </a:xfrm>
          <a:prstGeom prst="rect">
            <a:avLst/>
          </a:prstGeom>
        </p:spPr>
      </p:pic>
      <p:graphicFrame>
        <p:nvGraphicFramePr>
          <p:cNvPr id="23" name="Content Placeholder 21">
            <a:extLst>
              <a:ext uri="{FF2B5EF4-FFF2-40B4-BE49-F238E27FC236}">
                <a16:creationId xmlns:a16="http://schemas.microsoft.com/office/drawing/2014/main" id="{3926B3DE-17B1-4401-A71C-3FACDAE7C7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3187873"/>
              </p:ext>
            </p:extLst>
          </p:nvPr>
        </p:nvGraphicFramePr>
        <p:xfrm>
          <a:off x="6096000" y="4268983"/>
          <a:ext cx="4391275" cy="2263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4" name="Content Placeholder 11">
            <a:extLst>
              <a:ext uri="{FF2B5EF4-FFF2-40B4-BE49-F238E27FC236}">
                <a16:creationId xmlns:a16="http://schemas.microsoft.com/office/drawing/2014/main" id="{BAF5285C-98A6-484B-A4CC-C571BE4AAB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0522535"/>
              </p:ext>
            </p:extLst>
          </p:nvPr>
        </p:nvGraphicFramePr>
        <p:xfrm>
          <a:off x="1321271" y="4268983"/>
          <a:ext cx="4339457" cy="2263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856245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201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Franklin Gothic Book</vt:lpstr>
      <vt:lpstr>Franklin Gothic Demi</vt:lpstr>
      <vt:lpstr>Office Theme</vt:lpstr>
      <vt:lpstr>Multi Touch Attribution Analysis</vt:lpstr>
      <vt:lpstr>Multi-Touch Attribution (MTA)</vt:lpstr>
      <vt:lpstr>MTA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Touch Attribution Analysis</dc:title>
  <dc:creator>kriti</dc:creator>
  <cp:lastModifiedBy>kriti</cp:lastModifiedBy>
  <cp:revision>2</cp:revision>
  <dcterms:created xsi:type="dcterms:W3CDTF">2018-02-03T20:07:12Z</dcterms:created>
  <dcterms:modified xsi:type="dcterms:W3CDTF">2018-02-03T20:13:37Z</dcterms:modified>
</cp:coreProperties>
</file>