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4" r:id="rId1"/>
  </p:sldMasterIdLst>
  <p:notesMasterIdLst>
    <p:notesMasterId r:id="rId18"/>
  </p:notesMasterIdLst>
  <p:sldIdLst>
    <p:sldId id="256" r:id="rId2"/>
    <p:sldId id="258" r:id="rId3"/>
    <p:sldId id="257" r:id="rId4"/>
    <p:sldId id="259" r:id="rId5"/>
    <p:sldId id="260" r:id="rId6"/>
    <p:sldId id="261" r:id="rId7"/>
    <p:sldId id="262" r:id="rId8"/>
    <p:sldId id="272" r:id="rId9"/>
    <p:sldId id="263" r:id="rId10"/>
    <p:sldId id="264" r:id="rId11"/>
    <p:sldId id="267" r:id="rId12"/>
    <p:sldId id="265" r:id="rId13"/>
    <p:sldId id="266" r:id="rId14"/>
    <p:sldId id="271"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970" autoAdjust="0"/>
  </p:normalViewPr>
  <p:slideViewPr>
    <p:cSldViewPr snapToGrid="0">
      <p:cViewPr varScale="1">
        <p:scale>
          <a:sx n="85" d="100"/>
          <a:sy n="85" d="100"/>
        </p:scale>
        <p:origin x="15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40BB5-36BC-4CDD-8D7E-D0F202190E8F}" type="datetimeFigureOut">
              <a:rPr lang="en-US" smtClean="0"/>
              <a:t>5/26/2018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789A9-21B6-429F-BB96-1BC4D6674B80}" type="slidenum">
              <a:rPr lang="en-US" smtClean="0"/>
              <a:t>‹#›</a:t>
            </a:fld>
            <a:endParaRPr lang="en-US"/>
          </a:p>
        </p:txBody>
      </p:sp>
    </p:spTree>
    <p:extLst>
      <p:ext uri="{BB962C8B-B14F-4D97-AF65-F5344CB8AC3E}">
        <p14:creationId xmlns:p14="http://schemas.microsoft.com/office/powerpoint/2010/main" val="74177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Computer-mediated_reality"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Real-time_computing" TargetMode="External"/><Relationship Id="rId4" Type="http://schemas.openxmlformats.org/officeDocument/2006/relationships/hyperlink" Target="https://en.wikipedia.org/wiki/Virtual_realit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me give you a quick overview of what you are going to hear.</a:t>
            </a:r>
            <a:endParaRPr lang="en-IN" dirty="0"/>
          </a:p>
        </p:txBody>
      </p:sp>
      <p:sp>
        <p:nvSpPr>
          <p:cNvPr id="4" name="Slide Number Placeholder 3"/>
          <p:cNvSpPr>
            <a:spLocks noGrp="1"/>
          </p:cNvSpPr>
          <p:nvPr>
            <p:ph type="sldNum" sz="quarter" idx="10"/>
          </p:nvPr>
        </p:nvSpPr>
        <p:spPr/>
        <p:txBody>
          <a:bodyPr/>
          <a:lstStyle/>
          <a:p>
            <a:fld id="{3ABE8D75-18FF-4EF8-96C3-9B5F5F1FEB31}" type="slidenum">
              <a:rPr lang="en-IN" smtClean="0"/>
              <a:t>2</a:t>
            </a:fld>
            <a:endParaRPr lang="en-IN"/>
          </a:p>
        </p:txBody>
      </p:sp>
    </p:spTree>
    <p:extLst>
      <p:ext uri="{BB962C8B-B14F-4D97-AF65-F5344CB8AC3E}">
        <p14:creationId xmlns:p14="http://schemas.microsoft.com/office/powerpoint/2010/main" val="301858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Gaze is a location-based augmented reality app that brings Google Maps to life, so all you need to do is hold up your phone and the streets in front of you will be transformed with information about nearby facilities.</a:t>
            </a:r>
          </a:p>
          <a:p>
            <a:r>
              <a:rPr lang="en-US" sz="1200" kern="1200" dirty="0">
                <a:solidFill>
                  <a:schemeClr val="tx1"/>
                </a:solidFill>
                <a:effectLst/>
                <a:latin typeface="+mn-lt"/>
                <a:ea typeface="+mn-ea"/>
                <a:cs typeface="+mn-cs"/>
              </a:rPr>
              <a:t>To use the app you simply select one of the pre-defined categories, hold up your smartphone and watch as the world around you populates with digitally generated signposts.</a:t>
            </a:r>
          </a:p>
          <a:p>
            <a:r>
              <a:rPr lang="en-US" sz="1200" kern="1200" dirty="0">
                <a:solidFill>
                  <a:schemeClr val="tx1"/>
                </a:solidFill>
                <a:effectLst/>
                <a:latin typeface="+mn-lt"/>
                <a:ea typeface="+mn-ea"/>
                <a:cs typeface="+mn-cs"/>
              </a:rPr>
              <a:t>If you want more information, you simply click on the signpost to get full contact details, user reviews and directions.</a:t>
            </a:r>
          </a:p>
          <a:p>
            <a:r>
              <a:rPr lang="en-US" sz="1200" kern="1200" dirty="0">
                <a:solidFill>
                  <a:schemeClr val="tx1"/>
                </a:solidFill>
                <a:effectLst/>
                <a:latin typeface="+mn-lt"/>
                <a:ea typeface="+mn-ea"/>
                <a:cs typeface="+mn-cs"/>
              </a:rPr>
              <a:t>Augmented Reality is thus used to enhance the view of your surroundings.</a:t>
            </a:r>
            <a:endParaRPr lang="en-US" dirty="0"/>
          </a:p>
        </p:txBody>
      </p:sp>
      <p:sp>
        <p:nvSpPr>
          <p:cNvPr id="4" name="Slide Number Placeholder 3"/>
          <p:cNvSpPr>
            <a:spLocks noGrp="1"/>
          </p:cNvSpPr>
          <p:nvPr>
            <p:ph type="sldNum" sz="quarter" idx="10"/>
          </p:nvPr>
        </p:nvSpPr>
        <p:spPr/>
        <p:txBody>
          <a:bodyPr/>
          <a:lstStyle/>
          <a:p>
            <a:fld id="{EDE789A9-21B6-429F-BB96-1BC4D6674B80}" type="slidenum">
              <a:rPr lang="en-US" smtClean="0"/>
              <a:t>3</a:t>
            </a:fld>
            <a:endParaRPr lang="en-US"/>
          </a:p>
        </p:txBody>
      </p:sp>
    </p:spTree>
    <p:extLst>
      <p:ext uri="{BB962C8B-B14F-4D97-AF65-F5344CB8AC3E}">
        <p14:creationId xmlns:p14="http://schemas.microsoft.com/office/powerpoint/2010/main" val="77539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It is related to a more general concept called </a:t>
            </a:r>
            <a:r>
              <a:rPr lang="en-IN" sz="1200" b="0" i="0" u="none" strike="noStrike" kern="1200" dirty="0">
                <a:solidFill>
                  <a:schemeClr val="tx1"/>
                </a:solidFill>
                <a:effectLst/>
                <a:latin typeface="+mn-lt"/>
                <a:ea typeface="+mn-ea"/>
                <a:cs typeface="+mn-cs"/>
                <a:hlinkClick r:id="rId3" tooltip="Computer-mediated reality"/>
              </a:rPr>
              <a:t>computer-mediated reality</a:t>
            </a:r>
            <a:r>
              <a:rPr lang="en-IN" sz="1200" b="0" i="0" kern="1200" dirty="0">
                <a:solidFill>
                  <a:schemeClr val="tx1"/>
                </a:solidFill>
                <a:effectLst/>
                <a:latin typeface="+mn-lt"/>
                <a:ea typeface="+mn-ea"/>
                <a:cs typeface="+mn-cs"/>
              </a:rPr>
              <a:t>, in which a view of reality is modified (possibly even diminished rather than augmented) by a computer</a:t>
            </a:r>
          </a:p>
          <a:p>
            <a:r>
              <a:rPr lang="en-IN" sz="1200" b="0" i="0" kern="1200" dirty="0">
                <a:solidFill>
                  <a:schemeClr val="tx1"/>
                </a:solidFill>
                <a:effectLst/>
                <a:latin typeface="+mn-lt"/>
                <a:ea typeface="+mn-ea"/>
                <a:cs typeface="+mn-cs"/>
              </a:rPr>
              <a:t> in contrast, </a:t>
            </a:r>
            <a:r>
              <a:rPr lang="en-IN" sz="1200" b="0" i="0" u="none" strike="noStrike" kern="1200" dirty="0">
                <a:solidFill>
                  <a:schemeClr val="tx1"/>
                </a:solidFill>
                <a:effectLst/>
                <a:latin typeface="+mn-lt"/>
                <a:ea typeface="+mn-ea"/>
                <a:cs typeface="+mn-cs"/>
                <a:hlinkClick r:id="rId4" tooltip="Virtual reality"/>
              </a:rPr>
              <a:t>virtual reality</a:t>
            </a:r>
            <a:r>
              <a:rPr lang="en-IN" sz="1200" b="0" i="0" kern="1200" dirty="0">
                <a:solidFill>
                  <a:schemeClr val="tx1"/>
                </a:solidFill>
                <a:effectLst/>
                <a:latin typeface="+mn-lt"/>
                <a:ea typeface="+mn-ea"/>
                <a:cs typeface="+mn-cs"/>
              </a:rPr>
              <a:t> replaces the real world with a simulated one.</a:t>
            </a:r>
          </a:p>
          <a:p>
            <a:r>
              <a:rPr lang="en-IN" sz="1200" b="0" i="0" kern="1200" dirty="0">
                <a:solidFill>
                  <a:schemeClr val="tx1"/>
                </a:solidFill>
                <a:effectLst/>
                <a:latin typeface="+mn-lt"/>
                <a:ea typeface="+mn-ea"/>
                <a:cs typeface="+mn-cs"/>
              </a:rPr>
              <a:t>Augmentation techniques are typically performed in </a:t>
            </a:r>
            <a:r>
              <a:rPr lang="en-IN" sz="1200" b="0" i="0" u="none" strike="noStrike" kern="1200" dirty="0">
                <a:solidFill>
                  <a:schemeClr val="tx1"/>
                </a:solidFill>
                <a:effectLst/>
                <a:latin typeface="+mn-lt"/>
                <a:ea typeface="+mn-ea"/>
                <a:cs typeface="+mn-cs"/>
                <a:hlinkClick r:id="rId5" tooltip="Real-time computing"/>
              </a:rPr>
              <a:t>real time</a:t>
            </a:r>
            <a:r>
              <a:rPr lang="en-IN" sz="1200" b="0" i="0" kern="1200" dirty="0">
                <a:solidFill>
                  <a:schemeClr val="tx1"/>
                </a:solidFill>
                <a:effectLst/>
                <a:latin typeface="+mn-lt"/>
                <a:ea typeface="+mn-ea"/>
                <a:cs typeface="+mn-cs"/>
              </a:rPr>
              <a:t> and in semantic context with environmental elements, such as overlaying supplemental information like scores over a live video feed of a sporting event.</a:t>
            </a:r>
          </a:p>
          <a:p>
            <a:r>
              <a:rPr lang="en-IN" sz="1200" b="0" i="0" kern="1200" dirty="0">
                <a:solidFill>
                  <a:schemeClr val="tx1"/>
                </a:solidFill>
                <a:effectLst/>
                <a:latin typeface="+mn-lt"/>
                <a:ea typeface="+mn-ea"/>
                <a:cs typeface="+mn-cs"/>
              </a:rPr>
              <a:t>Today, Google glass and heads-up displays in car windshields are perhaps the most well-known consumer AR products, but the technology is used in many industries including healthcare, public safety, gas and oil, tourism and marketing.</a:t>
            </a:r>
            <a:endParaRPr lang="en-US" dirty="0"/>
          </a:p>
        </p:txBody>
      </p:sp>
      <p:sp>
        <p:nvSpPr>
          <p:cNvPr id="4" name="Slide Number Placeholder 3"/>
          <p:cNvSpPr>
            <a:spLocks noGrp="1"/>
          </p:cNvSpPr>
          <p:nvPr>
            <p:ph type="sldNum" sz="quarter" idx="10"/>
          </p:nvPr>
        </p:nvSpPr>
        <p:spPr/>
        <p:txBody>
          <a:bodyPr/>
          <a:lstStyle/>
          <a:p>
            <a:fld id="{EDE789A9-21B6-429F-BB96-1BC4D6674B80}" type="slidenum">
              <a:rPr lang="en-US" smtClean="0"/>
              <a:t>4</a:t>
            </a:fld>
            <a:endParaRPr lang="en-US"/>
          </a:p>
        </p:txBody>
      </p:sp>
    </p:spTree>
    <p:extLst>
      <p:ext uri="{BB962C8B-B14F-4D97-AF65-F5344CB8AC3E}">
        <p14:creationId xmlns:p14="http://schemas.microsoft.com/office/powerpoint/2010/main" val="343539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Applications like </a:t>
            </a:r>
            <a:r>
              <a:rPr lang="en-US" sz="1200" kern="1200" dirty="0" err="1">
                <a:solidFill>
                  <a:schemeClr val="tx1"/>
                </a:solidFill>
                <a:effectLst/>
                <a:latin typeface="+mn-lt"/>
                <a:ea typeface="+mn-ea"/>
                <a:cs typeface="+mn-cs"/>
              </a:rPr>
              <a:t>Zomato</a:t>
            </a:r>
            <a:r>
              <a:rPr lang="en-US" sz="1200" kern="1200" dirty="0">
                <a:solidFill>
                  <a:schemeClr val="tx1"/>
                </a:solidFill>
                <a:effectLst/>
                <a:latin typeface="+mn-lt"/>
                <a:ea typeface="+mn-ea"/>
                <a:cs typeface="+mn-cs"/>
              </a:rPr>
              <a:t> and Google Places let you find nearby places, browse through restaurant menus, photos, user reviews and ratings to decide where you want to eat, and use the map feature to guide you there.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Gaze lets you see the world digitally and explore it using the augmented reality feature which makes it easy to learn about the nearby restaurants just by clicking on the digital signboards rather than searching for every single place.</a:t>
            </a:r>
          </a:p>
          <a:p>
            <a:endParaRPr lang="en-US" dirty="0"/>
          </a:p>
        </p:txBody>
      </p:sp>
      <p:sp>
        <p:nvSpPr>
          <p:cNvPr id="4" name="Slide Number Placeholder 3"/>
          <p:cNvSpPr>
            <a:spLocks noGrp="1"/>
          </p:cNvSpPr>
          <p:nvPr>
            <p:ph type="sldNum" sz="quarter" idx="10"/>
          </p:nvPr>
        </p:nvSpPr>
        <p:spPr/>
        <p:txBody>
          <a:bodyPr/>
          <a:lstStyle/>
          <a:p>
            <a:fld id="{EDE789A9-21B6-429F-BB96-1BC4D6674B80}" type="slidenum">
              <a:rPr lang="en-US" smtClean="0"/>
              <a:t>5</a:t>
            </a:fld>
            <a:endParaRPr lang="en-US"/>
          </a:p>
        </p:txBody>
      </p:sp>
    </p:spTree>
    <p:extLst>
      <p:ext uri="{BB962C8B-B14F-4D97-AF65-F5344CB8AC3E}">
        <p14:creationId xmlns:p14="http://schemas.microsoft.com/office/powerpoint/2010/main" val="2759893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E789A9-21B6-429F-BB96-1BC4D6674B80}" type="slidenum">
              <a:rPr lang="en-US" smtClean="0"/>
              <a:t>6</a:t>
            </a:fld>
            <a:endParaRPr lang="en-US"/>
          </a:p>
        </p:txBody>
      </p:sp>
    </p:spTree>
    <p:extLst>
      <p:ext uri="{BB962C8B-B14F-4D97-AF65-F5344CB8AC3E}">
        <p14:creationId xmlns:p14="http://schemas.microsoft.com/office/powerpoint/2010/main" val="344752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visiting a place, nearby locations can be found but it can be difficult to match the maps with what we see.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Gaze lets you find places in the way most suitable to you. It can be in the form of lists, maps or augmented reality.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augmented reality feature combined with geo-tagging makes it easy to know which direction you should be going and the app makes it easy to quickly access information about the facilities around you.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Gaze lets you see the world digitally and explore it using the augmented reality feature which makes it easy to learn about the nearby restaurants just by clicking on the digital signboards rather than searching for every single place.</a:t>
            </a:r>
          </a:p>
          <a:p>
            <a:endParaRPr lang="en-US" dirty="0"/>
          </a:p>
        </p:txBody>
      </p:sp>
      <p:sp>
        <p:nvSpPr>
          <p:cNvPr id="4" name="Slide Number Placeholder 3"/>
          <p:cNvSpPr>
            <a:spLocks noGrp="1"/>
          </p:cNvSpPr>
          <p:nvPr>
            <p:ph type="sldNum" sz="quarter" idx="10"/>
          </p:nvPr>
        </p:nvSpPr>
        <p:spPr/>
        <p:txBody>
          <a:bodyPr/>
          <a:lstStyle/>
          <a:p>
            <a:fld id="{EDE789A9-21B6-429F-BB96-1BC4D6674B80}" type="slidenum">
              <a:rPr lang="en-US" smtClean="0"/>
              <a:t>9</a:t>
            </a:fld>
            <a:endParaRPr lang="en-US"/>
          </a:p>
        </p:txBody>
      </p:sp>
    </p:spTree>
    <p:extLst>
      <p:ext uri="{BB962C8B-B14F-4D97-AF65-F5344CB8AC3E}">
        <p14:creationId xmlns:p14="http://schemas.microsoft.com/office/powerpoint/2010/main" val="376122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E789A9-21B6-429F-BB96-1BC4D6674B80}" type="slidenum">
              <a:rPr lang="en-US" smtClean="0"/>
              <a:t>12</a:t>
            </a:fld>
            <a:endParaRPr lang="en-US"/>
          </a:p>
        </p:txBody>
      </p:sp>
    </p:spTree>
    <p:extLst>
      <p:ext uri="{BB962C8B-B14F-4D97-AF65-F5344CB8AC3E}">
        <p14:creationId xmlns:p14="http://schemas.microsoft.com/office/powerpoint/2010/main" val="264691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5/26/2018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561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5/26/2018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3745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35797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9145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0335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5/26/2018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191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5/26/2018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63917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5/26/2018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089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5/26/2018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21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089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5/26/2018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868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5/26/2018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653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5/26/2018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408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5/26/2018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90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5/26/2018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38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5/26/2018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833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5/26/2018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39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5/26/2018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045505"/>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89" r:id="rId15"/>
    <p:sldLayoutId id="2147483990" r:id="rId16"/>
    <p:sldLayoutId id="21474839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Interactive" TargetMode="External"/><Relationship Id="rId3" Type="http://schemas.openxmlformats.org/officeDocument/2006/relationships/hyperlink" Target="https://en.wikipedia.org/wiki/Sound" TargetMode="External"/><Relationship Id="rId7" Type="http://schemas.openxmlformats.org/officeDocument/2006/relationships/hyperlink" Target="https://en.wikipedia.org/wiki/GP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Haptic_perception" TargetMode="External"/><Relationship Id="rId5" Type="http://schemas.openxmlformats.org/officeDocument/2006/relationships/hyperlink" Target="https://en.wikipedia.org/wiki/Graphics" TargetMode="External"/><Relationship Id="rId4" Type="http://schemas.openxmlformats.org/officeDocument/2006/relationships/hyperlink" Target="https://en.wikipedia.org/wiki/Vide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Gaze</a:t>
            </a:r>
          </a:p>
        </p:txBody>
      </p:sp>
      <p:sp>
        <p:nvSpPr>
          <p:cNvPr id="3" name="Subtitle 2"/>
          <p:cNvSpPr>
            <a:spLocks noGrp="1"/>
          </p:cNvSpPr>
          <p:nvPr>
            <p:ph type="subTitle" idx="1"/>
          </p:nvPr>
        </p:nvSpPr>
        <p:spPr/>
        <p:txBody>
          <a:bodyPr/>
          <a:lstStyle/>
          <a:p>
            <a:r>
              <a:rPr lang="en-US" dirty="0"/>
              <a:t>See world digitally</a:t>
            </a:r>
          </a:p>
        </p:txBody>
      </p:sp>
      <p:sp>
        <p:nvSpPr>
          <p:cNvPr id="4" name="TextBox 3"/>
          <p:cNvSpPr txBox="1"/>
          <p:nvPr/>
        </p:nvSpPr>
        <p:spPr>
          <a:xfrm>
            <a:off x="8798629" y="3761717"/>
            <a:ext cx="1792478" cy="2031325"/>
          </a:xfrm>
          <a:prstGeom prst="rect">
            <a:avLst/>
          </a:prstGeom>
          <a:noFill/>
        </p:spPr>
        <p:txBody>
          <a:bodyPr wrap="none" rtlCol="0">
            <a:spAutoFit/>
          </a:bodyPr>
          <a:lstStyle/>
          <a:p>
            <a:r>
              <a:rPr lang="en-US" dirty="0">
                <a:solidFill>
                  <a:schemeClr val="accent5">
                    <a:lumMod val="60000"/>
                    <a:lumOff val="40000"/>
                  </a:schemeClr>
                </a:solidFill>
              </a:rPr>
              <a:t>Aksa Zehra</a:t>
            </a:r>
          </a:p>
          <a:p>
            <a:r>
              <a:rPr lang="en-US" dirty="0">
                <a:solidFill>
                  <a:schemeClr val="accent5">
                    <a:lumMod val="60000"/>
                    <a:lumOff val="40000"/>
                  </a:schemeClr>
                </a:solidFill>
              </a:rPr>
              <a:t>1406813012</a:t>
            </a:r>
          </a:p>
          <a:p>
            <a:r>
              <a:rPr lang="en-US" dirty="0">
                <a:solidFill>
                  <a:schemeClr val="accent5">
                    <a:lumMod val="60000"/>
                    <a:lumOff val="40000"/>
                  </a:schemeClr>
                </a:solidFill>
              </a:rPr>
              <a:t>Manan Gupta</a:t>
            </a:r>
          </a:p>
          <a:p>
            <a:r>
              <a:rPr lang="en-US" dirty="0">
                <a:solidFill>
                  <a:schemeClr val="accent5">
                    <a:lumMod val="60000"/>
                    <a:lumOff val="40000"/>
                  </a:schemeClr>
                </a:solidFill>
              </a:rPr>
              <a:t>1406813037</a:t>
            </a:r>
          </a:p>
          <a:p>
            <a:r>
              <a:rPr lang="en-US" dirty="0" err="1">
                <a:solidFill>
                  <a:schemeClr val="accent5">
                    <a:lumMod val="60000"/>
                    <a:lumOff val="40000"/>
                  </a:schemeClr>
                </a:solidFill>
              </a:rPr>
              <a:t>Marvi</a:t>
            </a:r>
            <a:r>
              <a:rPr lang="en-US" dirty="0">
                <a:solidFill>
                  <a:schemeClr val="accent5">
                    <a:lumMod val="60000"/>
                    <a:lumOff val="40000"/>
                  </a:schemeClr>
                </a:solidFill>
              </a:rPr>
              <a:t> Khan</a:t>
            </a:r>
          </a:p>
          <a:p>
            <a:r>
              <a:rPr lang="en-US" dirty="0">
                <a:solidFill>
                  <a:schemeClr val="accent5">
                    <a:lumMod val="60000"/>
                    <a:lumOff val="40000"/>
                  </a:schemeClr>
                </a:solidFill>
              </a:rPr>
              <a:t>1406813040</a:t>
            </a:r>
          </a:p>
          <a:p>
            <a:r>
              <a:rPr lang="en-US" dirty="0">
                <a:solidFill>
                  <a:schemeClr val="accent5">
                    <a:lumMod val="60000"/>
                    <a:lumOff val="40000"/>
                  </a:schemeClr>
                </a:solidFill>
              </a:rPr>
              <a:t>IT (4th Year)</a:t>
            </a:r>
            <a:endParaRPr lang="en-IN" dirty="0">
              <a:solidFill>
                <a:schemeClr val="accent5">
                  <a:lumMod val="60000"/>
                  <a:lumOff val="40000"/>
                </a:schemeClr>
              </a:solidFill>
            </a:endParaRPr>
          </a:p>
        </p:txBody>
      </p:sp>
    </p:spTree>
    <p:extLst>
      <p:ext uri="{BB962C8B-B14F-4D97-AF65-F5344CB8AC3E}">
        <p14:creationId xmlns:p14="http://schemas.microsoft.com/office/powerpoint/2010/main" val="104591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a:t>
            </a:r>
          </a:p>
        </p:txBody>
      </p:sp>
      <p:sp>
        <p:nvSpPr>
          <p:cNvPr id="4" name="Rectangle 3"/>
          <p:cNvSpPr>
            <a:spLocks noChangeArrowheads="1"/>
          </p:cNvSpPr>
          <p:nvPr/>
        </p:nvSpPr>
        <p:spPr bwMode="auto">
          <a:xfrm>
            <a:off x="1154954" y="2964265"/>
            <a:ext cx="1903211" cy="294694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5" name="Rectangle 4"/>
          <p:cNvSpPr>
            <a:spLocks noChangeArrowheads="1"/>
          </p:cNvSpPr>
          <p:nvPr/>
        </p:nvSpPr>
        <p:spPr bwMode="auto">
          <a:xfrm>
            <a:off x="4873082" y="2964265"/>
            <a:ext cx="1962615" cy="294694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6" name="Rectangle 5"/>
          <p:cNvSpPr>
            <a:spLocks noChangeArrowheads="1"/>
          </p:cNvSpPr>
          <p:nvPr/>
        </p:nvSpPr>
        <p:spPr bwMode="auto">
          <a:xfrm>
            <a:off x="8320822" y="2955073"/>
            <a:ext cx="1949451" cy="295613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7" name="Straight Arrow Connector 6"/>
          <p:cNvCxnSpPr>
            <a:cxnSpLocks noChangeShapeType="1"/>
          </p:cNvCxnSpPr>
          <p:nvPr/>
        </p:nvCxnSpPr>
        <p:spPr bwMode="auto">
          <a:xfrm flipV="1">
            <a:off x="2460732" y="3812896"/>
            <a:ext cx="2412350" cy="75006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Rounded Rectangle 7"/>
          <p:cNvSpPr>
            <a:spLocks noChangeArrowheads="1"/>
          </p:cNvSpPr>
          <p:nvPr/>
        </p:nvSpPr>
        <p:spPr bwMode="auto">
          <a:xfrm>
            <a:off x="8552985" y="3477616"/>
            <a:ext cx="1483113" cy="458764"/>
          </a:xfrm>
          <a:prstGeom prst="roundRect">
            <a:avLst>
              <a:gd name="adj" fmla="val 16667"/>
            </a:avLst>
          </a:prstGeom>
          <a:solidFill>
            <a:srgbClr val="5B9BD5"/>
          </a:solidFill>
          <a:ln w="38100">
            <a:solidFill>
              <a:srgbClr val="F2F2F2"/>
            </a:solidFill>
            <a:round/>
            <a:headEnd/>
            <a:tailEnd/>
          </a:ln>
          <a:effectLst>
            <a:outerShdw dist="28398" dir="3806097" algn="ctr" rotWithShape="0">
              <a:srgbClr val="1F4D78">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List</a:t>
            </a:r>
            <a:endParaRPr lang="en-US" sz="1200" dirty="0">
              <a:effectLst/>
              <a:latin typeface="Times New Roman" panose="02020603050405020304" pitchFamily="18" charset="0"/>
              <a:ea typeface="Times New Roman" panose="02020603050405020304" pitchFamily="18" charset="0"/>
            </a:endParaRPr>
          </a:p>
        </p:txBody>
      </p:sp>
      <p:sp>
        <p:nvSpPr>
          <p:cNvPr id="9" name="Rounded Rectangle 8"/>
          <p:cNvSpPr>
            <a:spLocks noChangeArrowheads="1"/>
          </p:cNvSpPr>
          <p:nvPr/>
        </p:nvSpPr>
        <p:spPr bwMode="auto">
          <a:xfrm>
            <a:off x="5151863" y="3630015"/>
            <a:ext cx="1382752" cy="507087"/>
          </a:xfrm>
          <a:prstGeom prst="roundRect">
            <a:avLst>
              <a:gd name="adj" fmla="val 16667"/>
            </a:avLst>
          </a:prstGeom>
          <a:solidFill>
            <a:srgbClr val="4472C4"/>
          </a:solidFill>
          <a:ln w="38100">
            <a:solidFill>
              <a:srgbClr val="F2F2F2"/>
            </a:solidFill>
            <a:round/>
            <a:headEnd/>
            <a:tailEnd/>
          </a:ln>
          <a:effectLst>
            <a:outerShdw dist="28398" dir="3806097" algn="ctr" rotWithShape="0">
              <a:srgbClr val="1F3763">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Banks</a:t>
            </a:r>
            <a:endParaRPr lang="en-US" sz="1200" dirty="0">
              <a:effectLst/>
              <a:latin typeface="Times New Roman" panose="02020603050405020304" pitchFamily="18" charset="0"/>
              <a:ea typeface="Times New Roman" panose="02020603050405020304" pitchFamily="18" charset="0"/>
            </a:endParaRPr>
          </a:p>
        </p:txBody>
      </p:sp>
      <p:cxnSp>
        <p:nvCxnSpPr>
          <p:cNvPr id="10" name="Straight Arrow Connector 9"/>
          <p:cNvCxnSpPr>
            <a:cxnSpLocks noChangeShapeType="1"/>
            <a:endCxn id="6" idx="1"/>
          </p:cNvCxnSpPr>
          <p:nvPr/>
        </p:nvCxnSpPr>
        <p:spPr bwMode="auto">
          <a:xfrm flipV="1">
            <a:off x="6356192" y="4433140"/>
            <a:ext cx="1964630" cy="52860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Rounded Rectangle 10"/>
          <p:cNvSpPr>
            <a:spLocks noChangeArrowheads="1"/>
          </p:cNvSpPr>
          <p:nvPr/>
        </p:nvSpPr>
        <p:spPr bwMode="auto">
          <a:xfrm>
            <a:off x="1449659" y="4331056"/>
            <a:ext cx="1338146" cy="513351"/>
          </a:xfrm>
          <a:prstGeom prst="roundRect">
            <a:avLst>
              <a:gd name="adj" fmla="val 16667"/>
            </a:avLst>
          </a:prstGeom>
          <a:solidFill>
            <a:srgbClr val="4472C4"/>
          </a:solidFill>
          <a:ln w="38100">
            <a:solidFill>
              <a:srgbClr val="F2F2F2"/>
            </a:solidFill>
            <a:round/>
            <a:headEnd/>
            <a:tailEnd/>
          </a:ln>
          <a:effectLst>
            <a:outerShdw dist="28398" dir="3806097" algn="ctr" rotWithShape="0">
              <a:srgbClr val="1F3763">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Money</a:t>
            </a:r>
            <a:endParaRPr lang="en-US" sz="1200" dirty="0">
              <a:effectLst/>
              <a:latin typeface="Times New Roman" panose="02020603050405020304" pitchFamily="18" charset="0"/>
              <a:ea typeface="Times New Roman" panose="02020603050405020304" pitchFamily="18" charset="0"/>
            </a:endParaRPr>
          </a:p>
        </p:txBody>
      </p:sp>
      <p:sp>
        <p:nvSpPr>
          <p:cNvPr id="12" name="Rounded Rectangle 11"/>
          <p:cNvSpPr>
            <a:spLocks noChangeArrowheads="1"/>
          </p:cNvSpPr>
          <p:nvPr/>
        </p:nvSpPr>
        <p:spPr bwMode="auto">
          <a:xfrm>
            <a:off x="5151863" y="4756191"/>
            <a:ext cx="1382752" cy="553283"/>
          </a:xfrm>
          <a:prstGeom prst="roundRect">
            <a:avLst>
              <a:gd name="adj" fmla="val 16667"/>
            </a:avLst>
          </a:prstGeom>
          <a:solidFill>
            <a:srgbClr val="4472C4"/>
          </a:solidFill>
          <a:ln w="38100">
            <a:solidFill>
              <a:srgbClr val="F2F2F2"/>
            </a:solidFill>
            <a:round/>
            <a:headEnd/>
            <a:tailEnd/>
          </a:ln>
          <a:effectLst>
            <a:outerShdw dist="28398" dir="3806097" algn="ctr" rotWithShape="0">
              <a:srgbClr val="1F3763">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Atms</a:t>
            </a:r>
            <a:endParaRPr lang="en-US" sz="1200" dirty="0">
              <a:effectLst/>
              <a:latin typeface="Times New Roman" panose="02020603050405020304" pitchFamily="18" charset="0"/>
              <a:ea typeface="Times New Roman" panose="02020603050405020304" pitchFamily="18" charset="0"/>
            </a:endParaRPr>
          </a:p>
        </p:txBody>
      </p:sp>
      <p:sp>
        <p:nvSpPr>
          <p:cNvPr id="13" name="Rounded Rectangle 12"/>
          <p:cNvSpPr>
            <a:spLocks noChangeArrowheads="1"/>
          </p:cNvSpPr>
          <p:nvPr/>
        </p:nvSpPr>
        <p:spPr bwMode="auto">
          <a:xfrm>
            <a:off x="1449659" y="5121953"/>
            <a:ext cx="1338146" cy="520564"/>
          </a:xfrm>
          <a:prstGeom prst="roundRect">
            <a:avLst>
              <a:gd name="adj" fmla="val 16667"/>
            </a:avLst>
          </a:prstGeom>
          <a:solidFill>
            <a:srgbClr val="4472C4"/>
          </a:solidFill>
          <a:ln w="38100">
            <a:solidFill>
              <a:srgbClr val="F2F2F2"/>
            </a:solidFill>
            <a:round/>
            <a:headEnd/>
            <a:tailEnd/>
          </a:ln>
          <a:effectLst>
            <a:outerShdw dist="28398" dir="3806097" algn="ctr" rotWithShape="0">
              <a:srgbClr val="1F3763">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Enjoy</a:t>
            </a:r>
            <a:endParaRPr lang="en-US" sz="1200" dirty="0">
              <a:effectLst/>
              <a:latin typeface="Times New Roman" panose="02020603050405020304" pitchFamily="18" charset="0"/>
              <a:ea typeface="Times New Roman" panose="02020603050405020304" pitchFamily="18" charset="0"/>
            </a:endParaRPr>
          </a:p>
        </p:txBody>
      </p:sp>
      <p:sp>
        <p:nvSpPr>
          <p:cNvPr id="14" name="Rounded Rectangle 13"/>
          <p:cNvSpPr>
            <a:spLocks noChangeArrowheads="1"/>
          </p:cNvSpPr>
          <p:nvPr/>
        </p:nvSpPr>
        <p:spPr bwMode="auto">
          <a:xfrm>
            <a:off x="1449659" y="3477616"/>
            <a:ext cx="1338146" cy="458764"/>
          </a:xfrm>
          <a:prstGeom prst="roundRect">
            <a:avLst>
              <a:gd name="adj" fmla="val 16667"/>
            </a:avLst>
          </a:prstGeom>
          <a:solidFill>
            <a:srgbClr val="4472C4"/>
          </a:solidFill>
          <a:ln w="38100">
            <a:solidFill>
              <a:srgbClr val="F2F2F2"/>
            </a:solidFill>
            <a:round/>
            <a:headEnd/>
            <a:tailEnd/>
          </a:ln>
          <a:effectLst>
            <a:outerShdw dist="28398" dir="3806097" algn="ctr" rotWithShape="0">
              <a:srgbClr val="1F3763">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Eat</a:t>
            </a:r>
            <a:endParaRPr lang="en-US" sz="1200" dirty="0">
              <a:effectLst/>
              <a:latin typeface="Times New Roman" panose="02020603050405020304" pitchFamily="18" charset="0"/>
              <a:ea typeface="Times New Roman" panose="02020603050405020304" pitchFamily="18" charset="0"/>
            </a:endParaRPr>
          </a:p>
        </p:txBody>
      </p:sp>
      <p:sp>
        <p:nvSpPr>
          <p:cNvPr id="15" name="Rounded Rectangle 14"/>
          <p:cNvSpPr>
            <a:spLocks noChangeArrowheads="1"/>
          </p:cNvSpPr>
          <p:nvPr/>
        </p:nvSpPr>
        <p:spPr bwMode="auto">
          <a:xfrm>
            <a:off x="8552985" y="4234706"/>
            <a:ext cx="1483113" cy="521485"/>
          </a:xfrm>
          <a:prstGeom prst="roundRect">
            <a:avLst>
              <a:gd name="adj" fmla="val 16667"/>
            </a:avLst>
          </a:prstGeom>
          <a:solidFill>
            <a:srgbClr val="5B9BD5"/>
          </a:solidFill>
          <a:ln w="38100">
            <a:solidFill>
              <a:srgbClr val="F2F2F2"/>
            </a:solidFill>
            <a:round/>
            <a:headEnd/>
            <a:tailEnd/>
          </a:ln>
          <a:effectLst>
            <a:outerShdw dist="28398" dir="3806097" algn="ctr" rotWithShape="0">
              <a:srgbClr val="1F4D78">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Map</a:t>
            </a:r>
            <a:endParaRPr lang="en-US" sz="1200" dirty="0">
              <a:effectLst/>
              <a:latin typeface="Times New Roman" panose="02020603050405020304" pitchFamily="18" charset="0"/>
              <a:ea typeface="Times New Roman" panose="02020603050405020304" pitchFamily="18" charset="0"/>
            </a:endParaRPr>
          </a:p>
        </p:txBody>
      </p:sp>
      <p:sp>
        <p:nvSpPr>
          <p:cNvPr id="16" name="Rounded Rectangle 15"/>
          <p:cNvSpPr>
            <a:spLocks noChangeArrowheads="1"/>
          </p:cNvSpPr>
          <p:nvPr/>
        </p:nvSpPr>
        <p:spPr bwMode="auto">
          <a:xfrm>
            <a:off x="8552985" y="4974195"/>
            <a:ext cx="1483113" cy="545659"/>
          </a:xfrm>
          <a:prstGeom prst="roundRect">
            <a:avLst>
              <a:gd name="adj" fmla="val 16667"/>
            </a:avLst>
          </a:prstGeom>
          <a:solidFill>
            <a:srgbClr val="5B9BD5"/>
          </a:solidFill>
          <a:ln w="38100">
            <a:solidFill>
              <a:srgbClr val="F2F2F2"/>
            </a:solidFill>
            <a:round/>
            <a:headEnd/>
            <a:tailEnd/>
          </a:ln>
          <a:effectLst>
            <a:outerShdw dist="28398" dir="3806097" algn="ctr" rotWithShape="0">
              <a:srgbClr val="1F4D78">
                <a:alpha val="50000"/>
              </a:srgbClr>
            </a:outerShdw>
          </a:effectLst>
        </p:spPr>
        <p:txBody>
          <a:bodyPr rot="0" vert="horz" wrap="square" lIns="91440" tIns="45720" rIns="91440" bIns="45720" anchor="t" anchorCtr="0" upright="1">
            <a:noAutofit/>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Camera</a:t>
            </a:r>
            <a:endParaRPr lang="en-US" sz="1200" dirty="0">
              <a:effectLst/>
              <a:latin typeface="Times New Roman" panose="02020603050405020304" pitchFamily="18" charset="0"/>
              <a:ea typeface="Times New Roman" panose="02020603050405020304" pitchFamily="18" charset="0"/>
            </a:endParaRPr>
          </a:p>
        </p:txBody>
      </p:sp>
      <p:sp>
        <p:nvSpPr>
          <p:cNvPr id="17"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3"/>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1511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gray">
          <a:xfrm>
            <a:off x="827700" y="530777"/>
            <a:ext cx="7055380" cy="140053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Lab Requirement</a:t>
            </a:r>
          </a:p>
        </p:txBody>
      </p:sp>
      <p:sp>
        <p:nvSpPr>
          <p:cNvPr id="5" name="Content Placeholder 2"/>
          <p:cNvSpPr txBox="1">
            <a:spLocks/>
          </p:cNvSpPr>
          <p:nvPr/>
        </p:nvSpPr>
        <p:spPr>
          <a:xfrm>
            <a:off x="827700" y="2662519"/>
            <a:ext cx="6711654"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Windows PC</a:t>
            </a:r>
          </a:p>
          <a:p>
            <a:r>
              <a:rPr lang="en-US" dirty="0"/>
              <a:t>Android SDK</a:t>
            </a:r>
          </a:p>
          <a:p>
            <a:r>
              <a:rPr lang="en-US" dirty="0"/>
              <a:t>JDK</a:t>
            </a:r>
          </a:p>
          <a:p>
            <a:r>
              <a:rPr lang="en-US" dirty="0"/>
              <a:t>Android Studio IDE</a:t>
            </a:r>
          </a:p>
          <a:p>
            <a:r>
              <a:rPr lang="en-US" dirty="0"/>
              <a:t>Adobe Photoshop</a:t>
            </a:r>
          </a:p>
          <a:p>
            <a:r>
              <a:rPr lang="en-US" dirty="0"/>
              <a:t>Adobe After Effect</a:t>
            </a:r>
          </a:p>
        </p:txBody>
      </p:sp>
    </p:spTree>
    <p:extLst>
      <p:ext uri="{BB962C8B-B14F-4D97-AF65-F5344CB8AC3E}">
        <p14:creationId xmlns:p14="http://schemas.microsoft.com/office/powerpoint/2010/main" val="23597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5375" t="22980" r="6818" b="5066"/>
          <a:stretch/>
        </p:blipFill>
        <p:spPr>
          <a:xfrm>
            <a:off x="-1" y="752354"/>
            <a:ext cx="12103391" cy="5578998"/>
          </a:xfrm>
          <a:prstGeom prst="rect">
            <a:avLst/>
          </a:prstGeom>
        </p:spPr>
      </p:pic>
      <p:sp>
        <p:nvSpPr>
          <p:cNvPr id="3" name="TextBox 2"/>
          <p:cNvSpPr txBox="1"/>
          <p:nvPr/>
        </p:nvSpPr>
        <p:spPr>
          <a:xfrm>
            <a:off x="780585" y="267629"/>
            <a:ext cx="4884235" cy="584775"/>
          </a:xfrm>
          <a:prstGeom prst="rect">
            <a:avLst/>
          </a:prstGeom>
          <a:noFill/>
        </p:spPr>
        <p:txBody>
          <a:bodyPr wrap="square" rtlCol="0">
            <a:spAutoFit/>
          </a:bodyPr>
          <a:lstStyle/>
          <a:p>
            <a:r>
              <a:rPr lang="en-US" sz="3200" b="1" dirty="0"/>
              <a:t>Google Places API</a:t>
            </a:r>
          </a:p>
        </p:txBody>
      </p:sp>
    </p:spTree>
    <p:extLst>
      <p:ext uri="{BB962C8B-B14F-4D97-AF65-F5344CB8AC3E}">
        <p14:creationId xmlns:p14="http://schemas.microsoft.com/office/powerpoint/2010/main" val="339880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ARcore</a:t>
            </a:r>
            <a:endParaRPr lang="en-US" dirty="0"/>
          </a:p>
        </p:txBody>
      </p:sp>
      <p:sp>
        <p:nvSpPr>
          <p:cNvPr id="3" name="Content Placeholder 2"/>
          <p:cNvSpPr>
            <a:spLocks noGrp="1"/>
          </p:cNvSpPr>
          <p:nvPr>
            <p:ph idx="1"/>
          </p:nvPr>
        </p:nvSpPr>
        <p:spPr/>
        <p:txBody>
          <a:bodyPr>
            <a:normAutofit/>
          </a:bodyPr>
          <a:lstStyle/>
          <a:p>
            <a:pPr marL="0" indent="0" algn="just">
              <a:buNone/>
            </a:pPr>
            <a:r>
              <a:rPr lang="en-IN" sz="2400" dirty="0" err="1"/>
              <a:t>ARCore</a:t>
            </a:r>
            <a:r>
              <a:rPr lang="en-IN" sz="2400" dirty="0"/>
              <a:t> provides SDKs for many of the most popular development environments. These SDKs provide native APIs for all of the essential AR features like motion tracking, environmental understanding, and light estimation. With these capabilities you can build entirely new AR experiences or enhance existing apps with AR features.</a:t>
            </a:r>
            <a:endParaRPr lang="en-US" sz="2400" dirty="0"/>
          </a:p>
        </p:txBody>
      </p:sp>
    </p:spTree>
    <p:extLst>
      <p:ext uri="{BB962C8B-B14F-4D97-AF65-F5344CB8AC3E}">
        <p14:creationId xmlns:p14="http://schemas.microsoft.com/office/powerpoint/2010/main" val="273242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lgn="just">
              <a:buNone/>
            </a:pPr>
            <a:r>
              <a:rPr lang="en-US" dirty="0"/>
              <a:t>This is only a step forward in what this app and concept can do. We can expect more such developments in the future. Augmented reality can be used in many more applications to make the user’s life easier.</a:t>
            </a:r>
          </a:p>
        </p:txBody>
      </p:sp>
    </p:spTree>
    <p:extLst>
      <p:ext uri="{BB962C8B-B14F-4D97-AF65-F5344CB8AC3E}">
        <p14:creationId xmlns:p14="http://schemas.microsoft.com/office/powerpoint/2010/main" val="261836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u="sng" dirty="0"/>
              <a:t>developers.google.com/</a:t>
            </a:r>
            <a:r>
              <a:rPr lang="en-US" u="sng" dirty="0" err="1"/>
              <a:t>ar</a:t>
            </a:r>
            <a:r>
              <a:rPr lang="en-US" u="sng" dirty="0"/>
              <a:t>/</a:t>
            </a:r>
          </a:p>
          <a:p>
            <a:r>
              <a:rPr lang="en-US" u="sng" dirty="0"/>
              <a:t>developer.android.com/learn</a:t>
            </a:r>
          </a:p>
          <a:p>
            <a:r>
              <a:rPr lang="en-US" u="sng" dirty="0"/>
              <a:t>www.stackoverflow.com</a:t>
            </a:r>
          </a:p>
          <a:p>
            <a:r>
              <a:rPr lang="en-US" u="sng" dirty="0"/>
              <a:t>www.youtube.com</a:t>
            </a:r>
          </a:p>
          <a:p>
            <a:r>
              <a:rPr lang="en-US" u="sng" dirty="0"/>
              <a:t>https://play.google.com/store/apps/details?id=com.application.zomato&amp;hl=en</a:t>
            </a:r>
          </a:p>
        </p:txBody>
      </p:sp>
    </p:spTree>
    <p:extLst>
      <p:ext uri="{BB962C8B-B14F-4D97-AF65-F5344CB8AC3E}">
        <p14:creationId xmlns:p14="http://schemas.microsoft.com/office/powerpoint/2010/main" val="1594483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a:t>
            </a:r>
            <a:br>
              <a:rPr lang="en-US" dirty="0"/>
            </a:br>
            <a:br>
              <a:rPr lang="en-US" dirty="0"/>
            </a:br>
            <a:r>
              <a:rPr lang="en-US" dirty="0"/>
              <a:t>If anyone has any questions, we would love to answer them.</a:t>
            </a:r>
          </a:p>
        </p:txBody>
      </p:sp>
    </p:spTree>
    <p:extLst>
      <p:ext uri="{BB962C8B-B14F-4D97-AF65-F5344CB8AC3E}">
        <p14:creationId xmlns:p14="http://schemas.microsoft.com/office/powerpoint/2010/main" val="410550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r>
              <a:rPr lang="en-US" dirty="0"/>
              <a:t>Introduction</a:t>
            </a:r>
          </a:p>
          <a:p>
            <a:r>
              <a:rPr lang="en-US" dirty="0"/>
              <a:t>What is AR?</a:t>
            </a:r>
          </a:p>
          <a:p>
            <a:r>
              <a:rPr lang="en-US" dirty="0"/>
              <a:t>Relative work</a:t>
            </a:r>
          </a:p>
          <a:p>
            <a:r>
              <a:rPr lang="en-US" dirty="0"/>
              <a:t>Storyboard</a:t>
            </a:r>
          </a:p>
          <a:p>
            <a:r>
              <a:rPr lang="en-US" dirty="0"/>
              <a:t>Objective</a:t>
            </a:r>
          </a:p>
          <a:p>
            <a:r>
              <a:rPr lang="en-US" dirty="0"/>
              <a:t>DFD</a:t>
            </a:r>
          </a:p>
          <a:p>
            <a:r>
              <a:rPr lang="en-US" dirty="0"/>
              <a:t>Lab Requirement</a:t>
            </a:r>
          </a:p>
          <a:p>
            <a:r>
              <a:rPr lang="en-US" dirty="0"/>
              <a:t>References</a:t>
            </a:r>
          </a:p>
          <a:p>
            <a:endParaRPr lang="en-US" dirty="0"/>
          </a:p>
          <a:p>
            <a:endParaRPr lang="en-IN" dirty="0"/>
          </a:p>
        </p:txBody>
      </p:sp>
    </p:spTree>
    <p:extLst>
      <p:ext uri="{BB962C8B-B14F-4D97-AF65-F5344CB8AC3E}">
        <p14:creationId xmlns:p14="http://schemas.microsoft.com/office/powerpoint/2010/main" val="262642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Gaze is a location-based augmented reality app.</a:t>
            </a:r>
          </a:p>
          <a:p>
            <a:r>
              <a:rPr lang="en-US" dirty="0"/>
              <a:t>Brings Google Maps to life.</a:t>
            </a:r>
          </a:p>
          <a:p>
            <a:r>
              <a:rPr lang="en-US" dirty="0"/>
              <a:t>Find useful places around you - such as restaurants, ATMs etc.</a:t>
            </a:r>
          </a:p>
          <a:p>
            <a:r>
              <a:rPr lang="en-US" dirty="0"/>
              <a:t>Hold up your phone and the streets in front of you will be transformed with information about nearby facilities.</a:t>
            </a:r>
          </a:p>
          <a:p>
            <a:r>
              <a:rPr lang="en-US" dirty="0"/>
              <a:t>Digitally generated signposts.</a:t>
            </a:r>
          </a:p>
          <a:p>
            <a:r>
              <a:rPr lang="en-US" dirty="0"/>
              <a:t>Overlays of virtual signboards onto the camera view in that direction.</a:t>
            </a:r>
          </a:p>
          <a:p>
            <a:endParaRPr lang="en-US" dirty="0"/>
          </a:p>
          <a:p>
            <a:endParaRPr lang="en-US" dirty="0"/>
          </a:p>
        </p:txBody>
      </p:sp>
    </p:spTree>
    <p:extLst>
      <p:ext uri="{BB962C8B-B14F-4D97-AF65-F5344CB8AC3E}">
        <p14:creationId xmlns:p14="http://schemas.microsoft.com/office/powerpoint/2010/main" val="11984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AR?</a:t>
            </a:r>
          </a:p>
        </p:txBody>
      </p:sp>
      <p:sp>
        <p:nvSpPr>
          <p:cNvPr id="3" name="Content Placeholder 2"/>
          <p:cNvSpPr>
            <a:spLocks noGrp="1"/>
          </p:cNvSpPr>
          <p:nvPr>
            <p:ph idx="1"/>
          </p:nvPr>
        </p:nvSpPr>
        <p:spPr/>
        <p:txBody>
          <a:bodyPr/>
          <a:lstStyle/>
          <a:p>
            <a:r>
              <a:rPr lang="en-IN" dirty="0"/>
              <a:t> A live direct or indirect view of a physical, real-world environment.</a:t>
            </a:r>
          </a:p>
          <a:p>
            <a:r>
              <a:rPr lang="en-IN" dirty="0"/>
              <a:t>Elements are "augmented" by computer-generated or extracted real-world sensory input such as </a:t>
            </a:r>
            <a:r>
              <a:rPr lang="en-IN" dirty="0">
                <a:hlinkClick r:id="rId3" tooltip="Sound"/>
              </a:rPr>
              <a:t>sound</a:t>
            </a:r>
            <a:r>
              <a:rPr lang="en-IN" dirty="0"/>
              <a:t>, </a:t>
            </a:r>
            <a:r>
              <a:rPr lang="en-IN" dirty="0">
                <a:hlinkClick r:id="rId4" tooltip="Video"/>
              </a:rPr>
              <a:t>video</a:t>
            </a:r>
            <a:r>
              <a:rPr lang="en-IN" dirty="0"/>
              <a:t>, </a:t>
            </a:r>
            <a:r>
              <a:rPr lang="en-IN" dirty="0">
                <a:hlinkClick r:id="rId5" tooltip="Graphics"/>
              </a:rPr>
              <a:t>graphics</a:t>
            </a:r>
            <a:r>
              <a:rPr lang="en-IN" dirty="0"/>
              <a:t>, </a:t>
            </a:r>
            <a:r>
              <a:rPr lang="en-IN" dirty="0" err="1">
                <a:hlinkClick r:id="rId6" tooltip="Haptic perception"/>
              </a:rPr>
              <a:t>haptics</a:t>
            </a:r>
            <a:r>
              <a:rPr lang="en-IN" dirty="0"/>
              <a:t> or </a:t>
            </a:r>
            <a:r>
              <a:rPr lang="en-IN" dirty="0">
                <a:hlinkClick r:id="rId7" tooltip="GPS"/>
              </a:rPr>
              <a:t>GPS</a:t>
            </a:r>
            <a:r>
              <a:rPr lang="en-IN" dirty="0"/>
              <a:t> data.</a:t>
            </a:r>
          </a:p>
          <a:p>
            <a:r>
              <a:rPr lang="en-IN" dirty="0"/>
              <a:t> A view of reality is modified by a computer.</a:t>
            </a:r>
          </a:p>
          <a:p>
            <a:r>
              <a:rPr lang="en-IN" dirty="0"/>
              <a:t> Enhances one’s current perception of reality.</a:t>
            </a:r>
          </a:p>
          <a:p>
            <a:r>
              <a:rPr lang="en-IN" dirty="0"/>
              <a:t>The information about the surrounding real world of the user becomes </a:t>
            </a:r>
            <a:r>
              <a:rPr lang="en-IN" dirty="0">
                <a:hlinkClick r:id="rId8" tooltip="Interactive"/>
              </a:rPr>
              <a:t>interactive</a:t>
            </a:r>
            <a:r>
              <a:rPr lang="en-IN" dirty="0"/>
              <a:t> and digitally manipulable.</a:t>
            </a:r>
          </a:p>
          <a:p>
            <a:r>
              <a:rPr lang="en-IN" dirty="0"/>
              <a:t> Integration of digital information with the user's environment in real time.</a:t>
            </a:r>
          </a:p>
          <a:p>
            <a:endParaRPr lang="en-IN" dirty="0"/>
          </a:p>
          <a:p>
            <a:endParaRPr lang="en-US" dirty="0"/>
          </a:p>
        </p:txBody>
      </p:sp>
    </p:spTree>
    <p:extLst>
      <p:ext uri="{BB962C8B-B14F-4D97-AF65-F5344CB8AC3E}">
        <p14:creationId xmlns:p14="http://schemas.microsoft.com/office/powerpoint/2010/main" val="2636146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Work</a:t>
            </a:r>
          </a:p>
        </p:txBody>
      </p:sp>
      <p:sp>
        <p:nvSpPr>
          <p:cNvPr id="3" name="Content Placeholder 2"/>
          <p:cNvSpPr>
            <a:spLocks noGrp="1"/>
          </p:cNvSpPr>
          <p:nvPr>
            <p:ph idx="1"/>
          </p:nvPr>
        </p:nvSpPr>
        <p:spPr/>
        <p:txBody>
          <a:bodyPr/>
          <a:lstStyle/>
          <a:p>
            <a:r>
              <a:rPr lang="en-US" dirty="0"/>
              <a:t>Applications like </a:t>
            </a:r>
            <a:r>
              <a:rPr lang="en-US" dirty="0" err="1"/>
              <a:t>Zomato</a:t>
            </a:r>
            <a:r>
              <a:rPr lang="en-US" dirty="0"/>
              <a:t> and Google Places let you find nearby places.</a:t>
            </a:r>
          </a:p>
          <a:p>
            <a:r>
              <a:rPr lang="en-US" dirty="0"/>
              <a:t>Gaze combines geo-tagging with Augmented Reality.</a:t>
            </a:r>
          </a:p>
          <a:p>
            <a:r>
              <a:rPr lang="en-US" dirty="0"/>
              <a:t>Easy to learn about the nearby restaurants just by clicking on the digital signboards.</a:t>
            </a:r>
          </a:p>
          <a:p>
            <a:r>
              <a:rPr lang="en-US" dirty="0"/>
              <a:t>Information from Google Places makes it comprehensive.</a:t>
            </a:r>
          </a:p>
          <a:p>
            <a:r>
              <a:rPr lang="en-US" dirty="0"/>
              <a:t>Choose between camera, list and map views to navigate.</a:t>
            </a:r>
          </a:p>
        </p:txBody>
      </p:sp>
    </p:spTree>
    <p:extLst>
      <p:ext uri="{BB962C8B-B14F-4D97-AF65-F5344CB8AC3E}">
        <p14:creationId xmlns:p14="http://schemas.microsoft.com/office/powerpoint/2010/main" val="166429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Storyboard</a:t>
            </a:r>
          </a:p>
        </p:txBody>
      </p:sp>
      <p:pic>
        <p:nvPicPr>
          <p:cNvPr id="4" name="Content Placeholder 3" descr="C:\Users\Sameer\Documents\IMG-20171111-WA0003.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38838" y="2330606"/>
            <a:ext cx="2676323" cy="4291361"/>
          </a:xfrm>
          <a:prstGeom prst="rect">
            <a:avLst/>
          </a:prstGeom>
          <a:noFill/>
          <a:ln>
            <a:noFill/>
          </a:ln>
        </p:spPr>
      </p:pic>
      <p:pic>
        <p:nvPicPr>
          <p:cNvPr id="5" name="Picture 4" descr="C:\Users\Sameer\Documents\Screenshot_20171112-124857.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090" y="2330606"/>
            <a:ext cx="2341865" cy="4291361"/>
          </a:xfrm>
          <a:prstGeom prst="rect">
            <a:avLst/>
          </a:prstGeom>
          <a:noFill/>
          <a:ln>
            <a:noFill/>
          </a:ln>
        </p:spPr>
      </p:pic>
      <p:pic>
        <p:nvPicPr>
          <p:cNvPr id="6" name="Picture 5" descr="C:\Users\Sameer\Documents\Screenshot_20171112-124532.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84884" y="2330606"/>
            <a:ext cx="2553740" cy="4291361"/>
          </a:xfrm>
          <a:prstGeom prst="rect">
            <a:avLst/>
          </a:prstGeom>
          <a:noFill/>
          <a:ln>
            <a:noFill/>
          </a:ln>
        </p:spPr>
      </p:pic>
    </p:spTree>
    <p:extLst>
      <p:ext uri="{BB962C8B-B14F-4D97-AF65-F5344CB8AC3E}">
        <p14:creationId xmlns:p14="http://schemas.microsoft.com/office/powerpoint/2010/main" val="373670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ameer\Documents\WAM-App.png"/>
          <p:cNvPicPr/>
          <p:nvPr/>
        </p:nvPicPr>
        <p:blipFill>
          <a:blip r:embed="rId2">
            <a:extLst>
              <a:ext uri="{28A0092B-C50C-407E-A947-70E740481C1C}">
                <a14:useLocalDpi xmlns:a14="http://schemas.microsoft.com/office/drawing/2010/main" val="0"/>
              </a:ext>
            </a:extLst>
          </a:blip>
          <a:srcRect/>
          <a:stretch>
            <a:fillRect/>
          </a:stretch>
        </p:blipFill>
        <p:spPr bwMode="auto">
          <a:xfrm>
            <a:off x="267630" y="903248"/>
            <a:ext cx="5723727" cy="5087620"/>
          </a:xfrm>
          <a:prstGeom prst="rect">
            <a:avLst/>
          </a:prstGeom>
          <a:noFill/>
          <a:ln>
            <a:noFill/>
          </a:ln>
        </p:spPr>
      </p:pic>
      <p:pic>
        <p:nvPicPr>
          <p:cNvPr id="3" name="Picture 2" descr="C:\Users\Sameer\Documents\WAM-App-Hotels-Lodging.png"/>
          <p:cNvPicPr/>
          <p:nvPr/>
        </p:nvPicPr>
        <p:blipFill>
          <a:blip r:embed="rId3">
            <a:extLst>
              <a:ext uri="{28A0092B-C50C-407E-A947-70E740481C1C}">
                <a14:useLocalDpi xmlns:a14="http://schemas.microsoft.com/office/drawing/2010/main" val="0"/>
              </a:ext>
            </a:extLst>
          </a:blip>
          <a:srcRect/>
          <a:stretch>
            <a:fillRect/>
          </a:stretch>
        </p:blipFill>
        <p:spPr bwMode="auto">
          <a:xfrm>
            <a:off x="6200078" y="903248"/>
            <a:ext cx="5720576" cy="5087620"/>
          </a:xfrm>
          <a:prstGeom prst="rect">
            <a:avLst/>
          </a:prstGeom>
          <a:noFill/>
          <a:ln>
            <a:noFill/>
          </a:ln>
        </p:spPr>
      </p:pic>
    </p:spTree>
    <p:extLst>
      <p:ext uri="{BB962C8B-B14F-4D97-AF65-F5344CB8AC3E}">
        <p14:creationId xmlns:p14="http://schemas.microsoft.com/office/powerpoint/2010/main" val="263079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Design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979" y="2008403"/>
            <a:ext cx="2282577" cy="444297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59" y="2008402"/>
            <a:ext cx="2323089" cy="452182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736" y="2008403"/>
            <a:ext cx="2323089" cy="452182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8222" y="2008403"/>
            <a:ext cx="2275232" cy="4428676"/>
          </a:xfrm>
          <a:prstGeom prst="rect">
            <a:avLst/>
          </a:prstGeom>
        </p:spPr>
      </p:pic>
    </p:spTree>
    <p:extLst>
      <p:ext uri="{BB962C8B-B14F-4D97-AF65-F5344CB8AC3E}">
        <p14:creationId xmlns:p14="http://schemas.microsoft.com/office/powerpoint/2010/main" val="369641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Difficult to match the maps with what we see.</a:t>
            </a:r>
          </a:p>
          <a:p>
            <a:r>
              <a:rPr lang="en-US" dirty="0"/>
              <a:t>Gaze lets you find places in the way most suitable to you.</a:t>
            </a:r>
          </a:p>
          <a:p>
            <a:r>
              <a:rPr lang="en-US" dirty="0"/>
              <a:t>It can be in the form of lists, maps or augmented reality.</a:t>
            </a:r>
          </a:p>
          <a:p>
            <a:r>
              <a:rPr lang="en-US" dirty="0"/>
              <a:t>Quickly access information about the facilities around you.</a:t>
            </a:r>
          </a:p>
          <a:p>
            <a:r>
              <a:rPr lang="en-US" dirty="0"/>
              <a:t>AR feature makes it easy to learn about the nearby places</a:t>
            </a:r>
          </a:p>
          <a:p>
            <a:endParaRPr lang="en-US" dirty="0"/>
          </a:p>
          <a:p>
            <a:endParaRPr lang="en-US" dirty="0"/>
          </a:p>
        </p:txBody>
      </p:sp>
    </p:spTree>
    <p:extLst>
      <p:ext uri="{BB962C8B-B14F-4D97-AF65-F5344CB8AC3E}">
        <p14:creationId xmlns:p14="http://schemas.microsoft.com/office/powerpoint/2010/main" val="123564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156</TotalTime>
  <Words>738</Words>
  <Application>Microsoft Office PowerPoint</Application>
  <PresentationFormat>Widescreen</PresentationFormat>
  <Paragraphs>96</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Ion Boardroom</vt:lpstr>
      <vt:lpstr>Gaze</vt:lpstr>
      <vt:lpstr>Contents</vt:lpstr>
      <vt:lpstr>Introduction</vt:lpstr>
      <vt:lpstr>What is AR?</vt:lpstr>
      <vt:lpstr>Relative Work</vt:lpstr>
      <vt:lpstr>Storyboard</vt:lpstr>
      <vt:lpstr>PowerPoint Presentation</vt:lpstr>
      <vt:lpstr>App Design</vt:lpstr>
      <vt:lpstr>Objective</vt:lpstr>
      <vt:lpstr>DFD</vt:lpstr>
      <vt:lpstr>PowerPoint Presentation</vt:lpstr>
      <vt:lpstr>PowerPoint Presentation</vt:lpstr>
      <vt:lpstr>ARcore</vt:lpstr>
      <vt:lpstr>Conclusion</vt:lpstr>
      <vt:lpstr>References</vt:lpstr>
      <vt:lpstr>Thank You.  If anyone has any questions, we would love to answer them.</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Murtaza</dc:creator>
  <cp:lastModifiedBy>Sameer Murtaza</cp:lastModifiedBy>
  <cp:revision>18</cp:revision>
  <dcterms:created xsi:type="dcterms:W3CDTF">2017-11-12T05:13:23Z</dcterms:created>
  <dcterms:modified xsi:type="dcterms:W3CDTF">2018-05-26T05:11:22Z</dcterms:modified>
</cp:coreProperties>
</file>