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hoeBD7JRVEI7nGshSZGAVxcBh/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mpetitions/tmdb-box-office-prediction/data"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100" u="sng">
                <a:solidFill>
                  <a:srgbClr val="2200CC"/>
                </a:solidFill>
                <a:latin typeface="Arial"/>
                <a:ea typeface="Arial"/>
                <a:cs typeface="Arial"/>
                <a:sym typeface="Arial"/>
                <a:hlinkClick r:id="rId2">
                  <a:extLst>
                    <a:ext uri="{A12FA001-AC4F-418D-AE19-62706E023703}">
                      <ahyp:hlinkClr val="tx"/>
                    </a:ext>
                  </a:extLst>
                </a:hlinkClick>
              </a:rPr>
              <a:t>https://www.kaggle.com/competitions/tmdb-box-office-prediction/data</a:t>
            </a:r>
            <a:r>
              <a:rPr lang="en-US" sz="1100">
                <a:latin typeface="Arial"/>
                <a:ea typeface="Arial"/>
                <a:cs typeface="Arial"/>
                <a:sym typeface="Arial"/>
              </a:rPr>
              <a:t>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Comfortaa"/>
                <a:ea typeface="Comfortaa"/>
                <a:cs typeface="Comfortaa"/>
                <a:sym typeface="Comfortaa"/>
              </a:rPr>
              <a:t>An overview of the competition - what's the objective? where does the dataset come from? what are the key features?</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US" sz="1100">
                <a:solidFill>
                  <a:srgbClr val="FF0000"/>
                </a:solidFill>
                <a:latin typeface="Comfortaa"/>
                <a:ea typeface="Comfortaa"/>
                <a:cs typeface="Comfortaa"/>
                <a:sym typeface="Comfortaa"/>
              </a:rPr>
              <a:t>Problem Statement (10%):</a:t>
            </a:r>
            <a:r>
              <a:rPr lang="en-US" sz="1100">
                <a:latin typeface="Comfortaa"/>
                <a:ea typeface="Comfortaa"/>
                <a:cs typeface="Comfortaa"/>
                <a:sym typeface="Comfortaa"/>
              </a:rPr>
              <a:t> Clear, concise, accurate and focused statement of the problem being solved</a:t>
            </a:r>
            <a:endParaRPr/>
          </a:p>
        </p:txBody>
      </p:sp>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75f83e1a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22f75f83e1a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2f75f83e1a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f75f83e1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2f75f83e1a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These are all of the variables that were removed from the dataset</a:t>
            </a:r>
            <a:endParaRPr/>
          </a:p>
          <a:p>
            <a:pPr indent="-317500" lvl="0" marL="457200" rtl="0" algn="l">
              <a:lnSpc>
                <a:spcPct val="100000"/>
              </a:lnSpc>
              <a:spcBef>
                <a:spcPts val="0"/>
              </a:spcBef>
              <a:spcAft>
                <a:spcPts val="0"/>
              </a:spcAft>
              <a:buSzPts val="1400"/>
              <a:buChar char="●"/>
            </a:pPr>
            <a:r>
              <a:rPr lang="en-US"/>
              <a:t>Of the remaining variables the null values from budget were replaced with the mean of the entire variable </a:t>
            </a:r>
            <a:endParaRPr/>
          </a:p>
          <a:p>
            <a:pPr indent="-317500" lvl="0" marL="457200" rtl="0" algn="l">
              <a:lnSpc>
                <a:spcPct val="100000"/>
              </a:lnSpc>
              <a:spcBef>
                <a:spcPts val="0"/>
              </a:spcBef>
              <a:spcAft>
                <a:spcPts val="0"/>
              </a:spcAft>
              <a:buSzPts val="1400"/>
              <a:buChar char="●"/>
            </a:pPr>
            <a:r>
              <a:rPr lang="en-US"/>
              <a:t>Runtime (of the movies) was also replaced with the mean of the variable </a:t>
            </a:r>
            <a:endParaRPr/>
          </a:p>
          <a:p>
            <a:pPr indent="-317500" lvl="0" marL="457200" rtl="0" algn="l">
              <a:lnSpc>
                <a:spcPct val="100000"/>
              </a:lnSpc>
              <a:spcBef>
                <a:spcPts val="0"/>
              </a:spcBef>
              <a:spcAft>
                <a:spcPts val="0"/>
              </a:spcAft>
              <a:buSzPts val="1400"/>
              <a:buChar char="●"/>
            </a:pPr>
            <a:r>
              <a:rPr lang="en-US"/>
              <a:t>Genres were recorded as dummy variables and created an additional 14 variables - with the original variable removed </a:t>
            </a:r>
            <a:endParaRPr/>
          </a:p>
          <a:p>
            <a:pPr indent="-317500" lvl="0" marL="457200" rtl="0" algn="l">
              <a:lnSpc>
                <a:spcPct val="100000"/>
              </a:lnSpc>
              <a:spcBef>
                <a:spcPts val="0"/>
              </a:spcBef>
              <a:spcAft>
                <a:spcPts val="0"/>
              </a:spcAft>
              <a:buSzPts val="1400"/>
              <a:buChar char="●"/>
            </a:pPr>
            <a:r>
              <a:rPr lang="en-US"/>
              <a:t>Release date was recorded from m/dd/yy to two variables of month – mm and year yyyy</a:t>
            </a:r>
            <a:endParaRPr/>
          </a:p>
          <a:p>
            <a:pPr indent="-317500" lvl="0" marL="457200" rtl="0" algn="l">
              <a:lnSpc>
                <a:spcPct val="100000"/>
              </a:lnSpc>
              <a:spcBef>
                <a:spcPts val="0"/>
              </a:spcBef>
              <a:spcAft>
                <a:spcPts val="0"/>
              </a:spcAft>
              <a:buSzPts val="1400"/>
              <a:buChar char="●"/>
            </a:pPr>
            <a:r>
              <a:rPr lang="en-US"/>
              <a:t>Because most movies were released in english we recoced language to either 1 as english and 0 as other </a:t>
            </a:r>
            <a:endParaRPr/>
          </a:p>
          <a:p>
            <a:pPr indent="-317500" lvl="0" marL="457200" rtl="0" algn="l">
              <a:lnSpc>
                <a:spcPct val="100000"/>
              </a:lnSpc>
              <a:spcBef>
                <a:spcPts val="0"/>
              </a:spcBef>
              <a:spcAft>
                <a:spcPts val="0"/>
              </a:spcAft>
              <a:buSzPts val="1400"/>
              <a:buChar char="●"/>
            </a:pPr>
            <a:r>
              <a:rPr lang="en-US"/>
              <a:t>Given the title itself wouldn’t help with prediction we recoded title to count the length of characters </a:t>
            </a:r>
            <a:endParaRPr/>
          </a:p>
        </p:txBody>
      </p:sp>
      <p:sp>
        <p:nvSpPr>
          <p:cNvPr id="135" name="Google Shape;135;g22f75f83e1a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Comfortaa"/>
                <a:ea typeface="Comfortaa"/>
                <a:cs typeface="Comfortaa"/>
                <a:sym typeface="Comfortaa"/>
              </a:rPr>
              <a:t>A brief critique of select Notebooks in Python or R on this competition available in the public domain - The team should critically evaluate other people's published work using concepts learned from the Machine Learning 1 and Machine Learning 2 coursework.</a:t>
            </a:r>
            <a:endParaRPr sz="11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US" sz="1100">
                <a:solidFill>
                  <a:srgbClr val="FF0000"/>
                </a:solidFill>
                <a:latin typeface="Comfortaa"/>
                <a:ea typeface="Comfortaa"/>
                <a:cs typeface="Comfortaa"/>
                <a:sym typeface="Comfortaa"/>
              </a:rPr>
              <a:t>Critiques (20%):</a:t>
            </a:r>
            <a:r>
              <a:rPr lang="en-US" sz="1100">
                <a:latin typeface="Comfortaa"/>
                <a:ea typeface="Comfortaa"/>
                <a:cs typeface="Comfortaa"/>
                <a:sym typeface="Comfortaa"/>
              </a:rPr>
              <a:t> Clear, accurate and thoughtful critiques of existing body of work that focus on key issues of algorithms, datasets, or code, and/or their reproducibility issues</a:t>
            </a:r>
            <a:endParaRPr/>
          </a:p>
        </p:txBody>
      </p:sp>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Comfortaa"/>
                <a:ea typeface="Comfortaa"/>
                <a:cs typeface="Comfortaa"/>
                <a:sym typeface="Comfortaa"/>
              </a:rPr>
              <a:t>Based on what the team has researched, the team should create their own solution in R to the competition and explain why they believe the solution is the best, and what is new or different from published Notebooks in some conceptually rigorous way based on the Machine Learning 1 and Machine Learning 2 coursework. You must code your solution in R.</a:t>
            </a:r>
            <a:endParaRPr sz="11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FF0000"/>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US" sz="1100">
                <a:solidFill>
                  <a:srgbClr val="FF0000"/>
                </a:solidFill>
                <a:latin typeface="Comfortaa"/>
                <a:ea typeface="Comfortaa"/>
                <a:cs typeface="Comfortaa"/>
                <a:sym typeface="Comfortaa"/>
              </a:rPr>
              <a:t>Solution (50%):</a:t>
            </a:r>
            <a:r>
              <a:rPr lang="en-US" sz="1100">
                <a:latin typeface="Comfortaa"/>
                <a:ea typeface="Comfortaa"/>
                <a:cs typeface="Comfortaa"/>
                <a:sym typeface="Comfortaa"/>
              </a:rPr>
              <a:t> Thoughtful and comprehensive solution that addresses the problem statement in a logical manner and issues identified in the critiques. Proper data processing and exploration and clear rationale for algorithm choices.</a:t>
            </a:r>
            <a:endParaRPr/>
          </a:p>
        </p:txBody>
      </p:sp>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Graphic">
  <p:cSld name="Title and Content with Graphic">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4" name="Google Shape;24;p1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1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Graphic">
  <p:cSld name="Title Only with Graphic">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8"/>
          <p:cNvSpPr txBox="1"/>
          <p:nvPr>
            <p:ph type="title"/>
          </p:nvPr>
        </p:nvSpPr>
        <p:spPr>
          <a:xfrm>
            <a:off x="457200" y="204787"/>
            <a:ext cx="8229600" cy="8715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4400"/>
              <a:buFont typeface="Arial"/>
              <a:buNone/>
              <a:defRPr b="1"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 type="body"/>
          </p:nvPr>
        </p:nvSpPr>
        <p:spPr>
          <a:xfrm>
            <a:off x="3575050" y="1076326"/>
            <a:ext cx="5111750" cy="3518297"/>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3" name="Google Shape;53;p1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4" name="Google Shape;54;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p:nvPr>
            <p:ph idx="2" type="pic"/>
          </p:nvPr>
        </p:nvSpPr>
        <p:spPr>
          <a:xfrm>
            <a:off x="1792288" y="459581"/>
            <a:ext cx="5486400" cy="3086100"/>
          </a:xfrm>
          <a:prstGeom prst="rect">
            <a:avLst/>
          </a:prstGeom>
          <a:noFill/>
          <a:ln>
            <a:noFill/>
          </a:ln>
        </p:spPr>
      </p:sp>
      <p:sp>
        <p:nvSpPr>
          <p:cNvPr id="60" name="Google Shape;60;p1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4" name="Shape 64"/>
        <p:cNvGrpSpPr/>
        <p:nvPr/>
      </p:nvGrpSpPr>
      <p:grpSpPr>
        <a:xfrm>
          <a:off x="0" y="0"/>
          <a:ext cx="0" cy="0"/>
          <a:chOff x="0" y="0"/>
          <a:chExt cx="0" cy="0"/>
        </a:xfrm>
      </p:grpSpPr>
      <p:sp>
        <p:nvSpPr>
          <p:cNvPr id="65" name="Google Shape;65;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20"/>
          <p:cNvSpPr txBox="1"/>
          <p:nvPr>
            <p:ph idx="1" type="body"/>
          </p:nvPr>
        </p:nvSpPr>
        <p:spPr>
          <a:xfrm>
            <a:off x="1792288" y="2654638"/>
            <a:ext cx="5486400" cy="2852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Clr>
                <a:schemeClr val="dk1"/>
              </a:buClr>
              <a:buSzPts val="1800"/>
              <a:buNone/>
              <a:defRPr sz="18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2" type="body"/>
          </p:nvPr>
        </p:nvSpPr>
        <p:spPr>
          <a:xfrm>
            <a:off x="649605" y="1390769"/>
            <a:ext cx="7854315" cy="1047631"/>
          </a:xfrm>
          <a:prstGeom prst="rect">
            <a:avLst/>
          </a:prstGeom>
          <a:noFill/>
          <a:ln>
            <a:noFill/>
          </a:ln>
        </p:spPr>
        <p:txBody>
          <a:bodyPr anchorCtr="1" anchor="ctr" bIns="45700" lIns="91425" spcFirstLastPara="1" rIns="91425" wrap="square" tIns="45700">
            <a:normAutofit/>
          </a:bodyPr>
          <a:lstStyle>
            <a:lvl1pPr indent="-228600" lvl="0" marL="457200" algn="ctr">
              <a:lnSpc>
                <a:spcPct val="100000"/>
              </a:lnSpc>
              <a:spcBef>
                <a:spcPts val="560"/>
              </a:spcBef>
              <a:spcAft>
                <a:spcPts val="0"/>
              </a:spcAft>
              <a:buClr>
                <a:schemeClr val="dk1"/>
              </a:buClr>
              <a:buSzPts val="2800"/>
              <a:buNone/>
              <a:defRPr sz="28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kaggle.com/competitions/tmdb-box-office-prediction/data" TargetMode="External"/><Relationship Id="rId4" Type="http://schemas.openxmlformats.org/officeDocument/2006/relationships/hyperlink" Target="https://www.kaggle.com/competitions/tmdb-box-office-prediction/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
          <p:cNvSpPr txBox="1"/>
          <p:nvPr>
            <p:ph idx="4294967295" type="ctrTitle"/>
          </p:nvPr>
        </p:nvSpPr>
        <p:spPr>
          <a:xfrm>
            <a:off x="685800" y="567658"/>
            <a:ext cx="7772400" cy="1102519"/>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TMDB Box Office Prediction </a:t>
            </a:r>
            <a:endParaRPr b="0" i="0" sz="4400" u="none" cap="none" strike="noStrike">
              <a:solidFill>
                <a:schemeClr val="dk2"/>
              </a:solidFill>
              <a:latin typeface="Arial"/>
              <a:ea typeface="Arial"/>
              <a:cs typeface="Arial"/>
              <a:sym typeface="Arial"/>
            </a:endParaRPr>
          </a:p>
        </p:txBody>
      </p:sp>
      <p:sp>
        <p:nvSpPr>
          <p:cNvPr id="75" name="Google Shape;75;p1"/>
          <p:cNvSpPr txBox="1"/>
          <p:nvPr>
            <p:ph idx="4294967295" type="subTitle"/>
          </p:nvPr>
        </p:nvSpPr>
        <p:spPr>
          <a:xfrm>
            <a:off x="453450" y="2218850"/>
            <a:ext cx="8237100" cy="1010100"/>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Clr>
                <a:srgbClr val="FFFFFF"/>
              </a:buClr>
              <a:buSzPts val="2960"/>
              <a:buFont typeface="Arial"/>
              <a:buNone/>
            </a:pPr>
            <a:r>
              <a:rPr b="0" i="0" lang="en-US" sz="2660" u="none" cap="none" strike="noStrike">
                <a:solidFill>
                  <a:srgbClr val="FFFFFF"/>
                </a:solidFill>
                <a:latin typeface="Arial"/>
                <a:ea typeface="Arial"/>
                <a:cs typeface="Arial"/>
                <a:sym typeface="Arial"/>
              </a:rPr>
              <a:t>Team 2</a:t>
            </a:r>
            <a:endParaRPr b="0" i="0" sz="2660" u="none" cap="none" strike="noStrike">
              <a:solidFill>
                <a:schemeClr val="dk1"/>
              </a:solidFill>
              <a:latin typeface="Arial"/>
              <a:ea typeface="Arial"/>
              <a:cs typeface="Arial"/>
              <a:sym typeface="Arial"/>
            </a:endParaRPr>
          </a:p>
          <a:p>
            <a:pPr indent="0" lvl="0" marL="0" marR="0" rtl="0" algn="ctr">
              <a:lnSpc>
                <a:spcPct val="80000"/>
              </a:lnSpc>
              <a:spcBef>
                <a:spcPts val="592"/>
              </a:spcBef>
              <a:spcAft>
                <a:spcPts val="0"/>
              </a:spcAft>
              <a:buClr>
                <a:srgbClr val="FFFFFF"/>
              </a:buClr>
              <a:buSzPts val="2960"/>
              <a:buFont typeface="Arial"/>
              <a:buNone/>
            </a:pPr>
            <a:r>
              <a:rPr b="0" i="0" lang="en-US" sz="2660" u="none" cap="none" strike="noStrike">
                <a:solidFill>
                  <a:srgbClr val="FFFFFF"/>
                </a:solidFill>
                <a:latin typeface="Arial"/>
                <a:ea typeface="Arial"/>
                <a:cs typeface="Arial"/>
                <a:sym typeface="Arial"/>
              </a:rPr>
              <a:t>Kylah Barlow | Rupam Priya | Will Hobbs | Ned Ruffin</a:t>
            </a:r>
            <a:endParaRPr b="0" i="0" sz="2660" u="none" cap="none" strike="noStrike">
              <a:solidFill>
                <a:schemeClr val="dk1"/>
              </a:solidFill>
              <a:latin typeface="Arial"/>
              <a:ea typeface="Arial"/>
              <a:cs typeface="Arial"/>
              <a:sym typeface="Arial"/>
            </a:endParaRPr>
          </a:p>
        </p:txBody>
      </p:sp>
      <p:sp>
        <p:nvSpPr>
          <p:cNvPr id="76" name="Google Shape;76;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Questions</a:t>
            </a:r>
            <a:endParaRPr/>
          </a:p>
        </p:txBody>
      </p:sp>
      <p:sp>
        <p:nvSpPr>
          <p:cNvPr id="182" name="Google Shape;182;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3" name="Google Shape;183;p9"/>
          <p:cNvPicPr preferRelativeResize="0"/>
          <p:nvPr/>
        </p:nvPicPr>
        <p:blipFill rotWithShape="1">
          <a:blip r:embed="rId3">
            <a:alphaModFix/>
          </a:blip>
          <a:srcRect b="0" l="0" r="0" t="0"/>
          <a:stretch/>
        </p:blipFill>
        <p:spPr>
          <a:xfrm>
            <a:off x="1748277" y="1063225"/>
            <a:ext cx="5647425" cy="3713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Works Cited</a:t>
            </a:r>
            <a:endParaRPr/>
          </a:p>
        </p:txBody>
      </p:sp>
      <p:sp>
        <p:nvSpPr>
          <p:cNvPr id="189" name="Google Shape;189;p1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rPr lang="en-US"/>
              <a:t>Addison Howard. (2019). TMDB Box Office</a:t>
            </a:r>
            <a:endParaRPr/>
          </a:p>
          <a:p>
            <a:pPr indent="-139700" lvl="0" marL="342900" rtl="0" algn="l">
              <a:lnSpc>
                <a:spcPct val="100000"/>
              </a:lnSpc>
              <a:spcBef>
                <a:spcPts val="0"/>
              </a:spcBef>
              <a:spcAft>
                <a:spcPts val="0"/>
              </a:spcAft>
              <a:buClr>
                <a:schemeClr val="dk1"/>
              </a:buClr>
              <a:buSzPts val="3200"/>
              <a:buNone/>
            </a:pPr>
            <a:r>
              <a:rPr lang="en-US"/>
              <a:t>Prediction. Kaggle</a:t>
            </a:r>
            <a:endParaRPr/>
          </a:p>
          <a:p>
            <a:pPr indent="-139700" lvl="0" marL="342900" rtl="0" algn="l">
              <a:lnSpc>
                <a:spcPct val="100000"/>
              </a:lnSpc>
              <a:spcBef>
                <a:spcPts val="0"/>
              </a:spcBef>
              <a:spcAft>
                <a:spcPts val="0"/>
              </a:spcAft>
              <a:buClr>
                <a:schemeClr val="dk1"/>
              </a:buClr>
              <a:buSzPts val="3200"/>
              <a:buNone/>
            </a:pPr>
            <a:r>
              <a:t/>
            </a:r>
            <a:endParaRPr/>
          </a:p>
          <a:p>
            <a:pPr indent="-139700" lvl="0" marL="342900" rtl="0" algn="l">
              <a:lnSpc>
                <a:spcPct val="100000"/>
              </a:lnSpc>
              <a:spcBef>
                <a:spcPts val="0"/>
              </a:spcBef>
              <a:spcAft>
                <a:spcPts val="0"/>
              </a:spcAft>
              <a:buClr>
                <a:schemeClr val="dk1"/>
              </a:buClr>
              <a:buSzPts val="3200"/>
              <a:buNone/>
            </a:pPr>
            <a:r>
              <a:rPr lang="en-US" u="sng">
                <a:solidFill>
                  <a:schemeClr val="hlink"/>
                </a:solidFill>
                <a:hlinkClick r:id="rId3"/>
              </a:rPr>
              <a:t>https://www.kaggle.com/competitions/tmdb</a:t>
            </a:r>
            <a:endParaRPr/>
          </a:p>
          <a:p>
            <a:pPr indent="-139700" lvl="0" marL="342900" rtl="0" algn="l">
              <a:lnSpc>
                <a:spcPct val="100000"/>
              </a:lnSpc>
              <a:spcBef>
                <a:spcPts val="0"/>
              </a:spcBef>
              <a:spcAft>
                <a:spcPts val="0"/>
              </a:spcAft>
              <a:buClr>
                <a:schemeClr val="dk1"/>
              </a:buClr>
              <a:buSzPts val="3200"/>
              <a:buNone/>
            </a:pPr>
            <a:r>
              <a:rPr lang="en-US" u="sng">
                <a:solidFill>
                  <a:schemeClr val="hlink"/>
                </a:solidFill>
                <a:hlinkClick r:id="rId4"/>
              </a:rPr>
              <a:t>box-office-prediction/data</a:t>
            </a:r>
            <a:r>
              <a:rPr lang="en-US"/>
              <a:t> </a:t>
            </a:r>
            <a:endParaRPr/>
          </a:p>
        </p:txBody>
      </p:sp>
      <p:sp>
        <p:nvSpPr>
          <p:cNvPr id="190" name="Google Shape;190;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Overview</a:t>
            </a:r>
            <a:endParaRPr/>
          </a:p>
        </p:txBody>
      </p:sp>
      <p:grpSp>
        <p:nvGrpSpPr>
          <p:cNvPr id="82" name="Google Shape;82;p2"/>
          <p:cNvGrpSpPr/>
          <p:nvPr/>
        </p:nvGrpSpPr>
        <p:grpSpPr>
          <a:xfrm>
            <a:off x="460816" y="1200150"/>
            <a:ext cx="8222367" cy="3394075"/>
            <a:chOff x="3616" y="0"/>
            <a:chExt cx="8222367" cy="3394075"/>
          </a:xfrm>
        </p:grpSpPr>
        <p:sp>
          <p:nvSpPr>
            <p:cNvPr id="83" name="Google Shape;83;p2"/>
            <p:cNvSpPr/>
            <p:nvPr/>
          </p:nvSpPr>
          <p:spPr>
            <a:xfrm>
              <a:off x="617219" y="0"/>
              <a:ext cx="6995160" cy="3394075"/>
            </a:xfrm>
            <a:prstGeom prst="rightArrow">
              <a:avLst>
                <a:gd fmla="val 50000" name="adj1"/>
                <a:gd fmla="val 50000" name="adj2"/>
              </a:avLst>
            </a:prstGeom>
            <a:solidFill>
              <a:srgbClr val="CAD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616" y="1018222"/>
              <a:ext cx="1581224" cy="1357630"/>
            </a:xfrm>
            <a:prstGeom prst="roundRect">
              <a:avLst>
                <a:gd fmla="val 16667" name="adj"/>
              </a:avLst>
            </a:prstGeom>
            <a:solidFill>
              <a:srgbClr val="0F563D"/>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69890" y="1084496"/>
              <a:ext cx="1448676" cy="1225082"/>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0" i="0" lang="en-US" sz="1500" u="none" cap="none" strike="noStrike">
                  <a:solidFill>
                    <a:schemeClr val="lt1"/>
                  </a:solidFill>
                  <a:latin typeface="Arial"/>
                  <a:ea typeface="Arial"/>
                  <a:cs typeface="Arial"/>
                  <a:sym typeface="Arial"/>
                </a:rPr>
                <a:t>Competition Objective</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663902" y="1018222"/>
              <a:ext cx="1581224" cy="1357630"/>
            </a:xfrm>
            <a:prstGeom prst="roundRect">
              <a:avLst>
                <a:gd fmla="val 16667" name="adj"/>
              </a:avLst>
            </a:prstGeom>
            <a:solidFill>
              <a:srgbClr val="0F563D"/>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txBox="1"/>
            <p:nvPr/>
          </p:nvSpPr>
          <p:spPr>
            <a:xfrm>
              <a:off x="1730176" y="1084496"/>
              <a:ext cx="1448676" cy="1225082"/>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0" i="0" lang="en-US" sz="1500" u="none" cap="none" strike="noStrike">
                  <a:solidFill>
                    <a:schemeClr val="lt1"/>
                  </a:solidFill>
                  <a:latin typeface="Arial"/>
                  <a:ea typeface="Arial"/>
                  <a:cs typeface="Arial"/>
                  <a:sym typeface="Arial"/>
                </a:rPr>
                <a:t>Data Snapshot</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324187" y="1018222"/>
              <a:ext cx="1581224" cy="1357630"/>
            </a:xfrm>
            <a:prstGeom prst="roundRect">
              <a:avLst>
                <a:gd fmla="val 16667" name="adj"/>
              </a:avLst>
            </a:prstGeom>
            <a:solidFill>
              <a:srgbClr val="0F563D"/>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txBox="1"/>
            <p:nvPr/>
          </p:nvSpPr>
          <p:spPr>
            <a:xfrm>
              <a:off x="3390461" y="1084496"/>
              <a:ext cx="1448676" cy="1225082"/>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0" i="0" lang="en-US" sz="1500" u="none" cap="none" strike="noStrike">
                  <a:solidFill>
                    <a:schemeClr val="lt1"/>
                  </a:solidFill>
                  <a:latin typeface="Arial"/>
                  <a:ea typeface="Arial"/>
                  <a:cs typeface="Arial"/>
                  <a:sym typeface="Arial"/>
                </a:rPr>
                <a:t>Critiques</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984473" y="1018222"/>
              <a:ext cx="1581224" cy="1357630"/>
            </a:xfrm>
            <a:prstGeom prst="roundRect">
              <a:avLst>
                <a:gd fmla="val 16667" name="adj"/>
              </a:avLst>
            </a:prstGeom>
            <a:solidFill>
              <a:srgbClr val="0F563D"/>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txBox="1"/>
            <p:nvPr/>
          </p:nvSpPr>
          <p:spPr>
            <a:xfrm>
              <a:off x="5050747" y="1084496"/>
              <a:ext cx="1448676" cy="1225082"/>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0" i="0" lang="en-US" sz="1500" u="none" cap="none" strike="noStrike">
                  <a:solidFill>
                    <a:schemeClr val="lt1"/>
                  </a:solidFill>
                  <a:latin typeface="Arial"/>
                  <a:ea typeface="Arial"/>
                  <a:cs typeface="Arial"/>
                  <a:sym typeface="Arial"/>
                </a:rPr>
                <a:t>Proposed Solution</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6644759" y="1018222"/>
              <a:ext cx="1581224" cy="1357630"/>
            </a:xfrm>
            <a:prstGeom prst="roundRect">
              <a:avLst>
                <a:gd fmla="val 16667" name="adj"/>
              </a:avLst>
            </a:prstGeom>
            <a:solidFill>
              <a:srgbClr val="0F563D"/>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6711033" y="1084496"/>
              <a:ext cx="1448676" cy="1225082"/>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Arial"/>
                <a:buNone/>
              </a:pPr>
              <a:r>
                <a:rPr b="0" i="0" lang="en-US" sz="1500" u="none" cap="none" strike="noStrike">
                  <a:solidFill>
                    <a:schemeClr val="lt1"/>
                  </a:solidFill>
                  <a:latin typeface="Arial"/>
                  <a:ea typeface="Arial"/>
                  <a:cs typeface="Arial"/>
                  <a:sym typeface="Arial"/>
                </a:rPr>
                <a:t>Reproducibility</a:t>
              </a:r>
              <a:endParaRPr b="0" i="0" sz="1400" u="none" cap="none" strike="noStrike">
                <a:solidFill>
                  <a:srgbClr val="000000"/>
                </a:solidFill>
                <a:latin typeface="Arial"/>
                <a:ea typeface="Arial"/>
                <a:cs typeface="Arial"/>
                <a:sym typeface="Arial"/>
              </a:endParaRPr>
            </a:p>
          </p:txBody>
        </p:sp>
      </p:grpSp>
      <p:sp>
        <p:nvSpPr>
          <p:cNvPr id="94" name="Google Shape;94;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Competition Objective</a:t>
            </a:r>
            <a:endParaRPr/>
          </a:p>
        </p:txBody>
      </p:sp>
      <p:grpSp>
        <p:nvGrpSpPr>
          <p:cNvPr id="100" name="Google Shape;100;p3"/>
          <p:cNvGrpSpPr/>
          <p:nvPr/>
        </p:nvGrpSpPr>
        <p:grpSpPr>
          <a:xfrm>
            <a:off x="457200" y="1221766"/>
            <a:ext cx="8229600" cy="3351240"/>
            <a:chOff x="0" y="21615"/>
            <a:chExt cx="8229600" cy="3351240"/>
          </a:xfrm>
        </p:grpSpPr>
        <p:sp>
          <p:nvSpPr>
            <p:cNvPr id="101" name="Google Shape;101;p3"/>
            <p:cNvSpPr/>
            <p:nvPr/>
          </p:nvSpPr>
          <p:spPr>
            <a:xfrm>
              <a:off x="0" y="21615"/>
              <a:ext cx="8229600" cy="880740"/>
            </a:xfrm>
            <a:prstGeom prst="rect">
              <a:avLst/>
            </a:prstGeom>
            <a:solidFill>
              <a:srgbClr val="0F563D"/>
            </a:solidFill>
            <a:ln cap="flat" cmpd="sng" w="25400">
              <a:solidFill>
                <a:srgbClr val="0F56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txBox="1"/>
            <p:nvPr/>
          </p:nvSpPr>
          <p:spPr>
            <a:xfrm>
              <a:off x="0" y="21615"/>
              <a:ext cx="8229600" cy="880740"/>
            </a:xfrm>
            <a:prstGeom prst="rect">
              <a:avLst/>
            </a:prstGeom>
            <a:noFill/>
            <a:ln>
              <a:noFill/>
            </a:ln>
          </p:spPr>
          <p:txBody>
            <a:bodyPr anchorCtr="0" anchor="ctr" bIns="101600" lIns="177800" spcFirstLastPara="1" rIns="177800" wrap="square" tIns="101600">
              <a:noAutofit/>
            </a:bodyPr>
            <a:lstStyle/>
            <a:p>
              <a:pPr indent="0" lvl="0" marL="0" marR="0" rtl="0" algn="ctr">
                <a:lnSpc>
                  <a:spcPct val="90000"/>
                </a:lnSpc>
                <a:spcBef>
                  <a:spcPts val="0"/>
                </a:spcBef>
                <a:spcAft>
                  <a:spcPts val="0"/>
                </a:spcAft>
                <a:buClr>
                  <a:schemeClr val="lt1"/>
                </a:buClr>
                <a:buSzPts val="2500"/>
                <a:buFont typeface="Arial"/>
                <a:buNone/>
              </a:pPr>
              <a:r>
                <a:rPr b="0" i="0" lang="en-US" sz="2500" u="none" cap="none" strike="noStrike">
                  <a:solidFill>
                    <a:schemeClr val="lt1"/>
                  </a:solidFill>
                  <a:latin typeface="Arial"/>
                  <a:ea typeface="Arial"/>
                  <a:cs typeface="Arial"/>
                  <a:sym typeface="Arial"/>
                </a:rPr>
                <a:t>Can you predict a movie's worldwide box office revenue?</a:t>
              </a:r>
              <a:endParaRPr b="0" i="0" sz="2500" u="none" cap="none" strike="noStrike">
                <a:solidFill>
                  <a:schemeClr val="lt1"/>
                </a:solidFill>
                <a:latin typeface="Arial"/>
                <a:ea typeface="Arial"/>
                <a:cs typeface="Arial"/>
                <a:sym typeface="Arial"/>
              </a:endParaRPr>
            </a:p>
          </p:txBody>
        </p:sp>
        <p:sp>
          <p:nvSpPr>
            <p:cNvPr id="103" name="Google Shape;103;p3"/>
            <p:cNvSpPr/>
            <p:nvPr/>
          </p:nvSpPr>
          <p:spPr>
            <a:xfrm>
              <a:off x="0" y="902355"/>
              <a:ext cx="8229600" cy="2470500"/>
            </a:xfrm>
            <a:prstGeom prst="rect">
              <a:avLst/>
            </a:prstGeom>
            <a:solidFill>
              <a:srgbClr val="CAD0CD">
                <a:alpha val="89411"/>
              </a:srgbClr>
            </a:solidFill>
            <a:ln cap="flat" cmpd="sng" w="25400">
              <a:solidFill>
                <a:srgbClr val="CAD0CD">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0" y="902355"/>
              <a:ext cx="8229600" cy="2470500"/>
            </a:xfrm>
            <a:prstGeom prst="rect">
              <a:avLst/>
            </a:prstGeom>
            <a:noFill/>
            <a:ln>
              <a:noFill/>
            </a:ln>
          </p:spPr>
          <p:txBody>
            <a:bodyPr anchorCtr="0" anchor="t" bIns="200025" lIns="133350" spcFirstLastPara="1" rIns="177800" wrap="square" tIns="133350">
              <a:noAutofit/>
            </a:bodyPr>
            <a:lstStyle/>
            <a:p>
              <a:pPr indent="-228600" lvl="1" marL="228600" marR="0" rtl="0" algn="l">
                <a:lnSpc>
                  <a:spcPct val="90000"/>
                </a:lnSpc>
                <a:spcBef>
                  <a:spcPts val="0"/>
                </a:spcBef>
                <a:spcAft>
                  <a:spcPts val="0"/>
                </a:spcAft>
                <a:buClr>
                  <a:schemeClr val="dk1"/>
                </a:buClr>
                <a:buSzPts val="2500"/>
                <a:buFont typeface="Arial"/>
                <a:buChar char="•"/>
              </a:pPr>
              <a:r>
                <a:rPr b="0" i="0" lang="en-US" sz="2500" u="none" cap="none" strike="noStrike">
                  <a:solidFill>
                    <a:schemeClr val="dk1"/>
                  </a:solidFill>
                  <a:latin typeface="Arial"/>
                  <a:ea typeface="Arial"/>
                  <a:cs typeface="Arial"/>
                  <a:sym typeface="Arial"/>
                </a:rPr>
                <a:t>There are 4,398 movies in the test set</a:t>
              </a:r>
              <a:endParaRPr b="0" i="0" sz="2500" u="none" cap="none" strike="noStrike">
                <a:solidFill>
                  <a:schemeClr val="dk1"/>
                </a:solidFill>
                <a:latin typeface="Arial"/>
                <a:ea typeface="Arial"/>
                <a:cs typeface="Arial"/>
                <a:sym typeface="Arial"/>
              </a:endParaRPr>
            </a:p>
            <a:p>
              <a:pPr indent="-228600" lvl="1" marL="228600" marR="0" rtl="0" algn="l">
                <a:lnSpc>
                  <a:spcPct val="90000"/>
                </a:lnSpc>
                <a:spcBef>
                  <a:spcPts val="375"/>
                </a:spcBef>
                <a:spcAft>
                  <a:spcPts val="0"/>
                </a:spcAft>
                <a:buClr>
                  <a:schemeClr val="dk1"/>
                </a:buClr>
                <a:buSzPts val="2500"/>
                <a:buFont typeface="Arial"/>
                <a:buChar char="•"/>
              </a:pPr>
              <a:r>
                <a:rPr b="0" i="0" lang="en-US" sz="2500" u="none" cap="none" strike="noStrike">
                  <a:solidFill>
                    <a:schemeClr val="dk1"/>
                  </a:solidFill>
                  <a:latin typeface="Arial"/>
                  <a:ea typeface="Arial"/>
                  <a:cs typeface="Arial"/>
                  <a:sym typeface="Arial"/>
                </a:rPr>
                <a:t>For each ID in the test set, you must predict the value of the revenue variable</a:t>
              </a:r>
              <a:endParaRPr b="0" i="0" sz="2500" u="none" cap="none" strike="noStrike">
                <a:solidFill>
                  <a:schemeClr val="dk1"/>
                </a:solidFill>
                <a:latin typeface="Arial"/>
                <a:ea typeface="Arial"/>
                <a:cs typeface="Arial"/>
                <a:sym typeface="Arial"/>
              </a:endParaRPr>
            </a:p>
            <a:p>
              <a:pPr indent="-228600" lvl="1" marL="228600" marR="0" rtl="0" algn="l">
                <a:lnSpc>
                  <a:spcPct val="90000"/>
                </a:lnSpc>
                <a:spcBef>
                  <a:spcPts val="375"/>
                </a:spcBef>
                <a:spcAft>
                  <a:spcPts val="0"/>
                </a:spcAft>
                <a:buClr>
                  <a:schemeClr val="dk1"/>
                </a:buClr>
                <a:buSzPts val="2500"/>
                <a:buFont typeface="Arial"/>
                <a:buChar char="•"/>
              </a:pPr>
              <a:r>
                <a:rPr b="0" i="0" lang="en-US" sz="2500" u="none" cap="none" strike="noStrike">
                  <a:solidFill>
                    <a:schemeClr val="dk1"/>
                  </a:solidFill>
                  <a:latin typeface="Arial"/>
                  <a:ea typeface="Arial"/>
                  <a:cs typeface="Arial"/>
                  <a:sym typeface="Arial"/>
                </a:rPr>
                <a:t>If movies are a remake they are treated as separate movies</a:t>
              </a:r>
              <a:endParaRPr b="0" i="0" sz="2500" u="none" cap="none" strike="noStrike">
                <a:solidFill>
                  <a:schemeClr val="dk1"/>
                </a:solidFill>
                <a:latin typeface="Arial"/>
                <a:ea typeface="Arial"/>
                <a:cs typeface="Arial"/>
                <a:sym typeface="Arial"/>
              </a:endParaRPr>
            </a:p>
            <a:p>
              <a:pPr indent="-228600" lvl="1" marL="228600" marR="0" rtl="0" algn="l">
                <a:lnSpc>
                  <a:spcPct val="90000"/>
                </a:lnSpc>
                <a:spcBef>
                  <a:spcPts val="375"/>
                </a:spcBef>
                <a:spcAft>
                  <a:spcPts val="0"/>
                </a:spcAft>
                <a:buClr>
                  <a:schemeClr val="dk1"/>
                </a:buClr>
                <a:buSzPts val="2500"/>
                <a:buFont typeface="Arial"/>
                <a:buChar char="•"/>
              </a:pPr>
              <a:r>
                <a:rPr b="0" i="0" lang="en-US" sz="2500" u="none" cap="none" strike="noStrike">
                  <a:solidFill>
                    <a:schemeClr val="dk1"/>
                  </a:solidFill>
                  <a:latin typeface="Arial"/>
                  <a:ea typeface="Arial"/>
                  <a:cs typeface="Arial"/>
                  <a:sym typeface="Arial"/>
                </a:rPr>
                <a:t>Movies can have the same title and be unrelated </a:t>
              </a:r>
              <a:endParaRPr b="0" i="0" sz="2500" u="none" cap="none" strike="noStrike">
                <a:solidFill>
                  <a:schemeClr val="dk1"/>
                </a:solidFill>
                <a:latin typeface="Arial"/>
                <a:ea typeface="Arial"/>
                <a:cs typeface="Arial"/>
                <a:sym typeface="Arial"/>
              </a:endParaRPr>
            </a:p>
          </p:txBody>
        </p:sp>
      </p:grpSp>
      <p:sp>
        <p:nvSpPr>
          <p:cNvPr id="105" name="Google Shape;105;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Data Snapshot</a:t>
            </a:r>
            <a:endParaRPr/>
          </a:p>
        </p:txBody>
      </p:sp>
      <p:grpSp>
        <p:nvGrpSpPr>
          <p:cNvPr id="111" name="Google Shape;111;p4"/>
          <p:cNvGrpSpPr/>
          <p:nvPr/>
        </p:nvGrpSpPr>
        <p:grpSpPr>
          <a:xfrm>
            <a:off x="457200" y="1087107"/>
            <a:ext cx="8229600" cy="3276001"/>
            <a:chOff x="0" y="59235"/>
            <a:chExt cx="8229600" cy="3276001"/>
          </a:xfrm>
        </p:grpSpPr>
        <p:sp>
          <p:nvSpPr>
            <p:cNvPr id="112" name="Google Shape;112;p4"/>
            <p:cNvSpPr/>
            <p:nvPr/>
          </p:nvSpPr>
          <p:spPr>
            <a:xfrm>
              <a:off x="0" y="59235"/>
              <a:ext cx="8229600" cy="374400"/>
            </a:xfrm>
            <a:prstGeom prst="roundRect">
              <a:avLst>
                <a:gd fmla="val 16667" name="adj"/>
              </a:avLst>
            </a:prstGeom>
            <a:solidFill>
              <a:srgbClr val="0F5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txBox="1"/>
            <p:nvPr/>
          </p:nvSpPr>
          <p:spPr>
            <a:xfrm>
              <a:off x="18277" y="77512"/>
              <a:ext cx="8193046" cy="337846"/>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Where does the data come from?</a:t>
              </a:r>
              <a:endParaRPr b="0" i="0" sz="1600" u="none" cap="none" strike="noStrike">
                <a:solidFill>
                  <a:schemeClr val="lt1"/>
                </a:solidFill>
                <a:latin typeface="Arial"/>
                <a:ea typeface="Arial"/>
                <a:cs typeface="Arial"/>
                <a:sym typeface="Arial"/>
              </a:endParaRPr>
            </a:p>
          </p:txBody>
        </p:sp>
        <p:sp>
          <p:nvSpPr>
            <p:cNvPr id="114" name="Google Shape;114;p4"/>
            <p:cNvSpPr/>
            <p:nvPr/>
          </p:nvSpPr>
          <p:spPr>
            <a:xfrm>
              <a:off x="0" y="433635"/>
              <a:ext cx="8229600" cy="397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txBox="1"/>
            <p:nvPr/>
          </p:nvSpPr>
          <p:spPr>
            <a:xfrm>
              <a:off x="0" y="433635"/>
              <a:ext cx="8229600" cy="397440"/>
            </a:xfrm>
            <a:prstGeom prst="rect">
              <a:avLst/>
            </a:prstGeom>
            <a:noFill/>
            <a:ln>
              <a:noFill/>
            </a:ln>
          </p:spPr>
          <p:txBody>
            <a:bodyPr anchorCtr="0" anchor="t" bIns="20300" lIns="261275" spcFirstLastPara="1" rIns="113775" wrap="square" tIns="20300">
              <a:noAutofit/>
            </a:bodyPr>
            <a:lstStyle/>
            <a:p>
              <a:pPr indent="-114300" lvl="1" marL="114300" marR="0" rtl="0" algn="l">
                <a:lnSpc>
                  <a:spcPct val="9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Metadata of 7,398 movie films collected from The Movie Database (TMDB) </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Movie details, credits and keywords have been collected from the TMDB Open API</a:t>
              </a:r>
              <a:endParaRPr b="0" i="0" sz="1200" u="none" cap="none" strike="noStrike">
                <a:solidFill>
                  <a:schemeClr val="dk1"/>
                </a:solidFill>
                <a:latin typeface="Arial"/>
                <a:ea typeface="Arial"/>
                <a:cs typeface="Arial"/>
                <a:sym typeface="Arial"/>
              </a:endParaRPr>
            </a:p>
          </p:txBody>
        </p:sp>
        <p:sp>
          <p:nvSpPr>
            <p:cNvPr id="116" name="Google Shape;116;p4"/>
            <p:cNvSpPr/>
            <p:nvPr/>
          </p:nvSpPr>
          <p:spPr>
            <a:xfrm>
              <a:off x="0" y="831075"/>
              <a:ext cx="8229600" cy="374400"/>
            </a:xfrm>
            <a:prstGeom prst="roundRect">
              <a:avLst>
                <a:gd fmla="val 16667" name="adj"/>
              </a:avLst>
            </a:prstGeom>
            <a:solidFill>
              <a:srgbClr val="0F5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txBox="1"/>
            <p:nvPr/>
          </p:nvSpPr>
          <p:spPr>
            <a:xfrm>
              <a:off x="18277" y="849352"/>
              <a:ext cx="8193046" cy="337846"/>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What are the key features?</a:t>
              </a:r>
              <a:endParaRPr b="0" i="0" sz="1600" u="none" cap="none" strike="noStrike">
                <a:solidFill>
                  <a:schemeClr val="lt1"/>
                </a:solidFill>
                <a:latin typeface="Arial"/>
                <a:ea typeface="Arial"/>
                <a:cs typeface="Arial"/>
                <a:sym typeface="Arial"/>
              </a:endParaRPr>
            </a:p>
          </p:txBody>
        </p:sp>
        <p:sp>
          <p:nvSpPr>
            <p:cNvPr id="118" name="Google Shape;118;p4"/>
            <p:cNvSpPr/>
            <p:nvPr/>
          </p:nvSpPr>
          <p:spPr>
            <a:xfrm>
              <a:off x="0" y="1205475"/>
              <a:ext cx="8229600" cy="17553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txBox="1"/>
            <p:nvPr/>
          </p:nvSpPr>
          <p:spPr>
            <a:xfrm>
              <a:off x="0" y="1205475"/>
              <a:ext cx="8229600" cy="1755300"/>
            </a:xfrm>
            <a:prstGeom prst="rect">
              <a:avLst/>
            </a:prstGeom>
            <a:noFill/>
            <a:ln>
              <a:noFill/>
            </a:ln>
          </p:spPr>
          <p:txBody>
            <a:bodyPr anchorCtr="0" anchor="t" bIns="20300" lIns="261275" spcFirstLastPara="1" rIns="113775" wrap="square" tIns="20300">
              <a:noAutofit/>
            </a:bodyPr>
            <a:lstStyle/>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Budget</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Genres</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Language</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Popularity</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Release Date</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Runtime</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24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Title</a:t>
              </a:r>
              <a:endParaRPr b="0" i="0" sz="1200" u="none" cap="none" strike="noStrike">
                <a:solidFill>
                  <a:schemeClr val="dk1"/>
                </a:solidFill>
                <a:latin typeface="Arial"/>
                <a:ea typeface="Arial"/>
                <a:cs typeface="Arial"/>
                <a:sym typeface="Arial"/>
              </a:endParaRPr>
            </a:p>
          </p:txBody>
        </p:sp>
        <p:sp>
          <p:nvSpPr>
            <p:cNvPr id="120" name="Google Shape;120;p4"/>
            <p:cNvSpPr/>
            <p:nvPr/>
          </p:nvSpPr>
          <p:spPr>
            <a:xfrm>
              <a:off x="0" y="2960836"/>
              <a:ext cx="8229600" cy="374400"/>
            </a:xfrm>
            <a:prstGeom prst="roundRect">
              <a:avLst>
                <a:gd fmla="val 16667" name="adj"/>
              </a:avLst>
            </a:prstGeom>
            <a:solidFill>
              <a:srgbClr val="0F5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18277" y="2979113"/>
              <a:ext cx="8193000" cy="3378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Key goal is to use only data that is available prior to a movies release date</a:t>
              </a:r>
              <a:endParaRPr b="0" i="0" sz="1600" u="none" cap="none" strike="noStrike">
                <a:solidFill>
                  <a:schemeClr val="lt1"/>
                </a:solidFill>
                <a:latin typeface="Arial"/>
                <a:ea typeface="Arial"/>
                <a:cs typeface="Arial"/>
                <a:sym typeface="Arial"/>
              </a:endParaRPr>
            </a:p>
          </p:txBody>
        </p:sp>
      </p:grpSp>
      <p:sp>
        <p:nvSpPr>
          <p:cNvPr id="122" name="Google Shape;12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g22f75f83e1a_0_2"/>
          <p:cNvGrpSpPr/>
          <p:nvPr/>
        </p:nvGrpSpPr>
        <p:grpSpPr>
          <a:xfrm>
            <a:off x="461472" y="1544118"/>
            <a:ext cx="8221054" cy="2055263"/>
            <a:chOff x="4272" y="669618"/>
            <a:chExt cx="8221054" cy="2055263"/>
          </a:xfrm>
        </p:grpSpPr>
        <p:sp>
          <p:nvSpPr>
            <p:cNvPr id="129" name="Google Shape;129;g22f75f83e1a_0_2"/>
            <p:cNvSpPr/>
            <p:nvPr/>
          </p:nvSpPr>
          <p:spPr>
            <a:xfrm>
              <a:off x="4272" y="669618"/>
              <a:ext cx="8221054" cy="2055263"/>
            </a:xfrm>
            <a:prstGeom prst="roundRect">
              <a:avLst>
                <a:gd fmla="val 10000" name="adj"/>
              </a:avLst>
            </a:prstGeom>
            <a:solidFill>
              <a:srgbClr val="0F5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2f75f83e1a_0_2"/>
            <p:cNvSpPr txBox="1"/>
            <p:nvPr/>
          </p:nvSpPr>
          <p:spPr>
            <a:xfrm>
              <a:off x="64469" y="729815"/>
              <a:ext cx="8100660" cy="1934869"/>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Arial"/>
                  <a:ea typeface="Arial"/>
                  <a:cs typeface="Arial"/>
                  <a:sym typeface="Arial"/>
                </a:rPr>
                <a:t>“This dataset required some extensive and tedious data preparation and cleaning so I had to limit the amount of time I could spend on each stage”</a:t>
              </a:r>
              <a:endParaRPr b="0" i="0" sz="3500" u="none" cap="none" strike="noStrike">
                <a:solidFill>
                  <a:schemeClr val="lt1"/>
                </a:solidFill>
                <a:latin typeface="Arial"/>
                <a:ea typeface="Arial"/>
                <a:cs typeface="Arial"/>
                <a:sym typeface="Arial"/>
              </a:endParaRPr>
            </a:p>
          </p:txBody>
        </p:sp>
      </p:grpSp>
      <p:sp>
        <p:nvSpPr>
          <p:cNvPr id="131" name="Google Shape;131;g22f75f83e1a_0_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g22f75f83e1a_0_12"/>
          <p:cNvGrpSpPr/>
          <p:nvPr/>
        </p:nvGrpSpPr>
        <p:grpSpPr>
          <a:xfrm>
            <a:off x="457200" y="367237"/>
            <a:ext cx="4038600" cy="4150080"/>
            <a:chOff x="0" y="77305"/>
            <a:chExt cx="4038600" cy="4150080"/>
          </a:xfrm>
        </p:grpSpPr>
        <p:sp>
          <p:nvSpPr>
            <p:cNvPr id="138" name="Google Shape;138;g22f75f83e1a_0_12"/>
            <p:cNvSpPr/>
            <p:nvPr/>
          </p:nvSpPr>
          <p:spPr>
            <a:xfrm>
              <a:off x="0" y="77305"/>
              <a:ext cx="4038600" cy="460800"/>
            </a:xfrm>
            <a:prstGeom prst="rect">
              <a:avLst/>
            </a:prstGeom>
            <a:solidFill>
              <a:srgbClr val="0F563D"/>
            </a:solidFill>
            <a:ln cap="flat" cmpd="sng" w="25400">
              <a:solidFill>
                <a:srgbClr val="0F56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2f75f83e1a_0_12"/>
            <p:cNvSpPr txBox="1"/>
            <p:nvPr/>
          </p:nvSpPr>
          <p:spPr>
            <a:xfrm>
              <a:off x="0" y="77305"/>
              <a:ext cx="4038600" cy="4608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Variables that were removed </a:t>
              </a:r>
              <a:endParaRPr b="0" i="0" sz="1600" u="none" cap="none" strike="noStrike">
                <a:solidFill>
                  <a:schemeClr val="lt1"/>
                </a:solidFill>
                <a:latin typeface="Arial"/>
                <a:ea typeface="Arial"/>
                <a:cs typeface="Arial"/>
                <a:sym typeface="Arial"/>
              </a:endParaRPr>
            </a:p>
          </p:txBody>
        </p:sp>
        <p:sp>
          <p:nvSpPr>
            <p:cNvPr id="140" name="Google Shape;140;g22f75f83e1a_0_12"/>
            <p:cNvSpPr/>
            <p:nvPr/>
          </p:nvSpPr>
          <p:spPr>
            <a:xfrm>
              <a:off x="0" y="538105"/>
              <a:ext cx="4038600" cy="3689280"/>
            </a:xfrm>
            <a:prstGeom prst="rect">
              <a:avLst/>
            </a:prstGeom>
            <a:solidFill>
              <a:srgbClr val="CAD0CD">
                <a:alpha val="89803"/>
              </a:srgbClr>
            </a:solidFill>
            <a:ln cap="flat" cmpd="sng" w="25400">
              <a:solidFill>
                <a:srgbClr val="CAD0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2f75f83e1a_0_12"/>
            <p:cNvSpPr txBox="1"/>
            <p:nvPr/>
          </p:nvSpPr>
          <p:spPr>
            <a:xfrm>
              <a:off x="0" y="538105"/>
              <a:ext cx="4038600" cy="3689280"/>
            </a:xfrm>
            <a:prstGeom prst="rect">
              <a:avLst/>
            </a:prstGeom>
            <a:noFill/>
            <a:ln>
              <a:noFill/>
            </a:ln>
          </p:spPr>
          <p:txBody>
            <a:bodyPr anchorCtr="0" anchor="t" bIns="128000" lIns="85325" spcFirstLastPara="1" rIns="113775" wrap="square" tIns="853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Belongs to Collection </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URL link</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IMDB_ID</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Original Title</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Overview</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Poster Path (URL)</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Production Company</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Production Countries</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Spoken Languages</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Status</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Tagline</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Keywords</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Cast</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Crew</a:t>
              </a:r>
              <a:endParaRPr b="0" i="0" sz="1600" u="none" cap="none" strike="noStrike">
                <a:solidFill>
                  <a:srgbClr val="000000"/>
                </a:solidFill>
                <a:latin typeface="Arial"/>
                <a:ea typeface="Arial"/>
                <a:cs typeface="Arial"/>
                <a:sym typeface="Arial"/>
              </a:endParaRPr>
            </a:p>
          </p:txBody>
        </p:sp>
      </p:grpSp>
      <p:grpSp>
        <p:nvGrpSpPr>
          <p:cNvPr id="142" name="Google Shape;142;g22f75f83e1a_0_12"/>
          <p:cNvGrpSpPr/>
          <p:nvPr/>
        </p:nvGrpSpPr>
        <p:grpSpPr>
          <a:xfrm>
            <a:off x="5176626" y="1304025"/>
            <a:ext cx="3618182" cy="2276573"/>
            <a:chOff x="0" y="6605"/>
            <a:chExt cx="4038600" cy="2276573"/>
          </a:xfrm>
        </p:grpSpPr>
        <p:sp>
          <p:nvSpPr>
            <p:cNvPr id="143" name="Google Shape;143;g22f75f83e1a_0_12"/>
            <p:cNvSpPr/>
            <p:nvPr/>
          </p:nvSpPr>
          <p:spPr>
            <a:xfrm>
              <a:off x="0" y="6605"/>
              <a:ext cx="4038600" cy="604800"/>
            </a:xfrm>
            <a:prstGeom prst="rect">
              <a:avLst/>
            </a:prstGeom>
            <a:solidFill>
              <a:srgbClr val="0F563D"/>
            </a:solidFill>
            <a:ln cap="flat" cmpd="sng" w="25400">
              <a:solidFill>
                <a:srgbClr val="0F56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2f75f83e1a_0_12"/>
            <p:cNvSpPr txBox="1"/>
            <p:nvPr/>
          </p:nvSpPr>
          <p:spPr>
            <a:xfrm>
              <a:off x="0" y="6605"/>
              <a:ext cx="4038600" cy="6048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Variables re</a:t>
              </a:r>
              <a:r>
                <a:rPr lang="en-US" sz="1600">
                  <a:solidFill>
                    <a:schemeClr val="lt1"/>
                  </a:solidFill>
                </a:rPr>
                <a:t>-</a:t>
              </a:r>
              <a:r>
                <a:rPr b="0" i="0" lang="en-US" sz="1600" u="none" cap="none" strike="noStrike">
                  <a:solidFill>
                    <a:schemeClr val="lt1"/>
                  </a:solidFill>
                  <a:latin typeface="Arial"/>
                  <a:ea typeface="Arial"/>
                  <a:cs typeface="Arial"/>
                  <a:sym typeface="Arial"/>
                </a:rPr>
                <a:t>coded</a:t>
              </a:r>
              <a:endParaRPr b="0" i="0" sz="1600" u="none" cap="none" strike="noStrike">
                <a:solidFill>
                  <a:schemeClr val="lt1"/>
                </a:solidFill>
                <a:latin typeface="Arial"/>
                <a:ea typeface="Arial"/>
                <a:cs typeface="Arial"/>
                <a:sym typeface="Arial"/>
              </a:endParaRPr>
            </a:p>
          </p:txBody>
        </p:sp>
        <p:sp>
          <p:nvSpPr>
            <p:cNvPr id="145" name="Google Shape;145;g22f75f83e1a_0_12"/>
            <p:cNvSpPr/>
            <p:nvPr/>
          </p:nvSpPr>
          <p:spPr>
            <a:xfrm>
              <a:off x="0" y="611473"/>
              <a:ext cx="4038600" cy="1671705"/>
            </a:xfrm>
            <a:prstGeom prst="rect">
              <a:avLst/>
            </a:prstGeom>
            <a:solidFill>
              <a:srgbClr val="CAD0CD">
                <a:alpha val="89803"/>
              </a:srgbClr>
            </a:solidFill>
            <a:ln cap="flat" cmpd="sng" w="25400">
              <a:solidFill>
                <a:srgbClr val="CAD0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2f75f83e1a_0_12"/>
            <p:cNvSpPr txBox="1"/>
            <p:nvPr/>
          </p:nvSpPr>
          <p:spPr>
            <a:xfrm>
              <a:off x="0" y="611473"/>
              <a:ext cx="4038600" cy="1671705"/>
            </a:xfrm>
            <a:prstGeom prst="rect">
              <a:avLst/>
            </a:prstGeom>
            <a:noFill/>
            <a:ln>
              <a:noFill/>
            </a:ln>
          </p:spPr>
          <p:txBody>
            <a:bodyPr anchorCtr="0" anchor="t" bIns="128000" lIns="85325" spcFirstLastPara="1" rIns="113775" wrap="square" tIns="853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Budget</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Runtime</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Genres</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a:t>
              </a:r>
              <a:r>
                <a:rPr b="0" i="0" lang="en-US" sz="1600" u="none" cap="none" strike="noStrike">
                  <a:solidFill>
                    <a:srgbClr val="000000"/>
                  </a:solidFill>
                  <a:latin typeface="Arial"/>
                  <a:ea typeface="Arial"/>
                  <a:cs typeface="Arial"/>
                  <a:sym typeface="Arial"/>
                </a:rPr>
                <a:t>elease Date</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Language </a:t>
              </a:r>
              <a:endParaRPr b="0" i="0" sz="16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Title</a:t>
              </a:r>
              <a:endParaRPr b="0" i="0" sz="1600" u="none" cap="none" strike="noStrike">
                <a:solidFill>
                  <a:srgbClr val="000000"/>
                </a:solidFill>
                <a:latin typeface="Arial"/>
                <a:ea typeface="Arial"/>
                <a:cs typeface="Arial"/>
                <a:sym typeface="Arial"/>
              </a:endParaRPr>
            </a:p>
          </p:txBody>
        </p:sp>
      </p:grpSp>
      <p:sp>
        <p:nvSpPr>
          <p:cNvPr id="147" name="Google Shape;147;g22f75f83e1a_0_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Critiques of Dataset</a:t>
            </a:r>
            <a:endParaRPr/>
          </a:p>
        </p:txBody>
      </p:sp>
      <p:sp>
        <p:nvSpPr>
          <p:cNvPr id="153" name="Google Shape;153;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1800"/>
              <a:buFont typeface="Arial"/>
              <a:buChar char="●"/>
            </a:pPr>
            <a:r>
              <a:rPr b="0" i="0" lang="en-US" sz="1800" u="none" strike="noStrike">
                <a:solidFill>
                  <a:srgbClr val="595959"/>
                </a:solidFill>
                <a:latin typeface="Arial"/>
                <a:ea typeface="Arial"/>
                <a:cs typeface="Arial"/>
                <a:sym typeface="Arial"/>
              </a:rPr>
              <a:t>Lots of missing values</a:t>
            </a:r>
            <a:endParaRPr/>
          </a:p>
          <a:p>
            <a:pPr indent="-285750" lvl="1" marL="742950" rtl="0" algn="l">
              <a:lnSpc>
                <a:spcPct val="100000"/>
              </a:lnSpc>
              <a:spcBef>
                <a:spcPts val="0"/>
              </a:spcBef>
              <a:spcAft>
                <a:spcPts val="0"/>
              </a:spcAft>
              <a:buClr>
                <a:srgbClr val="595959"/>
              </a:buClr>
              <a:buSzPts val="1400"/>
              <a:buFont typeface="Arial"/>
              <a:buChar char="○"/>
            </a:pPr>
            <a:r>
              <a:rPr b="0" i="0" lang="en-US" sz="1400" u="none" strike="noStrike">
                <a:solidFill>
                  <a:srgbClr val="595959"/>
                </a:solidFill>
                <a:latin typeface="Arial"/>
                <a:ea typeface="Arial"/>
                <a:cs typeface="Arial"/>
                <a:sym typeface="Arial"/>
              </a:rPr>
              <a:t>Belongs to collection, budget, generes, homepage(urls), crew</a:t>
            </a:r>
            <a:endParaRPr/>
          </a:p>
          <a:p>
            <a:pPr indent="-342900" lvl="0" marL="342900" rtl="0" algn="l">
              <a:lnSpc>
                <a:spcPct val="100000"/>
              </a:lnSpc>
              <a:spcBef>
                <a:spcPts val="0"/>
              </a:spcBef>
              <a:spcAft>
                <a:spcPts val="0"/>
              </a:spcAft>
              <a:buClr>
                <a:srgbClr val="595959"/>
              </a:buClr>
              <a:buSzPts val="1800"/>
              <a:buFont typeface="Arial"/>
              <a:buChar char="●"/>
            </a:pPr>
            <a:r>
              <a:rPr b="0" i="0" lang="en-US" sz="1800" u="none" strike="noStrike">
                <a:solidFill>
                  <a:srgbClr val="595959"/>
                </a:solidFill>
                <a:latin typeface="Arial"/>
                <a:ea typeface="Arial"/>
                <a:cs typeface="Arial"/>
                <a:sym typeface="Arial"/>
              </a:rPr>
              <a:t>Popularity ranges from 0 - 547? </a:t>
            </a:r>
            <a:endParaRPr b="0" i="0" sz="1800" u="none" strike="noStrike">
              <a:solidFill>
                <a:srgbClr val="595959"/>
              </a:solidFill>
              <a:latin typeface="Arial"/>
              <a:ea typeface="Arial"/>
              <a:cs typeface="Arial"/>
              <a:sym typeface="Arial"/>
            </a:endParaRPr>
          </a:p>
          <a:p>
            <a:pPr indent="-285750" lvl="1" marL="742950" rtl="0" algn="l">
              <a:lnSpc>
                <a:spcPct val="100000"/>
              </a:lnSpc>
              <a:spcBef>
                <a:spcPts val="0"/>
              </a:spcBef>
              <a:spcAft>
                <a:spcPts val="0"/>
              </a:spcAft>
              <a:buClr>
                <a:srgbClr val="595959"/>
              </a:buClr>
              <a:buSzPts val="1800"/>
              <a:buFont typeface="Arial"/>
              <a:buChar char="○"/>
            </a:pPr>
            <a:r>
              <a:rPr lang="en-US" sz="1800">
                <a:solidFill>
                  <a:srgbClr val="595959"/>
                </a:solidFill>
              </a:rPr>
              <a:t>How? </a:t>
            </a:r>
            <a:endParaRPr b="0" i="0" sz="1800" u="none" strike="noStrike">
              <a:solidFill>
                <a:srgbClr val="595959"/>
              </a:solidFill>
              <a:latin typeface="Arial"/>
              <a:ea typeface="Arial"/>
              <a:cs typeface="Arial"/>
              <a:sym typeface="Arial"/>
            </a:endParaRPr>
          </a:p>
          <a:p>
            <a:pPr indent="-285750" lvl="1" marL="742950" rtl="0" algn="l">
              <a:lnSpc>
                <a:spcPct val="100000"/>
              </a:lnSpc>
              <a:spcBef>
                <a:spcPts val="0"/>
              </a:spcBef>
              <a:spcAft>
                <a:spcPts val="0"/>
              </a:spcAft>
              <a:buClr>
                <a:srgbClr val="595959"/>
              </a:buClr>
              <a:buSzPts val="1800"/>
              <a:buChar char="○"/>
            </a:pPr>
            <a:r>
              <a:rPr lang="en-US" sz="1800">
                <a:solidFill>
                  <a:srgbClr val="595959"/>
                </a:solidFill>
              </a:rPr>
              <a:t>When?</a:t>
            </a:r>
            <a:endParaRPr sz="1800">
              <a:solidFill>
                <a:srgbClr val="595959"/>
              </a:solidFill>
            </a:endParaRPr>
          </a:p>
          <a:p>
            <a:pPr indent="-342900" lvl="0" marL="342900" rtl="0" algn="l">
              <a:lnSpc>
                <a:spcPct val="100000"/>
              </a:lnSpc>
              <a:spcBef>
                <a:spcPts val="0"/>
              </a:spcBef>
              <a:spcAft>
                <a:spcPts val="0"/>
              </a:spcAft>
              <a:buClr>
                <a:srgbClr val="595959"/>
              </a:buClr>
              <a:buSzPts val="1800"/>
              <a:buFont typeface="Arial"/>
              <a:buChar char="●"/>
            </a:pPr>
            <a:r>
              <a:rPr b="0" i="0" lang="en-US" sz="1800" u="none" strike="noStrike">
                <a:solidFill>
                  <a:srgbClr val="595959"/>
                </a:solidFill>
                <a:latin typeface="Arial"/>
                <a:ea typeface="Arial"/>
                <a:cs typeface="Arial"/>
                <a:sym typeface="Arial"/>
              </a:rPr>
              <a:t>Different types of input values </a:t>
            </a:r>
            <a:endParaRPr/>
          </a:p>
          <a:p>
            <a:pPr indent="-285750" lvl="1" marL="742950" rtl="0" algn="l">
              <a:lnSpc>
                <a:spcPct val="100000"/>
              </a:lnSpc>
              <a:spcBef>
                <a:spcPts val="0"/>
              </a:spcBef>
              <a:spcAft>
                <a:spcPts val="0"/>
              </a:spcAft>
              <a:buClr>
                <a:srgbClr val="595959"/>
              </a:buClr>
              <a:buSzPts val="1400"/>
              <a:buFont typeface="Arial"/>
              <a:buChar char="○"/>
            </a:pPr>
            <a:r>
              <a:rPr b="0" i="0" lang="en-US" sz="1400" u="none" strike="noStrike">
                <a:solidFill>
                  <a:srgbClr val="595959"/>
                </a:solidFill>
                <a:latin typeface="Arial"/>
                <a:ea typeface="Arial"/>
                <a:cs typeface="Arial"/>
                <a:sym typeface="Arial"/>
              </a:rPr>
              <a:t>Production companies, production countries, spoken language</a:t>
            </a:r>
            <a:endParaRPr/>
          </a:p>
          <a:p>
            <a:pPr indent="-285750" lvl="1" marL="742950" rtl="0" algn="l">
              <a:lnSpc>
                <a:spcPct val="100000"/>
              </a:lnSpc>
              <a:spcBef>
                <a:spcPts val="0"/>
              </a:spcBef>
              <a:spcAft>
                <a:spcPts val="0"/>
              </a:spcAft>
              <a:buClr>
                <a:srgbClr val="595959"/>
              </a:buClr>
              <a:buSzPts val="1400"/>
              <a:buFont typeface="Arial"/>
              <a:buChar char="○"/>
            </a:pPr>
            <a:r>
              <a:rPr b="0" i="0" lang="en-US" sz="1400" u="none" strike="noStrike">
                <a:solidFill>
                  <a:srgbClr val="595959"/>
                </a:solidFill>
                <a:latin typeface="Arial"/>
                <a:ea typeface="Arial"/>
                <a:cs typeface="Arial"/>
                <a:sym typeface="Arial"/>
              </a:rPr>
              <a:t>Some movie titles are numbers instead of string values</a:t>
            </a:r>
            <a:endParaRPr sz="1400">
              <a:solidFill>
                <a:srgbClr val="595959"/>
              </a:solidFill>
            </a:endParaRPr>
          </a:p>
          <a:p>
            <a:pPr indent="-342900" lvl="0" marL="342900" rtl="0" algn="l">
              <a:lnSpc>
                <a:spcPct val="100000"/>
              </a:lnSpc>
              <a:spcBef>
                <a:spcPts val="0"/>
              </a:spcBef>
              <a:spcAft>
                <a:spcPts val="0"/>
              </a:spcAft>
              <a:buClr>
                <a:srgbClr val="595959"/>
              </a:buClr>
              <a:buSzPts val="1800"/>
              <a:buChar char="●"/>
            </a:pPr>
            <a:r>
              <a:rPr lang="en-US" sz="1800">
                <a:solidFill>
                  <a:srgbClr val="595959"/>
                </a:solidFill>
              </a:rPr>
              <a:t>Columns that include multiple values </a:t>
            </a:r>
            <a:endParaRPr sz="1800">
              <a:solidFill>
                <a:srgbClr val="595959"/>
              </a:solidFill>
            </a:endParaRPr>
          </a:p>
          <a:p>
            <a:pPr indent="-260350" lvl="1" marL="742950" rtl="0" algn="l">
              <a:lnSpc>
                <a:spcPct val="100000"/>
              </a:lnSpc>
              <a:spcBef>
                <a:spcPts val="0"/>
              </a:spcBef>
              <a:spcAft>
                <a:spcPts val="0"/>
              </a:spcAft>
              <a:buClr>
                <a:srgbClr val="595959"/>
              </a:buClr>
              <a:buSzPts val="1400"/>
              <a:buChar char="○"/>
            </a:pPr>
            <a:r>
              <a:rPr lang="en-US" sz="1400">
                <a:solidFill>
                  <a:srgbClr val="595959"/>
                </a:solidFill>
              </a:rPr>
              <a:t>Example: 2 genres </a:t>
            </a:r>
            <a:endParaRPr sz="1400">
              <a:solidFill>
                <a:srgbClr val="595959"/>
              </a:solidFill>
            </a:endParaRPr>
          </a:p>
          <a:p>
            <a:pPr indent="-260350" lvl="1" marL="742950" rtl="0" algn="l">
              <a:lnSpc>
                <a:spcPct val="100000"/>
              </a:lnSpc>
              <a:spcBef>
                <a:spcPts val="0"/>
              </a:spcBef>
              <a:spcAft>
                <a:spcPts val="0"/>
              </a:spcAft>
              <a:buClr>
                <a:srgbClr val="595959"/>
              </a:buClr>
              <a:buSzPts val="1400"/>
              <a:buChar char="○"/>
            </a:pPr>
            <a:r>
              <a:rPr lang="en-US" sz="1400">
                <a:solidFill>
                  <a:srgbClr val="595959"/>
                </a:solidFill>
              </a:rPr>
              <a:t>Unclear if first genre is primary or if order was considered at all </a:t>
            </a:r>
            <a:endParaRPr sz="1400">
              <a:solidFill>
                <a:srgbClr val="595959"/>
              </a:solidFill>
            </a:endParaRPr>
          </a:p>
        </p:txBody>
      </p:sp>
      <p:sp>
        <p:nvSpPr>
          <p:cNvPr id="154" name="Google Shape;154;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Critiques of Previous Work</a:t>
            </a:r>
            <a:endParaRPr/>
          </a:p>
        </p:txBody>
      </p:sp>
      <p:sp>
        <p:nvSpPr>
          <p:cNvPr id="160" name="Google Shape;160;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00000"/>
              </a:lnSpc>
              <a:spcBef>
                <a:spcPts val="0"/>
              </a:spcBef>
              <a:spcAft>
                <a:spcPts val="0"/>
              </a:spcAft>
              <a:buSzPts val="1800"/>
              <a:buChar char="●"/>
            </a:pPr>
            <a:r>
              <a:rPr lang="en-US"/>
              <a:t>Gender of main character</a:t>
            </a:r>
            <a:endParaRPr/>
          </a:p>
          <a:p>
            <a:pPr indent="-342900" lvl="0" marL="457200" rtl="0" algn="l">
              <a:lnSpc>
                <a:spcPct val="100000"/>
              </a:lnSpc>
              <a:spcBef>
                <a:spcPts val="0"/>
              </a:spcBef>
              <a:spcAft>
                <a:spcPts val="0"/>
              </a:spcAft>
              <a:buSzPts val="1800"/>
              <a:buChar char="●"/>
            </a:pPr>
            <a:r>
              <a:rPr lang="en-US"/>
              <a:t>Director of the film</a:t>
            </a:r>
            <a:endParaRPr/>
          </a:p>
          <a:p>
            <a:pPr indent="-342900" lvl="1" marL="914400" rtl="0" algn="l">
              <a:lnSpc>
                <a:spcPct val="100000"/>
              </a:lnSpc>
              <a:spcBef>
                <a:spcPts val="0"/>
              </a:spcBef>
              <a:spcAft>
                <a:spcPts val="0"/>
              </a:spcAft>
              <a:buSzPts val="1800"/>
              <a:buChar char="○"/>
            </a:pPr>
            <a:r>
              <a:rPr lang="en-US"/>
              <a:t>Not a common consideration to see a movie and process of extracting director is very tedious.  </a:t>
            </a:r>
            <a:endParaRPr/>
          </a:p>
          <a:p>
            <a:pPr indent="-342900" lvl="0" marL="457200" rtl="0" algn="l">
              <a:lnSpc>
                <a:spcPct val="100000"/>
              </a:lnSpc>
              <a:spcBef>
                <a:spcPts val="0"/>
              </a:spcBef>
              <a:spcAft>
                <a:spcPts val="0"/>
              </a:spcAft>
              <a:buSzPts val="1800"/>
              <a:buChar char="●"/>
            </a:pPr>
            <a:r>
              <a:rPr lang="en-US"/>
              <a:t>Production Company range is so large that majority fall into “other” category</a:t>
            </a:r>
            <a:endParaRPr/>
          </a:p>
          <a:p>
            <a:pPr indent="0" lvl="0" marL="457200" rtl="0" algn="l">
              <a:lnSpc>
                <a:spcPct val="100000"/>
              </a:lnSpc>
              <a:spcBef>
                <a:spcPts val="0"/>
              </a:spcBef>
              <a:spcAft>
                <a:spcPts val="0"/>
              </a:spcAft>
              <a:buSzPts val="1800"/>
              <a:buNone/>
            </a:pPr>
            <a:r>
              <a:t/>
            </a:r>
            <a:endParaRPr/>
          </a:p>
        </p:txBody>
      </p:sp>
      <p:sp>
        <p:nvSpPr>
          <p:cNvPr id="161" name="Google Shape;161;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Arial"/>
              <a:buNone/>
            </a:pPr>
            <a:r>
              <a:rPr lang="en-US"/>
              <a:t>Solution</a:t>
            </a:r>
            <a:endParaRPr/>
          </a:p>
        </p:txBody>
      </p:sp>
      <p:grpSp>
        <p:nvGrpSpPr>
          <p:cNvPr id="167" name="Google Shape;167;p7"/>
          <p:cNvGrpSpPr/>
          <p:nvPr/>
        </p:nvGrpSpPr>
        <p:grpSpPr>
          <a:xfrm>
            <a:off x="457200" y="1200192"/>
            <a:ext cx="8229600" cy="3394388"/>
            <a:chOff x="0" y="41"/>
            <a:chExt cx="8229600" cy="3394388"/>
          </a:xfrm>
        </p:grpSpPr>
        <p:sp>
          <p:nvSpPr>
            <p:cNvPr id="168" name="Google Shape;168;p7"/>
            <p:cNvSpPr/>
            <p:nvPr/>
          </p:nvSpPr>
          <p:spPr>
            <a:xfrm rot="5400000">
              <a:off x="4933808" y="-1805530"/>
              <a:ext cx="1324639" cy="5266944"/>
            </a:xfrm>
            <a:prstGeom prst="round2SameRect">
              <a:avLst>
                <a:gd fmla="val 16667" name="adj1"/>
                <a:gd fmla="val 0" name="adj2"/>
              </a:avLst>
            </a:prstGeom>
            <a:solidFill>
              <a:srgbClr val="CAD0CD">
                <a:alpha val="89803"/>
              </a:srgbClr>
            </a:solidFill>
            <a:ln cap="flat" cmpd="sng" w="25400">
              <a:solidFill>
                <a:srgbClr val="CAD0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txBox="1"/>
            <p:nvPr/>
          </p:nvSpPr>
          <p:spPr>
            <a:xfrm>
              <a:off x="2962656" y="230286"/>
              <a:ext cx="5202280" cy="1195311"/>
            </a:xfrm>
            <a:prstGeom prst="rect">
              <a:avLst/>
            </a:prstGeom>
            <a:noFill/>
            <a:ln>
              <a:noFill/>
            </a:ln>
          </p:spPr>
          <p:txBody>
            <a:bodyPr anchorCtr="0" anchor="ctr" bIns="34275" lIns="68575" spcFirstLastPara="1" rIns="68575" wrap="square" tIns="34275">
              <a:noAutofit/>
            </a:bodyPr>
            <a:lstStyle/>
            <a:p>
              <a:pPr indent="-171450" lvl="1" marL="171450" marR="0" rtl="0" algn="l">
                <a:lnSpc>
                  <a:spcPct val="9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Removing unwanted variables</a:t>
              </a:r>
              <a:endParaRPr b="0" i="0" sz="18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Dealing with missing values</a:t>
              </a:r>
              <a:endParaRPr b="0" i="0" sz="18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Formatting Date Values</a:t>
              </a:r>
              <a:endParaRPr b="0" i="0" sz="18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Coercion of parameters to required data </a:t>
              </a:r>
              <a:endParaRPr b="0" i="0" sz="1800" u="none" cap="none" strike="noStrike">
                <a:solidFill>
                  <a:srgbClr val="000000"/>
                </a:solidFill>
                <a:latin typeface="Arial"/>
                <a:ea typeface="Arial"/>
                <a:cs typeface="Arial"/>
                <a:sym typeface="Arial"/>
              </a:endParaRPr>
            </a:p>
          </p:txBody>
        </p:sp>
        <p:sp>
          <p:nvSpPr>
            <p:cNvPr id="170" name="Google Shape;170;p7"/>
            <p:cNvSpPr/>
            <p:nvPr/>
          </p:nvSpPr>
          <p:spPr>
            <a:xfrm>
              <a:off x="0" y="41"/>
              <a:ext cx="2962656" cy="1655799"/>
            </a:xfrm>
            <a:prstGeom prst="roundRect">
              <a:avLst>
                <a:gd fmla="val 16667" name="adj"/>
              </a:avLst>
            </a:prstGeom>
            <a:solidFill>
              <a:srgbClr val="0F5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txBox="1"/>
            <p:nvPr/>
          </p:nvSpPr>
          <p:spPr>
            <a:xfrm>
              <a:off x="80829" y="80870"/>
              <a:ext cx="2800998" cy="1494141"/>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Arial"/>
                  <a:ea typeface="Arial"/>
                  <a:cs typeface="Arial"/>
                  <a:sym typeface="Arial"/>
                </a:rPr>
                <a:t>Clean Data</a:t>
              </a:r>
              <a:endParaRPr b="0" i="0" sz="4800" u="none" cap="none" strike="noStrike">
                <a:solidFill>
                  <a:schemeClr val="lt1"/>
                </a:solidFill>
                <a:latin typeface="Arial"/>
                <a:ea typeface="Arial"/>
                <a:cs typeface="Arial"/>
                <a:sym typeface="Arial"/>
              </a:endParaRPr>
            </a:p>
          </p:txBody>
        </p:sp>
        <p:sp>
          <p:nvSpPr>
            <p:cNvPr id="172" name="Google Shape;172;p7"/>
            <p:cNvSpPr/>
            <p:nvPr/>
          </p:nvSpPr>
          <p:spPr>
            <a:xfrm rot="5400000">
              <a:off x="4933808" y="-66941"/>
              <a:ext cx="1324639" cy="5266944"/>
            </a:xfrm>
            <a:prstGeom prst="round2SameRect">
              <a:avLst>
                <a:gd fmla="val 16667" name="adj1"/>
                <a:gd fmla="val 0" name="adj2"/>
              </a:avLst>
            </a:prstGeom>
            <a:solidFill>
              <a:srgbClr val="CAD0CD">
                <a:alpha val="89803"/>
              </a:srgbClr>
            </a:solidFill>
            <a:ln cap="flat" cmpd="sng" w="25400">
              <a:solidFill>
                <a:srgbClr val="CAD0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txBox="1"/>
            <p:nvPr/>
          </p:nvSpPr>
          <p:spPr>
            <a:xfrm>
              <a:off x="2962656" y="1968875"/>
              <a:ext cx="5202280" cy="1195311"/>
            </a:xfrm>
            <a:prstGeom prst="rect">
              <a:avLst/>
            </a:prstGeom>
            <a:noFill/>
            <a:ln>
              <a:noFill/>
            </a:ln>
          </p:spPr>
          <p:txBody>
            <a:bodyPr anchorCtr="0" anchor="ctr" bIns="34275" lIns="68575" spcFirstLastPara="1" rIns="68575" wrap="square" tIns="34275">
              <a:noAutofit/>
            </a:bodyPr>
            <a:lstStyle/>
            <a:p>
              <a:pPr indent="-171450" lvl="1" marL="171450" marR="0" rtl="0" algn="l">
                <a:lnSpc>
                  <a:spcPct val="90000"/>
                </a:lnSpc>
                <a:spcBef>
                  <a:spcPts val="0"/>
                </a:spcBef>
                <a:spcAft>
                  <a:spcPts val="0"/>
                </a:spcAft>
                <a:buClr>
                  <a:srgbClr val="000000"/>
                </a:buClr>
                <a:buSzPts val="1800"/>
                <a:buFont typeface="Arial"/>
                <a:buChar char="•"/>
              </a:pPr>
              <a:r>
                <a:rPr lang="en-US" sz="1800"/>
                <a:t>Random Forest</a:t>
              </a:r>
              <a:endParaRPr b="0" i="0" sz="18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rgbClr val="000000"/>
                </a:buClr>
                <a:buSzPts val="1800"/>
                <a:buFont typeface="Arial"/>
                <a:buChar char="•"/>
              </a:pPr>
              <a:r>
                <a:rPr lang="en-US" sz="1800"/>
                <a:t>Gradient Boosting</a:t>
              </a:r>
              <a:endParaRPr sz="1800"/>
            </a:p>
            <a:p>
              <a:pPr indent="-171450" lvl="1" marL="171450" marR="0" rtl="0" algn="l">
                <a:lnSpc>
                  <a:spcPct val="90000"/>
                </a:lnSpc>
                <a:spcBef>
                  <a:spcPts val="270"/>
                </a:spcBef>
                <a:spcAft>
                  <a:spcPts val="0"/>
                </a:spcAft>
                <a:buClr>
                  <a:srgbClr val="000000"/>
                </a:buClr>
                <a:buSzPts val="1800"/>
                <a:buFont typeface="Arial"/>
                <a:buChar char="•"/>
              </a:pPr>
              <a:r>
                <a:rPr lang="en-US" sz="1800"/>
                <a:t>Neural Networks: need more data for NN to be effective</a:t>
              </a:r>
              <a:endParaRPr b="0" i="0" sz="1800" u="none" cap="none" strike="noStrike">
                <a:solidFill>
                  <a:srgbClr val="000000"/>
                </a:solidFill>
                <a:latin typeface="Arial"/>
                <a:ea typeface="Arial"/>
                <a:cs typeface="Arial"/>
                <a:sym typeface="Arial"/>
              </a:endParaRPr>
            </a:p>
          </p:txBody>
        </p:sp>
        <p:sp>
          <p:nvSpPr>
            <p:cNvPr id="174" name="Google Shape;174;p7"/>
            <p:cNvSpPr/>
            <p:nvPr/>
          </p:nvSpPr>
          <p:spPr>
            <a:xfrm>
              <a:off x="0" y="1738630"/>
              <a:ext cx="2962656" cy="1655799"/>
            </a:xfrm>
            <a:prstGeom prst="roundRect">
              <a:avLst>
                <a:gd fmla="val 16667" name="adj"/>
              </a:avLst>
            </a:prstGeom>
            <a:solidFill>
              <a:srgbClr val="0F563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txBox="1"/>
            <p:nvPr/>
          </p:nvSpPr>
          <p:spPr>
            <a:xfrm>
              <a:off x="80829" y="1819459"/>
              <a:ext cx="2800998" cy="1494141"/>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Arial"/>
                  <a:ea typeface="Arial"/>
                  <a:cs typeface="Arial"/>
                  <a:sym typeface="Arial"/>
                </a:rPr>
                <a:t>Analysis</a:t>
              </a:r>
              <a:endParaRPr b="0" i="0" sz="4800" u="none" cap="none" strike="noStrike">
                <a:solidFill>
                  <a:schemeClr val="lt1"/>
                </a:solidFill>
                <a:latin typeface="Arial"/>
                <a:ea typeface="Arial"/>
                <a:cs typeface="Arial"/>
                <a:sym typeface="Arial"/>
              </a:endParaRPr>
            </a:p>
          </p:txBody>
        </p:sp>
      </p:grpSp>
      <p:sp>
        <p:nvSpPr>
          <p:cNvPr id="176" name="Google Shape;176;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nformal_presentation_powerpoint_2">
  <a:themeElements>
    <a:clrScheme name="Custom WM">
      <a:dk1>
        <a:srgbClr val="000000"/>
      </a:dk1>
      <a:lt1>
        <a:srgbClr val="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2023-04-17T12:53:18Z</dcterms:created>
  <dc:creator>Barlow, Kylah</dc:creator>
</cp:coreProperties>
</file>