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3.xml" ContentType="application/vnd.openxmlformats-officedocument.theme+xml"/>
  <Override PartName="/ppt/slideLayouts/slideLayout6.xml" ContentType="application/vnd.openxmlformats-officedocument.presentationml.slideLayout+xml"/>
  <Override PartName="/ppt/theme/theme4.xml" ContentType="application/vnd.openxmlformats-officedocument.them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5.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 id="2147483662" r:id="rId2"/>
    <p:sldMasterId id="2147483666" r:id="rId3"/>
    <p:sldMasterId id="2147483664" r:id="rId4"/>
    <p:sldMasterId id="2147483669" r:id="rId5"/>
  </p:sldMasterIdLst>
  <p:sldIdLst>
    <p:sldId id="276" r:id="rId6"/>
    <p:sldId id="257" r:id="rId7"/>
    <p:sldId id="480" r:id="rId8"/>
    <p:sldId id="1246" r:id="rId9"/>
    <p:sldId id="1247" r:id="rId10"/>
    <p:sldId id="1248" r:id="rId11"/>
    <p:sldId id="1249" r:id="rId12"/>
    <p:sldId id="1250" r:id="rId13"/>
    <p:sldId id="885" r:id="rId14"/>
    <p:sldId id="1174" r:id="rId15"/>
    <p:sldId id="919" r:id="rId16"/>
    <p:sldId id="920" r:id="rId17"/>
    <p:sldId id="1050" r:id="rId18"/>
    <p:sldId id="1251" r:id="rId19"/>
    <p:sldId id="1252" r:id="rId20"/>
    <p:sldId id="1253" r:id="rId21"/>
    <p:sldId id="1254" r:id="rId22"/>
    <p:sldId id="1255" r:id="rId23"/>
    <p:sldId id="1051" r:id="rId24"/>
    <p:sldId id="886" r:id="rId25"/>
    <p:sldId id="933" r:id="rId26"/>
    <p:sldId id="1067" r:id="rId27"/>
    <p:sldId id="1256" r:id="rId28"/>
    <p:sldId id="1257" r:id="rId29"/>
    <p:sldId id="1258" r:id="rId30"/>
    <p:sldId id="1259" r:id="rId31"/>
    <p:sldId id="1260" r:id="rId32"/>
    <p:sldId id="1261" r:id="rId33"/>
    <p:sldId id="1262" r:id="rId34"/>
    <p:sldId id="1263" r:id="rId35"/>
    <p:sldId id="1264" r:id="rId36"/>
    <p:sldId id="977" r:id="rId37"/>
    <p:sldId id="1185" r:id="rId38"/>
    <p:sldId id="1265" r:id="rId39"/>
    <p:sldId id="1266" r:id="rId40"/>
    <p:sldId id="1267" r:id="rId41"/>
    <p:sldId id="1268" r:id="rId42"/>
    <p:sldId id="1269" r:id="rId43"/>
    <p:sldId id="1186" r:id="rId44"/>
    <p:sldId id="1270" r:id="rId45"/>
    <p:sldId id="1272" r:id="rId46"/>
    <p:sldId id="1271" r:id="rId47"/>
    <p:sldId id="952" r:id="rId48"/>
    <p:sldId id="1166" r:id="rId49"/>
    <p:sldId id="1196" r:id="rId50"/>
    <p:sldId id="1197" r:id="rId51"/>
    <p:sldId id="1273" r:id="rId52"/>
    <p:sldId id="1274" r:id="rId53"/>
    <p:sldId id="1275" r:id="rId54"/>
    <p:sldId id="1198" r:id="rId55"/>
    <p:sldId id="1199" r:id="rId56"/>
    <p:sldId id="1203" r:id="rId57"/>
    <p:sldId id="1204" r:id="rId58"/>
    <p:sldId id="1206" r:id="rId59"/>
    <p:sldId id="1276" r:id="rId60"/>
    <p:sldId id="1278" r:id="rId61"/>
    <p:sldId id="1277" r:id="rId62"/>
    <p:sldId id="1279" r:id="rId63"/>
    <p:sldId id="1280" r:id="rId64"/>
    <p:sldId id="1281" r:id="rId65"/>
    <p:sldId id="1218" r:id="rId66"/>
    <p:sldId id="1219" r:id="rId67"/>
    <p:sldId id="1221" r:id="rId68"/>
    <p:sldId id="1222" r:id="rId69"/>
    <p:sldId id="1223" r:id="rId70"/>
    <p:sldId id="1225" r:id="rId71"/>
    <p:sldId id="1282" r:id="rId72"/>
    <p:sldId id="1283" r:id="rId73"/>
    <p:sldId id="1236" r:id="rId74"/>
    <p:sldId id="1284" r:id="rId75"/>
    <p:sldId id="1285" r:id="rId76"/>
    <p:sldId id="1286" r:id="rId77"/>
    <p:sldId id="1287" r:id="rId78"/>
    <p:sldId id="1243" r:id="rId79"/>
    <p:sldId id="1244" r:id="rId80"/>
    <p:sldId id="1245" r:id="rId81"/>
    <p:sldId id="1288" r:id="rId82"/>
    <p:sldId id="1289" r:id="rId83"/>
    <p:sldId id="1290" r:id="rId84"/>
    <p:sldId id="1291" r:id="rId85"/>
    <p:sldId id="1292" r:id="rId86"/>
    <p:sldId id="1293" r:id="rId87"/>
    <p:sldId id="1294" r:id="rId88"/>
    <p:sldId id="1295" r:id="rId89"/>
    <p:sldId id="1296" r:id="rId90"/>
    <p:sldId id="1297" r:id="rId91"/>
    <p:sldId id="1298" r:id="rId92"/>
    <p:sldId id="1299" r:id="rId93"/>
    <p:sldId id="1300" r:id="rId94"/>
    <p:sldId id="1301" r:id="rId95"/>
    <p:sldId id="1302" r:id="rId96"/>
    <p:sldId id="1303" r:id="rId97"/>
    <p:sldId id="1304" r:id="rId98"/>
    <p:sldId id="1305" r:id="rId99"/>
    <p:sldId id="1306" r:id="rId100"/>
    <p:sldId id="1307" r:id="rId101"/>
    <p:sldId id="1308" r:id="rId102"/>
    <p:sldId id="1309" r:id="rId103"/>
    <p:sldId id="1310" r:id="rId104"/>
    <p:sldId id="1311" r:id="rId105"/>
    <p:sldId id="1312" r:id="rId106"/>
    <p:sldId id="1313" r:id="rId10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6CB8"/>
    <a:srgbClr val="AFA6C5"/>
    <a:srgbClr val="B4D7D1"/>
    <a:srgbClr val="26ADAE"/>
    <a:srgbClr val="C0225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5872" autoAdjust="0"/>
  </p:normalViewPr>
  <p:slideViewPr>
    <p:cSldViewPr snapToGrid="0" snapToObjects="1">
      <p:cViewPr varScale="1">
        <p:scale>
          <a:sx n="74" d="100"/>
          <a:sy n="74" d="100"/>
        </p:scale>
        <p:origin x="-448" y="-104"/>
      </p:cViewPr>
      <p:guideLst>
        <p:guide orient="horz" pos="2160"/>
        <p:guide pos="2880"/>
      </p:guideLst>
    </p:cSldViewPr>
  </p:slideViewPr>
  <p:notesTextViewPr>
    <p:cViewPr>
      <p:scale>
        <a:sx n="100" d="100"/>
        <a:sy n="100" d="100"/>
      </p:scale>
      <p:origin x="0" y="0"/>
    </p:cViewPr>
  </p:notesTextViewPr>
  <p:sorterViewPr>
    <p:cViewPr>
      <p:scale>
        <a:sx n="66" d="100"/>
        <a:sy n="66" d="100"/>
      </p:scale>
      <p:origin x="0" y="2168"/>
    </p:cViewPr>
  </p:sorterViewPr>
  <p:gridSpacing cx="72008" cy="72008"/>
</p:viewPr>
</file>

<file path=ppt/_rels/presentation.xml.rels><?xml version="1.0" encoding="UTF-8" standalone="yes"?>
<Relationships xmlns="http://schemas.openxmlformats.org/package/2006/relationships"><Relationship Id="rId101" Type="http://schemas.openxmlformats.org/officeDocument/2006/relationships/slide" Target="slides/slide96.xml"/><Relationship Id="rId102" Type="http://schemas.openxmlformats.org/officeDocument/2006/relationships/slide" Target="slides/slide97.xml"/><Relationship Id="rId103" Type="http://schemas.openxmlformats.org/officeDocument/2006/relationships/slide" Target="slides/slide98.xml"/><Relationship Id="rId104" Type="http://schemas.openxmlformats.org/officeDocument/2006/relationships/slide" Target="slides/slide99.xml"/><Relationship Id="rId105" Type="http://schemas.openxmlformats.org/officeDocument/2006/relationships/slide" Target="slides/slide100.xml"/><Relationship Id="rId106" Type="http://schemas.openxmlformats.org/officeDocument/2006/relationships/slide" Target="slides/slide101.xml"/><Relationship Id="rId107" Type="http://schemas.openxmlformats.org/officeDocument/2006/relationships/slide" Target="slides/slide102.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Master" Target="slideMasters/slideMaster3.xml"/><Relationship Id="rId4" Type="http://schemas.openxmlformats.org/officeDocument/2006/relationships/slideMaster" Target="slideMasters/slideMaster4.xml"/><Relationship Id="rId5" Type="http://schemas.openxmlformats.org/officeDocument/2006/relationships/slideMaster" Target="slideMasters/slideMaster5.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8" Type="http://schemas.openxmlformats.org/officeDocument/2006/relationships/printerSettings" Target="printerSettings/printerSettings1.bin"/><Relationship Id="rId109" Type="http://schemas.openxmlformats.org/officeDocument/2006/relationships/presProps" Target="presProps.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17" Type="http://schemas.openxmlformats.org/officeDocument/2006/relationships/slide" Target="slides/slide12.xml"/><Relationship Id="rId18" Type="http://schemas.openxmlformats.org/officeDocument/2006/relationships/slide" Target="slides/slide13.xml"/><Relationship Id="rId19" Type="http://schemas.openxmlformats.org/officeDocument/2006/relationships/slide" Target="slides/slide14.xml"/><Relationship Id="rId30" Type="http://schemas.openxmlformats.org/officeDocument/2006/relationships/slide" Target="slides/slide25.xml"/><Relationship Id="rId31" Type="http://schemas.openxmlformats.org/officeDocument/2006/relationships/slide" Target="slides/slide26.xml"/><Relationship Id="rId32" Type="http://schemas.openxmlformats.org/officeDocument/2006/relationships/slide" Target="slides/slide27.xml"/><Relationship Id="rId33" Type="http://schemas.openxmlformats.org/officeDocument/2006/relationships/slide" Target="slides/slide28.xml"/><Relationship Id="rId34" Type="http://schemas.openxmlformats.org/officeDocument/2006/relationships/slide" Target="slides/slide29.xml"/><Relationship Id="rId35" Type="http://schemas.openxmlformats.org/officeDocument/2006/relationships/slide" Target="slides/slide30.xml"/><Relationship Id="rId36" Type="http://schemas.openxmlformats.org/officeDocument/2006/relationships/slide" Target="slides/slide31.xml"/><Relationship Id="rId37" Type="http://schemas.openxmlformats.org/officeDocument/2006/relationships/slide" Target="slides/slide32.xml"/><Relationship Id="rId38" Type="http://schemas.openxmlformats.org/officeDocument/2006/relationships/slide" Target="slides/slide33.xml"/><Relationship Id="rId39" Type="http://schemas.openxmlformats.org/officeDocument/2006/relationships/slide" Target="slides/slide34.xml"/><Relationship Id="rId50" Type="http://schemas.openxmlformats.org/officeDocument/2006/relationships/slide" Target="slides/slide45.xml"/><Relationship Id="rId51" Type="http://schemas.openxmlformats.org/officeDocument/2006/relationships/slide" Target="slides/slide46.xml"/><Relationship Id="rId52" Type="http://schemas.openxmlformats.org/officeDocument/2006/relationships/slide" Target="slides/slide47.xml"/><Relationship Id="rId53" Type="http://schemas.openxmlformats.org/officeDocument/2006/relationships/slide" Target="slides/slide48.xml"/><Relationship Id="rId54" Type="http://schemas.openxmlformats.org/officeDocument/2006/relationships/slide" Target="slides/slide49.xml"/><Relationship Id="rId55" Type="http://schemas.openxmlformats.org/officeDocument/2006/relationships/slide" Target="slides/slide50.xml"/><Relationship Id="rId56" Type="http://schemas.openxmlformats.org/officeDocument/2006/relationships/slide" Target="slides/slide51.xml"/><Relationship Id="rId57" Type="http://schemas.openxmlformats.org/officeDocument/2006/relationships/slide" Target="slides/slide52.xml"/><Relationship Id="rId58" Type="http://schemas.openxmlformats.org/officeDocument/2006/relationships/slide" Target="slides/slide53.xml"/><Relationship Id="rId59" Type="http://schemas.openxmlformats.org/officeDocument/2006/relationships/slide" Target="slides/slide54.xml"/><Relationship Id="rId70" Type="http://schemas.openxmlformats.org/officeDocument/2006/relationships/slide" Target="slides/slide65.xml"/><Relationship Id="rId71" Type="http://schemas.openxmlformats.org/officeDocument/2006/relationships/slide" Target="slides/slide66.xml"/><Relationship Id="rId72" Type="http://schemas.openxmlformats.org/officeDocument/2006/relationships/slide" Target="slides/slide67.xml"/><Relationship Id="rId73" Type="http://schemas.openxmlformats.org/officeDocument/2006/relationships/slide" Target="slides/slide68.xml"/><Relationship Id="rId74" Type="http://schemas.openxmlformats.org/officeDocument/2006/relationships/slide" Target="slides/slide69.xml"/><Relationship Id="rId75" Type="http://schemas.openxmlformats.org/officeDocument/2006/relationships/slide" Target="slides/slide70.xml"/><Relationship Id="rId76" Type="http://schemas.openxmlformats.org/officeDocument/2006/relationships/slide" Target="slides/slide71.xml"/><Relationship Id="rId77" Type="http://schemas.openxmlformats.org/officeDocument/2006/relationships/slide" Target="slides/slide72.xml"/><Relationship Id="rId78" Type="http://schemas.openxmlformats.org/officeDocument/2006/relationships/slide" Target="slides/slide73.xml"/><Relationship Id="rId79" Type="http://schemas.openxmlformats.org/officeDocument/2006/relationships/slide" Target="slides/slide74.xml"/><Relationship Id="rId110" Type="http://schemas.openxmlformats.org/officeDocument/2006/relationships/viewProps" Target="viewProps.xml"/><Relationship Id="rId90" Type="http://schemas.openxmlformats.org/officeDocument/2006/relationships/slide" Target="slides/slide85.xml"/><Relationship Id="rId91" Type="http://schemas.openxmlformats.org/officeDocument/2006/relationships/slide" Target="slides/slide86.xml"/><Relationship Id="rId92" Type="http://schemas.openxmlformats.org/officeDocument/2006/relationships/slide" Target="slides/slide87.xml"/><Relationship Id="rId93" Type="http://schemas.openxmlformats.org/officeDocument/2006/relationships/slide" Target="slides/slide88.xml"/><Relationship Id="rId94" Type="http://schemas.openxmlformats.org/officeDocument/2006/relationships/slide" Target="slides/slide89.xml"/><Relationship Id="rId95" Type="http://schemas.openxmlformats.org/officeDocument/2006/relationships/slide" Target="slides/slide90.xml"/><Relationship Id="rId96" Type="http://schemas.openxmlformats.org/officeDocument/2006/relationships/slide" Target="slides/slide91.xml"/><Relationship Id="rId97" Type="http://schemas.openxmlformats.org/officeDocument/2006/relationships/slide" Target="slides/slide92.xml"/><Relationship Id="rId98" Type="http://schemas.openxmlformats.org/officeDocument/2006/relationships/slide" Target="slides/slide93.xml"/><Relationship Id="rId99" Type="http://schemas.openxmlformats.org/officeDocument/2006/relationships/slide" Target="slides/slide94.xml"/><Relationship Id="rId111" Type="http://schemas.openxmlformats.org/officeDocument/2006/relationships/theme" Target="theme/theme1.xml"/><Relationship Id="rId112" Type="http://schemas.openxmlformats.org/officeDocument/2006/relationships/tableStyles" Target="tableStyles.xml"/><Relationship Id="rId20" Type="http://schemas.openxmlformats.org/officeDocument/2006/relationships/slide" Target="slides/slide15.xml"/><Relationship Id="rId21" Type="http://schemas.openxmlformats.org/officeDocument/2006/relationships/slide" Target="slides/slide16.xml"/><Relationship Id="rId22" Type="http://schemas.openxmlformats.org/officeDocument/2006/relationships/slide" Target="slides/slide17.xml"/><Relationship Id="rId23" Type="http://schemas.openxmlformats.org/officeDocument/2006/relationships/slide" Target="slides/slide18.xml"/><Relationship Id="rId24" Type="http://schemas.openxmlformats.org/officeDocument/2006/relationships/slide" Target="slides/slide19.xml"/><Relationship Id="rId25" Type="http://schemas.openxmlformats.org/officeDocument/2006/relationships/slide" Target="slides/slide20.xml"/><Relationship Id="rId26" Type="http://schemas.openxmlformats.org/officeDocument/2006/relationships/slide" Target="slides/slide21.xml"/><Relationship Id="rId27" Type="http://schemas.openxmlformats.org/officeDocument/2006/relationships/slide" Target="slides/slide22.xml"/><Relationship Id="rId28" Type="http://schemas.openxmlformats.org/officeDocument/2006/relationships/slide" Target="slides/slide23.xml"/><Relationship Id="rId29" Type="http://schemas.openxmlformats.org/officeDocument/2006/relationships/slide" Target="slides/slide24.xml"/><Relationship Id="rId40" Type="http://schemas.openxmlformats.org/officeDocument/2006/relationships/slide" Target="slides/slide35.xml"/><Relationship Id="rId41" Type="http://schemas.openxmlformats.org/officeDocument/2006/relationships/slide" Target="slides/slide36.xml"/><Relationship Id="rId42" Type="http://schemas.openxmlformats.org/officeDocument/2006/relationships/slide" Target="slides/slide37.xml"/><Relationship Id="rId43" Type="http://schemas.openxmlformats.org/officeDocument/2006/relationships/slide" Target="slides/slide38.xml"/><Relationship Id="rId44" Type="http://schemas.openxmlformats.org/officeDocument/2006/relationships/slide" Target="slides/slide39.xml"/><Relationship Id="rId45" Type="http://schemas.openxmlformats.org/officeDocument/2006/relationships/slide" Target="slides/slide40.xml"/><Relationship Id="rId46" Type="http://schemas.openxmlformats.org/officeDocument/2006/relationships/slide" Target="slides/slide41.xml"/><Relationship Id="rId47" Type="http://schemas.openxmlformats.org/officeDocument/2006/relationships/slide" Target="slides/slide42.xml"/><Relationship Id="rId48" Type="http://schemas.openxmlformats.org/officeDocument/2006/relationships/slide" Target="slides/slide43.xml"/><Relationship Id="rId49" Type="http://schemas.openxmlformats.org/officeDocument/2006/relationships/slide" Target="slides/slide44.xml"/><Relationship Id="rId60" Type="http://schemas.openxmlformats.org/officeDocument/2006/relationships/slide" Target="slides/slide55.xml"/><Relationship Id="rId61" Type="http://schemas.openxmlformats.org/officeDocument/2006/relationships/slide" Target="slides/slide56.xml"/><Relationship Id="rId62" Type="http://schemas.openxmlformats.org/officeDocument/2006/relationships/slide" Target="slides/slide57.xml"/><Relationship Id="rId63" Type="http://schemas.openxmlformats.org/officeDocument/2006/relationships/slide" Target="slides/slide58.xml"/><Relationship Id="rId64" Type="http://schemas.openxmlformats.org/officeDocument/2006/relationships/slide" Target="slides/slide59.xml"/><Relationship Id="rId65" Type="http://schemas.openxmlformats.org/officeDocument/2006/relationships/slide" Target="slides/slide60.xml"/><Relationship Id="rId66" Type="http://schemas.openxmlformats.org/officeDocument/2006/relationships/slide" Target="slides/slide61.xml"/><Relationship Id="rId67" Type="http://schemas.openxmlformats.org/officeDocument/2006/relationships/slide" Target="slides/slide62.xml"/><Relationship Id="rId68" Type="http://schemas.openxmlformats.org/officeDocument/2006/relationships/slide" Target="slides/slide63.xml"/><Relationship Id="rId69" Type="http://schemas.openxmlformats.org/officeDocument/2006/relationships/slide" Target="slides/slide64.xml"/><Relationship Id="rId100" Type="http://schemas.openxmlformats.org/officeDocument/2006/relationships/slide" Target="slides/slide95.xml"/><Relationship Id="rId80" Type="http://schemas.openxmlformats.org/officeDocument/2006/relationships/slide" Target="slides/slide75.xml"/><Relationship Id="rId81" Type="http://schemas.openxmlformats.org/officeDocument/2006/relationships/slide" Target="slides/slide76.xml"/><Relationship Id="rId82" Type="http://schemas.openxmlformats.org/officeDocument/2006/relationships/slide" Target="slides/slide77.xml"/><Relationship Id="rId83" Type="http://schemas.openxmlformats.org/officeDocument/2006/relationships/slide" Target="slides/slide78.xml"/><Relationship Id="rId84" Type="http://schemas.openxmlformats.org/officeDocument/2006/relationships/slide" Target="slides/slide79.xml"/><Relationship Id="rId85" Type="http://schemas.openxmlformats.org/officeDocument/2006/relationships/slide" Target="slides/slide80.xml"/><Relationship Id="rId86" Type="http://schemas.openxmlformats.org/officeDocument/2006/relationships/slide" Target="slides/slide81.xml"/><Relationship Id="rId87" Type="http://schemas.openxmlformats.org/officeDocument/2006/relationships/slide" Target="slides/slide82.xml"/><Relationship Id="rId88" Type="http://schemas.openxmlformats.org/officeDocument/2006/relationships/slide" Target="slides/slide83.xml"/><Relationship Id="rId89" Type="http://schemas.openxmlformats.org/officeDocument/2006/relationships/slide" Target="slides/slide8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txBox="1">
            <a:spLocks/>
          </p:cNvSpPr>
          <p:nvPr userDrawn="1"/>
        </p:nvSpPr>
        <p:spPr>
          <a:xfrm>
            <a:off x="200853" y="4004352"/>
            <a:ext cx="8229600" cy="762000"/>
          </a:xfrm>
          <a:prstGeom prst="rect">
            <a:avLst/>
          </a:prstGeom>
        </p:spPr>
        <p:txBody>
          <a:bodyPr vert="horz" lIns="91440" tIns="45720" rIns="91440" bIns="45720" rtlCol="0" anchor="ctr">
            <a:normAutofit/>
          </a:bodyPr>
          <a:lstStyle/>
          <a:p>
            <a:r>
              <a:rPr lang="en-US" sz="3600" b="1" dirty="0" smtClean="0"/>
              <a:t>Chapter 14 – Sorting and Searching</a:t>
            </a:r>
            <a:endParaRPr lang="en-US" sz="3600" b="1" dirty="0"/>
          </a:p>
        </p:txBody>
      </p:sp>
    </p:spTree>
  </p:cSld>
  <p:clrMapOvr>
    <a:masterClrMapping/>
  </p:clrMapOvr>
  <p:timing>
    <p:tnLst>
      <p:par>
        <p:cTn xmlns:p14="http://schemas.microsoft.com/office/powerpoint/2010/mai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964" y="0"/>
            <a:ext cx="9135036" cy="1133142"/>
          </a:xfrm>
        </p:spPr>
        <p:txBody>
          <a:bodyPr/>
          <a:lstStyle>
            <a:lvl1pPr>
              <a:defRPr b="1" i="0" baseline="0"/>
            </a:lvl1pPr>
          </a:lstStyle>
          <a:p>
            <a:r>
              <a:rPr lang="en-US" b="1" dirty="0" smtClean="0"/>
              <a:t>Implementing a Test Program</a:t>
            </a:r>
            <a:endParaRPr lang="en-US" b="1" dirty="0"/>
          </a:p>
        </p:txBody>
      </p:sp>
      <p:sp>
        <p:nvSpPr>
          <p:cNvPr id="5" name="Line 3"/>
          <p:cNvSpPr>
            <a:spLocks noChangeShapeType="1"/>
          </p:cNvSpPr>
          <p:nvPr userDrawn="1"/>
        </p:nvSpPr>
        <p:spPr bwMode="auto">
          <a:xfrm>
            <a:off x="0" y="1133142"/>
            <a:ext cx="9144000" cy="0"/>
          </a:xfrm>
          <a:prstGeom prst="line">
            <a:avLst/>
          </a:prstGeom>
          <a:noFill/>
          <a:ln w="76200">
            <a:solidFill>
              <a:srgbClr val="B4D7D1"/>
            </a:solidFill>
            <a:round/>
            <a:headEnd/>
            <a:tailEnd/>
          </a:ln>
        </p:spPr>
        <p:txBody>
          <a:bodyPr>
            <a:prstTxWarp prst="textNoShape">
              <a:avLst/>
            </a:prstTxWarp>
          </a:bodyPr>
          <a:lstStyle/>
          <a:p>
            <a:endParaRPr lang="en-US"/>
          </a:p>
        </p:txBody>
      </p:sp>
    </p:spTree>
  </p:cSld>
  <p:clrMapOvr>
    <a:masterClrMapping/>
  </p:clrMapOvr>
  <p:timing>
    <p:tnLst>
      <p:par>
        <p:cTn xmlns:p14="http://schemas.microsoft.com/office/powerpoint/2010/mai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1" i="0" baseline="0"/>
            </a:lvl1pPr>
          </a:lstStyle>
          <a:p>
            <a:r>
              <a:rPr lang="en-US" b="1" dirty="0" smtClean="0"/>
              <a:t>Graphics</a:t>
            </a:r>
            <a:endParaRPr lang="en-US" b="1" dirty="0"/>
          </a:p>
        </p:txBody>
      </p:sp>
      <p:sp>
        <p:nvSpPr>
          <p:cNvPr id="5" name="Line 3"/>
          <p:cNvSpPr>
            <a:spLocks noChangeShapeType="1"/>
          </p:cNvSpPr>
          <p:nvPr userDrawn="1"/>
        </p:nvSpPr>
        <p:spPr bwMode="auto">
          <a:xfrm>
            <a:off x="0" y="762000"/>
            <a:ext cx="9144000" cy="0"/>
          </a:xfrm>
          <a:prstGeom prst="line">
            <a:avLst/>
          </a:prstGeom>
          <a:noFill/>
          <a:ln w="76200">
            <a:solidFill>
              <a:srgbClr val="AFA6C5"/>
            </a:solidFill>
            <a:round/>
            <a:headEnd/>
            <a:tailEnd/>
          </a:ln>
        </p:spPr>
        <p:txBody>
          <a:bodyPr>
            <a:prstTxWarp prst="textNoShape">
              <a:avLst/>
            </a:prstTxWarp>
          </a:bodyPr>
          <a:lstStyle/>
          <a:p>
            <a:endParaRPr lang="en-US"/>
          </a:p>
        </p:txBody>
      </p:sp>
    </p:spTree>
  </p:cSld>
  <p:clrMapOvr>
    <a:masterClrMapping/>
  </p:clrMapOvr>
  <p:timing>
    <p:tnLst>
      <p:par>
        <p:cTn xmlns:p14="http://schemas.microsoft.com/office/powerpoint/2010/mai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1_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8964" y="-1"/>
            <a:ext cx="9135036" cy="1317591"/>
          </a:xfrm>
        </p:spPr>
        <p:txBody>
          <a:bodyPr/>
          <a:lstStyle/>
          <a:p>
            <a:r>
              <a:rPr lang="en-US" dirty="0" smtClean="0"/>
              <a:t>Click to edit Master title style</a:t>
            </a:r>
            <a:endParaRPr lang="en-US" dirty="0"/>
          </a:p>
        </p:txBody>
      </p:sp>
      <p:sp>
        <p:nvSpPr>
          <p:cNvPr id="3" name="Line 3"/>
          <p:cNvSpPr>
            <a:spLocks noChangeShapeType="1"/>
          </p:cNvSpPr>
          <p:nvPr userDrawn="1"/>
        </p:nvSpPr>
        <p:spPr bwMode="auto">
          <a:xfrm>
            <a:off x="8964" y="1103931"/>
            <a:ext cx="9144000" cy="0"/>
          </a:xfrm>
          <a:prstGeom prst="line">
            <a:avLst/>
          </a:prstGeom>
          <a:noFill/>
          <a:ln w="76200">
            <a:solidFill>
              <a:srgbClr val="AFA6C5"/>
            </a:solidFill>
            <a:round/>
            <a:headEnd/>
            <a:tailEnd/>
          </a:ln>
        </p:spPr>
        <p:txBody>
          <a:bodyPr>
            <a:prstTxWarp prst="textNoShape">
              <a:avLst/>
            </a:prstTxWarp>
          </a:bodyPr>
          <a:lstStyle/>
          <a:p>
            <a:endParaRPr lang="en-US"/>
          </a:p>
        </p:txBody>
      </p:sp>
    </p:spTree>
  </p:cSld>
  <p:clrMapOvr>
    <a:masterClrMapping/>
  </p:clrMapOvr>
  <p:timing>
    <p:tnLst>
      <p:par>
        <p:cTn xmlns:p14="http://schemas.microsoft.com/office/powerpoint/2010/mai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i="0"/>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1" i="0"/>
            </a:lvl1pPr>
          </a:lstStyle>
          <a:p>
            <a:r>
              <a:rPr lang="en-US" b="1" dirty="0" smtClean="0"/>
              <a:t>Syntax 1.1 Java Program</a:t>
            </a:r>
            <a:endParaRPr lang="en-US" b="1" dirty="0"/>
          </a:p>
        </p:txBody>
      </p:sp>
    </p:spTree>
  </p:cSld>
  <p:clrMapOvr>
    <a:masterClrMapping/>
  </p:clrMapOvr>
  <p:timing>
    <p:tnLst>
      <p:par>
        <p:cTn xmlns:p14="http://schemas.microsoft.com/office/powerpoint/2010/mai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i="0"/>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i="0"/>
            </a:lvl1pPr>
          </a:lstStyle>
          <a:p>
            <a:r>
              <a:rPr lang="en-US" dirty="0" smtClean="0"/>
              <a:t>Click to edit Master title style</a:t>
            </a:r>
            <a:endParaRPr lang="en-US" dirty="0"/>
          </a:p>
        </p:txBody>
      </p:sp>
    </p:spTree>
  </p:cSld>
  <p:clrMapOvr>
    <a:masterClrMapping/>
  </p:clrMapOvr>
  <p:timing>
    <p:tnLst>
      <p:par>
        <p:cTn xmlns:p14="http://schemas.microsoft.com/office/powerpoint/2010/mai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1" i="0"/>
            </a:lvl1pPr>
          </a:lstStyle>
          <a:p>
            <a:r>
              <a:rPr lang="en-US" b="1" dirty="0" smtClean="0"/>
              <a:t>Syntax 1.1 Java Program</a:t>
            </a:r>
            <a:endParaRPr lang="en-US" b="1" dirty="0"/>
          </a:p>
        </p:txBody>
      </p:sp>
      <p:sp>
        <p:nvSpPr>
          <p:cNvPr id="5" name="Line 3"/>
          <p:cNvSpPr>
            <a:spLocks noChangeShapeType="1"/>
          </p:cNvSpPr>
          <p:nvPr userDrawn="1"/>
        </p:nvSpPr>
        <p:spPr bwMode="auto">
          <a:xfrm>
            <a:off x="0" y="762000"/>
            <a:ext cx="9144000" cy="0"/>
          </a:xfrm>
          <a:prstGeom prst="line">
            <a:avLst/>
          </a:prstGeom>
          <a:noFill/>
          <a:ln w="76200">
            <a:solidFill>
              <a:srgbClr val="26ADAE"/>
            </a:solidFill>
            <a:round/>
            <a:headEnd/>
            <a:tailEnd/>
          </a:ln>
        </p:spPr>
        <p:txBody>
          <a:bodyPr>
            <a:prstTxWarp prst="textNoShape">
              <a:avLst/>
            </a:prstTxWarp>
          </a:bodyPr>
          <a:lstStyle/>
          <a:p>
            <a:endParaRPr lang="en-US"/>
          </a:p>
        </p:txBody>
      </p:sp>
    </p:spTree>
  </p:cSld>
  <p:clrMapOvr>
    <a:masterClrMapping/>
  </p:clrMapOvr>
  <p:timing>
    <p:tnLst>
      <p:par>
        <p:cTn xmlns:p14="http://schemas.microsoft.com/office/powerpoint/2010/mai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8964" y="0"/>
            <a:ext cx="9135036" cy="1103932"/>
          </a:xfrm>
        </p:spPr>
        <p:txBody>
          <a:bodyPr/>
          <a:lstStyle/>
          <a:p>
            <a:r>
              <a:rPr lang="en-US" dirty="0" smtClean="0"/>
              <a:t>Click to edit Master title style</a:t>
            </a:r>
            <a:endParaRPr lang="en-US" dirty="0"/>
          </a:p>
        </p:txBody>
      </p:sp>
      <p:sp>
        <p:nvSpPr>
          <p:cNvPr id="3" name="Line 3"/>
          <p:cNvSpPr>
            <a:spLocks noChangeShapeType="1"/>
          </p:cNvSpPr>
          <p:nvPr userDrawn="1"/>
        </p:nvSpPr>
        <p:spPr bwMode="auto">
          <a:xfrm>
            <a:off x="8964" y="1103931"/>
            <a:ext cx="9144000" cy="0"/>
          </a:xfrm>
          <a:prstGeom prst="line">
            <a:avLst/>
          </a:prstGeom>
          <a:noFill/>
          <a:ln w="76200">
            <a:solidFill>
              <a:srgbClr val="26ADAE"/>
            </a:solidFill>
            <a:round/>
            <a:headEnd/>
            <a:tailEnd/>
          </a:ln>
        </p:spPr>
        <p:txBody>
          <a:bodyPr>
            <a:prstTxWarp prst="textNoShape">
              <a:avLst/>
            </a:prstTxWarp>
          </a:bodyPr>
          <a:lstStyle/>
          <a:p>
            <a:endParaRPr lang="en-US"/>
          </a:p>
        </p:txBody>
      </p:sp>
    </p:spTree>
  </p:cSld>
  <p:clrMapOvr>
    <a:masterClrMapping/>
  </p:clrMapOvr>
  <p:timing>
    <p:tnLst>
      <p:par>
        <p:cTn xmlns:p14="http://schemas.microsoft.com/office/powerpoint/2010/mai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1" i="0" baseline="0"/>
            </a:lvl1pPr>
          </a:lstStyle>
          <a:p>
            <a:r>
              <a:rPr lang="en-US" b="1" dirty="0" smtClean="0"/>
              <a:t>Implementing a Test Program</a:t>
            </a:r>
            <a:endParaRPr lang="en-US" b="1" dirty="0"/>
          </a:p>
        </p:txBody>
      </p:sp>
      <p:sp>
        <p:nvSpPr>
          <p:cNvPr id="5" name="Line 3"/>
          <p:cNvSpPr>
            <a:spLocks noChangeShapeType="1"/>
          </p:cNvSpPr>
          <p:nvPr userDrawn="1"/>
        </p:nvSpPr>
        <p:spPr bwMode="auto">
          <a:xfrm>
            <a:off x="0" y="762000"/>
            <a:ext cx="9144000" cy="0"/>
          </a:xfrm>
          <a:prstGeom prst="line">
            <a:avLst/>
          </a:prstGeom>
          <a:noFill/>
          <a:ln w="76200">
            <a:solidFill>
              <a:srgbClr val="B4D7D1"/>
            </a:solidFill>
            <a:round/>
            <a:headEnd/>
            <a:tailEnd/>
          </a:ln>
        </p:spPr>
        <p:txBody>
          <a:bodyPr>
            <a:prstTxWarp prst="textNoShape">
              <a:avLst/>
            </a:prstTxWarp>
          </a:bodyPr>
          <a:lstStyle/>
          <a:p>
            <a:endParaRPr lang="en-US"/>
          </a:p>
        </p:txBody>
      </p:sp>
    </p:spTree>
  </p:cSld>
  <p:clrMapOvr>
    <a:masterClrMapping/>
  </p:clrMapOvr>
  <p:timing>
    <p:tnLst>
      <p:par>
        <p:cTn xmlns:p14="http://schemas.microsoft.com/office/powerpoint/2010/main" id="1" dur="indefinite" restart="never" nodeType="tmRoot"/>
      </p:par>
    </p:tnLst>
  </p:timing>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image" Target="../media/image1.jpg"/></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slideLayout" Target="../slideLayouts/slideLayout3.xml"/><Relationship Id="rId3"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slideLayout" Target="../slideLayouts/slideLayout5.xml"/><Relationship Id="rId3"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3" Type="http://schemas.openxmlformats.org/officeDocument/2006/relationships/slideLayout" Target="../slideLayouts/slideLayout9.xml"/><Relationship Id="rId4" Type="http://schemas.openxmlformats.org/officeDocument/2006/relationships/slideLayout" Target="../slideLayouts/slideLayout10.xml"/><Relationship Id="rId5" Type="http://schemas.openxmlformats.org/officeDocument/2006/relationships/slideLayout" Target="../slideLayouts/slideLayout11.xml"/><Relationship Id="rId6" Type="http://schemas.openxmlformats.org/officeDocument/2006/relationships/slideLayout" Target="../slideLayouts/slideLayout12.xml"/><Relationship Id="rId7" Type="http://schemas.openxmlformats.org/officeDocument/2006/relationships/theme" Target="../theme/theme5.xml"/><Relationship Id="rId1" Type="http://schemas.openxmlformats.org/officeDocument/2006/relationships/slideLayout" Target="../slideLayouts/slideLayout7.xml"/><Relationship Id="rId2"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Line 3"/>
          <p:cNvSpPr>
            <a:spLocks noChangeShapeType="1"/>
          </p:cNvSpPr>
          <p:nvPr userDrawn="1"/>
        </p:nvSpPr>
        <p:spPr bwMode="auto">
          <a:xfrm>
            <a:off x="0" y="4722264"/>
            <a:ext cx="9144000" cy="0"/>
          </a:xfrm>
          <a:prstGeom prst="line">
            <a:avLst/>
          </a:prstGeom>
          <a:noFill/>
          <a:ln w="76200">
            <a:solidFill>
              <a:srgbClr val="FFE06A"/>
            </a:solidFill>
            <a:round/>
            <a:headEnd/>
            <a:tailEnd/>
          </a:ln>
        </p:spPr>
        <p:txBody>
          <a:bodyPr>
            <a:prstTxWarp prst="textNoShape">
              <a:avLst/>
            </a:prstTxWarp>
          </a:bodyPr>
          <a:lstStyle/>
          <a:p>
            <a:endParaRPr lang="en-US"/>
          </a:p>
        </p:txBody>
      </p:sp>
      <p:sp>
        <p:nvSpPr>
          <p:cNvPr id="14" name="Title 1"/>
          <p:cNvSpPr txBox="1">
            <a:spLocks/>
          </p:cNvSpPr>
          <p:nvPr userDrawn="1"/>
        </p:nvSpPr>
        <p:spPr>
          <a:xfrm>
            <a:off x="0" y="6435250"/>
            <a:ext cx="3906278" cy="424961"/>
          </a:xfrm>
          <a:prstGeom prst="rect">
            <a:avLst/>
          </a:prstGeom>
        </p:spPr>
        <p:txBody>
          <a:bodyPr vert="horz" lIns="91440" tIns="45720" rIns="91440" bIns="45720" rtlCol="0" anchor="ctr">
            <a:normAutofit/>
          </a:bodyPr>
          <a:lstStyle/>
          <a:p>
            <a:r>
              <a:rPr lang="en-US" sz="1200" dirty="0" smtClean="0"/>
              <a:t>Copyright © 2014 by John Wiley &amp; Sons.  All rights reserved.</a:t>
            </a:r>
          </a:p>
        </p:txBody>
      </p:sp>
      <p:sp>
        <p:nvSpPr>
          <p:cNvPr id="15" name="Title 1"/>
          <p:cNvSpPr txBox="1">
            <a:spLocks/>
          </p:cNvSpPr>
          <p:nvPr userDrawn="1"/>
        </p:nvSpPr>
        <p:spPr>
          <a:xfrm>
            <a:off x="5237722" y="6435250"/>
            <a:ext cx="3906278" cy="424961"/>
          </a:xfrm>
          <a:prstGeom prst="rect">
            <a:avLst/>
          </a:prstGeom>
        </p:spPr>
        <p:txBody>
          <a:bodyPr vert="horz" lIns="91440" tIns="45720" rIns="91440" bIns="45720" rtlCol="0" anchor="ctr">
            <a:normAutofit/>
          </a:bodyPr>
          <a:lstStyle/>
          <a:p>
            <a:pPr algn="r"/>
            <a:fld id="{99C3A85B-E06E-2F4C-9735-6BAF3E9D20FC}" type="slidenum">
              <a:rPr lang="en-US" sz="1200" smtClean="0"/>
              <a:pPr algn="r"/>
              <a:t>‹#›</a:t>
            </a:fld>
            <a:endParaRPr lang="en-US" sz="1200" dirty="0" smtClean="0"/>
          </a:p>
        </p:txBody>
      </p:sp>
      <p:pic>
        <p:nvPicPr>
          <p:cNvPr id="6" name="Picture 5" descr="111843112X.jp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69601" y="201098"/>
            <a:ext cx="2911428" cy="3639285"/>
          </a:xfrm>
          <a:prstGeom prst="rect">
            <a:avLst/>
          </a:prstGeom>
        </p:spPr>
      </p:pic>
    </p:spTree>
  </p:cSld>
  <p:clrMap bg1="lt1" tx1="dk1" bg2="lt2" tx2="dk2" accent1="accent1" accent2="accent2" accent3="accent3" accent4="accent4" accent5="accent5" accent6="accent6" hlink="hlink" folHlink="folHlink"/>
  <p:sldLayoutIdLst>
    <p:sldLayoutId id="2147483661" r:id="rId1"/>
  </p:sldLayoutIdLst>
  <p:timing>
    <p:tnLst>
      <p:par>
        <p:cTn xmlns:p14="http://schemas.microsoft.com/office/powerpoint/2010/main" id="1" dur="indefinite" restart="never" nodeType="tmRoot"/>
      </p:par>
    </p:tnLst>
  </p:timing>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964" y="0"/>
            <a:ext cx="9135036" cy="7620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8964" y="958813"/>
            <a:ext cx="8677836" cy="515517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Line 3"/>
          <p:cNvSpPr>
            <a:spLocks noChangeShapeType="1"/>
          </p:cNvSpPr>
          <p:nvPr userDrawn="1"/>
        </p:nvSpPr>
        <p:spPr bwMode="auto">
          <a:xfrm>
            <a:off x="0" y="762000"/>
            <a:ext cx="9144000" cy="0"/>
          </a:xfrm>
          <a:prstGeom prst="line">
            <a:avLst/>
          </a:prstGeom>
          <a:noFill/>
          <a:ln w="76200">
            <a:solidFill>
              <a:srgbClr val="FFE06A"/>
            </a:solidFill>
            <a:round/>
            <a:headEnd/>
            <a:tailEnd/>
          </a:ln>
        </p:spPr>
        <p:txBody>
          <a:bodyPr>
            <a:prstTxWarp prst="textNoShape">
              <a:avLst/>
            </a:prstTxWarp>
          </a:bodyPr>
          <a:lstStyle/>
          <a:p>
            <a:endParaRPr lang="en-US"/>
          </a:p>
        </p:txBody>
      </p:sp>
      <p:sp>
        <p:nvSpPr>
          <p:cNvPr id="8" name="Title 1"/>
          <p:cNvSpPr txBox="1">
            <a:spLocks/>
          </p:cNvSpPr>
          <p:nvPr userDrawn="1"/>
        </p:nvSpPr>
        <p:spPr>
          <a:xfrm>
            <a:off x="0" y="6435250"/>
            <a:ext cx="3906278" cy="424961"/>
          </a:xfrm>
          <a:prstGeom prst="rect">
            <a:avLst/>
          </a:prstGeom>
        </p:spPr>
        <p:txBody>
          <a:bodyPr vert="horz" lIns="91440" tIns="45720" rIns="91440" bIns="45720" rtlCol="0" anchor="ctr">
            <a:normAutofit/>
          </a:bodyPr>
          <a:lstStyle/>
          <a:p>
            <a:r>
              <a:rPr lang="en-US" sz="1200" dirty="0" smtClean="0"/>
              <a:t>Copyright © 2014 by John Wiley &amp; Sons.  All rights reserved.</a:t>
            </a:r>
          </a:p>
        </p:txBody>
      </p:sp>
      <p:sp>
        <p:nvSpPr>
          <p:cNvPr id="9" name="Title 1"/>
          <p:cNvSpPr txBox="1">
            <a:spLocks/>
          </p:cNvSpPr>
          <p:nvPr userDrawn="1"/>
        </p:nvSpPr>
        <p:spPr>
          <a:xfrm>
            <a:off x="5237722" y="6435250"/>
            <a:ext cx="3906278" cy="424961"/>
          </a:xfrm>
          <a:prstGeom prst="rect">
            <a:avLst/>
          </a:prstGeom>
        </p:spPr>
        <p:txBody>
          <a:bodyPr vert="horz" lIns="91440" tIns="45720" rIns="91440" bIns="45720" rtlCol="0" anchor="ctr">
            <a:normAutofit/>
          </a:bodyPr>
          <a:lstStyle/>
          <a:p>
            <a:pPr algn="r"/>
            <a:fld id="{99C3A85B-E06E-2F4C-9735-6BAF3E9D20FC}" type="slidenum">
              <a:rPr lang="en-US" sz="1200" smtClean="0"/>
              <a:pPr algn="r"/>
              <a:t>‹#›</a:t>
            </a:fld>
            <a:endParaRPr lang="en-US" sz="1200" dirty="0" smtClean="0"/>
          </a:p>
        </p:txBody>
      </p:sp>
    </p:spTree>
  </p:cSld>
  <p:clrMap bg1="lt1" tx1="dk1" bg2="lt2" tx2="dk2" accent1="accent1" accent2="accent2" accent3="accent3" accent4="accent4" accent5="accent5" accent6="accent6" hlink="hlink" folHlink="folHlink"/>
  <p:sldLayoutIdLst>
    <p:sldLayoutId id="2147483663" r:id="rId1"/>
    <p:sldLayoutId id="2147483671" r:id="rId2"/>
  </p:sldLayoutIdLst>
  <p:txStyles>
    <p:titleStyle>
      <a:lvl1pPr algn="l" defTabSz="457200" rtl="0" eaLnBrk="1" latinLnBrk="0" hangingPunct="1">
        <a:spcBef>
          <a:spcPct val="0"/>
        </a:spcBef>
        <a:buNone/>
        <a:defRPr sz="3600" kern="1200">
          <a:solidFill>
            <a:schemeClr val="tx1"/>
          </a:solidFill>
          <a:latin typeface="Lucida Sans"/>
          <a:ea typeface="+mj-ea"/>
          <a:cs typeface="+mj-cs"/>
        </a:defRPr>
      </a:lvl1pPr>
    </p:titleStyle>
    <p:bodyStyle>
      <a:lvl1pPr marL="342900" indent="-342900" algn="l" defTabSz="457200" rtl="0" eaLnBrk="1" latinLnBrk="0" hangingPunct="1">
        <a:spcBef>
          <a:spcPct val="20000"/>
        </a:spcBef>
        <a:buFont typeface="Wingdings" charset="2"/>
        <a:buChar char="§"/>
        <a:defRPr sz="2400" kern="1200">
          <a:solidFill>
            <a:schemeClr val="tx1"/>
          </a:solidFill>
          <a:latin typeface="Lucida Sans"/>
          <a:ea typeface="+mn-ea"/>
          <a:cs typeface="+mn-cs"/>
        </a:defRPr>
      </a:lvl1pPr>
      <a:lvl2pPr marL="742950" indent="-285750" algn="l" defTabSz="457200" rtl="0" eaLnBrk="1" latinLnBrk="0" hangingPunct="1">
        <a:spcBef>
          <a:spcPct val="20000"/>
        </a:spcBef>
        <a:buFont typeface="Arial"/>
        <a:buChar char="•"/>
        <a:defRPr sz="2000" kern="1200">
          <a:solidFill>
            <a:schemeClr val="tx1"/>
          </a:solidFill>
          <a:latin typeface="Lucida Sans"/>
          <a:ea typeface="+mn-ea"/>
          <a:cs typeface="+mn-cs"/>
        </a:defRPr>
      </a:lvl2pPr>
      <a:lvl3pPr marL="1143000" indent="-228600" algn="l" defTabSz="457200" rtl="0" eaLnBrk="1" latinLnBrk="0" hangingPunct="1">
        <a:spcBef>
          <a:spcPct val="20000"/>
        </a:spcBef>
        <a:buFont typeface="Arial"/>
        <a:buChar char="•"/>
        <a:defRPr sz="1800" kern="1200">
          <a:solidFill>
            <a:schemeClr val="tx1"/>
          </a:solidFill>
          <a:latin typeface="Lucida Sans"/>
          <a:ea typeface="+mn-ea"/>
          <a:cs typeface="+mn-cs"/>
        </a:defRPr>
      </a:lvl3pPr>
      <a:lvl4pPr marL="1600200" indent="-228600" algn="l" defTabSz="457200" rtl="0" eaLnBrk="1" latinLnBrk="0" hangingPunct="1">
        <a:spcBef>
          <a:spcPct val="20000"/>
        </a:spcBef>
        <a:buFont typeface="Arial"/>
        <a:buChar char="–"/>
        <a:defRPr sz="1600" kern="1200">
          <a:solidFill>
            <a:schemeClr val="tx1"/>
          </a:solidFill>
          <a:latin typeface="Lucida Sans"/>
          <a:ea typeface="+mn-ea"/>
          <a:cs typeface="+mn-cs"/>
        </a:defRPr>
      </a:lvl4pPr>
      <a:lvl5pPr marL="2057400" indent="-228600" algn="l" defTabSz="457200" rtl="0" eaLnBrk="1" latinLnBrk="0" hangingPunct="1">
        <a:spcBef>
          <a:spcPct val="20000"/>
        </a:spcBef>
        <a:buFont typeface="Arial"/>
        <a:buChar char="»"/>
        <a:defRPr sz="1400" kern="1200">
          <a:solidFill>
            <a:schemeClr val="tx1"/>
          </a:solidFill>
          <a:latin typeface="Lucida Sans"/>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964" y="0"/>
            <a:ext cx="9135036" cy="7620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8964" y="1220307"/>
            <a:ext cx="8677836" cy="4893679"/>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Line 3"/>
          <p:cNvSpPr>
            <a:spLocks noChangeShapeType="1"/>
          </p:cNvSpPr>
          <p:nvPr userDrawn="1"/>
        </p:nvSpPr>
        <p:spPr bwMode="auto">
          <a:xfrm>
            <a:off x="0" y="1060848"/>
            <a:ext cx="9144000" cy="0"/>
          </a:xfrm>
          <a:prstGeom prst="line">
            <a:avLst/>
          </a:prstGeom>
          <a:noFill/>
          <a:ln w="76200">
            <a:solidFill>
              <a:srgbClr val="FFE06A"/>
            </a:solidFill>
            <a:round/>
            <a:headEnd/>
            <a:tailEnd/>
          </a:ln>
        </p:spPr>
        <p:txBody>
          <a:bodyPr>
            <a:prstTxWarp prst="textNoShape">
              <a:avLst/>
            </a:prstTxWarp>
          </a:bodyPr>
          <a:lstStyle/>
          <a:p>
            <a:endParaRPr lang="en-US"/>
          </a:p>
        </p:txBody>
      </p:sp>
      <p:sp>
        <p:nvSpPr>
          <p:cNvPr id="8" name="Title 1"/>
          <p:cNvSpPr txBox="1">
            <a:spLocks/>
          </p:cNvSpPr>
          <p:nvPr userDrawn="1"/>
        </p:nvSpPr>
        <p:spPr>
          <a:xfrm>
            <a:off x="0" y="6435250"/>
            <a:ext cx="3906278" cy="424961"/>
          </a:xfrm>
          <a:prstGeom prst="rect">
            <a:avLst/>
          </a:prstGeom>
        </p:spPr>
        <p:txBody>
          <a:bodyPr vert="horz" lIns="91440" tIns="45720" rIns="91440" bIns="45720" rtlCol="0" anchor="ctr">
            <a:normAutofit/>
          </a:bodyPr>
          <a:lstStyle/>
          <a:p>
            <a:r>
              <a:rPr lang="en-US" sz="1200" dirty="0" smtClean="0"/>
              <a:t>Copyright © 2014 by John Wiley &amp; Sons.  All rights reserved.</a:t>
            </a:r>
          </a:p>
        </p:txBody>
      </p:sp>
      <p:sp>
        <p:nvSpPr>
          <p:cNvPr id="9" name="Title 1"/>
          <p:cNvSpPr txBox="1">
            <a:spLocks/>
          </p:cNvSpPr>
          <p:nvPr userDrawn="1"/>
        </p:nvSpPr>
        <p:spPr>
          <a:xfrm>
            <a:off x="5237722" y="6435250"/>
            <a:ext cx="3906278" cy="424961"/>
          </a:xfrm>
          <a:prstGeom prst="rect">
            <a:avLst/>
          </a:prstGeom>
        </p:spPr>
        <p:txBody>
          <a:bodyPr vert="horz" lIns="91440" tIns="45720" rIns="91440" bIns="45720" rtlCol="0" anchor="ctr">
            <a:normAutofit/>
          </a:bodyPr>
          <a:lstStyle/>
          <a:p>
            <a:pPr algn="r"/>
            <a:fld id="{99C3A85B-E06E-2F4C-9735-6BAF3E9D20FC}" type="slidenum">
              <a:rPr lang="en-US" sz="1200" smtClean="0"/>
              <a:pPr algn="r"/>
              <a:t>‹#›</a:t>
            </a:fld>
            <a:endParaRPr lang="en-US" sz="1200" dirty="0" smtClean="0"/>
          </a:p>
        </p:txBody>
      </p:sp>
    </p:spTree>
  </p:cSld>
  <p:clrMap bg1="lt1" tx1="dk1" bg2="lt2" tx2="dk2" accent1="accent1" accent2="accent2" accent3="accent3" accent4="accent4" accent5="accent5" accent6="accent6" hlink="hlink" folHlink="folHlink"/>
  <p:sldLayoutIdLst>
    <p:sldLayoutId id="2147483667" r:id="rId1"/>
    <p:sldLayoutId id="2147483668" r:id="rId2"/>
  </p:sldLayoutIdLst>
  <p:txStyles>
    <p:titleStyle>
      <a:lvl1pPr algn="l" defTabSz="457200" rtl="0" eaLnBrk="1" latinLnBrk="0" hangingPunct="1">
        <a:spcBef>
          <a:spcPct val="0"/>
        </a:spcBef>
        <a:buNone/>
        <a:defRPr sz="3600" kern="1200">
          <a:solidFill>
            <a:schemeClr val="tx1"/>
          </a:solidFill>
          <a:latin typeface="Lucida Sans"/>
          <a:ea typeface="+mj-ea"/>
          <a:cs typeface="+mj-cs"/>
        </a:defRPr>
      </a:lvl1pPr>
    </p:titleStyle>
    <p:bodyStyle>
      <a:lvl1pPr marL="342900" indent="-342900" algn="l" defTabSz="457200" rtl="0" eaLnBrk="1" latinLnBrk="0" hangingPunct="1">
        <a:spcBef>
          <a:spcPct val="20000"/>
        </a:spcBef>
        <a:buFont typeface="Wingdings" charset="2"/>
        <a:buChar char="§"/>
        <a:defRPr sz="2400" kern="1200">
          <a:solidFill>
            <a:schemeClr val="tx1"/>
          </a:solidFill>
          <a:latin typeface="Lucida Sans"/>
          <a:ea typeface="+mn-ea"/>
          <a:cs typeface="+mn-cs"/>
        </a:defRPr>
      </a:lvl1pPr>
      <a:lvl2pPr marL="742950" indent="-285750" algn="l" defTabSz="457200" rtl="0" eaLnBrk="1" latinLnBrk="0" hangingPunct="1">
        <a:spcBef>
          <a:spcPct val="20000"/>
        </a:spcBef>
        <a:buFont typeface="Arial"/>
        <a:buChar char="•"/>
        <a:defRPr sz="2000" kern="1200">
          <a:solidFill>
            <a:schemeClr val="tx1"/>
          </a:solidFill>
          <a:latin typeface="Lucida Sans"/>
          <a:ea typeface="+mn-ea"/>
          <a:cs typeface="+mn-cs"/>
        </a:defRPr>
      </a:lvl2pPr>
      <a:lvl3pPr marL="1143000" indent="-228600" algn="l" defTabSz="457200" rtl="0" eaLnBrk="1" latinLnBrk="0" hangingPunct="1">
        <a:spcBef>
          <a:spcPct val="20000"/>
        </a:spcBef>
        <a:buFont typeface="Arial"/>
        <a:buChar char="•"/>
        <a:defRPr sz="1800" kern="1200">
          <a:solidFill>
            <a:schemeClr val="tx1"/>
          </a:solidFill>
          <a:latin typeface="Lucida Sans"/>
          <a:ea typeface="+mn-ea"/>
          <a:cs typeface="+mn-cs"/>
        </a:defRPr>
      </a:lvl3pPr>
      <a:lvl4pPr marL="1600200" indent="-228600" algn="l" defTabSz="457200" rtl="0" eaLnBrk="1" latinLnBrk="0" hangingPunct="1">
        <a:spcBef>
          <a:spcPct val="20000"/>
        </a:spcBef>
        <a:buFont typeface="Arial"/>
        <a:buChar char="–"/>
        <a:defRPr sz="1600" kern="1200">
          <a:solidFill>
            <a:schemeClr val="tx1"/>
          </a:solidFill>
          <a:latin typeface="Lucida Sans"/>
          <a:ea typeface="+mn-ea"/>
          <a:cs typeface="+mn-cs"/>
        </a:defRPr>
      </a:lvl4pPr>
      <a:lvl5pPr marL="2057400" indent="-228600" algn="l" defTabSz="457200" rtl="0" eaLnBrk="1" latinLnBrk="0" hangingPunct="1">
        <a:spcBef>
          <a:spcPct val="20000"/>
        </a:spcBef>
        <a:buFont typeface="Arial"/>
        <a:buChar char="»"/>
        <a:defRPr sz="1400" kern="1200">
          <a:solidFill>
            <a:schemeClr val="tx1"/>
          </a:solidFill>
          <a:latin typeface="Lucida Sans"/>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964" y="0"/>
            <a:ext cx="9135036" cy="7620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8964" y="958813"/>
            <a:ext cx="8677836" cy="515517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Line 3"/>
          <p:cNvSpPr>
            <a:spLocks noChangeShapeType="1"/>
          </p:cNvSpPr>
          <p:nvPr userDrawn="1"/>
        </p:nvSpPr>
        <p:spPr bwMode="auto">
          <a:xfrm>
            <a:off x="0" y="762000"/>
            <a:ext cx="9144000" cy="0"/>
          </a:xfrm>
          <a:prstGeom prst="line">
            <a:avLst/>
          </a:prstGeom>
          <a:noFill/>
          <a:ln w="76200">
            <a:solidFill>
              <a:srgbClr val="C02254"/>
            </a:solidFill>
            <a:round/>
            <a:headEnd/>
            <a:tailEnd/>
          </a:ln>
        </p:spPr>
        <p:txBody>
          <a:bodyPr>
            <a:prstTxWarp prst="textNoShape">
              <a:avLst/>
            </a:prstTxWarp>
          </a:bodyPr>
          <a:lstStyle/>
          <a:p>
            <a:endParaRPr lang="en-US"/>
          </a:p>
        </p:txBody>
      </p:sp>
      <p:sp>
        <p:nvSpPr>
          <p:cNvPr id="8" name="Title 1"/>
          <p:cNvSpPr txBox="1">
            <a:spLocks/>
          </p:cNvSpPr>
          <p:nvPr userDrawn="1"/>
        </p:nvSpPr>
        <p:spPr>
          <a:xfrm>
            <a:off x="0" y="6435250"/>
            <a:ext cx="3906278" cy="424961"/>
          </a:xfrm>
          <a:prstGeom prst="rect">
            <a:avLst/>
          </a:prstGeom>
        </p:spPr>
        <p:txBody>
          <a:bodyPr vert="horz" lIns="91440" tIns="45720" rIns="91440" bIns="45720" rtlCol="0" anchor="ctr">
            <a:normAutofit/>
          </a:bodyPr>
          <a:lstStyle/>
          <a:p>
            <a:r>
              <a:rPr lang="en-US" sz="1200" dirty="0" smtClean="0"/>
              <a:t>Copyright © 2014 by John Wiley &amp; Sons.  All rights reserved.</a:t>
            </a:r>
          </a:p>
        </p:txBody>
      </p:sp>
      <p:sp>
        <p:nvSpPr>
          <p:cNvPr id="9" name="Title 1"/>
          <p:cNvSpPr txBox="1">
            <a:spLocks/>
          </p:cNvSpPr>
          <p:nvPr userDrawn="1"/>
        </p:nvSpPr>
        <p:spPr>
          <a:xfrm>
            <a:off x="5237722" y="6435250"/>
            <a:ext cx="3906278" cy="424961"/>
          </a:xfrm>
          <a:prstGeom prst="rect">
            <a:avLst/>
          </a:prstGeom>
        </p:spPr>
        <p:txBody>
          <a:bodyPr vert="horz" lIns="91440" tIns="45720" rIns="91440" bIns="45720" rtlCol="0" anchor="ctr">
            <a:normAutofit/>
          </a:bodyPr>
          <a:lstStyle/>
          <a:p>
            <a:pPr algn="r"/>
            <a:fld id="{99C3A85B-E06E-2F4C-9735-6BAF3E9D20FC}" type="slidenum">
              <a:rPr lang="en-US" sz="1200" smtClean="0"/>
              <a:pPr algn="r"/>
              <a:t>‹#›</a:t>
            </a:fld>
            <a:endParaRPr lang="en-US" sz="1200" dirty="0" smtClean="0"/>
          </a:p>
        </p:txBody>
      </p:sp>
    </p:spTree>
  </p:cSld>
  <p:clrMap bg1="lt1" tx1="dk1" bg2="lt2" tx2="dk2" accent1="accent1" accent2="accent2" accent3="accent3" accent4="accent4" accent5="accent5" accent6="accent6" hlink="hlink" folHlink="folHlink"/>
  <p:sldLayoutIdLst>
    <p:sldLayoutId id="2147483665" r:id="rId1"/>
  </p:sldLayoutIdLst>
  <p:timing>
    <p:tnLst>
      <p:par>
        <p:cTn xmlns:p14="http://schemas.microsoft.com/office/powerpoint/2010/main" id="1" dur="indefinite" restart="never" nodeType="tmRoot"/>
      </p:par>
    </p:tnLst>
  </p:timing>
  <p:txStyles>
    <p:titleStyle>
      <a:lvl1pPr algn="l" defTabSz="457200" rtl="0" eaLnBrk="1" latinLnBrk="0" hangingPunct="1">
        <a:spcBef>
          <a:spcPct val="0"/>
        </a:spcBef>
        <a:buNone/>
        <a:defRPr sz="3600" kern="1200">
          <a:solidFill>
            <a:schemeClr val="tx1"/>
          </a:solidFill>
          <a:latin typeface="Lucida Sans"/>
          <a:ea typeface="+mj-ea"/>
          <a:cs typeface="+mj-cs"/>
        </a:defRPr>
      </a:lvl1pPr>
    </p:titleStyle>
    <p:bodyStyle>
      <a:lvl1pPr marL="342900" indent="-342900" algn="l" defTabSz="457200" rtl="0" eaLnBrk="1" latinLnBrk="0" hangingPunct="1">
        <a:spcBef>
          <a:spcPct val="20000"/>
        </a:spcBef>
        <a:buFont typeface="Wingdings" charset="2"/>
        <a:buChar char="§"/>
        <a:defRPr sz="2400" kern="1200">
          <a:solidFill>
            <a:schemeClr val="tx1"/>
          </a:solidFill>
          <a:latin typeface="Lucida Sans"/>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Lucida Sans"/>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Lucida Sans"/>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Lucida Sans"/>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Lucida Sans"/>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964" y="0"/>
            <a:ext cx="9135036" cy="7620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8964" y="958813"/>
            <a:ext cx="8677836" cy="515517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Title 1"/>
          <p:cNvSpPr txBox="1">
            <a:spLocks/>
          </p:cNvSpPr>
          <p:nvPr userDrawn="1"/>
        </p:nvSpPr>
        <p:spPr>
          <a:xfrm>
            <a:off x="0" y="6435250"/>
            <a:ext cx="3906278" cy="424961"/>
          </a:xfrm>
          <a:prstGeom prst="rect">
            <a:avLst/>
          </a:prstGeom>
        </p:spPr>
        <p:txBody>
          <a:bodyPr vert="horz" lIns="91440" tIns="45720" rIns="91440" bIns="45720" rtlCol="0" anchor="ctr">
            <a:normAutofit/>
          </a:bodyPr>
          <a:lstStyle/>
          <a:p>
            <a:r>
              <a:rPr lang="en-US" sz="1200" dirty="0" smtClean="0"/>
              <a:t>Copyright © 2014 by John Wiley &amp; Sons.  All rights reserved.</a:t>
            </a:r>
          </a:p>
        </p:txBody>
      </p:sp>
      <p:sp>
        <p:nvSpPr>
          <p:cNvPr id="9" name="Title 1"/>
          <p:cNvSpPr txBox="1">
            <a:spLocks/>
          </p:cNvSpPr>
          <p:nvPr userDrawn="1"/>
        </p:nvSpPr>
        <p:spPr>
          <a:xfrm>
            <a:off x="5237722" y="6435250"/>
            <a:ext cx="3906278" cy="424961"/>
          </a:xfrm>
          <a:prstGeom prst="rect">
            <a:avLst/>
          </a:prstGeom>
        </p:spPr>
        <p:txBody>
          <a:bodyPr vert="horz" lIns="91440" tIns="45720" rIns="91440" bIns="45720" rtlCol="0" anchor="ctr">
            <a:normAutofit/>
          </a:bodyPr>
          <a:lstStyle/>
          <a:p>
            <a:pPr algn="r"/>
            <a:fld id="{99C3A85B-E06E-2F4C-9735-6BAF3E9D20FC}" type="slidenum">
              <a:rPr lang="en-US" sz="1200" smtClean="0"/>
              <a:pPr algn="r"/>
              <a:t>‹#›</a:t>
            </a:fld>
            <a:endParaRPr lang="en-US" sz="1200" dirty="0" smtClean="0"/>
          </a:p>
        </p:txBody>
      </p:sp>
    </p:spTree>
  </p:cSld>
  <p:clrMap bg1="lt1" tx1="dk1" bg2="lt2" tx2="dk2" accent1="accent1" accent2="accent2" accent3="accent3" accent4="accent4" accent5="accent5" accent6="accent6" hlink="hlink" folHlink="folHlink"/>
  <p:sldLayoutIdLst>
    <p:sldLayoutId id="2147483670" r:id="rId1"/>
    <p:sldLayoutId id="2147483672" r:id="rId2"/>
    <p:sldLayoutId id="2147483673" r:id="rId3"/>
    <p:sldLayoutId id="2147483678" r:id="rId4"/>
    <p:sldLayoutId id="2147483674" r:id="rId5"/>
    <p:sldLayoutId id="2147483675" r:id="rId6"/>
  </p:sldLayoutIdLst>
  <p:timing>
    <p:tnLst>
      <p:par>
        <p:cTn xmlns:p14="http://schemas.microsoft.com/office/powerpoint/2010/main" id="1" dur="indefinite" restart="never" nodeType="tmRoot"/>
      </p:par>
    </p:tnLst>
  </p:timing>
  <p:txStyles>
    <p:titleStyle>
      <a:lvl1pPr algn="l" defTabSz="457200" rtl="0" eaLnBrk="1" latinLnBrk="0" hangingPunct="1">
        <a:spcBef>
          <a:spcPct val="0"/>
        </a:spcBef>
        <a:buNone/>
        <a:defRPr sz="3600" kern="1200">
          <a:solidFill>
            <a:schemeClr val="tx1"/>
          </a:solidFill>
          <a:latin typeface="Lucida Sans"/>
          <a:ea typeface="+mj-ea"/>
          <a:cs typeface="+mj-cs"/>
        </a:defRPr>
      </a:lvl1pPr>
    </p:titleStyle>
    <p:bodyStyle>
      <a:lvl1pPr marL="342900" indent="-342900" algn="l" defTabSz="457200" rtl="0" eaLnBrk="1" latinLnBrk="0" hangingPunct="1">
        <a:spcBef>
          <a:spcPct val="20000"/>
        </a:spcBef>
        <a:buFont typeface="Wingdings" charset="2"/>
        <a:buChar char="§"/>
        <a:defRPr sz="2400" kern="1200">
          <a:solidFill>
            <a:schemeClr val="tx1"/>
          </a:solidFill>
          <a:latin typeface="Lucida Sans"/>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Lucida Sans"/>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Lucida Sans"/>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Lucida Sans"/>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Lucida Sans"/>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0.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hyperlink" Target="code%5Csection_2%5CStopWatch.java"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hyperlink" Target="code%5Csection_2%5CStopWatch.java"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hyperlink" Target="code%5Csection_2%5CStopWatch.java"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hyperlink" Target="code%5Csection_2%5CSelectionSortTimer.java"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hyperlink" Target="code%5Csection_2%5CSelectionSortTimer.java"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1.png"/><Relationship Id="rId3" Type="http://schemas.openxmlformats.org/officeDocument/2006/relationships/image" Target="../media/image1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jpe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3.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3.png"/></Relationships>
</file>

<file path=ppt/slides/_rels/slide33.xml.rels><?xml version="1.0" encoding="UTF-8" standalone="yes"?>
<Relationships xmlns="http://schemas.openxmlformats.org/package/2006/relationships"><Relationship Id="rId3" Type="http://schemas.openxmlformats.org/officeDocument/2006/relationships/image" Target="../media/image15.png"/><Relationship Id="rId4" Type="http://schemas.openxmlformats.org/officeDocument/2006/relationships/image" Target="../media/image16.png"/><Relationship Id="rId5" Type="http://schemas.openxmlformats.org/officeDocument/2006/relationships/image" Target="../media/image17.png"/><Relationship Id="rId6" Type="http://schemas.openxmlformats.org/officeDocument/2006/relationships/image" Target="../media/image18.png"/><Relationship Id="rId1" Type="http://schemas.openxmlformats.org/officeDocument/2006/relationships/slideLayout" Target="../slideLayouts/slideLayout3.xml"/><Relationship Id="rId2" Type="http://schemas.openxmlformats.org/officeDocument/2006/relationships/image" Target="../media/image14.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9.jpe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20.jpe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21.png"/><Relationship Id="rId3" Type="http://schemas.openxmlformats.org/officeDocument/2006/relationships/image" Target="../media/image22.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hyperlink" Target="code%5Csection_4%5CMergeSorter.java"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6.png"/><Relationship Id="rId5" Type="http://schemas.openxmlformats.org/officeDocument/2006/relationships/image" Target="../media/image7.png"/><Relationship Id="rId6" Type="http://schemas.openxmlformats.org/officeDocument/2006/relationships/image" Target="../media/image8.png"/><Relationship Id="rId1" Type="http://schemas.openxmlformats.org/officeDocument/2006/relationships/slideLayout" Target="../slideLayouts/slideLayout3.xml"/><Relationship Id="rId2" Type="http://schemas.openxmlformats.org/officeDocument/2006/relationships/image" Target="../media/image4.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hyperlink" Target="code%5Csection_4%5CMergeSorter.java" TargetMode="Externa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hyperlink" Target="code%5Csection_4%5CMergeSorter.java" TargetMode="Externa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hyperlink" Target="code%5Csection_4%5CMergeSortDemo.java" TargetMode="Externa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9.jpe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23.png"/><Relationship Id="rId3" Type="http://schemas.openxmlformats.org/officeDocument/2006/relationships/image" Target="../media/image24.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25.jpe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3" Type="http://schemas.openxmlformats.org/officeDocument/2006/relationships/image" Target="../media/image27.png"/><Relationship Id="rId4" Type="http://schemas.openxmlformats.org/officeDocument/2006/relationships/image" Target="../media/image28.png"/><Relationship Id="rId1" Type="http://schemas.openxmlformats.org/officeDocument/2006/relationships/slideLayout" Target="../slideLayouts/slideLayout3.xml"/><Relationship Id="rId2" Type="http://schemas.openxmlformats.org/officeDocument/2006/relationships/image" Target="../media/image26.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29.png"/><Relationship Id="rId3" Type="http://schemas.openxmlformats.org/officeDocument/2006/relationships/image" Target="../media/image30.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hyperlink" Target="code%5Csection_1%5CSelectionSorter.java" TargetMode="Externa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hyperlink" Target="code%5Csection_6_1%5CLinearSearcher.java" TargetMode="Externa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hyperlink" Target="code%5Csection_6_1%5CLinearSearchDemo.java" TargetMode="Externa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hyperlink" Target="code%5Csection_6_1%5CLinearSearchDemo.java" TargetMode="Externa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3" Type="http://schemas.openxmlformats.org/officeDocument/2006/relationships/image" Target="../media/image32.png"/><Relationship Id="rId4" Type="http://schemas.openxmlformats.org/officeDocument/2006/relationships/image" Target="../media/image33.png"/><Relationship Id="rId1" Type="http://schemas.openxmlformats.org/officeDocument/2006/relationships/slideLayout" Target="../slideLayouts/slideLayout3.xml"/><Relationship Id="rId2" Type="http://schemas.openxmlformats.org/officeDocument/2006/relationships/image" Target="../media/image3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34.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hyperlink" Target="code%5Csection_6_2%5CBinarySearcher.java"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hyperlink" Target="code%5Csection_1%5CSelectionSorter.java" TargetMode="Externa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hyperlink" Target="code%5Csection_6_2%5CBinarySearcher.java" TargetMode="Externa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35.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3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hyperlink" Target="code%5Csection_1%5CSelectionSortDemo.java" TargetMode="Externa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37.png"/><Relationship Id="rId3" Type="http://schemas.openxmlformats.org/officeDocument/2006/relationships/image" Target="../media/image38.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39.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40.png"/><Relationship Id="rId3" Type="http://schemas.openxmlformats.org/officeDocument/2006/relationships/image" Target="../media/image4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42.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43.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Self Check 14.2</a:t>
            </a:r>
            <a:endParaRPr lang="en-US" dirty="0"/>
          </a:p>
        </p:txBody>
      </p:sp>
      <p:sp>
        <p:nvSpPr>
          <p:cNvPr id="8" name="Content Placeholder 5"/>
          <p:cNvSpPr>
            <a:spLocks noGrp="1"/>
          </p:cNvSpPr>
          <p:nvPr>
            <p:ph idx="4294967295"/>
          </p:nvPr>
        </p:nvSpPr>
        <p:spPr>
          <a:xfrm>
            <a:off x="599372" y="1764946"/>
            <a:ext cx="8535664" cy="3486845"/>
          </a:xfrm>
        </p:spPr>
        <p:txBody>
          <a:bodyPr/>
          <a:lstStyle/>
          <a:p>
            <a:pPr>
              <a:buNone/>
            </a:pPr>
            <a:r>
              <a:rPr lang="en-US" b="1" dirty="0" smtClean="0"/>
              <a:t>Answer:</a:t>
            </a:r>
            <a:endParaRPr lang="en-US" dirty="0"/>
          </a:p>
        </p:txBody>
      </p:sp>
      <p:sp>
        <p:nvSpPr>
          <p:cNvPr id="9" name="Content Placeholder 5"/>
          <p:cNvSpPr>
            <a:spLocks noGrp="1"/>
          </p:cNvSpPr>
          <p:nvPr>
            <p:ph idx="4294967295"/>
          </p:nvPr>
        </p:nvSpPr>
        <p:spPr>
          <a:xfrm>
            <a:off x="0" y="958815"/>
            <a:ext cx="9135036" cy="806131"/>
          </a:xfrm>
        </p:spPr>
        <p:txBody>
          <a:bodyPr>
            <a:normAutofit lnSpcReduction="10000"/>
          </a:bodyPr>
          <a:lstStyle/>
          <a:p>
            <a:pPr>
              <a:buNone/>
            </a:pPr>
            <a:r>
              <a:rPr lang="en-US" dirty="0" smtClean="0"/>
              <a:t>	What steps does the selection sort algorithm go through to sort the sequence </a:t>
            </a:r>
            <a:r>
              <a:rPr lang="en-US" dirty="0" smtClean="0">
                <a:solidFill>
                  <a:srgbClr val="6E8080"/>
                </a:solidFill>
                <a:latin typeface="Lucida Sans Typewriter"/>
                <a:ea typeface="Courier New" charset="0"/>
                <a:cs typeface="Courier New" charset="0"/>
              </a:rPr>
              <a:t>6 5 4 3 2 1</a:t>
            </a:r>
            <a:r>
              <a:rPr lang="en-US" dirty="0" smtClean="0"/>
              <a:t>?</a:t>
            </a:r>
            <a:endParaRPr lang="en-US" sz="1600" dirty="0">
              <a:solidFill>
                <a:srgbClr val="6E8080"/>
              </a:solidFill>
              <a:latin typeface="Lucida Sans Typewriter"/>
              <a:ea typeface="Courier New" charset="0"/>
              <a:cs typeface="Courier New" charset="0"/>
            </a:endParaRPr>
          </a:p>
        </p:txBody>
      </p:sp>
      <p:pic>
        <p:nvPicPr>
          <p:cNvPr id="7" name="Picture 6"/>
          <p:cNvPicPr>
            <a:picLocks noChangeAspect="1"/>
          </p:cNvPicPr>
          <p:nvPr/>
        </p:nvPicPr>
        <p:blipFill>
          <a:blip r:embed="rId2"/>
          <a:stretch>
            <a:fillRect/>
          </a:stretch>
        </p:blipFill>
        <p:spPr>
          <a:xfrm>
            <a:off x="811360" y="2207608"/>
            <a:ext cx="1511368" cy="1727200"/>
          </a:xfrm>
          <a:prstGeom prst="rect">
            <a:avLst/>
          </a:prstGeom>
        </p:spPr>
      </p:pic>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Self Check 14.28</a:t>
            </a:r>
            <a:endParaRPr lang="en-US" dirty="0"/>
          </a:p>
        </p:txBody>
      </p:sp>
      <p:sp>
        <p:nvSpPr>
          <p:cNvPr id="8" name="Content Placeholder 5"/>
          <p:cNvSpPr>
            <a:spLocks noGrp="1"/>
          </p:cNvSpPr>
          <p:nvPr>
            <p:ph idx="4294967295"/>
          </p:nvPr>
        </p:nvSpPr>
        <p:spPr>
          <a:xfrm>
            <a:off x="599372" y="2278065"/>
            <a:ext cx="8535664" cy="1431329"/>
          </a:xfrm>
        </p:spPr>
        <p:txBody>
          <a:bodyPr>
            <a:normAutofit/>
          </a:bodyPr>
          <a:lstStyle/>
          <a:p>
            <a:pPr>
              <a:buNone/>
            </a:pPr>
            <a:r>
              <a:rPr lang="en-US" b="1" dirty="0" smtClean="0"/>
              <a:t>Answer:</a:t>
            </a:r>
            <a:r>
              <a:rPr lang="en-US" dirty="0" smtClean="0"/>
              <a:t> The </a:t>
            </a:r>
            <a:r>
              <a:rPr lang="en-US" dirty="0" err="1" smtClean="0">
                <a:solidFill>
                  <a:srgbClr val="6E8080"/>
                </a:solidFill>
                <a:latin typeface="Lucida Sans Typewriter"/>
                <a:ea typeface="Courier New" charset="0"/>
                <a:cs typeface="Courier New" charset="0"/>
              </a:rPr>
              <a:t>BankAccount</a:t>
            </a:r>
            <a:r>
              <a:rPr lang="en-US" dirty="0" smtClean="0"/>
              <a:t> class needs to implement the </a:t>
            </a:r>
            <a:r>
              <a:rPr lang="en-US" dirty="0" smtClean="0">
                <a:solidFill>
                  <a:srgbClr val="6E8080"/>
                </a:solidFill>
                <a:latin typeface="Lucida Sans Typewriter"/>
                <a:ea typeface="Courier New" charset="0"/>
                <a:cs typeface="Courier New" charset="0"/>
              </a:rPr>
              <a:t>Comparable</a:t>
            </a:r>
            <a:r>
              <a:rPr lang="en-US" dirty="0" smtClean="0"/>
              <a:t> interface. Its </a:t>
            </a:r>
            <a:r>
              <a:rPr lang="en-US" dirty="0" err="1" smtClean="0">
                <a:solidFill>
                  <a:srgbClr val="6E8080"/>
                </a:solidFill>
                <a:latin typeface="Lucida Sans Typewriter"/>
                <a:ea typeface="Courier New" charset="0"/>
                <a:cs typeface="Courier New" charset="0"/>
              </a:rPr>
              <a:t>compareTo</a:t>
            </a:r>
            <a:r>
              <a:rPr lang="en-US" dirty="0" smtClean="0"/>
              <a:t> method must compare the bank balances. </a:t>
            </a:r>
            <a:endParaRPr lang="en-US" dirty="0"/>
          </a:p>
        </p:txBody>
      </p:sp>
      <p:sp>
        <p:nvSpPr>
          <p:cNvPr id="9" name="Content Placeholder 5"/>
          <p:cNvSpPr>
            <a:spLocks noGrp="1"/>
          </p:cNvSpPr>
          <p:nvPr>
            <p:ph idx="4294967295"/>
          </p:nvPr>
        </p:nvSpPr>
        <p:spPr>
          <a:xfrm>
            <a:off x="0" y="958815"/>
            <a:ext cx="9135036" cy="827656"/>
          </a:xfrm>
        </p:spPr>
        <p:txBody>
          <a:bodyPr/>
          <a:lstStyle/>
          <a:p>
            <a:pPr>
              <a:buNone/>
            </a:pPr>
            <a:r>
              <a:rPr lang="en-US" dirty="0" smtClean="0"/>
              <a:t>	What steps would you need to take to sort an array of </a:t>
            </a:r>
            <a:r>
              <a:rPr lang="en-US" dirty="0" err="1" smtClean="0">
                <a:solidFill>
                  <a:srgbClr val="6E8080"/>
                </a:solidFill>
                <a:latin typeface="Lucida Sans Typewriter"/>
                <a:ea typeface="Courier New" charset="0"/>
                <a:cs typeface="Courier New" charset="0"/>
              </a:rPr>
              <a:t>BankAccount</a:t>
            </a:r>
            <a:r>
              <a:rPr lang="en-US" dirty="0" smtClean="0"/>
              <a:t> objects by increasing balance? </a:t>
            </a:r>
            <a:endParaRPr lang="en-US" sz="2000" dirty="0" smtClean="0">
              <a:solidFill>
                <a:srgbClr val="6E8080"/>
              </a:solidFill>
              <a:latin typeface="Lucida Sans Typewriter"/>
              <a:ea typeface="Courier New" charset="0"/>
              <a:cs typeface="Courier New" charset="0"/>
            </a:endParaRP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Self Check 14.29</a:t>
            </a:r>
            <a:endParaRPr lang="en-US" dirty="0"/>
          </a:p>
        </p:txBody>
      </p:sp>
      <p:sp>
        <p:nvSpPr>
          <p:cNvPr id="8" name="Content Placeholder 5"/>
          <p:cNvSpPr>
            <a:spLocks noGrp="1"/>
          </p:cNvSpPr>
          <p:nvPr>
            <p:ph idx="4294967295"/>
          </p:nvPr>
        </p:nvSpPr>
        <p:spPr>
          <a:xfrm>
            <a:off x="599372" y="2500586"/>
            <a:ext cx="8535664" cy="1431329"/>
          </a:xfrm>
        </p:spPr>
        <p:txBody>
          <a:bodyPr>
            <a:normAutofit/>
          </a:bodyPr>
          <a:lstStyle/>
          <a:p>
            <a:pPr>
              <a:buNone/>
            </a:pPr>
            <a:r>
              <a:rPr lang="en-US" b="1" dirty="0" smtClean="0"/>
              <a:t>Answer:</a:t>
            </a:r>
            <a:r>
              <a:rPr lang="en-US" dirty="0" smtClean="0"/>
              <a:t> Then you know where to insert it so that the array stays sorted, and you can keep using binary search. </a:t>
            </a:r>
            <a:endParaRPr lang="en-US" dirty="0"/>
          </a:p>
        </p:txBody>
      </p:sp>
      <p:sp>
        <p:nvSpPr>
          <p:cNvPr id="9" name="Content Placeholder 5"/>
          <p:cNvSpPr>
            <a:spLocks noGrp="1"/>
          </p:cNvSpPr>
          <p:nvPr>
            <p:ph idx="4294967295"/>
          </p:nvPr>
        </p:nvSpPr>
        <p:spPr>
          <a:xfrm>
            <a:off x="0" y="958815"/>
            <a:ext cx="9135036" cy="1193558"/>
          </a:xfrm>
        </p:spPr>
        <p:txBody>
          <a:bodyPr/>
          <a:lstStyle/>
          <a:p>
            <a:pPr>
              <a:buNone/>
            </a:pPr>
            <a:r>
              <a:rPr lang="en-US" dirty="0" smtClean="0"/>
              <a:t>	Why is it useful that the </a:t>
            </a:r>
            <a:r>
              <a:rPr lang="en-US" dirty="0" err="1" smtClean="0">
                <a:solidFill>
                  <a:srgbClr val="6E8080"/>
                </a:solidFill>
                <a:latin typeface="Lucida Sans Typewriter"/>
                <a:ea typeface="Courier New" charset="0"/>
                <a:cs typeface="Courier New" charset="0"/>
              </a:rPr>
              <a:t>Arrays.binarySearch</a:t>
            </a:r>
            <a:r>
              <a:rPr lang="en-US" dirty="0" smtClean="0"/>
              <a:t> method indicates the position where a missing element should be inserted? </a:t>
            </a:r>
            <a:endParaRPr lang="en-US" sz="2000" dirty="0" smtClean="0">
              <a:solidFill>
                <a:srgbClr val="6E8080"/>
              </a:solidFill>
              <a:latin typeface="Lucida Sans Typewriter"/>
              <a:ea typeface="Courier New" charset="0"/>
              <a:cs typeface="Courier New" charset="0"/>
            </a:endParaRP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Self Check 14.30</a:t>
            </a:r>
            <a:endParaRPr lang="en-US" dirty="0"/>
          </a:p>
        </p:txBody>
      </p:sp>
      <p:sp>
        <p:nvSpPr>
          <p:cNvPr id="8" name="Content Placeholder 5"/>
          <p:cNvSpPr>
            <a:spLocks noGrp="1"/>
          </p:cNvSpPr>
          <p:nvPr>
            <p:ph idx="4294967295"/>
          </p:nvPr>
        </p:nvSpPr>
        <p:spPr>
          <a:xfrm>
            <a:off x="599372" y="2500585"/>
            <a:ext cx="8535664" cy="1431329"/>
          </a:xfrm>
        </p:spPr>
        <p:txBody>
          <a:bodyPr>
            <a:normAutofit/>
          </a:bodyPr>
          <a:lstStyle/>
          <a:p>
            <a:pPr>
              <a:buNone/>
            </a:pPr>
            <a:r>
              <a:rPr lang="en-US" b="1" dirty="0" smtClean="0"/>
              <a:t>Answer:</a:t>
            </a:r>
            <a:r>
              <a:rPr lang="en-US" dirty="0" smtClean="0"/>
              <a:t> Otherwise, you would not know whether a value is present when the method returns 0. </a:t>
            </a:r>
            <a:endParaRPr lang="en-US" dirty="0"/>
          </a:p>
        </p:txBody>
      </p:sp>
      <p:sp>
        <p:nvSpPr>
          <p:cNvPr id="9" name="Content Placeholder 5"/>
          <p:cNvSpPr>
            <a:spLocks noGrp="1"/>
          </p:cNvSpPr>
          <p:nvPr>
            <p:ph idx="4294967295"/>
          </p:nvPr>
        </p:nvSpPr>
        <p:spPr>
          <a:xfrm>
            <a:off x="0" y="958815"/>
            <a:ext cx="9135036" cy="1193558"/>
          </a:xfrm>
        </p:spPr>
        <p:txBody>
          <a:bodyPr/>
          <a:lstStyle/>
          <a:p>
            <a:pPr>
              <a:buNone/>
            </a:pPr>
            <a:r>
              <a:rPr lang="en-US" dirty="0" smtClean="0"/>
              <a:t>	Why does </a:t>
            </a:r>
            <a:r>
              <a:rPr lang="en-US" dirty="0" err="1" smtClean="0">
                <a:solidFill>
                  <a:srgbClr val="6E8080"/>
                </a:solidFill>
                <a:latin typeface="Lucida Sans Typewriter"/>
                <a:ea typeface="Courier New" charset="0"/>
                <a:cs typeface="Courier New" charset="0"/>
              </a:rPr>
              <a:t>Arrays.binarySearch</a:t>
            </a:r>
            <a:r>
              <a:rPr lang="en-US" dirty="0" smtClean="0"/>
              <a:t> return –</a:t>
            </a:r>
            <a:r>
              <a:rPr lang="en-US" i="1" dirty="0" smtClean="0"/>
              <a:t>k</a:t>
            </a:r>
            <a:r>
              <a:rPr lang="en-US" dirty="0" smtClean="0"/>
              <a:t> – 1 and not –</a:t>
            </a:r>
            <a:r>
              <a:rPr lang="en-US" i="1" dirty="0" smtClean="0"/>
              <a:t>k</a:t>
            </a:r>
            <a:r>
              <a:rPr lang="en-US" dirty="0" smtClean="0"/>
              <a:t> to indicate that a value is not present and should be inserted before position </a:t>
            </a:r>
            <a:r>
              <a:rPr lang="en-US" i="1" dirty="0" smtClean="0"/>
              <a:t>k</a:t>
            </a:r>
            <a:r>
              <a:rPr lang="en-US" dirty="0" smtClean="0"/>
              <a:t>? </a:t>
            </a:r>
            <a:endParaRPr lang="en-US" sz="2000" dirty="0" smtClean="0">
              <a:solidFill>
                <a:srgbClr val="6E8080"/>
              </a:solidFill>
              <a:latin typeface="Lucida Sans Typewriter"/>
              <a:ea typeface="Courier New" charset="0"/>
              <a:cs typeface="Courier New" charset="0"/>
            </a:endParaRP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Self Check 14.3</a:t>
            </a:r>
            <a:endParaRPr lang="en-US" dirty="0"/>
          </a:p>
        </p:txBody>
      </p:sp>
      <p:sp>
        <p:nvSpPr>
          <p:cNvPr id="8" name="Content Placeholder 5"/>
          <p:cNvSpPr>
            <a:spLocks noGrp="1"/>
          </p:cNvSpPr>
          <p:nvPr>
            <p:ph idx="4294967295"/>
          </p:nvPr>
        </p:nvSpPr>
        <p:spPr>
          <a:xfrm>
            <a:off x="599372" y="2562556"/>
            <a:ext cx="8535664" cy="1531609"/>
          </a:xfrm>
        </p:spPr>
        <p:txBody>
          <a:bodyPr/>
          <a:lstStyle/>
          <a:p>
            <a:pPr>
              <a:buNone/>
            </a:pPr>
            <a:r>
              <a:rPr lang="en-US" b="1" dirty="0" smtClean="0"/>
              <a:t>Answer:</a:t>
            </a:r>
            <a:r>
              <a:rPr lang="en-US" dirty="0" smtClean="0"/>
              <a:t> In each step, find the maximum of the remaining elements and swap it with the current element (or see Self Check 4).</a:t>
            </a:r>
            <a:endParaRPr lang="en-US" dirty="0"/>
          </a:p>
        </p:txBody>
      </p:sp>
      <p:sp>
        <p:nvSpPr>
          <p:cNvPr id="9" name="Content Placeholder 5"/>
          <p:cNvSpPr>
            <a:spLocks noGrp="1"/>
          </p:cNvSpPr>
          <p:nvPr>
            <p:ph idx="4294967295"/>
          </p:nvPr>
        </p:nvSpPr>
        <p:spPr>
          <a:xfrm>
            <a:off x="0" y="958815"/>
            <a:ext cx="9135036" cy="1204320"/>
          </a:xfrm>
        </p:spPr>
        <p:txBody>
          <a:bodyPr/>
          <a:lstStyle/>
          <a:p>
            <a:pPr>
              <a:buNone/>
            </a:pPr>
            <a:r>
              <a:rPr lang="en-US" dirty="0" smtClean="0"/>
              <a:t>	How can you change the selection sort algorithm so that it sorts the elements in descending order (that is, with the largest element at the beginning of the array)? </a:t>
            </a:r>
            <a:endParaRPr lang="en-US" dirty="0"/>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Self Check 14.4</a:t>
            </a:r>
            <a:endParaRPr lang="en-US" dirty="0"/>
          </a:p>
        </p:txBody>
      </p:sp>
      <p:sp>
        <p:nvSpPr>
          <p:cNvPr id="8" name="Content Placeholder 5"/>
          <p:cNvSpPr>
            <a:spLocks noGrp="1"/>
          </p:cNvSpPr>
          <p:nvPr>
            <p:ph idx="4294967295"/>
          </p:nvPr>
        </p:nvSpPr>
        <p:spPr>
          <a:xfrm>
            <a:off x="599372" y="2711825"/>
            <a:ext cx="8535664" cy="2141612"/>
          </a:xfrm>
        </p:spPr>
        <p:txBody>
          <a:bodyPr/>
          <a:lstStyle/>
          <a:p>
            <a:pPr>
              <a:buNone/>
            </a:pPr>
            <a:r>
              <a:rPr lang="en-US" b="1" dirty="0" smtClean="0"/>
              <a:t>Answer:</a:t>
            </a:r>
            <a:r>
              <a:rPr lang="en-US" dirty="0" smtClean="0"/>
              <a:t> The modified algorithm sorts the array in descending order.</a:t>
            </a:r>
            <a:endParaRPr lang="en-US" dirty="0"/>
          </a:p>
        </p:txBody>
      </p:sp>
      <p:sp>
        <p:nvSpPr>
          <p:cNvPr id="9" name="Content Placeholder 5"/>
          <p:cNvSpPr>
            <a:spLocks noGrp="1"/>
          </p:cNvSpPr>
          <p:nvPr>
            <p:ph idx="4294967295"/>
          </p:nvPr>
        </p:nvSpPr>
        <p:spPr>
          <a:xfrm>
            <a:off x="0" y="958815"/>
            <a:ext cx="9135036" cy="1537938"/>
          </a:xfrm>
        </p:spPr>
        <p:txBody>
          <a:bodyPr>
            <a:normAutofit lnSpcReduction="10000"/>
          </a:bodyPr>
          <a:lstStyle/>
          <a:p>
            <a:pPr>
              <a:buNone/>
            </a:pPr>
            <a:r>
              <a:rPr lang="en-US" dirty="0" smtClean="0"/>
              <a:t>	Suppose we modified the selection sort algorithm to start at the end of the array, working toward the beginning. In each step, the current position is swapped with the minimum. What is the result of this modification? </a:t>
            </a:r>
            <a:endParaRPr lang="en-US" dirty="0"/>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Profiling the Selection Sort Algorithm</a:t>
            </a:r>
            <a:endParaRPr lang="en-US" dirty="0"/>
          </a:p>
        </p:txBody>
      </p:sp>
      <p:sp>
        <p:nvSpPr>
          <p:cNvPr id="3" name="Content Placeholder 2"/>
          <p:cNvSpPr>
            <a:spLocks noGrp="1"/>
          </p:cNvSpPr>
          <p:nvPr>
            <p:ph idx="4294967295"/>
          </p:nvPr>
        </p:nvSpPr>
        <p:spPr>
          <a:xfrm>
            <a:off x="0" y="990092"/>
            <a:ext cx="9134475" cy="5488552"/>
          </a:xfrm>
        </p:spPr>
        <p:txBody>
          <a:bodyPr/>
          <a:lstStyle/>
          <a:p>
            <a:r>
              <a:rPr lang="en-US" dirty="0" smtClean="0"/>
              <a:t>We want to measure the time the algorithm takes to execute: </a:t>
            </a:r>
          </a:p>
          <a:p>
            <a:pPr lvl="1"/>
            <a:r>
              <a:rPr lang="en-US" dirty="0" smtClean="0"/>
              <a:t>Exclude the time the program takes to load </a:t>
            </a:r>
          </a:p>
          <a:p>
            <a:pPr lvl="1"/>
            <a:r>
              <a:rPr lang="en-US" dirty="0" smtClean="0"/>
              <a:t>Exclude output time </a:t>
            </a:r>
          </a:p>
          <a:p>
            <a:r>
              <a:rPr lang="en-US" dirty="0" smtClean="0"/>
              <a:t>To measure the running time of a method, get the current time immediately before and after the method call. </a:t>
            </a:r>
          </a:p>
          <a:p>
            <a:r>
              <a:rPr lang="en-US" dirty="0" smtClean="0"/>
              <a:t>We will create a </a:t>
            </a:r>
            <a:r>
              <a:rPr lang="en-US" dirty="0" err="1" smtClean="0">
                <a:solidFill>
                  <a:srgbClr val="6E8080"/>
                </a:solidFill>
                <a:latin typeface="Lucida Sans Typewriter"/>
                <a:ea typeface="Courier New" charset="0"/>
                <a:cs typeface="Courier New" charset="0"/>
              </a:rPr>
              <a:t>StopWatch</a:t>
            </a:r>
            <a:r>
              <a:rPr lang="en-US" dirty="0" smtClean="0"/>
              <a:t> class to measure execution time of an algorithm: </a:t>
            </a:r>
          </a:p>
          <a:p>
            <a:pPr lvl="1"/>
            <a:r>
              <a:rPr lang="en-US" dirty="0" smtClean="0"/>
              <a:t>It can start, stop and give elapsed time </a:t>
            </a:r>
          </a:p>
          <a:p>
            <a:pPr lvl="1"/>
            <a:r>
              <a:rPr lang="en-US" dirty="0" smtClean="0"/>
              <a:t>Use </a:t>
            </a:r>
            <a:r>
              <a:rPr lang="en-US" dirty="0" err="1" smtClean="0">
                <a:solidFill>
                  <a:srgbClr val="6E8080"/>
                </a:solidFill>
                <a:latin typeface="Lucida Sans Typewriter"/>
                <a:ea typeface="Courier New" charset="0"/>
                <a:cs typeface="Courier New" charset="0"/>
              </a:rPr>
              <a:t>System.currentTimeMillis</a:t>
            </a:r>
            <a:r>
              <a:rPr lang="en-US" dirty="0" smtClean="0"/>
              <a:t> method </a:t>
            </a:r>
          </a:p>
          <a:p>
            <a:r>
              <a:rPr lang="en-US" dirty="0" smtClean="0"/>
              <a:t>Create a </a:t>
            </a:r>
            <a:r>
              <a:rPr lang="en-US" dirty="0" err="1" smtClean="0">
                <a:solidFill>
                  <a:srgbClr val="6E8080"/>
                </a:solidFill>
                <a:latin typeface="Lucida Sans Typewriter"/>
                <a:ea typeface="Courier New" charset="0"/>
                <a:cs typeface="Courier New" charset="0"/>
              </a:rPr>
              <a:t>StopWatch</a:t>
            </a:r>
            <a:r>
              <a:rPr lang="en-US" dirty="0" smtClean="0"/>
              <a:t> object: </a:t>
            </a:r>
          </a:p>
          <a:p>
            <a:pPr lvl="1"/>
            <a:r>
              <a:rPr lang="en-US" dirty="0" smtClean="0"/>
              <a:t>Start the stopwatch just before the sort </a:t>
            </a:r>
          </a:p>
          <a:p>
            <a:pPr lvl="1"/>
            <a:r>
              <a:rPr lang="en-US" dirty="0" smtClean="0"/>
              <a:t>Stop the stopwatch just after the sort </a:t>
            </a:r>
          </a:p>
          <a:p>
            <a:pPr lvl="1"/>
            <a:r>
              <a:rPr lang="en-US" dirty="0" smtClean="0"/>
              <a:t>Read the elapsed time </a:t>
            </a:r>
            <a:endParaRPr lang="en-US" dirty="0"/>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section_2/</a:t>
            </a:r>
            <a:r>
              <a:rPr lang="en-US" dirty="0" smtClean="0">
                <a:hlinkClick r:id="rId2" action="ppaction://hlinkfile"/>
              </a:rPr>
              <a:t>StopWatch.java</a:t>
            </a:r>
            <a:endParaRPr lang="en-US" dirty="0"/>
          </a:p>
        </p:txBody>
      </p:sp>
      <p:sp>
        <p:nvSpPr>
          <p:cNvPr id="3" name="Content Placeholder 2"/>
          <p:cNvSpPr>
            <a:spLocks noGrp="1"/>
          </p:cNvSpPr>
          <p:nvPr>
            <p:ph idx="4294967295"/>
          </p:nvPr>
        </p:nvSpPr>
        <p:spPr>
          <a:xfrm>
            <a:off x="0" y="762000"/>
            <a:ext cx="9134475" cy="5770454"/>
          </a:xfrm>
        </p:spPr>
        <p:txBody>
          <a:bodyPr>
            <a:noAutofit/>
          </a:bodyPr>
          <a:lstStyle/>
          <a:p>
            <a:pPr>
              <a:spcBef>
                <a:spcPts val="0"/>
              </a:spcBef>
              <a:buNone/>
            </a:pPr>
            <a:r>
              <a:rPr lang="en-US" sz="1400" b="1" dirty="0" smtClean="0">
                <a:solidFill>
                  <a:srgbClr val="0073FF"/>
                </a:solidFill>
                <a:latin typeface="Courier"/>
                <a:ea typeface="Courier"/>
                <a:cs typeface="Courier"/>
              </a:rPr>
              <a:t>  1  </a:t>
            </a:r>
            <a:r>
              <a:rPr lang="en-US" sz="1400" dirty="0" smtClean="0">
                <a:solidFill>
                  <a:srgbClr val="000000"/>
                </a:solidFill>
                <a:latin typeface="Courier"/>
                <a:ea typeface="Courier"/>
                <a:cs typeface="Courier"/>
              </a:rPr>
              <a:t>/**</a:t>
            </a:r>
          </a:p>
          <a:p>
            <a:pPr>
              <a:spcBef>
                <a:spcPts val="0"/>
              </a:spcBef>
              <a:buNone/>
            </a:pPr>
            <a:r>
              <a:rPr lang="en-US" sz="1400" b="1" dirty="0" smtClean="0">
                <a:solidFill>
                  <a:srgbClr val="0073FF"/>
                </a:solidFill>
                <a:latin typeface="Courier"/>
                <a:ea typeface="Courier"/>
                <a:cs typeface="Courier"/>
              </a:rPr>
              <a:t>  2  </a:t>
            </a:r>
            <a:r>
              <a:rPr lang="en-US" sz="1400" dirty="0" smtClean="0">
                <a:solidFill>
                  <a:srgbClr val="000000"/>
                </a:solidFill>
                <a:latin typeface="Courier"/>
                <a:ea typeface="Courier"/>
                <a:cs typeface="Courier"/>
              </a:rPr>
              <a:t>   </a:t>
            </a:r>
            <a:r>
              <a:rPr lang="en-US" sz="1400" dirty="0" smtClean="0">
                <a:solidFill>
                  <a:srgbClr val="0073FF"/>
                </a:solidFill>
                <a:latin typeface="Times"/>
                <a:ea typeface="Times"/>
                <a:cs typeface="Times"/>
              </a:rPr>
              <a:t>A stopwatch accumulates time when it is running. You can </a:t>
            </a:r>
          </a:p>
          <a:p>
            <a:pPr>
              <a:spcBef>
                <a:spcPts val="0"/>
              </a:spcBef>
              <a:buNone/>
            </a:pPr>
            <a:r>
              <a:rPr lang="en-US" sz="1400" b="1" dirty="0" smtClean="0">
                <a:solidFill>
                  <a:srgbClr val="0073FF"/>
                </a:solidFill>
                <a:latin typeface="Courier"/>
                <a:ea typeface="Courier"/>
                <a:cs typeface="Courier"/>
              </a:rPr>
              <a:t>  3  </a:t>
            </a:r>
            <a:r>
              <a:rPr lang="en-US" sz="1400" dirty="0" smtClean="0">
                <a:solidFill>
                  <a:srgbClr val="000000"/>
                </a:solidFill>
                <a:latin typeface="Courier"/>
                <a:ea typeface="Courier"/>
                <a:cs typeface="Courier"/>
              </a:rPr>
              <a:t>   </a:t>
            </a:r>
            <a:r>
              <a:rPr lang="en-US" sz="1400" dirty="0" smtClean="0">
                <a:solidFill>
                  <a:srgbClr val="0073FF"/>
                </a:solidFill>
                <a:latin typeface="Times"/>
                <a:ea typeface="Times"/>
                <a:cs typeface="Times"/>
              </a:rPr>
              <a:t>repeatedly start and stop the stopwatch. You can use a</a:t>
            </a:r>
          </a:p>
          <a:p>
            <a:pPr>
              <a:spcBef>
                <a:spcPts val="0"/>
              </a:spcBef>
              <a:buNone/>
            </a:pPr>
            <a:r>
              <a:rPr lang="en-US" sz="1400" b="1" dirty="0" smtClean="0">
                <a:solidFill>
                  <a:srgbClr val="0073FF"/>
                </a:solidFill>
                <a:latin typeface="Courier"/>
                <a:ea typeface="Courier"/>
                <a:cs typeface="Courier"/>
              </a:rPr>
              <a:t>  4  </a:t>
            </a:r>
            <a:r>
              <a:rPr lang="en-US" sz="1400" dirty="0" smtClean="0">
                <a:solidFill>
                  <a:srgbClr val="000000"/>
                </a:solidFill>
                <a:latin typeface="Courier"/>
                <a:ea typeface="Courier"/>
                <a:cs typeface="Courier"/>
              </a:rPr>
              <a:t>   </a:t>
            </a:r>
            <a:r>
              <a:rPr lang="en-US" sz="1400" dirty="0" smtClean="0">
                <a:solidFill>
                  <a:srgbClr val="0073FF"/>
                </a:solidFill>
                <a:latin typeface="Times"/>
                <a:ea typeface="Times"/>
                <a:cs typeface="Times"/>
              </a:rPr>
              <a:t>stopwatch to measure the running time of a program.</a:t>
            </a:r>
          </a:p>
          <a:p>
            <a:pPr>
              <a:spcBef>
                <a:spcPts val="0"/>
              </a:spcBef>
              <a:buNone/>
            </a:pPr>
            <a:r>
              <a:rPr lang="en-US" sz="1400" b="1" dirty="0" smtClean="0">
                <a:solidFill>
                  <a:srgbClr val="0073FF"/>
                </a:solidFill>
                <a:latin typeface="Courier"/>
                <a:ea typeface="Courier"/>
                <a:cs typeface="Courier"/>
              </a:rPr>
              <a:t>  5  </a:t>
            </a:r>
            <a:r>
              <a:rPr lang="en-US" sz="1400" dirty="0" smtClean="0">
                <a:solidFill>
                  <a:srgbClr val="000000"/>
                </a:solidFill>
                <a:latin typeface="Courier"/>
                <a:ea typeface="Courier"/>
                <a:cs typeface="Courier"/>
              </a:rPr>
              <a:t>*/</a:t>
            </a:r>
          </a:p>
          <a:p>
            <a:pPr>
              <a:spcBef>
                <a:spcPts val="0"/>
              </a:spcBef>
              <a:buNone/>
            </a:pPr>
            <a:r>
              <a:rPr lang="en-US" sz="1400" b="1" dirty="0" smtClean="0">
                <a:solidFill>
                  <a:srgbClr val="0073FF"/>
                </a:solidFill>
                <a:latin typeface="Courier"/>
                <a:ea typeface="Courier"/>
                <a:cs typeface="Courier"/>
              </a:rPr>
              <a:t>  6  </a:t>
            </a:r>
            <a:r>
              <a:rPr lang="en-US" sz="1400" dirty="0" smtClean="0">
                <a:solidFill>
                  <a:srgbClr val="CC0066"/>
                </a:solidFill>
                <a:latin typeface="Courier"/>
                <a:ea typeface="Courier"/>
                <a:cs typeface="Courier"/>
              </a:rPr>
              <a:t>public</a:t>
            </a:r>
            <a:r>
              <a:rPr lang="en-US" sz="1400" dirty="0" smtClean="0">
                <a:solidFill>
                  <a:srgbClr val="000000"/>
                </a:solidFill>
                <a:latin typeface="Courier"/>
                <a:ea typeface="Courier"/>
                <a:cs typeface="Courier"/>
              </a:rPr>
              <a:t> </a:t>
            </a:r>
            <a:r>
              <a:rPr lang="en-US" sz="1400" dirty="0" smtClean="0">
                <a:solidFill>
                  <a:srgbClr val="CC0066"/>
                </a:solidFill>
                <a:latin typeface="Courier"/>
                <a:ea typeface="Courier"/>
                <a:cs typeface="Courier"/>
              </a:rPr>
              <a:t>class</a:t>
            </a:r>
            <a:r>
              <a:rPr lang="en-US" sz="1400" dirty="0" smtClean="0">
                <a:solidFill>
                  <a:srgbClr val="000000"/>
                </a:solidFill>
                <a:latin typeface="Courier"/>
                <a:ea typeface="Courier"/>
                <a:cs typeface="Courier"/>
              </a:rPr>
              <a:t> </a:t>
            </a:r>
            <a:r>
              <a:rPr lang="en-US" sz="1400" dirty="0" err="1" smtClean="0">
                <a:solidFill>
                  <a:srgbClr val="000000"/>
                </a:solidFill>
                <a:latin typeface="Courier"/>
                <a:ea typeface="Courier"/>
                <a:cs typeface="Courier"/>
              </a:rPr>
              <a:t>StopWatch</a:t>
            </a:r>
            <a:endParaRPr lang="en-US" sz="1400" dirty="0" smtClean="0">
              <a:solidFill>
                <a:srgbClr val="000000"/>
              </a:solidFill>
              <a:latin typeface="Courier"/>
              <a:ea typeface="Courier"/>
              <a:cs typeface="Courier"/>
            </a:endParaRPr>
          </a:p>
          <a:p>
            <a:pPr>
              <a:spcBef>
                <a:spcPts val="0"/>
              </a:spcBef>
              <a:buNone/>
            </a:pPr>
            <a:r>
              <a:rPr lang="en-US" sz="1400" b="1" dirty="0" smtClean="0">
                <a:solidFill>
                  <a:srgbClr val="0073FF"/>
                </a:solidFill>
                <a:latin typeface="Courier"/>
                <a:ea typeface="Courier"/>
                <a:cs typeface="Courier"/>
              </a:rPr>
              <a:t>  7  </a:t>
            </a:r>
            <a:r>
              <a:rPr lang="en-US" sz="1400" dirty="0" smtClean="0">
                <a:solidFill>
                  <a:srgbClr val="000000"/>
                </a:solidFill>
                <a:latin typeface="Courier"/>
                <a:ea typeface="Courier"/>
                <a:cs typeface="Courier"/>
              </a:rPr>
              <a:t>{  </a:t>
            </a:r>
          </a:p>
          <a:p>
            <a:pPr>
              <a:spcBef>
                <a:spcPts val="0"/>
              </a:spcBef>
              <a:buNone/>
            </a:pPr>
            <a:r>
              <a:rPr lang="en-US" sz="1400" b="1" dirty="0" smtClean="0">
                <a:solidFill>
                  <a:srgbClr val="0073FF"/>
                </a:solidFill>
                <a:latin typeface="Courier"/>
                <a:ea typeface="Courier"/>
                <a:cs typeface="Courier"/>
              </a:rPr>
              <a:t>  8  </a:t>
            </a:r>
            <a:r>
              <a:rPr lang="en-US" sz="1400" dirty="0" smtClean="0">
                <a:solidFill>
                  <a:srgbClr val="000000"/>
                </a:solidFill>
                <a:latin typeface="Courier"/>
                <a:ea typeface="Courier"/>
                <a:cs typeface="Courier"/>
              </a:rPr>
              <a:t>   </a:t>
            </a:r>
            <a:r>
              <a:rPr lang="en-US" sz="1400" dirty="0" smtClean="0">
                <a:solidFill>
                  <a:srgbClr val="CC0066"/>
                </a:solidFill>
                <a:latin typeface="Courier"/>
                <a:ea typeface="Courier"/>
                <a:cs typeface="Courier"/>
              </a:rPr>
              <a:t>private</a:t>
            </a:r>
            <a:r>
              <a:rPr lang="en-US" sz="1400" dirty="0" smtClean="0">
                <a:solidFill>
                  <a:srgbClr val="000000"/>
                </a:solidFill>
                <a:latin typeface="Courier"/>
                <a:ea typeface="Courier"/>
                <a:cs typeface="Courier"/>
              </a:rPr>
              <a:t> </a:t>
            </a:r>
            <a:r>
              <a:rPr lang="en-US" sz="1400" dirty="0" smtClean="0">
                <a:solidFill>
                  <a:srgbClr val="CC0066"/>
                </a:solidFill>
                <a:latin typeface="Courier"/>
                <a:ea typeface="Courier"/>
                <a:cs typeface="Courier"/>
              </a:rPr>
              <a:t>long</a:t>
            </a:r>
            <a:r>
              <a:rPr lang="en-US" sz="1400" dirty="0" smtClean="0">
                <a:solidFill>
                  <a:srgbClr val="000000"/>
                </a:solidFill>
                <a:latin typeface="Courier"/>
                <a:ea typeface="Courier"/>
                <a:cs typeface="Courier"/>
              </a:rPr>
              <a:t> </a:t>
            </a:r>
            <a:r>
              <a:rPr lang="en-US" sz="1400" dirty="0" err="1" smtClean="0">
                <a:solidFill>
                  <a:srgbClr val="000000"/>
                </a:solidFill>
                <a:latin typeface="Courier"/>
                <a:ea typeface="Courier"/>
                <a:cs typeface="Courier"/>
              </a:rPr>
              <a:t>elapsedTime</a:t>
            </a:r>
            <a:r>
              <a:rPr lang="en-US" sz="1400" dirty="0" smtClean="0">
                <a:solidFill>
                  <a:srgbClr val="000000"/>
                </a:solidFill>
                <a:latin typeface="Courier"/>
                <a:ea typeface="Courier"/>
                <a:cs typeface="Courier"/>
              </a:rPr>
              <a:t>;</a:t>
            </a:r>
          </a:p>
          <a:p>
            <a:pPr>
              <a:spcBef>
                <a:spcPts val="0"/>
              </a:spcBef>
              <a:buNone/>
            </a:pPr>
            <a:r>
              <a:rPr lang="en-US" sz="1400" b="1" dirty="0" smtClean="0">
                <a:solidFill>
                  <a:srgbClr val="0073FF"/>
                </a:solidFill>
                <a:latin typeface="Courier"/>
                <a:ea typeface="Courier"/>
                <a:cs typeface="Courier"/>
              </a:rPr>
              <a:t>  9  </a:t>
            </a:r>
            <a:r>
              <a:rPr lang="en-US" sz="1400" dirty="0" smtClean="0">
                <a:solidFill>
                  <a:srgbClr val="000000"/>
                </a:solidFill>
                <a:latin typeface="Courier"/>
                <a:ea typeface="Courier"/>
                <a:cs typeface="Courier"/>
              </a:rPr>
              <a:t>   </a:t>
            </a:r>
            <a:r>
              <a:rPr lang="en-US" sz="1400" dirty="0" smtClean="0">
                <a:solidFill>
                  <a:srgbClr val="CC0066"/>
                </a:solidFill>
                <a:latin typeface="Courier"/>
                <a:ea typeface="Courier"/>
                <a:cs typeface="Courier"/>
              </a:rPr>
              <a:t>private</a:t>
            </a:r>
            <a:r>
              <a:rPr lang="en-US" sz="1400" dirty="0" smtClean="0">
                <a:solidFill>
                  <a:srgbClr val="000000"/>
                </a:solidFill>
                <a:latin typeface="Courier"/>
                <a:ea typeface="Courier"/>
                <a:cs typeface="Courier"/>
              </a:rPr>
              <a:t> </a:t>
            </a:r>
            <a:r>
              <a:rPr lang="en-US" sz="1400" dirty="0" smtClean="0">
                <a:solidFill>
                  <a:srgbClr val="CC0066"/>
                </a:solidFill>
                <a:latin typeface="Courier"/>
                <a:ea typeface="Courier"/>
                <a:cs typeface="Courier"/>
              </a:rPr>
              <a:t>long</a:t>
            </a:r>
            <a:r>
              <a:rPr lang="en-US" sz="1400" dirty="0" smtClean="0">
                <a:solidFill>
                  <a:srgbClr val="000000"/>
                </a:solidFill>
                <a:latin typeface="Courier"/>
                <a:ea typeface="Courier"/>
                <a:cs typeface="Courier"/>
              </a:rPr>
              <a:t> </a:t>
            </a:r>
            <a:r>
              <a:rPr lang="en-US" sz="1400" dirty="0" err="1" smtClean="0">
                <a:solidFill>
                  <a:srgbClr val="000000"/>
                </a:solidFill>
                <a:latin typeface="Courier"/>
                <a:ea typeface="Courier"/>
                <a:cs typeface="Courier"/>
              </a:rPr>
              <a:t>startTime</a:t>
            </a:r>
            <a:r>
              <a:rPr lang="en-US" sz="1400" dirty="0" smtClean="0">
                <a:solidFill>
                  <a:srgbClr val="000000"/>
                </a:solidFill>
                <a:latin typeface="Courier"/>
                <a:ea typeface="Courier"/>
                <a:cs typeface="Courier"/>
              </a:rPr>
              <a:t>;</a:t>
            </a:r>
          </a:p>
          <a:p>
            <a:pPr>
              <a:spcBef>
                <a:spcPts val="0"/>
              </a:spcBef>
              <a:buNone/>
            </a:pPr>
            <a:r>
              <a:rPr lang="en-US" sz="1400" b="1" dirty="0" smtClean="0">
                <a:solidFill>
                  <a:srgbClr val="0073FF"/>
                </a:solidFill>
                <a:latin typeface="Courier"/>
                <a:ea typeface="Courier"/>
                <a:cs typeface="Courier"/>
              </a:rPr>
              <a:t> 10  </a:t>
            </a:r>
            <a:r>
              <a:rPr lang="en-US" sz="1400" dirty="0" smtClean="0">
                <a:solidFill>
                  <a:srgbClr val="000000"/>
                </a:solidFill>
                <a:latin typeface="Courier"/>
                <a:ea typeface="Courier"/>
                <a:cs typeface="Courier"/>
              </a:rPr>
              <a:t>   </a:t>
            </a:r>
            <a:r>
              <a:rPr lang="en-US" sz="1400" dirty="0" smtClean="0">
                <a:solidFill>
                  <a:srgbClr val="CC0066"/>
                </a:solidFill>
                <a:latin typeface="Courier"/>
                <a:ea typeface="Courier"/>
                <a:cs typeface="Courier"/>
              </a:rPr>
              <a:t>private</a:t>
            </a:r>
            <a:r>
              <a:rPr lang="en-US" sz="1400" dirty="0" smtClean="0">
                <a:solidFill>
                  <a:srgbClr val="000000"/>
                </a:solidFill>
                <a:latin typeface="Courier"/>
                <a:ea typeface="Courier"/>
                <a:cs typeface="Courier"/>
              </a:rPr>
              <a:t> </a:t>
            </a:r>
            <a:r>
              <a:rPr lang="en-US" sz="1400" dirty="0" err="1" smtClean="0">
                <a:solidFill>
                  <a:srgbClr val="CC0066"/>
                </a:solidFill>
                <a:latin typeface="Courier"/>
                <a:ea typeface="Courier"/>
                <a:cs typeface="Courier"/>
              </a:rPr>
              <a:t>boolean</a:t>
            </a:r>
            <a:r>
              <a:rPr lang="en-US" sz="1400" dirty="0" smtClean="0">
                <a:solidFill>
                  <a:srgbClr val="000000"/>
                </a:solidFill>
                <a:latin typeface="Courier"/>
                <a:ea typeface="Courier"/>
                <a:cs typeface="Courier"/>
              </a:rPr>
              <a:t> </a:t>
            </a:r>
            <a:r>
              <a:rPr lang="en-US" sz="1400" dirty="0" err="1" smtClean="0">
                <a:solidFill>
                  <a:srgbClr val="000000"/>
                </a:solidFill>
                <a:latin typeface="Courier"/>
                <a:ea typeface="Courier"/>
                <a:cs typeface="Courier"/>
              </a:rPr>
              <a:t>isRunning</a:t>
            </a:r>
            <a:r>
              <a:rPr lang="en-US" sz="1400" dirty="0" smtClean="0">
                <a:solidFill>
                  <a:srgbClr val="000000"/>
                </a:solidFill>
                <a:latin typeface="Courier"/>
                <a:ea typeface="Courier"/>
                <a:cs typeface="Courier"/>
              </a:rPr>
              <a:t>;</a:t>
            </a:r>
          </a:p>
          <a:p>
            <a:pPr>
              <a:spcBef>
                <a:spcPts val="0"/>
              </a:spcBef>
              <a:buNone/>
            </a:pPr>
            <a:r>
              <a:rPr lang="en-US" sz="1400" b="1" dirty="0" smtClean="0">
                <a:solidFill>
                  <a:srgbClr val="0073FF"/>
                </a:solidFill>
                <a:latin typeface="Courier"/>
                <a:ea typeface="Courier"/>
                <a:cs typeface="Courier"/>
              </a:rPr>
              <a:t> 11  </a:t>
            </a:r>
          </a:p>
          <a:p>
            <a:pPr>
              <a:spcBef>
                <a:spcPts val="0"/>
              </a:spcBef>
              <a:buNone/>
            </a:pPr>
            <a:r>
              <a:rPr lang="en-US" sz="1400" b="1" dirty="0" smtClean="0">
                <a:solidFill>
                  <a:srgbClr val="0073FF"/>
                </a:solidFill>
                <a:latin typeface="Courier"/>
                <a:ea typeface="Courier"/>
                <a:cs typeface="Courier"/>
              </a:rPr>
              <a:t> 12  </a:t>
            </a:r>
            <a:r>
              <a:rPr lang="en-US" sz="1400" dirty="0" smtClean="0">
                <a:solidFill>
                  <a:srgbClr val="000000"/>
                </a:solidFill>
                <a:latin typeface="Courier"/>
                <a:ea typeface="Courier"/>
                <a:cs typeface="Courier"/>
              </a:rPr>
              <a:t>   /**</a:t>
            </a:r>
          </a:p>
          <a:p>
            <a:pPr>
              <a:spcBef>
                <a:spcPts val="0"/>
              </a:spcBef>
              <a:buNone/>
            </a:pPr>
            <a:r>
              <a:rPr lang="en-US" sz="1400" b="1" dirty="0" smtClean="0">
                <a:solidFill>
                  <a:srgbClr val="0073FF"/>
                </a:solidFill>
                <a:latin typeface="Courier"/>
                <a:ea typeface="Courier"/>
                <a:cs typeface="Courier"/>
              </a:rPr>
              <a:t> 13  </a:t>
            </a:r>
            <a:r>
              <a:rPr lang="en-US" sz="1400" dirty="0" smtClean="0">
                <a:solidFill>
                  <a:srgbClr val="000000"/>
                </a:solidFill>
                <a:latin typeface="Courier"/>
                <a:ea typeface="Courier"/>
                <a:cs typeface="Courier"/>
              </a:rPr>
              <a:t>      </a:t>
            </a:r>
            <a:r>
              <a:rPr lang="en-US" sz="1400" dirty="0" smtClean="0">
                <a:solidFill>
                  <a:srgbClr val="0073FF"/>
                </a:solidFill>
                <a:latin typeface="Times"/>
                <a:ea typeface="Times"/>
                <a:cs typeface="Times"/>
              </a:rPr>
              <a:t>Constructs a stopwatch that is in the stopped state</a:t>
            </a:r>
          </a:p>
          <a:p>
            <a:pPr>
              <a:spcBef>
                <a:spcPts val="0"/>
              </a:spcBef>
              <a:buNone/>
            </a:pPr>
            <a:r>
              <a:rPr lang="en-US" sz="1400" b="1" dirty="0" smtClean="0">
                <a:solidFill>
                  <a:srgbClr val="0073FF"/>
                </a:solidFill>
                <a:latin typeface="Courier"/>
                <a:ea typeface="Courier"/>
                <a:cs typeface="Courier"/>
              </a:rPr>
              <a:t> 14  </a:t>
            </a:r>
            <a:r>
              <a:rPr lang="en-US" sz="1400" dirty="0" smtClean="0">
                <a:solidFill>
                  <a:srgbClr val="000000"/>
                </a:solidFill>
                <a:latin typeface="Courier"/>
                <a:ea typeface="Courier"/>
                <a:cs typeface="Courier"/>
              </a:rPr>
              <a:t>      </a:t>
            </a:r>
            <a:r>
              <a:rPr lang="en-US" sz="1400" dirty="0" smtClean="0">
                <a:solidFill>
                  <a:srgbClr val="0073FF"/>
                </a:solidFill>
                <a:latin typeface="Times"/>
                <a:ea typeface="Times"/>
                <a:cs typeface="Times"/>
              </a:rPr>
              <a:t>and has no time accumulated.</a:t>
            </a:r>
          </a:p>
          <a:p>
            <a:pPr>
              <a:spcBef>
                <a:spcPts val="0"/>
              </a:spcBef>
              <a:buNone/>
            </a:pPr>
            <a:r>
              <a:rPr lang="en-US" sz="1400" b="1" dirty="0" smtClean="0">
                <a:solidFill>
                  <a:srgbClr val="0073FF"/>
                </a:solidFill>
                <a:latin typeface="Courier"/>
                <a:ea typeface="Courier"/>
                <a:cs typeface="Courier"/>
              </a:rPr>
              <a:t> 15  </a:t>
            </a:r>
            <a:r>
              <a:rPr lang="en-US" sz="1400" dirty="0" smtClean="0">
                <a:solidFill>
                  <a:srgbClr val="000000"/>
                </a:solidFill>
                <a:latin typeface="Courier"/>
                <a:ea typeface="Courier"/>
                <a:cs typeface="Courier"/>
              </a:rPr>
              <a:t>   */</a:t>
            </a:r>
          </a:p>
          <a:p>
            <a:pPr>
              <a:spcBef>
                <a:spcPts val="0"/>
              </a:spcBef>
              <a:buNone/>
            </a:pPr>
            <a:r>
              <a:rPr lang="en-US" sz="1400" b="1" dirty="0" smtClean="0">
                <a:solidFill>
                  <a:srgbClr val="0073FF"/>
                </a:solidFill>
                <a:latin typeface="Courier"/>
                <a:ea typeface="Courier"/>
                <a:cs typeface="Courier"/>
              </a:rPr>
              <a:t> 16  </a:t>
            </a:r>
            <a:r>
              <a:rPr lang="en-US" sz="1400" dirty="0" smtClean="0">
                <a:solidFill>
                  <a:srgbClr val="000000"/>
                </a:solidFill>
                <a:latin typeface="Courier"/>
                <a:ea typeface="Courier"/>
                <a:cs typeface="Courier"/>
              </a:rPr>
              <a:t>   </a:t>
            </a:r>
            <a:r>
              <a:rPr lang="en-US" sz="1400" dirty="0" smtClean="0">
                <a:solidFill>
                  <a:srgbClr val="CC0066"/>
                </a:solidFill>
                <a:latin typeface="Courier"/>
                <a:ea typeface="Courier"/>
                <a:cs typeface="Courier"/>
              </a:rPr>
              <a:t>public</a:t>
            </a:r>
            <a:r>
              <a:rPr lang="en-US" sz="1400" dirty="0" smtClean="0">
                <a:solidFill>
                  <a:srgbClr val="000000"/>
                </a:solidFill>
                <a:latin typeface="Courier"/>
                <a:ea typeface="Courier"/>
                <a:cs typeface="Courier"/>
              </a:rPr>
              <a:t> </a:t>
            </a:r>
            <a:r>
              <a:rPr lang="en-US" sz="1400" dirty="0" err="1" smtClean="0">
                <a:solidFill>
                  <a:srgbClr val="000000"/>
                </a:solidFill>
                <a:latin typeface="Courier"/>
                <a:ea typeface="Courier"/>
                <a:cs typeface="Courier"/>
              </a:rPr>
              <a:t>StopWatch</a:t>
            </a:r>
            <a:r>
              <a:rPr lang="en-US" sz="1400" dirty="0" smtClean="0">
                <a:solidFill>
                  <a:srgbClr val="000000"/>
                </a:solidFill>
                <a:latin typeface="Courier"/>
                <a:ea typeface="Courier"/>
                <a:cs typeface="Courier"/>
              </a:rPr>
              <a:t>()</a:t>
            </a:r>
          </a:p>
          <a:p>
            <a:pPr>
              <a:spcBef>
                <a:spcPts val="0"/>
              </a:spcBef>
              <a:buNone/>
            </a:pPr>
            <a:r>
              <a:rPr lang="en-US" sz="1400" b="1" dirty="0" smtClean="0">
                <a:solidFill>
                  <a:srgbClr val="0073FF"/>
                </a:solidFill>
                <a:latin typeface="Courier"/>
                <a:ea typeface="Courier"/>
                <a:cs typeface="Courier"/>
              </a:rPr>
              <a:t> 17  </a:t>
            </a:r>
            <a:r>
              <a:rPr lang="en-US" sz="1400" dirty="0" smtClean="0">
                <a:solidFill>
                  <a:srgbClr val="000000"/>
                </a:solidFill>
                <a:latin typeface="Courier"/>
                <a:ea typeface="Courier"/>
                <a:cs typeface="Courier"/>
              </a:rPr>
              <a:t>   {  </a:t>
            </a:r>
          </a:p>
          <a:p>
            <a:pPr>
              <a:spcBef>
                <a:spcPts val="0"/>
              </a:spcBef>
              <a:buNone/>
            </a:pPr>
            <a:r>
              <a:rPr lang="en-US" sz="1400" b="1" dirty="0" smtClean="0">
                <a:solidFill>
                  <a:srgbClr val="0073FF"/>
                </a:solidFill>
                <a:latin typeface="Courier"/>
                <a:ea typeface="Courier"/>
                <a:cs typeface="Courier"/>
              </a:rPr>
              <a:t> 18  </a:t>
            </a:r>
            <a:r>
              <a:rPr lang="en-US" sz="1400" dirty="0" smtClean="0">
                <a:solidFill>
                  <a:srgbClr val="000000"/>
                </a:solidFill>
                <a:latin typeface="Courier"/>
                <a:ea typeface="Courier"/>
                <a:cs typeface="Courier"/>
              </a:rPr>
              <a:t>      reset();</a:t>
            </a:r>
          </a:p>
          <a:p>
            <a:pPr>
              <a:spcBef>
                <a:spcPts val="0"/>
              </a:spcBef>
              <a:buNone/>
            </a:pPr>
            <a:r>
              <a:rPr lang="en-US" sz="1400" b="1" dirty="0" smtClean="0">
                <a:solidFill>
                  <a:srgbClr val="0073FF"/>
                </a:solidFill>
                <a:latin typeface="Courier"/>
                <a:ea typeface="Courier"/>
                <a:cs typeface="Courier"/>
              </a:rPr>
              <a:t> 19  </a:t>
            </a:r>
            <a:r>
              <a:rPr lang="en-US" sz="1400" dirty="0" smtClean="0">
                <a:solidFill>
                  <a:srgbClr val="000000"/>
                </a:solidFill>
                <a:latin typeface="Courier"/>
                <a:ea typeface="Courier"/>
                <a:cs typeface="Courier"/>
              </a:rPr>
              <a:t>   }</a:t>
            </a:r>
          </a:p>
          <a:p>
            <a:pPr>
              <a:spcBef>
                <a:spcPts val="0"/>
              </a:spcBef>
              <a:buNone/>
            </a:pPr>
            <a:r>
              <a:rPr lang="en-US" sz="1400" b="1" dirty="0" smtClean="0">
                <a:solidFill>
                  <a:srgbClr val="0073FF"/>
                </a:solidFill>
                <a:latin typeface="Courier"/>
                <a:ea typeface="Courier"/>
                <a:cs typeface="Courier"/>
              </a:rPr>
              <a:t> 20</a:t>
            </a:r>
          </a:p>
        </p:txBody>
      </p:sp>
      <p:sp>
        <p:nvSpPr>
          <p:cNvPr id="4" name="Text Box 7"/>
          <p:cNvSpPr txBox="1">
            <a:spLocks noChangeArrowheads="1"/>
          </p:cNvSpPr>
          <p:nvPr/>
        </p:nvSpPr>
        <p:spPr bwMode="auto">
          <a:xfrm>
            <a:off x="7162800" y="5791200"/>
            <a:ext cx="1524000" cy="366713"/>
          </a:xfrm>
          <a:prstGeom prst="rect">
            <a:avLst/>
          </a:prstGeom>
          <a:noFill/>
          <a:ln w="9525">
            <a:noFill/>
            <a:miter lim="800000"/>
            <a:headEnd/>
            <a:tailEnd/>
          </a:ln>
        </p:spPr>
        <p:txBody>
          <a:bodyPr>
            <a:prstTxWarp prst="textNoShape">
              <a:avLst/>
            </a:prstTxWarp>
            <a:spAutoFit/>
          </a:bodyPr>
          <a:lstStyle/>
          <a:p>
            <a:pPr>
              <a:spcBef>
                <a:spcPct val="50000"/>
              </a:spcBef>
            </a:pPr>
            <a:r>
              <a:rPr lang="en-US" b="1" i="1" dirty="0"/>
              <a:t>Continued</a:t>
            </a:r>
          </a:p>
        </p:txBody>
      </p:sp>
    </p:spTree>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section_2/</a:t>
            </a:r>
            <a:r>
              <a:rPr lang="en-US" dirty="0" smtClean="0">
                <a:hlinkClick r:id="rId2" action="ppaction://hlinkfile"/>
              </a:rPr>
              <a:t>StopWatch.java</a:t>
            </a:r>
            <a:endParaRPr lang="en-US" dirty="0"/>
          </a:p>
        </p:txBody>
      </p:sp>
      <p:sp>
        <p:nvSpPr>
          <p:cNvPr id="3" name="Content Placeholder 2"/>
          <p:cNvSpPr>
            <a:spLocks noGrp="1"/>
          </p:cNvSpPr>
          <p:nvPr>
            <p:ph idx="4294967295"/>
          </p:nvPr>
        </p:nvSpPr>
        <p:spPr>
          <a:xfrm>
            <a:off x="0" y="762000"/>
            <a:ext cx="9134475" cy="5770454"/>
          </a:xfrm>
        </p:spPr>
        <p:txBody>
          <a:bodyPr>
            <a:noAutofit/>
          </a:bodyPr>
          <a:lstStyle/>
          <a:p>
            <a:pPr>
              <a:spcBef>
                <a:spcPts val="0"/>
              </a:spcBef>
              <a:buNone/>
            </a:pPr>
            <a:r>
              <a:rPr lang="en-US" sz="1400" b="1" dirty="0" smtClean="0">
                <a:solidFill>
                  <a:srgbClr val="0073FF"/>
                </a:solidFill>
                <a:latin typeface="Courier"/>
                <a:ea typeface="Courier"/>
                <a:cs typeface="Courier"/>
              </a:rPr>
              <a:t> 21  </a:t>
            </a:r>
            <a:r>
              <a:rPr lang="en-US" sz="1400" dirty="0" smtClean="0">
                <a:solidFill>
                  <a:srgbClr val="000000"/>
                </a:solidFill>
                <a:latin typeface="Courier"/>
                <a:ea typeface="Courier"/>
                <a:cs typeface="Courier"/>
              </a:rPr>
              <a:t>   /**</a:t>
            </a:r>
          </a:p>
          <a:p>
            <a:pPr>
              <a:spcBef>
                <a:spcPts val="0"/>
              </a:spcBef>
              <a:buNone/>
            </a:pPr>
            <a:r>
              <a:rPr lang="en-US" sz="1400" b="1" dirty="0" smtClean="0">
                <a:solidFill>
                  <a:srgbClr val="0073FF"/>
                </a:solidFill>
                <a:latin typeface="Courier"/>
                <a:ea typeface="Courier"/>
                <a:cs typeface="Courier"/>
              </a:rPr>
              <a:t> 22  </a:t>
            </a:r>
            <a:r>
              <a:rPr lang="en-US" sz="1400" dirty="0" smtClean="0">
                <a:solidFill>
                  <a:srgbClr val="000000"/>
                </a:solidFill>
                <a:latin typeface="Courier"/>
                <a:ea typeface="Courier"/>
                <a:cs typeface="Courier"/>
              </a:rPr>
              <a:t>      </a:t>
            </a:r>
            <a:r>
              <a:rPr lang="en-US" sz="1400" dirty="0" smtClean="0">
                <a:solidFill>
                  <a:srgbClr val="0073FF"/>
                </a:solidFill>
                <a:latin typeface="Times"/>
                <a:ea typeface="Times"/>
                <a:cs typeface="Times"/>
              </a:rPr>
              <a:t>Starts the stopwatch. Time starts accumulating now.</a:t>
            </a:r>
          </a:p>
          <a:p>
            <a:pPr>
              <a:spcBef>
                <a:spcPts val="0"/>
              </a:spcBef>
              <a:buNone/>
            </a:pPr>
            <a:r>
              <a:rPr lang="en-US" sz="1400" b="1" dirty="0" smtClean="0">
                <a:solidFill>
                  <a:srgbClr val="0073FF"/>
                </a:solidFill>
                <a:latin typeface="Courier"/>
                <a:ea typeface="Courier"/>
                <a:cs typeface="Courier"/>
              </a:rPr>
              <a:t> 23  </a:t>
            </a:r>
            <a:r>
              <a:rPr lang="en-US" sz="1400" dirty="0" smtClean="0">
                <a:solidFill>
                  <a:srgbClr val="000000"/>
                </a:solidFill>
                <a:latin typeface="Courier"/>
                <a:ea typeface="Courier"/>
                <a:cs typeface="Courier"/>
              </a:rPr>
              <a:t>   */</a:t>
            </a:r>
          </a:p>
          <a:p>
            <a:pPr>
              <a:spcBef>
                <a:spcPts val="0"/>
              </a:spcBef>
              <a:buNone/>
            </a:pPr>
            <a:r>
              <a:rPr lang="en-US" sz="1400" b="1" dirty="0" smtClean="0">
                <a:solidFill>
                  <a:srgbClr val="0073FF"/>
                </a:solidFill>
                <a:latin typeface="Courier"/>
                <a:ea typeface="Courier"/>
                <a:cs typeface="Courier"/>
              </a:rPr>
              <a:t> 24  </a:t>
            </a:r>
            <a:r>
              <a:rPr lang="en-US" sz="1400" dirty="0" smtClean="0">
                <a:solidFill>
                  <a:srgbClr val="000000"/>
                </a:solidFill>
                <a:latin typeface="Courier"/>
                <a:ea typeface="Courier"/>
                <a:cs typeface="Courier"/>
              </a:rPr>
              <a:t>   </a:t>
            </a:r>
            <a:r>
              <a:rPr lang="en-US" sz="1400" dirty="0" smtClean="0">
                <a:solidFill>
                  <a:srgbClr val="CC0066"/>
                </a:solidFill>
                <a:latin typeface="Courier"/>
                <a:ea typeface="Courier"/>
                <a:cs typeface="Courier"/>
              </a:rPr>
              <a:t>public</a:t>
            </a:r>
            <a:r>
              <a:rPr lang="en-US" sz="1400" dirty="0" smtClean="0">
                <a:solidFill>
                  <a:srgbClr val="000000"/>
                </a:solidFill>
                <a:latin typeface="Courier"/>
                <a:ea typeface="Courier"/>
                <a:cs typeface="Courier"/>
              </a:rPr>
              <a:t> </a:t>
            </a:r>
            <a:r>
              <a:rPr lang="en-US" sz="1400" dirty="0" smtClean="0">
                <a:solidFill>
                  <a:srgbClr val="CC0066"/>
                </a:solidFill>
                <a:latin typeface="Courier"/>
                <a:ea typeface="Courier"/>
                <a:cs typeface="Courier"/>
              </a:rPr>
              <a:t>void</a:t>
            </a:r>
            <a:r>
              <a:rPr lang="en-US" sz="1400" dirty="0" smtClean="0">
                <a:solidFill>
                  <a:srgbClr val="000000"/>
                </a:solidFill>
                <a:latin typeface="Courier"/>
                <a:ea typeface="Courier"/>
                <a:cs typeface="Courier"/>
              </a:rPr>
              <a:t> start()</a:t>
            </a:r>
          </a:p>
          <a:p>
            <a:pPr>
              <a:spcBef>
                <a:spcPts val="0"/>
              </a:spcBef>
              <a:buNone/>
            </a:pPr>
            <a:r>
              <a:rPr lang="en-US" sz="1400" b="1" dirty="0" smtClean="0">
                <a:solidFill>
                  <a:srgbClr val="0073FF"/>
                </a:solidFill>
                <a:latin typeface="Courier"/>
                <a:ea typeface="Courier"/>
                <a:cs typeface="Courier"/>
              </a:rPr>
              <a:t> 25  </a:t>
            </a:r>
            <a:r>
              <a:rPr lang="en-US" sz="1400" dirty="0" smtClean="0">
                <a:solidFill>
                  <a:srgbClr val="000000"/>
                </a:solidFill>
                <a:latin typeface="Courier"/>
                <a:ea typeface="Courier"/>
                <a:cs typeface="Courier"/>
              </a:rPr>
              <a:t>   {  </a:t>
            </a:r>
          </a:p>
          <a:p>
            <a:pPr>
              <a:spcBef>
                <a:spcPts val="0"/>
              </a:spcBef>
              <a:buNone/>
            </a:pPr>
            <a:r>
              <a:rPr lang="en-US" sz="1400" b="1" dirty="0" smtClean="0">
                <a:solidFill>
                  <a:srgbClr val="0073FF"/>
                </a:solidFill>
                <a:latin typeface="Courier"/>
                <a:ea typeface="Courier"/>
                <a:cs typeface="Courier"/>
              </a:rPr>
              <a:t> 26  </a:t>
            </a:r>
            <a:r>
              <a:rPr lang="en-US" sz="1400" dirty="0" smtClean="0">
                <a:solidFill>
                  <a:srgbClr val="000000"/>
                </a:solidFill>
                <a:latin typeface="Courier"/>
                <a:ea typeface="Courier"/>
                <a:cs typeface="Courier"/>
              </a:rPr>
              <a:t>      </a:t>
            </a:r>
            <a:r>
              <a:rPr lang="en-US" sz="1400" dirty="0" smtClean="0">
                <a:solidFill>
                  <a:srgbClr val="CC0066"/>
                </a:solidFill>
                <a:latin typeface="Courier"/>
                <a:ea typeface="Courier"/>
                <a:cs typeface="Courier"/>
              </a:rPr>
              <a:t>if</a:t>
            </a:r>
            <a:r>
              <a:rPr lang="en-US" sz="1400" dirty="0" smtClean="0">
                <a:solidFill>
                  <a:srgbClr val="000000"/>
                </a:solidFill>
                <a:latin typeface="Courier"/>
                <a:ea typeface="Courier"/>
                <a:cs typeface="Courier"/>
              </a:rPr>
              <a:t> (</a:t>
            </a:r>
            <a:r>
              <a:rPr lang="en-US" sz="1400" dirty="0" err="1" smtClean="0">
                <a:solidFill>
                  <a:srgbClr val="000000"/>
                </a:solidFill>
                <a:latin typeface="Courier"/>
                <a:ea typeface="Courier"/>
                <a:cs typeface="Courier"/>
              </a:rPr>
              <a:t>isRunning</a:t>
            </a:r>
            <a:r>
              <a:rPr lang="en-US" sz="1400" dirty="0" smtClean="0">
                <a:solidFill>
                  <a:srgbClr val="000000"/>
                </a:solidFill>
                <a:latin typeface="Courier"/>
                <a:ea typeface="Courier"/>
                <a:cs typeface="Courier"/>
              </a:rPr>
              <a:t>) { </a:t>
            </a:r>
            <a:r>
              <a:rPr lang="en-US" sz="1400" dirty="0" smtClean="0">
                <a:solidFill>
                  <a:srgbClr val="CC0066"/>
                </a:solidFill>
                <a:latin typeface="Courier"/>
                <a:ea typeface="Courier"/>
                <a:cs typeface="Courier"/>
              </a:rPr>
              <a:t>return</a:t>
            </a:r>
            <a:r>
              <a:rPr lang="en-US" sz="1400" dirty="0" smtClean="0">
                <a:solidFill>
                  <a:srgbClr val="000000"/>
                </a:solidFill>
                <a:latin typeface="Courier"/>
                <a:ea typeface="Courier"/>
                <a:cs typeface="Courier"/>
              </a:rPr>
              <a:t>; }</a:t>
            </a:r>
          </a:p>
          <a:p>
            <a:pPr>
              <a:spcBef>
                <a:spcPts val="0"/>
              </a:spcBef>
              <a:buNone/>
            </a:pPr>
            <a:r>
              <a:rPr lang="en-US" sz="1400" b="1" dirty="0" smtClean="0">
                <a:solidFill>
                  <a:srgbClr val="0073FF"/>
                </a:solidFill>
                <a:latin typeface="Courier"/>
                <a:ea typeface="Courier"/>
                <a:cs typeface="Courier"/>
              </a:rPr>
              <a:t> 27  </a:t>
            </a:r>
            <a:r>
              <a:rPr lang="en-US" sz="1400" dirty="0" smtClean="0">
                <a:solidFill>
                  <a:srgbClr val="000000"/>
                </a:solidFill>
                <a:latin typeface="Courier"/>
                <a:ea typeface="Courier"/>
                <a:cs typeface="Courier"/>
              </a:rPr>
              <a:t>      </a:t>
            </a:r>
            <a:r>
              <a:rPr lang="en-US" sz="1400" dirty="0" err="1" smtClean="0">
                <a:solidFill>
                  <a:srgbClr val="000000"/>
                </a:solidFill>
                <a:latin typeface="Courier"/>
                <a:ea typeface="Courier"/>
                <a:cs typeface="Courier"/>
              </a:rPr>
              <a:t>isRunning</a:t>
            </a:r>
            <a:r>
              <a:rPr lang="en-US" sz="1400" dirty="0" smtClean="0">
                <a:solidFill>
                  <a:srgbClr val="000000"/>
                </a:solidFill>
                <a:latin typeface="Courier"/>
                <a:ea typeface="Courier"/>
                <a:cs typeface="Courier"/>
              </a:rPr>
              <a:t> = </a:t>
            </a:r>
            <a:r>
              <a:rPr lang="en-US" sz="1400" dirty="0" smtClean="0">
                <a:solidFill>
                  <a:srgbClr val="66FF19"/>
                </a:solidFill>
                <a:latin typeface="Courier"/>
                <a:ea typeface="Courier"/>
                <a:cs typeface="Courier"/>
              </a:rPr>
              <a:t>true</a:t>
            </a:r>
            <a:r>
              <a:rPr lang="en-US" sz="1400" dirty="0" smtClean="0">
                <a:solidFill>
                  <a:srgbClr val="000000"/>
                </a:solidFill>
                <a:latin typeface="Courier"/>
                <a:ea typeface="Courier"/>
                <a:cs typeface="Courier"/>
              </a:rPr>
              <a:t>;</a:t>
            </a:r>
          </a:p>
          <a:p>
            <a:pPr>
              <a:spcBef>
                <a:spcPts val="0"/>
              </a:spcBef>
              <a:buNone/>
            </a:pPr>
            <a:r>
              <a:rPr lang="en-US" sz="1400" b="1" dirty="0" smtClean="0">
                <a:solidFill>
                  <a:srgbClr val="0073FF"/>
                </a:solidFill>
                <a:latin typeface="Courier"/>
                <a:ea typeface="Courier"/>
                <a:cs typeface="Courier"/>
              </a:rPr>
              <a:t> 28  </a:t>
            </a:r>
            <a:r>
              <a:rPr lang="en-US" sz="1400" dirty="0" smtClean="0">
                <a:solidFill>
                  <a:srgbClr val="000000"/>
                </a:solidFill>
                <a:latin typeface="Courier"/>
                <a:ea typeface="Courier"/>
                <a:cs typeface="Courier"/>
              </a:rPr>
              <a:t>      </a:t>
            </a:r>
            <a:r>
              <a:rPr lang="en-US" sz="1400" dirty="0" err="1" smtClean="0">
                <a:solidFill>
                  <a:srgbClr val="000000"/>
                </a:solidFill>
                <a:latin typeface="Courier"/>
                <a:ea typeface="Courier"/>
                <a:cs typeface="Courier"/>
              </a:rPr>
              <a:t>startTime</a:t>
            </a:r>
            <a:r>
              <a:rPr lang="en-US" sz="1400" dirty="0" smtClean="0">
                <a:solidFill>
                  <a:srgbClr val="000000"/>
                </a:solidFill>
                <a:latin typeface="Courier"/>
                <a:ea typeface="Courier"/>
                <a:cs typeface="Courier"/>
              </a:rPr>
              <a:t> = </a:t>
            </a:r>
            <a:r>
              <a:rPr lang="en-US" sz="1400" dirty="0" err="1" smtClean="0">
                <a:solidFill>
                  <a:srgbClr val="000000"/>
                </a:solidFill>
                <a:latin typeface="Courier"/>
                <a:ea typeface="Courier"/>
                <a:cs typeface="Courier"/>
              </a:rPr>
              <a:t>System.currentTimeMillis</a:t>
            </a:r>
            <a:r>
              <a:rPr lang="en-US" sz="1400" dirty="0" smtClean="0">
                <a:solidFill>
                  <a:srgbClr val="000000"/>
                </a:solidFill>
                <a:latin typeface="Courier"/>
                <a:ea typeface="Courier"/>
                <a:cs typeface="Courier"/>
              </a:rPr>
              <a:t>();</a:t>
            </a:r>
          </a:p>
          <a:p>
            <a:pPr>
              <a:spcBef>
                <a:spcPts val="0"/>
              </a:spcBef>
              <a:buNone/>
            </a:pPr>
            <a:r>
              <a:rPr lang="en-US" sz="1400" b="1" dirty="0" smtClean="0">
                <a:solidFill>
                  <a:srgbClr val="0073FF"/>
                </a:solidFill>
                <a:latin typeface="Courier"/>
                <a:ea typeface="Courier"/>
                <a:cs typeface="Courier"/>
              </a:rPr>
              <a:t> 29  </a:t>
            </a:r>
            <a:r>
              <a:rPr lang="en-US" sz="1400" dirty="0" smtClean="0">
                <a:solidFill>
                  <a:srgbClr val="000000"/>
                </a:solidFill>
                <a:latin typeface="Courier"/>
                <a:ea typeface="Courier"/>
                <a:cs typeface="Courier"/>
              </a:rPr>
              <a:t>   }</a:t>
            </a:r>
          </a:p>
          <a:p>
            <a:pPr>
              <a:spcBef>
                <a:spcPts val="0"/>
              </a:spcBef>
              <a:buNone/>
            </a:pPr>
            <a:r>
              <a:rPr lang="en-US" sz="1400" b="1" dirty="0" smtClean="0">
                <a:solidFill>
                  <a:srgbClr val="0073FF"/>
                </a:solidFill>
                <a:latin typeface="Courier"/>
                <a:ea typeface="Courier"/>
                <a:cs typeface="Courier"/>
              </a:rPr>
              <a:t> 30  </a:t>
            </a:r>
            <a:r>
              <a:rPr lang="en-US" sz="1400" dirty="0" smtClean="0">
                <a:solidFill>
                  <a:srgbClr val="000000"/>
                </a:solidFill>
                <a:latin typeface="Courier"/>
                <a:ea typeface="Courier"/>
                <a:cs typeface="Courier"/>
              </a:rPr>
              <a:t>   </a:t>
            </a:r>
          </a:p>
          <a:p>
            <a:pPr>
              <a:spcBef>
                <a:spcPts val="0"/>
              </a:spcBef>
              <a:buNone/>
            </a:pPr>
            <a:r>
              <a:rPr lang="en-US" sz="1400" b="1" dirty="0" smtClean="0">
                <a:solidFill>
                  <a:srgbClr val="0073FF"/>
                </a:solidFill>
                <a:latin typeface="Courier"/>
                <a:ea typeface="Courier"/>
                <a:cs typeface="Courier"/>
              </a:rPr>
              <a:t> 31  </a:t>
            </a:r>
            <a:r>
              <a:rPr lang="en-US" sz="1400" dirty="0" smtClean="0">
                <a:solidFill>
                  <a:srgbClr val="000000"/>
                </a:solidFill>
                <a:latin typeface="Courier"/>
                <a:ea typeface="Courier"/>
                <a:cs typeface="Courier"/>
              </a:rPr>
              <a:t>   /**</a:t>
            </a:r>
          </a:p>
          <a:p>
            <a:pPr>
              <a:spcBef>
                <a:spcPts val="0"/>
              </a:spcBef>
              <a:buNone/>
            </a:pPr>
            <a:r>
              <a:rPr lang="en-US" sz="1400" b="1" dirty="0" smtClean="0">
                <a:solidFill>
                  <a:srgbClr val="0073FF"/>
                </a:solidFill>
                <a:latin typeface="Courier"/>
                <a:ea typeface="Courier"/>
                <a:cs typeface="Courier"/>
              </a:rPr>
              <a:t> 32  </a:t>
            </a:r>
            <a:r>
              <a:rPr lang="en-US" sz="1400" dirty="0" smtClean="0">
                <a:solidFill>
                  <a:srgbClr val="000000"/>
                </a:solidFill>
                <a:latin typeface="Courier"/>
                <a:ea typeface="Courier"/>
                <a:cs typeface="Courier"/>
              </a:rPr>
              <a:t>      </a:t>
            </a:r>
            <a:r>
              <a:rPr lang="en-US" sz="1400" dirty="0" smtClean="0">
                <a:solidFill>
                  <a:srgbClr val="0073FF"/>
                </a:solidFill>
                <a:latin typeface="Times"/>
                <a:ea typeface="Times"/>
                <a:cs typeface="Times"/>
              </a:rPr>
              <a:t>Stops the stopwatch. Time stops accumulating and is</a:t>
            </a:r>
          </a:p>
          <a:p>
            <a:pPr>
              <a:spcBef>
                <a:spcPts val="0"/>
              </a:spcBef>
              <a:buNone/>
            </a:pPr>
            <a:r>
              <a:rPr lang="en-US" sz="1400" b="1" dirty="0" smtClean="0">
                <a:solidFill>
                  <a:srgbClr val="0073FF"/>
                </a:solidFill>
                <a:latin typeface="Courier"/>
                <a:ea typeface="Courier"/>
                <a:cs typeface="Courier"/>
              </a:rPr>
              <a:t> 33  </a:t>
            </a:r>
            <a:r>
              <a:rPr lang="en-US" sz="1400" dirty="0" smtClean="0">
                <a:solidFill>
                  <a:srgbClr val="000000"/>
                </a:solidFill>
                <a:latin typeface="Courier"/>
                <a:ea typeface="Courier"/>
                <a:cs typeface="Courier"/>
              </a:rPr>
              <a:t>      </a:t>
            </a:r>
            <a:r>
              <a:rPr lang="en-US" sz="1400" dirty="0" smtClean="0">
                <a:solidFill>
                  <a:srgbClr val="0073FF"/>
                </a:solidFill>
                <a:latin typeface="Times"/>
                <a:ea typeface="Times"/>
                <a:cs typeface="Times"/>
              </a:rPr>
              <a:t>is added to the elapsed time.</a:t>
            </a:r>
          </a:p>
          <a:p>
            <a:pPr>
              <a:spcBef>
                <a:spcPts val="0"/>
              </a:spcBef>
              <a:buNone/>
            </a:pPr>
            <a:r>
              <a:rPr lang="en-US" sz="1400" b="1" dirty="0" smtClean="0">
                <a:solidFill>
                  <a:srgbClr val="0073FF"/>
                </a:solidFill>
                <a:latin typeface="Courier"/>
                <a:ea typeface="Courier"/>
                <a:cs typeface="Courier"/>
              </a:rPr>
              <a:t> 34  </a:t>
            </a:r>
            <a:r>
              <a:rPr lang="en-US" sz="1400" dirty="0" smtClean="0">
                <a:solidFill>
                  <a:srgbClr val="000000"/>
                </a:solidFill>
                <a:latin typeface="Courier"/>
                <a:ea typeface="Courier"/>
                <a:cs typeface="Courier"/>
              </a:rPr>
              <a:t>   */</a:t>
            </a:r>
          </a:p>
          <a:p>
            <a:pPr>
              <a:spcBef>
                <a:spcPts val="0"/>
              </a:spcBef>
              <a:buNone/>
            </a:pPr>
            <a:r>
              <a:rPr lang="en-US" sz="1400" b="1" dirty="0" smtClean="0">
                <a:solidFill>
                  <a:srgbClr val="0073FF"/>
                </a:solidFill>
                <a:latin typeface="Courier"/>
                <a:ea typeface="Courier"/>
                <a:cs typeface="Courier"/>
              </a:rPr>
              <a:t> 35  </a:t>
            </a:r>
            <a:r>
              <a:rPr lang="en-US" sz="1400" dirty="0" smtClean="0">
                <a:solidFill>
                  <a:srgbClr val="000000"/>
                </a:solidFill>
                <a:latin typeface="Courier"/>
                <a:ea typeface="Courier"/>
                <a:cs typeface="Courier"/>
              </a:rPr>
              <a:t>   </a:t>
            </a:r>
            <a:r>
              <a:rPr lang="en-US" sz="1400" dirty="0" smtClean="0">
                <a:solidFill>
                  <a:srgbClr val="CC0066"/>
                </a:solidFill>
                <a:latin typeface="Courier"/>
                <a:ea typeface="Courier"/>
                <a:cs typeface="Courier"/>
              </a:rPr>
              <a:t>public</a:t>
            </a:r>
            <a:r>
              <a:rPr lang="en-US" sz="1400" dirty="0" smtClean="0">
                <a:solidFill>
                  <a:srgbClr val="000000"/>
                </a:solidFill>
                <a:latin typeface="Courier"/>
                <a:ea typeface="Courier"/>
                <a:cs typeface="Courier"/>
              </a:rPr>
              <a:t> </a:t>
            </a:r>
            <a:r>
              <a:rPr lang="en-US" sz="1400" dirty="0" smtClean="0">
                <a:solidFill>
                  <a:srgbClr val="CC0066"/>
                </a:solidFill>
                <a:latin typeface="Courier"/>
                <a:ea typeface="Courier"/>
                <a:cs typeface="Courier"/>
              </a:rPr>
              <a:t>void</a:t>
            </a:r>
            <a:r>
              <a:rPr lang="en-US" sz="1400" dirty="0" smtClean="0">
                <a:solidFill>
                  <a:srgbClr val="000000"/>
                </a:solidFill>
                <a:latin typeface="Courier"/>
                <a:ea typeface="Courier"/>
                <a:cs typeface="Courier"/>
              </a:rPr>
              <a:t> stop()</a:t>
            </a:r>
          </a:p>
          <a:p>
            <a:pPr>
              <a:spcBef>
                <a:spcPts val="0"/>
              </a:spcBef>
              <a:buNone/>
            </a:pPr>
            <a:r>
              <a:rPr lang="en-US" sz="1400" b="1" dirty="0" smtClean="0">
                <a:solidFill>
                  <a:srgbClr val="0073FF"/>
                </a:solidFill>
                <a:latin typeface="Courier"/>
                <a:ea typeface="Courier"/>
                <a:cs typeface="Courier"/>
              </a:rPr>
              <a:t> 36  </a:t>
            </a:r>
            <a:r>
              <a:rPr lang="en-US" sz="1400" dirty="0" smtClean="0">
                <a:solidFill>
                  <a:srgbClr val="000000"/>
                </a:solidFill>
                <a:latin typeface="Courier"/>
                <a:ea typeface="Courier"/>
                <a:cs typeface="Courier"/>
              </a:rPr>
              <a:t>   {  </a:t>
            </a:r>
          </a:p>
          <a:p>
            <a:pPr>
              <a:spcBef>
                <a:spcPts val="0"/>
              </a:spcBef>
              <a:buNone/>
            </a:pPr>
            <a:r>
              <a:rPr lang="en-US" sz="1400" b="1" dirty="0" smtClean="0">
                <a:solidFill>
                  <a:srgbClr val="0073FF"/>
                </a:solidFill>
                <a:latin typeface="Courier"/>
                <a:ea typeface="Courier"/>
                <a:cs typeface="Courier"/>
              </a:rPr>
              <a:t> 37  </a:t>
            </a:r>
            <a:r>
              <a:rPr lang="en-US" sz="1400" dirty="0" smtClean="0">
                <a:solidFill>
                  <a:srgbClr val="000000"/>
                </a:solidFill>
                <a:latin typeface="Courier"/>
                <a:ea typeface="Courier"/>
                <a:cs typeface="Courier"/>
              </a:rPr>
              <a:t>      </a:t>
            </a:r>
            <a:r>
              <a:rPr lang="en-US" sz="1400" dirty="0" smtClean="0">
                <a:solidFill>
                  <a:srgbClr val="CC0066"/>
                </a:solidFill>
                <a:latin typeface="Courier"/>
                <a:ea typeface="Courier"/>
                <a:cs typeface="Courier"/>
              </a:rPr>
              <a:t>if</a:t>
            </a:r>
            <a:r>
              <a:rPr lang="en-US" sz="1400" dirty="0" smtClean="0">
                <a:solidFill>
                  <a:srgbClr val="000000"/>
                </a:solidFill>
                <a:latin typeface="Courier"/>
                <a:ea typeface="Courier"/>
                <a:cs typeface="Courier"/>
              </a:rPr>
              <a:t> (!</a:t>
            </a:r>
            <a:r>
              <a:rPr lang="en-US" sz="1400" dirty="0" err="1" smtClean="0">
                <a:solidFill>
                  <a:srgbClr val="000000"/>
                </a:solidFill>
                <a:latin typeface="Courier"/>
                <a:ea typeface="Courier"/>
                <a:cs typeface="Courier"/>
              </a:rPr>
              <a:t>isRunning</a:t>
            </a:r>
            <a:r>
              <a:rPr lang="en-US" sz="1400" dirty="0" smtClean="0">
                <a:solidFill>
                  <a:srgbClr val="000000"/>
                </a:solidFill>
                <a:latin typeface="Courier"/>
                <a:ea typeface="Courier"/>
                <a:cs typeface="Courier"/>
              </a:rPr>
              <a:t>) { </a:t>
            </a:r>
            <a:r>
              <a:rPr lang="en-US" sz="1400" dirty="0" smtClean="0">
                <a:solidFill>
                  <a:srgbClr val="CC0066"/>
                </a:solidFill>
                <a:latin typeface="Courier"/>
                <a:ea typeface="Courier"/>
                <a:cs typeface="Courier"/>
              </a:rPr>
              <a:t>return</a:t>
            </a:r>
            <a:r>
              <a:rPr lang="en-US" sz="1400" dirty="0" smtClean="0">
                <a:solidFill>
                  <a:srgbClr val="000000"/>
                </a:solidFill>
                <a:latin typeface="Courier"/>
                <a:ea typeface="Courier"/>
                <a:cs typeface="Courier"/>
              </a:rPr>
              <a:t>; }</a:t>
            </a:r>
          </a:p>
          <a:p>
            <a:pPr>
              <a:spcBef>
                <a:spcPts val="0"/>
              </a:spcBef>
              <a:buNone/>
            </a:pPr>
            <a:r>
              <a:rPr lang="en-US" sz="1400" b="1" dirty="0" smtClean="0">
                <a:solidFill>
                  <a:srgbClr val="0073FF"/>
                </a:solidFill>
                <a:latin typeface="Courier"/>
                <a:ea typeface="Courier"/>
                <a:cs typeface="Courier"/>
              </a:rPr>
              <a:t> 38  </a:t>
            </a:r>
            <a:r>
              <a:rPr lang="en-US" sz="1400" dirty="0" smtClean="0">
                <a:solidFill>
                  <a:srgbClr val="000000"/>
                </a:solidFill>
                <a:latin typeface="Courier"/>
                <a:ea typeface="Courier"/>
                <a:cs typeface="Courier"/>
              </a:rPr>
              <a:t>      </a:t>
            </a:r>
            <a:r>
              <a:rPr lang="en-US" sz="1400" dirty="0" err="1" smtClean="0">
                <a:solidFill>
                  <a:srgbClr val="000000"/>
                </a:solidFill>
                <a:latin typeface="Courier"/>
                <a:ea typeface="Courier"/>
                <a:cs typeface="Courier"/>
              </a:rPr>
              <a:t>isRunning</a:t>
            </a:r>
            <a:r>
              <a:rPr lang="en-US" sz="1400" dirty="0" smtClean="0">
                <a:solidFill>
                  <a:srgbClr val="000000"/>
                </a:solidFill>
                <a:latin typeface="Courier"/>
                <a:ea typeface="Courier"/>
                <a:cs typeface="Courier"/>
              </a:rPr>
              <a:t> = </a:t>
            </a:r>
            <a:r>
              <a:rPr lang="en-US" sz="1400" dirty="0" smtClean="0">
                <a:solidFill>
                  <a:srgbClr val="66FF19"/>
                </a:solidFill>
                <a:latin typeface="Courier"/>
                <a:ea typeface="Courier"/>
                <a:cs typeface="Courier"/>
              </a:rPr>
              <a:t>false</a:t>
            </a:r>
            <a:r>
              <a:rPr lang="en-US" sz="1400" dirty="0" smtClean="0">
                <a:solidFill>
                  <a:srgbClr val="000000"/>
                </a:solidFill>
                <a:latin typeface="Courier"/>
                <a:ea typeface="Courier"/>
                <a:cs typeface="Courier"/>
              </a:rPr>
              <a:t>;</a:t>
            </a:r>
          </a:p>
          <a:p>
            <a:pPr>
              <a:spcBef>
                <a:spcPts val="0"/>
              </a:spcBef>
              <a:buNone/>
            </a:pPr>
            <a:r>
              <a:rPr lang="en-US" sz="1400" b="1" dirty="0" smtClean="0">
                <a:solidFill>
                  <a:srgbClr val="0073FF"/>
                </a:solidFill>
                <a:latin typeface="Courier"/>
                <a:ea typeface="Courier"/>
                <a:cs typeface="Courier"/>
              </a:rPr>
              <a:t> 39  </a:t>
            </a:r>
            <a:r>
              <a:rPr lang="en-US" sz="1400" dirty="0" smtClean="0">
                <a:solidFill>
                  <a:srgbClr val="000000"/>
                </a:solidFill>
                <a:latin typeface="Courier"/>
                <a:ea typeface="Courier"/>
                <a:cs typeface="Courier"/>
              </a:rPr>
              <a:t>      </a:t>
            </a:r>
            <a:r>
              <a:rPr lang="en-US" sz="1400" dirty="0" smtClean="0">
                <a:solidFill>
                  <a:srgbClr val="CC0066"/>
                </a:solidFill>
                <a:latin typeface="Courier"/>
                <a:ea typeface="Courier"/>
                <a:cs typeface="Courier"/>
              </a:rPr>
              <a:t>long</a:t>
            </a:r>
            <a:r>
              <a:rPr lang="en-US" sz="1400" dirty="0" smtClean="0">
                <a:solidFill>
                  <a:srgbClr val="000000"/>
                </a:solidFill>
                <a:latin typeface="Courier"/>
                <a:ea typeface="Courier"/>
                <a:cs typeface="Courier"/>
              </a:rPr>
              <a:t> </a:t>
            </a:r>
            <a:r>
              <a:rPr lang="en-US" sz="1400" dirty="0" err="1" smtClean="0">
                <a:solidFill>
                  <a:srgbClr val="000000"/>
                </a:solidFill>
                <a:latin typeface="Courier"/>
                <a:ea typeface="Courier"/>
                <a:cs typeface="Courier"/>
              </a:rPr>
              <a:t>endTime</a:t>
            </a:r>
            <a:r>
              <a:rPr lang="en-US" sz="1400" dirty="0" smtClean="0">
                <a:solidFill>
                  <a:srgbClr val="000000"/>
                </a:solidFill>
                <a:latin typeface="Courier"/>
                <a:ea typeface="Courier"/>
                <a:cs typeface="Courier"/>
              </a:rPr>
              <a:t> = </a:t>
            </a:r>
            <a:r>
              <a:rPr lang="en-US" sz="1400" dirty="0" err="1" smtClean="0">
                <a:solidFill>
                  <a:srgbClr val="000000"/>
                </a:solidFill>
                <a:latin typeface="Courier"/>
                <a:ea typeface="Courier"/>
                <a:cs typeface="Courier"/>
              </a:rPr>
              <a:t>System.currentTimeMillis</a:t>
            </a:r>
            <a:r>
              <a:rPr lang="en-US" sz="1400" dirty="0" smtClean="0">
                <a:solidFill>
                  <a:srgbClr val="000000"/>
                </a:solidFill>
                <a:latin typeface="Courier"/>
                <a:ea typeface="Courier"/>
                <a:cs typeface="Courier"/>
              </a:rPr>
              <a:t>();</a:t>
            </a:r>
          </a:p>
          <a:p>
            <a:pPr>
              <a:spcBef>
                <a:spcPts val="0"/>
              </a:spcBef>
              <a:buNone/>
            </a:pPr>
            <a:r>
              <a:rPr lang="en-US" sz="1400" b="1" dirty="0" smtClean="0">
                <a:solidFill>
                  <a:srgbClr val="0073FF"/>
                </a:solidFill>
                <a:latin typeface="Courier"/>
                <a:ea typeface="Courier"/>
                <a:cs typeface="Courier"/>
              </a:rPr>
              <a:t> 40  </a:t>
            </a:r>
            <a:r>
              <a:rPr lang="en-US" sz="1400" dirty="0" smtClean="0">
                <a:solidFill>
                  <a:srgbClr val="000000"/>
                </a:solidFill>
                <a:latin typeface="Courier"/>
                <a:ea typeface="Courier"/>
                <a:cs typeface="Courier"/>
              </a:rPr>
              <a:t>      </a:t>
            </a:r>
            <a:r>
              <a:rPr lang="en-US" sz="1400" dirty="0" err="1" smtClean="0">
                <a:solidFill>
                  <a:srgbClr val="000000"/>
                </a:solidFill>
                <a:latin typeface="Courier"/>
                <a:ea typeface="Courier"/>
                <a:cs typeface="Courier"/>
              </a:rPr>
              <a:t>elapsedTime</a:t>
            </a:r>
            <a:r>
              <a:rPr lang="en-US" sz="1400" dirty="0" smtClean="0">
                <a:solidFill>
                  <a:srgbClr val="000000"/>
                </a:solidFill>
                <a:latin typeface="Courier"/>
                <a:ea typeface="Courier"/>
                <a:cs typeface="Courier"/>
              </a:rPr>
              <a:t> = </a:t>
            </a:r>
            <a:r>
              <a:rPr lang="en-US" sz="1400" dirty="0" err="1" smtClean="0">
                <a:solidFill>
                  <a:srgbClr val="000000"/>
                </a:solidFill>
                <a:latin typeface="Courier"/>
                <a:ea typeface="Courier"/>
                <a:cs typeface="Courier"/>
              </a:rPr>
              <a:t>elapsedTime</a:t>
            </a:r>
            <a:r>
              <a:rPr lang="en-US" sz="1400" dirty="0" smtClean="0">
                <a:solidFill>
                  <a:srgbClr val="000000"/>
                </a:solidFill>
                <a:latin typeface="Courier"/>
                <a:ea typeface="Courier"/>
                <a:cs typeface="Courier"/>
              </a:rPr>
              <a:t> + </a:t>
            </a:r>
            <a:r>
              <a:rPr lang="en-US" sz="1400" dirty="0" err="1" smtClean="0">
                <a:solidFill>
                  <a:srgbClr val="000000"/>
                </a:solidFill>
                <a:latin typeface="Courier"/>
                <a:ea typeface="Courier"/>
                <a:cs typeface="Courier"/>
              </a:rPr>
              <a:t>endTime</a:t>
            </a:r>
            <a:r>
              <a:rPr lang="en-US" sz="1400" dirty="0" smtClean="0">
                <a:solidFill>
                  <a:srgbClr val="000000"/>
                </a:solidFill>
                <a:latin typeface="Courier"/>
                <a:ea typeface="Courier"/>
                <a:cs typeface="Courier"/>
              </a:rPr>
              <a:t> - </a:t>
            </a:r>
            <a:r>
              <a:rPr lang="en-US" sz="1400" dirty="0" err="1" smtClean="0">
                <a:solidFill>
                  <a:srgbClr val="000000"/>
                </a:solidFill>
                <a:latin typeface="Courier"/>
                <a:ea typeface="Courier"/>
                <a:cs typeface="Courier"/>
              </a:rPr>
              <a:t>startTime</a:t>
            </a:r>
            <a:r>
              <a:rPr lang="en-US" sz="1400" dirty="0" smtClean="0">
                <a:solidFill>
                  <a:srgbClr val="000000"/>
                </a:solidFill>
                <a:latin typeface="Courier"/>
                <a:ea typeface="Courier"/>
                <a:cs typeface="Courier"/>
              </a:rPr>
              <a:t>;</a:t>
            </a:r>
          </a:p>
          <a:p>
            <a:pPr>
              <a:spcBef>
                <a:spcPts val="0"/>
              </a:spcBef>
              <a:buNone/>
            </a:pPr>
            <a:r>
              <a:rPr lang="en-US" sz="1400" b="1" dirty="0" smtClean="0">
                <a:solidFill>
                  <a:srgbClr val="0073FF"/>
                </a:solidFill>
                <a:latin typeface="Courier"/>
                <a:ea typeface="Courier"/>
                <a:cs typeface="Courier"/>
              </a:rPr>
              <a:t> 41  </a:t>
            </a:r>
            <a:r>
              <a:rPr lang="en-US" sz="1400" dirty="0" smtClean="0">
                <a:solidFill>
                  <a:srgbClr val="000000"/>
                </a:solidFill>
                <a:latin typeface="Courier"/>
                <a:ea typeface="Courier"/>
                <a:cs typeface="Courier"/>
              </a:rPr>
              <a:t>   }</a:t>
            </a:r>
          </a:p>
          <a:p>
            <a:pPr>
              <a:spcBef>
                <a:spcPts val="0"/>
              </a:spcBef>
              <a:buNone/>
            </a:pPr>
            <a:r>
              <a:rPr lang="en-US" sz="1400" b="1" dirty="0" smtClean="0">
                <a:solidFill>
                  <a:srgbClr val="0073FF"/>
                </a:solidFill>
                <a:latin typeface="Courier"/>
                <a:ea typeface="Courier"/>
                <a:cs typeface="Courier"/>
              </a:rPr>
              <a:t> 42</a:t>
            </a:r>
            <a:endParaRPr lang="en-US" sz="1400" dirty="0" smtClean="0">
              <a:solidFill>
                <a:srgbClr val="000000"/>
              </a:solidFill>
              <a:latin typeface="Courier"/>
              <a:ea typeface="Courier"/>
              <a:cs typeface="Courier"/>
            </a:endParaRPr>
          </a:p>
        </p:txBody>
      </p:sp>
      <p:sp>
        <p:nvSpPr>
          <p:cNvPr id="4" name="Text Box 7"/>
          <p:cNvSpPr txBox="1">
            <a:spLocks noChangeArrowheads="1"/>
          </p:cNvSpPr>
          <p:nvPr/>
        </p:nvSpPr>
        <p:spPr bwMode="auto">
          <a:xfrm>
            <a:off x="7162800" y="5791200"/>
            <a:ext cx="1524000" cy="366713"/>
          </a:xfrm>
          <a:prstGeom prst="rect">
            <a:avLst/>
          </a:prstGeom>
          <a:noFill/>
          <a:ln w="9525">
            <a:noFill/>
            <a:miter lim="800000"/>
            <a:headEnd/>
            <a:tailEnd/>
          </a:ln>
        </p:spPr>
        <p:txBody>
          <a:bodyPr>
            <a:prstTxWarp prst="textNoShape">
              <a:avLst/>
            </a:prstTxWarp>
            <a:spAutoFit/>
          </a:bodyPr>
          <a:lstStyle/>
          <a:p>
            <a:pPr>
              <a:spcBef>
                <a:spcPct val="50000"/>
              </a:spcBef>
            </a:pPr>
            <a:r>
              <a:rPr lang="en-US" b="1" i="1" dirty="0"/>
              <a:t>Continued</a:t>
            </a:r>
          </a:p>
        </p:txBody>
      </p:sp>
    </p:spTree>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section_2/</a:t>
            </a:r>
            <a:r>
              <a:rPr lang="en-US" dirty="0" smtClean="0">
                <a:hlinkClick r:id="rId2" action="ppaction://hlinkfile"/>
              </a:rPr>
              <a:t>StopWatch.java</a:t>
            </a:r>
            <a:endParaRPr lang="en-US" dirty="0"/>
          </a:p>
        </p:txBody>
      </p:sp>
      <p:sp>
        <p:nvSpPr>
          <p:cNvPr id="3" name="Content Placeholder 2"/>
          <p:cNvSpPr>
            <a:spLocks noGrp="1"/>
          </p:cNvSpPr>
          <p:nvPr>
            <p:ph idx="4294967295"/>
          </p:nvPr>
        </p:nvSpPr>
        <p:spPr>
          <a:xfrm>
            <a:off x="0" y="762000"/>
            <a:ext cx="9134475" cy="5770454"/>
          </a:xfrm>
        </p:spPr>
        <p:txBody>
          <a:bodyPr>
            <a:noAutofit/>
          </a:bodyPr>
          <a:lstStyle/>
          <a:p>
            <a:pPr>
              <a:spcBef>
                <a:spcPts val="0"/>
              </a:spcBef>
              <a:buNone/>
            </a:pPr>
            <a:r>
              <a:rPr lang="en-US" sz="1400" b="1" dirty="0" smtClean="0">
                <a:solidFill>
                  <a:srgbClr val="0073FF"/>
                </a:solidFill>
                <a:latin typeface="Courier"/>
                <a:ea typeface="Courier"/>
                <a:cs typeface="Courier"/>
              </a:rPr>
              <a:t> 43  </a:t>
            </a:r>
            <a:r>
              <a:rPr lang="en-US" sz="1400" dirty="0" smtClean="0">
                <a:solidFill>
                  <a:srgbClr val="000000"/>
                </a:solidFill>
                <a:latin typeface="Courier"/>
                <a:ea typeface="Courier"/>
                <a:cs typeface="Courier"/>
              </a:rPr>
              <a:t>   /**</a:t>
            </a:r>
          </a:p>
          <a:p>
            <a:pPr>
              <a:spcBef>
                <a:spcPts val="0"/>
              </a:spcBef>
              <a:buNone/>
            </a:pPr>
            <a:r>
              <a:rPr lang="en-US" sz="1400" b="1" dirty="0" smtClean="0">
                <a:solidFill>
                  <a:srgbClr val="0073FF"/>
                </a:solidFill>
                <a:latin typeface="Courier"/>
                <a:ea typeface="Courier"/>
                <a:cs typeface="Courier"/>
              </a:rPr>
              <a:t> 44  </a:t>
            </a:r>
            <a:r>
              <a:rPr lang="en-US" sz="1400" dirty="0" smtClean="0">
                <a:solidFill>
                  <a:srgbClr val="000000"/>
                </a:solidFill>
                <a:latin typeface="Courier"/>
                <a:ea typeface="Courier"/>
                <a:cs typeface="Courier"/>
              </a:rPr>
              <a:t>      </a:t>
            </a:r>
            <a:r>
              <a:rPr lang="en-US" sz="1400" dirty="0" smtClean="0">
                <a:solidFill>
                  <a:srgbClr val="0073FF"/>
                </a:solidFill>
                <a:latin typeface="Times"/>
                <a:ea typeface="Times"/>
                <a:cs typeface="Times"/>
              </a:rPr>
              <a:t>Returns the total elapsed time.</a:t>
            </a:r>
          </a:p>
          <a:p>
            <a:pPr>
              <a:spcBef>
                <a:spcPts val="0"/>
              </a:spcBef>
              <a:buNone/>
            </a:pPr>
            <a:r>
              <a:rPr lang="en-US" sz="1400" b="1" dirty="0" smtClean="0">
                <a:solidFill>
                  <a:srgbClr val="0073FF"/>
                </a:solidFill>
                <a:latin typeface="Courier"/>
                <a:ea typeface="Courier"/>
                <a:cs typeface="Courier"/>
              </a:rPr>
              <a:t> 45  </a:t>
            </a:r>
            <a:r>
              <a:rPr lang="en-US" sz="1400" dirty="0" smtClean="0">
                <a:solidFill>
                  <a:srgbClr val="000000"/>
                </a:solidFill>
                <a:latin typeface="Courier"/>
                <a:ea typeface="Courier"/>
                <a:cs typeface="Courier"/>
              </a:rPr>
              <a:t>      @return</a:t>
            </a:r>
            <a:r>
              <a:rPr lang="en-US" sz="1400" dirty="0" smtClean="0">
                <a:solidFill>
                  <a:srgbClr val="0073FF"/>
                </a:solidFill>
                <a:latin typeface="Times"/>
                <a:ea typeface="Times"/>
                <a:cs typeface="Times"/>
              </a:rPr>
              <a:t> the total elapsed time</a:t>
            </a:r>
          </a:p>
          <a:p>
            <a:pPr>
              <a:spcBef>
                <a:spcPts val="0"/>
              </a:spcBef>
              <a:buNone/>
            </a:pPr>
            <a:r>
              <a:rPr lang="en-US" sz="1400" b="1" dirty="0" smtClean="0">
                <a:solidFill>
                  <a:srgbClr val="0073FF"/>
                </a:solidFill>
                <a:latin typeface="Courier"/>
                <a:ea typeface="Courier"/>
                <a:cs typeface="Courier"/>
              </a:rPr>
              <a:t> 46  </a:t>
            </a:r>
            <a:r>
              <a:rPr lang="en-US" sz="1400" dirty="0" smtClean="0">
                <a:solidFill>
                  <a:srgbClr val="000000"/>
                </a:solidFill>
                <a:latin typeface="Courier"/>
                <a:ea typeface="Courier"/>
                <a:cs typeface="Courier"/>
              </a:rPr>
              <a:t>   */</a:t>
            </a:r>
          </a:p>
          <a:p>
            <a:pPr>
              <a:spcBef>
                <a:spcPts val="0"/>
              </a:spcBef>
              <a:buNone/>
            </a:pPr>
            <a:r>
              <a:rPr lang="en-US" sz="1400" b="1" dirty="0" smtClean="0">
                <a:solidFill>
                  <a:srgbClr val="0073FF"/>
                </a:solidFill>
                <a:latin typeface="Courier"/>
                <a:ea typeface="Courier"/>
                <a:cs typeface="Courier"/>
              </a:rPr>
              <a:t> 47  </a:t>
            </a:r>
            <a:r>
              <a:rPr lang="en-US" sz="1400" dirty="0" smtClean="0">
                <a:solidFill>
                  <a:srgbClr val="000000"/>
                </a:solidFill>
                <a:latin typeface="Courier"/>
                <a:ea typeface="Courier"/>
                <a:cs typeface="Courier"/>
              </a:rPr>
              <a:t>   </a:t>
            </a:r>
            <a:r>
              <a:rPr lang="en-US" sz="1400" dirty="0" smtClean="0">
                <a:solidFill>
                  <a:srgbClr val="CC0066"/>
                </a:solidFill>
                <a:latin typeface="Courier"/>
                <a:ea typeface="Courier"/>
                <a:cs typeface="Courier"/>
              </a:rPr>
              <a:t>public</a:t>
            </a:r>
            <a:r>
              <a:rPr lang="en-US" sz="1400" dirty="0" smtClean="0">
                <a:solidFill>
                  <a:srgbClr val="000000"/>
                </a:solidFill>
                <a:latin typeface="Courier"/>
                <a:ea typeface="Courier"/>
                <a:cs typeface="Courier"/>
              </a:rPr>
              <a:t> </a:t>
            </a:r>
            <a:r>
              <a:rPr lang="en-US" sz="1400" dirty="0" smtClean="0">
                <a:solidFill>
                  <a:srgbClr val="CC0066"/>
                </a:solidFill>
                <a:latin typeface="Courier"/>
                <a:ea typeface="Courier"/>
                <a:cs typeface="Courier"/>
              </a:rPr>
              <a:t>long</a:t>
            </a:r>
            <a:r>
              <a:rPr lang="en-US" sz="1400" dirty="0" smtClean="0">
                <a:solidFill>
                  <a:srgbClr val="000000"/>
                </a:solidFill>
                <a:latin typeface="Courier"/>
                <a:ea typeface="Courier"/>
                <a:cs typeface="Courier"/>
              </a:rPr>
              <a:t> </a:t>
            </a:r>
            <a:r>
              <a:rPr lang="en-US" sz="1400" dirty="0" err="1" smtClean="0">
                <a:solidFill>
                  <a:srgbClr val="000000"/>
                </a:solidFill>
                <a:latin typeface="Courier"/>
                <a:ea typeface="Courier"/>
                <a:cs typeface="Courier"/>
              </a:rPr>
              <a:t>getElapsedTime</a:t>
            </a:r>
            <a:r>
              <a:rPr lang="en-US" sz="1400" dirty="0" smtClean="0">
                <a:solidFill>
                  <a:srgbClr val="000000"/>
                </a:solidFill>
                <a:latin typeface="Courier"/>
                <a:ea typeface="Courier"/>
                <a:cs typeface="Courier"/>
              </a:rPr>
              <a:t>()</a:t>
            </a:r>
          </a:p>
          <a:p>
            <a:pPr>
              <a:spcBef>
                <a:spcPts val="0"/>
              </a:spcBef>
              <a:buNone/>
            </a:pPr>
            <a:r>
              <a:rPr lang="en-US" sz="1400" b="1" dirty="0" smtClean="0">
                <a:solidFill>
                  <a:srgbClr val="0073FF"/>
                </a:solidFill>
                <a:latin typeface="Courier"/>
                <a:ea typeface="Courier"/>
                <a:cs typeface="Courier"/>
              </a:rPr>
              <a:t> 48  </a:t>
            </a:r>
            <a:r>
              <a:rPr lang="en-US" sz="1400" dirty="0" smtClean="0">
                <a:solidFill>
                  <a:srgbClr val="000000"/>
                </a:solidFill>
                <a:latin typeface="Courier"/>
                <a:ea typeface="Courier"/>
                <a:cs typeface="Courier"/>
              </a:rPr>
              <a:t>   {  </a:t>
            </a:r>
          </a:p>
          <a:p>
            <a:pPr>
              <a:spcBef>
                <a:spcPts val="0"/>
              </a:spcBef>
              <a:buNone/>
            </a:pPr>
            <a:r>
              <a:rPr lang="en-US" sz="1400" b="1" dirty="0" smtClean="0">
                <a:solidFill>
                  <a:srgbClr val="0073FF"/>
                </a:solidFill>
                <a:latin typeface="Courier"/>
                <a:ea typeface="Courier"/>
                <a:cs typeface="Courier"/>
              </a:rPr>
              <a:t> 49  </a:t>
            </a:r>
            <a:r>
              <a:rPr lang="en-US" sz="1400" dirty="0" smtClean="0">
                <a:solidFill>
                  <a:srgbClr val="000000"/>
                </a:solidFill>
                <a:latin typeface="Courier"/>
                <a:ea typeface="Courier"/>
                <a:cs typeface="Courier"/>
              </a:rPr>
              <a:t>      </a:t>
            </a:r>
            <a:r>
              <a:rPr lang="en-US" sz="1400" dirty="0" smtClean="0">
                <a:solidFill>
                  <a:srgbClr val="CC0066"/>
                </a:solidFill>
                <a:latin typeface="Courier"/>
                <a:ea typeface="Courier"/>
                <a:cs typeface="Courier"/>
              </a:rPr>
              <a:t>if</a:t>
            </a:r>
            <a:r>
              <a:rPr lang="en-US" sz="1400" dirty="0" smtClean="0">
                <a:solidFill>
                  <a:srgbClr val="000000"/>
                </a:solidFill>
                <a:latin typeface="Courier"/>
                <a:ea typeface="Courier"/>
                <a:cs typeface="Courier"/>
              </a:rPr>
              <a:t> (</a:t>
            </a:r>
            <a:r>
              <a:rPr lang="en-US" sz="1400" dirty="0" err="1" smtClean="0">
                <a:solidFill>
                  <a:srgbClr val="000000"/>
                </a:solidFill>
                <a:latin typeface="Courier"/>
                <a:ea typeface="Courier"/>
                <a:cs typeface="Courier"/>
              </a:rPr>
              <a:t>isRunning</a:t>
            </a:r>
            <a:r>
              <a:rPr lang="en-US" sz="1400" dirty="0" smtClean="0">
                <a:solidFill>
                  <a:srgbClr val="000000"/>
                </a:solidFill>
                <a:latin typeface="Courier"/>
                <a:ea typeface="Courier"/>
                <a:cs typeface="Courier"/>
              </a:rPr>
              <a:t>) </a:t>
            </a:r>
          </a:p>
          <a:p>
            <a:pPr>
              <a:spcBef>
                <a:spcPts val="0"/>
              </a:spcBef>
              <a:buNone/>
            </a:pPr>
            <a:r>
              <a:rPr lang="en-US" sz="1400" b="1" dirty="0" smtClean="0">
                <a:solidFill>
                  <a:srgbClr val="0073FF"/>
                </a:solidFill>
                <a:latin typeface="Courier"/>
                <a:ea typeface="Courier"/>
                <a:cs typeface="Courier"/>
              </a:rPr>
              <a:t> 50  </a:t>
            </a:r>
            <a:r>
              <a:rPr lang="en-US" sz="1400" dirty="0" smtClean="0">
                <a:solidFill>
                  <a:srgbClr val="000000"/>
                </a:solidFill>
                <a:latin typeface="Courier"/>
                <a:ea typeface="Courier"/>
                <a:cs typeface="Courier"/>
              </a:rPr>
              <a:t>      {  </a:t>
            </a:r>
          </a:p>
          <a:p>
            <a:pPr>
              <a:spcBef>
                <a:spcPts val="0"/>
              </a:spcBef>
              <a:buNone/>
            </a:pPr>
            <a:r>
              <a:rPr lang="en-US" sz="1400" b="1" dirty="0" smtClean="0">
                <a:solidFill>
                  <a:srgbClr val="0073FF"/>
                </a:solidFill>
                <a:latin typeface="Courier"/>
                <a:ea typeface="Courier"/>
                <a:cs typeface="Courier"/>
              </a:rPr>
              <a:t> 51  </a:t>
            </a:r>
            <a:r>
              <a:rPr lang="en-US" sz="1400" dirty="0" smtClean="0">
                <a:solidFill>
                  <a:srgbClr val="000000"/>
                </a:solidFill>
                <a:latin typeface="Courier"/>
                <a:ea typeface="Courier"/>
                <a:cs typeface="Courier"/>
              </a:rPr>
              <a:t>         </a:t>
            </a:r>
            <a:r>
              <a:rPr lang="en-US" sz="1400" dirty="0" smtClean="0">
                <a:solidFill>
                  <a:srgbClr val="CC0066"/>
                </a:solidFill>
                <a:latin typeface="Courier"/>
                <a:ea typeface="Courier"/>
                <a:cs typeface="Courier"/>
              </a:rPr>
              <a:t>long</a:t>
            </a:r>
            <a:r>
              <a:rPr lang="en-US" sz="1400" dirty="0" smtClean="0">
                <a:solidFill>
                  <a:srgbClr val="000000"/>
                </a:solidFill>
                <a:latin typeface="Courier"/>
                <a:ea typeface="Courier"/>
                <a:cs typeface="Courier"/>
              </a:rPr>
              <a:t> </a:t>
            </a:r>
            <a:r>
              <a:rPr lang="en-US" sz="1400" dirty="0" err="1" smtClean="0">
                <a:solidFill>
                  <a:srgbClr val="000000"/>
                </a:solidFill>
                <a:latin typeface="Courier"/>
                <a:ea typeface="Courier"/>
                <a:cs typeface="Courier"/>
              </a:rPr>
              <a:t>endTime</a:t>
            </a:r>
            <a:r>
              <a:rPr lang="en-US" sz="1400" dirty="0" smtClean="0">
                <a:solidFill>
                  <a:srgbClr val="000000"/>
                </a:solidFill>
                <a:latin typeface="Courier"/>
                <a:ea typeface="Courier"/>
                <a:cs typeface="Courier"/>
              </a:rPr>
              <a:t> = </a:t>
            </a:r>
            <a:r>
              <a:rPr lang="en-US" sz="1400" dirty="0" err="1" smtClean="0">
                <a:solidFill>
                  <a:srgbClr val="000000"/>
                </a:solidFill>
                <a:latin typeface="Courier"/>
                <a:ea typeface="Courier"/>
                <a:cs typeface="Courier"/>
              </a:rPr>
              <a:t>System.currentTimeMillis</a:t>
            </a:r>
            <a:r>
              <a:rPr lang="en-US" sz="1400" dirty="0" smtClean="0">
                <a:solidFill>
                  <a:srgbClr val="000000"/>
                </a:solidFill>
                <a:latin typeface="Courier"/>
                <a:ea typeface="Courier"/>
                <a:cs typeface="Courier"/>
              </a:rPr>
              <a:t>();</a:t>
            </a:r>
          </a:p>
          <a:p>
            <a:pPr>
              <a:spcBef>
                <a:spcPts val="0"/>
              </a:spcBef>
              <a:buNone/>
            </a:pPr>
            <a:r>
              <a:rPr lang="en-US" sz="1400" b="1" dirty="0" smtClean="0">
                <a:solidFill>
                  <a:srgbClr val="0073FF"/>
                </a:solidFill>
                <a:latin typeface="Courier"/>
                <a:ea typeface="Courier"/>
                <a:cs typeface="Courier"/>
              </a:rPr>
              <a:t> 52  </a:t>
            </a:r>
            <a:r>
              <a:rPr lang="en-US" sz="1400" dirty="0" smtClean="0">
                <a:solidFill>
                  <a:srgbClr val="000000"/>
                </a:solidFill>
                <a:latin typeface="Courier"/>
                <a:ea typeface="Courier"/>
                <a:cs typeface="Courier"/>
              </a:rPr>
              <a:t>         </a:t>
            </a:r>
            <a:r>
              <a:rPr lang="en-US" sz="1400" dirty="0" smtClean="0">
                <a:solidFill>
                  <a:srgbClr val="CC0066"/>
                </a:solidFill>
                <a:latin typeface="Courier"/>
                <a:ea typeface="Courier"/>
                <a:cs typeface="Courier"/>
              </a:rPr>
              <a:t>return</a:t>
            </a:r>
            <a:r>
              <a:rPr lang="en-US" sz="1400" dirty="0" smtClean="0">
                <a:solidFill>
                  <a:srgbClr val="000000"/>
                </a:solidFill>
                <a:latin typeface="Courier"/>
                <a:ea typeface="Courier"/>
                <a:cs typeface="Courier"/>
              </a:rPr>
              <a:t> </a:t>
            </a:r>
            <a:r>
              <a:rPr lang="en-US" sz="1400" dirty="0" err="1" smtClean="0">
                <a:solidFill>
                  <a:srgbClr val="000000"/>
                </a:solidFill>
                <a:latin typeface="Courier"/>
                <a:ea typeface="Courier"/>
                <a:cs typeface="Courier"/>
              </a:rPr>
              <a:t>elapsedTime</a:t>
            </a:r>
            <a:r>
              <a:rPr lang="en-US" sz="1400" dirty="0" smtClean="0">
                <a:solidFill>
                  <a:srgbClr val="000000"/>
                </a:solidFill>
                <a:latin typeface="Courier"/>
                <a:ea typeface="Courier"/>
                <a:cs typeface="Courier"/>
              </a:rPr>
              <a:t> + </a:t>
            </a:r>
            <a:r>
              <a:rPr lang="en-US" sz="1400" dirty="0" err="1" smtClean="0">
                <a:solidFill>
                  <a:srgbClr val="000000"/>
                </a:solidFill>
                <a:latin typeface="Courier"/>
                <a:ea typeface="Courier"/>
                <a:cs typeface="Courier"/>
              </a:rPr>
              <a:t>endTime</a:t>
            </a:r>
            <a:r>
              <a:rPr lang="en-US" sz="1400" dirty="0" smtClean="0">
                <a:solidFill>
                  <a:srgbClr val="000000"/>
                </a:solidFill>
                <a:latin typeface="Courier"/>
                <a:ea typeface="Courier"/>
                <a:cs typeface="Courier"/>
              </a:rPr>
              <a:t> - </a:t>
            </a:r>
            <a:r>
              <a:rPr lang="en-US" sz="1400" dirty="0" err="1" smtClean="0">
                <a:solidFill>
                  <a:srgbClr val="000000"/>
                </a:solidFill>
                <a:latin typeface="Courier"/>
                <a:ea typeface="Courier"/>
                <a:cs typeface="Courier"/>
              </a:rPr>
              <a:t>startTime</a:t>
            </a:r>
            <a:r>
              <a:rPr lang="en-US" sz="1400" dirty="0" smtClean="0">
                <a:solidFill>
                  <a:srgbClr val="000000"/>
                </a:solidFill>
                <a:latin typeface="Courier"/>
                <a:ea typeface="Courier"/>
                <a:cs typeface="Courier"/>
              </a:rPr>
              <a:t>;</a:t>
            </a:r>
          </a:p>
          <a:p>
            <a:pPr>
              <a:spcBef>
                <a:spcPts val="0"/>
              </a:spcBef>
              <a:buNone/>
            </a:pPr>
            <a:r>
              <a:rPr lang="en-US" sz="1400" b="1" dirty="0" smtClean="0">
                <a:solidFill>
                  <a:srgbClr val="0073FF"/>
                </a:solidFill>
                <a:latin typeface="Courier"/>
                <a:ea typeface="Courier"/>
                <a:cs typeface="Courier"/>
              </a:rPr>
              <a:t> 53  </a:t>
            </a:r>
            <a:r>
              <a:rPr lang="en-US" sz="1400" dirty="0" smtClean="0">
                <a:solidFill>
                  <a:srgbClr val="000000"/>
                </a:solidFill>
                <a:latin typeface="Courier"/>
                <a:ea typeface="Courier"/>
                <a:cs typeface="Courier"/>
              </a:rPr>
              <a:t>      }</a:t>
            </a:r>
          </a:p>
          <a:p>
            <a:pPr>
              <a:spcBef>
                <a:spcPts val="0"/>
              </a:spcBef>
              <a:buNone/>
            </a:pPr>
            <a:r>
              <a:rPr lang="en-US" sz="1400" b="1" dirty="0" smtClean="0">
                <a:solidFill>
                  <a:srgbClr val="0073FF"/>
                </a:solidFill>
                <a:latin typeface="Courier"/>
                <a:ea typeface="Courier"/>
                <a:cs typeface="Courier"/>
              </a:rPr>
              <a:t> 54  </a:t>
            </a:r>
            <a:r>
              <a:rPr lang="en-US" sz="1400" dirty="0" smtClean="0">
                <a:solidFill>
                  <a:srgbClr val="000000"/>
                </a:solidFill>
                <a:latin typeface="Courier"/>
                <a:ea typeface="Courier"/>
                <a:cs typeface="Courier"/>
              </a:rPr>
              <a:t>      </a:t>
            </a:r>
            <a:r>
              <a:rPr lang="en-US" sz="1400" dirty="0" smtClean="0">
                <a:solidFill>
                  <a:srgbClr val="CC0066"/>
                </a:solidFill>
                <a:latin typeface="Courier"/>
                <a:ea typeface="Courier"/>
                <a:cs typeface="Courier"/>
              </a:rPr>
              <a:t>else</a:t>
            </a:r>
          </a:p>
          <a:p>
            <a:pPr>
              <a:spcBef>
                <a:spcPts val="0"/>
              </a:spcBef>
              <a:buNone/>
            </a:pPr>
            <a:r>
              <a:rPr lang="en-US" sz="1400" b="1" dirty="0" smtClean="0">
                <a:solidFill>
                  <a:srgbClr val="0073FF"/>
                </a:solidFill>
                <a:latin typeface="Courier"/>
                <a:ea typeface="Courier"/>
                <a:cs typeface="Courier"/>
              </a:rPr>
              <a:t> 55  </a:t>
            </a:r>
            <a:r>
              <a:rPr lang="en-US" sz="1400" dirty="0" smtClean="0">
                <a:solidFill>
                  <a:srgbClr val="000000"/>
                </a:solidFill>
                <a:latin typeface="Courier"/>
                <a:ea typeface="Courier"/>
                <a:cs typeface="Courier"/>
              </a:rPr>
              <a:t>      {</a:t>
            </a:r>
          </a:p>
          <a:p>
            <a:pPr>
              <a:spcBef>
                <a:spcPts val="0"/>
              </a:spcBef>
              <a:buNone/>
            </a:pPr>
            <a:r>
              <a:rPr lang="en-US" sz="1400" b="1" dirty="0" smtClean="0">
                <a:solidFill>
                  <a:srgbClr val="0073FF"/>
                </a:solidFill>
                <a:latin typeface="Courier"/>
                <a:ea typeface="Courier"/>
                <a:cs typeface="Courier"/>
              </a:rPr>
              <a:t> 56  </a:t>
            </a:r>
            <a:r>
              <a:rPr lang="en-US" sz="1400" dirty="0" smtClean="0">
                <a:solidFill>
                  <a:srgbClr val="000000"/>
                </a:solidFill>
                <a:latin typeface="Courier"/>
                <a:ea typeface="Courier"/>
                <a:cs typeface="Courier"/>
              </a:rPr>
              <a:t>         </a:t>
            </a:r>
            <a:r>
              <a:rPr lang="en-US" sz="1400" dirty="0" smtClean="0">
                <a:solidFill>
                  <a:srgbClr val="CC0066"/>
                </a:solidFill>
                <a:latin typeface="Courier"/>
                <a:ea typeface="Courier"/>
                <a:cs typeface="Courier"/>
              </a:rPr>
              <a:t>return</a:t>
            </a:r>
            <a:r>
              <a:rPr lang="en-US" sz="1400" dirty="0" smtClean="0">
                <a:solidFill>
                  <a:srgbClr val="000000"/>
                </a:solidFill>
                <a:latin typeface="Courier"/>
                <a:ea typeface="Courier"/>
                <a:cs typeface="Courier"/>
              </a:rPr>
              <a:t> </a:t>
            </a:r>
            <a:r>
              <a:rPr lang="en-US" sz="1400" dirty="0" err="1" smtClean="0">
                <a:solidFill>
                  <a:srgbClr val="000000"/>
                </a:solidFill>
                <a:latin typeface="Courier"/>
                <a:ea typeface="Courier"/>
                <a:cs typeface="Courier"/>
              </a:rPr>
              <a:t>elapsedTime</a:t>
            </a:r>
            <a:r>
              <a:rPr lang="en-US" sz="1400" dirty="0" smtClean="0">
                <a:solidFill>
                  <a:srgbClr val="000000"/>
                </a:solidFill>
                <a:latin typeface="Courier"/>
                <a:ea typeface="Courier"/>
                <a:cs typeface="Courier"/>
              </a:rPr>
              <a:t>;</a:t>
            </a:r>
          </a:p>
          <a:p>
            <a:pPr>
              <a:spcBef>
                <a:spcPts val="0"/>
              </a:spcBef>
              <a:buNone/>
            </a:pPr>
            <a:r>
              <a:rPr lang="en-US" sz="1400" b="1" dirty="0" smtClean="0">
                <a:solidFill>
                  <a:srgbClr val="0073FF"/>
                </a:solidFill>
                <a:latin typeface="Courier"/>
                <a:ea typeface="Courier"/>
                <a:cs typeface="Courier"/>
              </a:rPr>
              <a:t> 57  </a:t>
            </a:r>
            <a:r>
              <a:rPr lang="en-US" sz="1400" dirty="0" smtClean="0">
                <a:solidFill>
                  <a:srgbClr val="000000"/>
                </a:solidFill>
                <a:latin typeface="Courier"/>
                <a:ea typeface="Courier"/>
                <a:cs typeface="Courier"/>
              </a:rPr>
              <a:t>      }</a:t>
            </a:r>
          </a:p>
          <a:p>
            <a:pPr>
              <a:spcBef>
                <a:spcPts val="0"/>
              </a:spcBef>
              <a:buNone/>
            </a:pPr>
            <a:r>
              <a:rPr lang="en-US" sz="1400" b="1" dirty="0" smtClean="0">
                <a:solidFill>
                  <a:srgbClr val="0073FF"/>
                </a:solidFill>
                <a:latin typeface="Courier"/>
                <a:ea typeface="Courier"/>
                <a:cs typeface="Courier"/>
              </a:rPr>
              <a:t> 58  </a:t>
            </a:r>
            <a:r>
              <a:rPr lang="en-US" sz="1400" dirty="0" smtClean="0">
                <a:solidFill>
                  <a:srgbClr val="000000"/>
                </a:solidFill>
                <a:latin typeface="Courier"/>
                <a:ea typeface="Courier"/>
                <a:cs typeface="Courier"/>
              </a:rPr>
              <a:t>   }</a:t>
            </a:r>
          </a:p>
          <a:p>
            <a:pPr>
              <a:spcBef>
                <a:spcPts val="0"/>
              </a:spcBef>
              <a:buNone/>
            </a:pPr>
            <a:r>
              <a:rPr lang="en-US" sz="1400" b="1" dirty="0" smtClean="0">
                <a:solidFill>
                  <a:srgbClr val="0073FF"/>
                </a:solidFill>
                <a:latin typeface="Courier"/>
                <a:ea typeface="Courier"/>
                <a:cs typeface="Courier"/>
              </a:rPr>
              <a:t> 59  </a:t>
            </a:r>
            <a:r>
              <a:rPr lang="en-US" sz="1400" dirty="0" smtClean="0">
                <a:solidFill>
                  <a:srgbClr val="000000"/>
                </a:solidFill>
                <a:latin typeface="Courier"/>
                <a:ea typeface="Courier"/>
                <a:cs typeface="Courier"/>
              </a:rPr>
              <a:t>   </a:t>
            </a:r>
          </a:p>
          <a:p>
            <a:pPr>
              <a:spcBef>
                <a:spcPts val="0"/>
              </a:spcBef>
              <a:buNone/>
            </a:pPr>
            <a:r>
              <a:rPr lang="en-US" sz="1400" b="1" dirty="0" smtClean="0">
                <a:solidFill>
                  <a:srgbClr val="0073FF"/>
                </a:solidFill>
                <a:latin typeface="Courier"/>
                <a:ea typeface="Courier"/>
                <a:cs typeface="Courier"/>
              </a:rPr>
              <a:t> 60  </a:t>
            </a:r>
            <a:r>
              <a:rPr lang="en-US" sz="1400" dirty="0" smtClean="0">
                <a:solidFill>
                  <a:srgbClr val="000000"/>
                </a:solidFill>
                <a:latin typeface="Courier"/>
                <a:ea typeface="Courier"/>
                <a:cs typeface="Courier"/>
              </a:rPr>
              <a:t>   /**</a:t>
            </a:r>
          </a:p>
          <a:p>
            <a:pPr>
              <a:spcBef>
                <a:spcPts val="0"/>
              </a:spcBef>
              <a:buNone/>
            </a:pPr>
            <a:r>
              <a:rPr lang="en-US" sz="1400" b="1" dirty="0" smtClean="0">
                <a:solidFill>
                  <a:srgbClr val="0073FF"/>
                </a:solidFill>
                <a:latin typeface="Courier"/>
                <a:ea typeface="Courier"/>
                <a:cs typeface="Courier"/>
              </a:rPr>
              <a:t> 61  </a:t>
            </a:r>
            <a:r>
              <a:rPr lang="en-US" sz="1400" dirty="0" smtClean="0">
                <a:solidFill>
                  <a:srgbClr val="000000"/>
                </a:solidFill>
                <a:latin typeface="Courier"/>
                <a:ea typeface="Courier"/>
                <a:cs typeface="Courier"/>
              </a:rPr>
              <a:t>      </a:t>
            </a:r>
            <a:r>
              <a:rPr lang="en-US" sz="1400" dirty="0" smtClean="0">
                <a:solidFill>
                  <a:srgbClr val="0073FF"/>
                </a:solidFill>
                <a:latin typeface="Times"/>
                <a:ea typeface="Times"/>
                <a:cs typeface="Times"/>
              </a:rPr>
              <a:t>Stops the watch and resets the elapsed time to 0.</a:t>
            </a:r>
          </a:p>
          <a:p>
            <a:pPr>
              <a:spcBef>
                <a:spcPts val="0"/>
              </a:spcBef>
              <a:buNone/>
            </a:pPr>
            <a:r>
              <a:rPr lang="en-US" sz="1400" b="1" dirty="0" smtClean="0">
                <a:solidFill>
                  <a:srgbClr val="0073FF"/>
                </a:solidFill>
                <a:latin typeface="Courier"/>
                <a:ea typeface="Courier"/>
                <a:cs typeface="Courier"/>
              </a:rPr>
              <a:t> 62  </a:t>
            </a:r>
            <a:r>
              <a:rPr lang="en-US" sz="1400" dirty="0" smtClean="0">
                <a:solidFill>
                  <a:srgbClr val="000000"/>
                </a:solidFill>
                <a:latin typeface="Courier"/>
                <a:ea typeface="Courier"/>
                <a:cs typeface="Courier"/>
              </a:rPr>
              <a:t>   */</a:t>
            </a:r>
          </a:p>
          <a:p>
            <a:pPr>
              <a:spcBef>
                <a:spcPts val="0"/>
              </a:spcBef>
              <a:buNone/>
            </a:pPr>
            <a:r>
              <a:rPr lang="en-US" sz="1400" b="1" dirty="0" smtClean="0">
                <a:solidFill>
                  <a:srgbClr val="0073FF"/>
                </a:solidFill>
                <a:latin typeface="Courier"/>
                <a:ea typeface="Courier"/>
                <a:cs typeface="Courier"/>
              </a:rPr>
              <a:t> 63  </a:t>
            </a:r>
            <a:r>
              <a:rPr lang="en-US" sz="1400" dirty="0" smtClean="0">
                <a:solidFill>
                  <a:srgbClr val="000000"/>
                </a:solidFill>
                <a:latin typeface="Courier"/>
                <a:ea typeface="Courier"/>
                <a:cs typeface="Courier"/>
              </a:rPr>
              <a:t>   </a:t>
            </a:r>
            <a:r>
              <a:rPr lang="en-US" sz="1400" dirty="0" smtClean="0">
                <a:solidFill>
                  <a:srgbClr val="CC0066"/>
                </a:solidFill>
                <a:latin typeface="Courier"/>
                <a:ea typeface="Courier"/>
                <a:cs typeface="Courier"/>
              </a:rPr>
              <a:t>public</a:t>
            </a:r>
            <a:r>
              <a:rPr lang="en-US" sz="1400" dirty="0" smtClean="0">
                <a:solidFill>
                  <a:srgbClr val="000000"/>
                </a:solidFill>
                <a:latin typeface="Courier"/>
                <a:ea typeface="Courier"/>
                <a:cs typeface="Courier"/>
              </a:rPr>
              <a:t> </a:t>
            </a:r>
            <a:r>
              <a:rPr lang="en-US" sz="1400" dirty="0" smtClean="0">
                <a:solidFill>
                  <a:srgbClr val="CC0066"/>
                </a:solidFill>
                <a:latin typeface="Courier"/>
                <a:ea typeface="Courier"/>
                <a:cs typeface="Courier"/>
              </a:rPr>
              <a:t>void</a:t>
            </a:r>
            <a:r>
              <a:rPr lang="en-US" sz="1400" dirty="0" smtClean="0">
                <a:solidFill>
                  <a:srgbClr val="000000"/>
                </a:solidFill>
                <a:latin typeface="Courier"/>
                <a:ea typeface="Courier"/>
                <a:cs typeface="Courier"/>
              </a:rPr>
              <a:t> reset()</a:t>
            </a:r>
          </a:p>
          <a:p>
            <a:pPr>
              <a:spcBef>
                <a:spcPts val="0"/>
              </a:spcBef>
              <a:buNone/>
            </a:pPr>
            <a:r>
              <a:rPr lang="en-US" sz="1400" b="1" dirty="0" smtClean="0">
                <a:solidFill>
                  <a:srgbClr val="0073FF"/>
                </a:solidFill>
                <a:latin typeface="Courier"/>
                <a:ea typeface="Courier"/>
                <a:cs typeface="Courier"/>
              </a:rPr>
              <a:t> 64  </a:t>
            </a:r>
            <a:r>
              <a:rPr lang="en-US" sz="1400" dirty="0" smtClean="0">
                <a:solidFill>
                  <a:srgbClr val="000000"/>
                </a:solidFill>
                <a:latin typeface="Courier"/>
                <a:ea typeface="Courier"/>
                <a:cs typeface="Courier"/>
              </a:rPr>
              <a:t>   {  </a:t>
            </a:r>
          </a:p>
          <a:p>
            <a:pPr>
              <a:spcBef>
                <a:spcPts val="0"/>
              </a:spcBef>
              <a:buNone/>
            </a:pPr>
            <a:r>
              <a:rPr lang="en-US" sz="1400" b="1" dirty="0" smtClean="0">
                <a:solidFill>
                  <a:srgbClr val="0073FF"/>
                </a:solidFill>
                <a:latin typeface="Courier"/>
                <a:ea typeface="Courier"/>
                <a:cs typeface="Courier"/>
              </a:rPr>
              <a:t> 65  </a:t>
            </a:r>
            <a:r>
              <a:rPr lang="en-US" sz="1400" dirty="0" smtClean="0">
                <a:solidFill>
                  <a:srgbClr val="000000"/>
                </a:solidFill>
                <a:latin typeface="Courier"/>
                <a:ea typeface="Courier"/>
                <a:cs typeface="Courier"/>
              </a:rPr>
              <a:t>      </a:t>
            </a:r>
            <a:r>
              <a:rPr lang="en-US" sz="1400" dirty="0" err="1" smtClean="0">
                <a:solidFill>
                  <a:srgbClr val="000000"/>
                </a:solidFill>
                <a:latin typeface="Courier"/>
                <a:ea typeface="Courier"/>
                <a:cs typeface="Courier"/>
              </a:rPr>
              <a:t>elapsedTime</a:t>
            </a:r>
            <a:r>
              <a:rPr lang="en-US" sz="1400" dirty="0" smtClean="0">
                <a:solidFill>
                  <a:srgbClr val="000000"/>
                </a:solidFill>
                <a:latin typeface="Courier"/>
                <a:ea typeface="Courier"/>
                <a:cs typeface="Courier"/>
              </a:rPr>
              <a:t> = </a:t>
            </a:r>
            <a:r>
              <a:rPr lang="en-US" sz="1400" dirty="0" smtClean="0">
                <a:solidFill>
                  <a:srgbClr val="66FF19"/>
                </a:solidFill>
                <a:latin typeface="Courier"/>
                <a:ea typeface="Courier"/>
                <a:cs typeface="Courier"/>
              </a:rPr>
              <a:t>0</a:t>
            </a:r>
            <a:r>
              <a:rPr lang="en-US" sz="1400" dirty="0" smtClean="0">
                <a:solidFill>
                  <a:srgbClr val="000000"/>
                </a:solidFill>
                <a:latin typeface="Courier"/>
                <a:ea typeface="Courier"/>
                <a:cs typeface="Courier"/>
              </a:rPr>
              <a:t>;</a:t>
            </a:r>
          </a:p>
          <a:p>
            <a:pPr>
              <a:spcBef>
                <a:spcPts val="0"/>
              </a:spcBef>
              <a:buNone/>
            </a:pPr>
            <a:r>
              <a:rPr lang="en-US" sz="1400" b="1" dirty="0" smtClean="0">
                <a:solidFill>
                  <a:srgbClr val="0073FF"/>
                </a:solidFill>
                <a:latin typeface="Courier"/>
                <a:ea typeface="Courier"/>
                <a:cs typeface="Courier"/>
              </a:rPr>
              <a:t> 66  </a:t>
            </a:r>
            <a:r>
              <a:rPr lang="en-US" sz="1400" dirty="0" smtClean="0">
                <a:solidFill>
                  <a:srgbClr val="000000"/>
                </a:solidFill>
                <a:latin typeface="Courier"/>
                <a:ea typeface="Courier"/>
                <a:cs typeface="Courier"/>
              </a:rPr>
              <a:t>      </a:t>
            </a:r>
            <a:r>
              <a:rPr lang="en-US" sz="1400" dirty="0" err="1" smtClean="0">
                <a:solidFill>
                  <a:srgbClr val="000000"/>
                </a:solidFill>
                <a:latin typeface="Courier"/>
                <a:ea typeface="Courier"/>
                <a:cs typeface="Courier"/>
              </a:rPr>
              <a:t>isRunning</a:t>
            </a:r>
            <a:r>
              <a:rPr lang="en-US" sz="1400" dirty="0" smtClean="0">
                <a:solidFill>
                  <a:srgbClr val="000000"/>
                </a:solidFill>
                <a:latin typeface="Courier"/>
                <a:ea typeface="Courier"/>
                <a:cs typeface="Courier"/>
              </a:rPr>
              <a:t> = </a:t>
            </a:r>
            <a:r>
              <a:rPr lang="en-US" sz="1400" dirty="0" smtClean="0">
                <a:solidFill>
                  <a:srgbClr val="66FF19"/>
                </a:solidFill>
                <a:latin typeface="Courier"/>
                <a:ea typeface="Courier"/>
                <a:cs typeface="Courier"/>
              </a:rPr>
              <a:t>false</a:t>
            </a:r>
            <a:r>
              <a:rPr lang="en-US" sz="1400" dirty="0" smtClean="0">
                <a:solidFill>
                  <a:srgbClr val="000000"/>
                </a:solidFill>
                <a:latin typeface="Courier"/>
                <a:ea typeface="Courier"/>
                <a:cs typeface="Courier"/>
              </a:rPr>
              <a:t>;</a:t>
            </a:r>
          </a:p>
          <a:p>
            <a:pPr>
              <a:spcBef>
                <a:spcPts val="0"/>
              </a:spcBef>
              <a:buNone/>
            </a:pPr>
            <a:r>
              <a:rPr lang="en-US" sz="1400" b="1" dirty="0" smtClean="0">
                <a:solidFill>
                  <a:srgbClr val="0073FF"/>
                </a:solidFill>
                <a:latin typeface="Courier"/>
                <a:ea typeface="Courier"/>
                <a:cs typeface="Courier"/>
              </a:rPr>
              <a:t> 67  </a:t>
            </a:r>
            <a:r>
              <a:rPr lang="en-US" sz="1400" dirty="0" smtClean="0">
                <a:solidFill>
                  <a:srgbClr val="000000"/>
                </a:solidFill>
                <a:latin typeface="Courier"/>
                <a:ea typeface="Courier"/>
                <a:cs typeface="Courier"/>
              </a:rPr>
              <a:t>   }</a:t>
            </a:r>
          </a:p>
          <a:p>
            <a:pPr>
              <a:spcBef>
                <a:spcPts val="0"/>
              </a:spcBef>
              <a:buNone/>
            </a:pPr>
            <a:r>
              <a:rPr lang="en-US" sz="1400" b="1" dirty="0" smtClean="0">
                <a:solidFill>
                  <a:srgbClr val="0073FF"/>
                </a:solidFill>
                <a:latin typeface="Courier"/>
                <a:ea typeface="Courier"/>
                <a:cs typeface="Courier"/>
              </a:rPr>
              <a:t> 68  </a:t>
            </a:r>
            <a:r>
              <a:rPr lang="en-US" sz="1400" dirty="0" smtClean="0">
                <a:solidFill>
                  <a:srgbClr val="000000"/>
                </a:solidFill>
                <a:latin typeface="Courier"/>
                <a:ea typeface="Courier"/>
                <a:cs typeface="Courier"/>
              </a:rPr>
              <a:t>}</a:t>
            </a:r>
            <a:endParaRPr lang="en-US" sz="1400" b="1" dirty="0" smtClean="0">
              <a:solidFill>
                <a:srgbClr val="0073FF"/>
              </a:solidFill>
              <a:latin typeface="Courier"/>
              <a:ea typeface="Courier"/>
              <a:cs typeface="Courier"/>
            </a:endParaRPr>
          </a:p>
        </p:txBody>
      </p:sp>
    </p:spTree>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section_2/</a:t>
            </a:r>
            <a:r>
              <a:rPr lang="en-US" dirty="0" smtClean="0">
                <a:hlinkClick r:id="rId2" action="ppaction://hlinkfile"/>
              </a:rPr>
              <a:t>SelectionSortTimer.java</a:t>
            </a:r>
            <a:endParaRPr lang="en-US" dirty="0"/>
          </a:p>
        </p:txBody>
      </p:sp>
      <p:sp>
        <p:nvSpPr>
          <p:cNvPr id="3" name="Content Placeholder 2"/>
          <p:cNvSpPr>
            <a:spLocks noGrp="1"/>
          </p:cNvSpPr>
          <p:nvPr>
            <p:ph idx="4294967295"/>
          </p:nvPr>
        </p:nvSpPr>
        <p:spPr>
          <a:xfrm>
            <a:off x="0" y="762000"/>
            <a:ext cx="9134475" cy="5770454"/>
          </a:xfrm>
        </p:spPr>
        <p:txBody>
          <a:bodyPr>
            <a:noAutofit/>
          </a:bodyPr>
          <a:lstStyle/>
          <a:p>
            <a:pPr>
              <a:spcBef>
                <a:spcPts val="0"/>
              </a:spcBef>
              <a:buNone/>
            </a:pPr>
            <a:r>
              <a:rPr lang="en-US" sz="1400" b="1" dirty="0" smtClean="0">
                <a:solidFill>
                  <a:srgbClr val="0073FF"/>
                </a:solidFill>
                <a:latin typeface="Courier"/>
                <a:ea typeface="Courier"/>
                <a:cs typeface="Courier"/>
              </a:rPr>
              <a:t>  1  </a:t>
            </a:r>
            <a:r>
              <a:rPr lang="en-US" sz="1400" dirty="0" smtClean="0">
                <a:solidFill>
                  <a:srgbClr val="CC0066"/>
                </a:solidFill>
                <a:latin typeface="Courier"/>
                <a:ea typeface="Courier"/>
                <a:cs typeface="Courier"/>
              </a:rPr>
              <a:t>import</a:t>
            </a:r>
            <a:r>
              <a:rPr lang="en-US" sz="1400" dirty="0" smtClean="0">
                <a:solidFill>
                  <a:srgbClr val="000000"/>
                </a:solidFill>
                <a:latin typeface="Courier"/>
                <a:ea typeface="Courier"/>
                <a:cs typeface="Courier"/>
              </a:rPr>
              <a:t> </a:t>
            </a:r>
            <a:r>
              <a:rPr lang="en-US" sz="1400" dirty="0" err="1" smtClean="0">
                <a:solidFill>
                  <a:srgbClr val="000000"/>
                </a:solidFill>
                <a:latin typeface="Courier"/>
                <a:ea typeface="Courier"/>
                <a:cs typeface="Courier"/>
              </a:rPr>
              <a:t>java.util.Scanner</a:t>
            </a:r>
            <a:r>
              <a:rPr lang="en-US" sz="1400" dirty="0" smtClean="0">
                <a:solidFill>
                  <a:srgbClr val="000000"/>
                </a:solidFill>
                <a:latin typeface="Courier"/>
                <a:ea typeface="Courier"/>
                <a:cs typeface="Courier"/>
              </a:rPr>
              <a:t>;</a:t>
            </a:r>
          </a:p>
          <a:p>
            <a:pPr>
              <a:spcBef>
                <a:spcPts val="0"/>
              </a:spcBef>
              <a:buNone/>
            </a:pPr>
            <a:r>
              <a:rPr lang="en-US" sz="1400" b="1" dirty="0" smtClean="0">
                <a:solidFill>
                  <a:srgbClr val="0073FF"/>
                </a:solidFill>
                <a:latin typeface="Courier"/>
                <a:ea typeface="Courier"/>
                <a:cs typeface="Courier"/>
              </a:rPr>
              <a:t>  2  </a:t>
            </a:r>
          </a:p>
          <a:p>
            <a:pPr>
              <a:spcBef>
                <a:spcPts val="0"/>
              </a:spcBef>
              <a:buNone/>
            </a:pPr>
            <a:r>
              <a:rPr lang="en-US" sz="1400" b="1" dirty="0" smtClean="0">
                <a:solidFill>
                  <a:srgbClr val="0073FF"/>
                </a:solidFill>
                <a:latin typeface="Courier"/>
                <a:ea typeface="Courier"/>
                <a:cs typeface="Courier"/>
              </a:rPr>
              <a:t>  3  </a:t>
            </a:r>
            <a:r>
              <a:rPr lang="en-US" sz="1400" dirty="0" smtClean="0">
                <a:solidFill>
                  <a:srgbClr val="000000"/>
                </a:solidFill>
                <a:latin typeface="Courier"/>
                <a:ea typeface="Courier"/>
                <a:cs typeface="Courier"/>
              </a:rPr>
              <a:t>/**</a:t>
            </a:r>
          </a:p>
          <a:p>
            <a:pPr>
              <a:spcBef>
                <a:spcPts val="0"/>
              </a:spcBef>
              <a:buNone/>
            </a:pPr>
            <a:r>
              <a:rPr lang="en-US" sz="1400" b="1" dirty="0" smtClean="0">
                <a:solidFill>
                  <a:srgbClr val="0073FF"/>
                </a:solidFill>
                <a:latin typeface="Courier"/>
                <a:ea typeface="Courier"/>
                <a:cs typeface="Courier"/>
              </a:rPr>
              <a:t>  4  </a:t>
            </a:r>
            <a:r>
              <a:rPr lang="en-US" sz="1400" dirty="0" smtClean="0">
                <a:solidFill>
                  <a:srgbClr val="000000"/>
                </a:solidFill>
                <a:latin typeface="Courier"/>
                <a:ea typeface="Courier"/>
                <a:cs typeface="Courier"/>
              </a:rPr>
              <a:t>   </a:t>
            </a:r>
            <a:r>
              <a:rPr lang="en-US" sz="1400" dirty="0" smtClean="0">
                <a:solidFill>
                  <a:srgbClr val="0073FF"/>
                </a:solidFill>
                <a:latin typeface="Times"/>
                <a:ea typeface="Times"/>
                <a:cs typeface="Times"/>
              </a:rPr>
              <a:t>This program measures how long it takes to sort an</a:t>
            </a:r>
          </a:p>
          <a:p>
            <a:pPr>
              <a:spcBef>
                <a:spcPts val="0"/>
              </a:spcBef>
              <a:buNone/>
            </a:pPr>
            <a:r>
              <a:rPr lang="en-US" sz="1400" b="1" dirty="0" smtClean="0">
                <a:solidFill>
                  <a:srgbClr val="0073FF"/>
                </a:solidFill>
                <a:latin typeface="Courier"/>
                <a:ea typeface="Courier"/>
                <a:cs typeface="Courier"/>
              </a:rPr>
              <a:t>  5  </a:t>
            </a:r>
            <a:r>
              <a:rPr lang="en-US" sz="1400" dirty="0" smtClean="0">
                <a:solidFill>
                  <a:srgbClr val="000000"/>
                </a:solidFill>
                <a:latin typeface="Courier"/>
                <a:ea typeface="Courier"/>
                <a:cs typeface="Courier"/>
              </a:rPr>
              <a:t>   </a:t>
            </a:r>
            <a:r>
              <a:rPr lang="en-US" sz="1400" dirty="0" smtClean="0">
                <a:solidFill>
                  <a:srgbClr val="0073FF"/>
                </a:solidFill>
                <a:latin typeface="Times"/>
                <a:ea typeface="Times"/>
                <a:cs typeface="Times"/>
              </a:rPr>
              <a:t>array of a user-specified size with the selection</a:t>
            </a:r>
          </a:p>
          <a:p>
            <a:pPr>
              <a:spcBef>
                <a:spcPts val="0"/>
              </a:spcBef>
              <a:buNone/>
            </a:pPr>
            <a:r>
              <a:rPr lang="en-US" sz="1400" b="1" dirty="0" smtClean="0">
                <a:solidFill>
                  <a:srgbClr val="0073FF"/>
                </a:solidFill>
                <a:latin typeface="Courier"/>
                <a:ea typeface="Courier"/>
                <a:cs typeface="Courier"/>
              </a:rPr>
              <a:t>  6  </a:t>
            </a:r>
            <a:r>
              <a:rPr lang="en-US" sz="1400" dirty="0" smtClean="0">
                <a:solidFill>
                  <a:srgbClr val="000000"/>
                </a:solidFill>
                <a:latin typeface="Courier"/>
                <a:ea typeface="Courier"/>
                <a:cs typeface="Courier"/>
              </a:rPr>
              <a:t>   </a:t>
            </a:r>
            <a:r>
              <a:rPr lang="en-US" sz="1400" dirty="0" smtClean="0">
                <a:solidFill>
                  <a:srgbClr val="0073FF"/>
                </a:solidFill>
                <a:latin typeface="Times"/>
                <a:ea typeface="Times"/>
                <a:cs typeface="Times"/>
              </a:rPr>
              <a:t>sort algorithm.</a:t>
            </a:r>
          </a:p>
          <a:p>
            <a:pPr>
              <a:spcBef>
                <a:spcPts val="0"/>
              </a:spcBef>
              <a:buNone/>
            </a:pPr>
            <a:r>
              <a:rPr lang="en-US" sz="1400" b="1" dirty="0" smtClean="0">
                <a:solidFill>
                  <a:srgbClr val="0073FF"/>
                </a:solidFill>
                <a:latin typeface="Courier"/>
                <a:ea typeface="Courier"/>
                <a:cs typeface="Courier"/>
              </a:rPr>
              <a:t>  7  </a:t>
            </a:r>
            <a:r>
              <a:rPr lang="en-US" sz="1400" dirty="0" smtClean="0">
                <a:solidFill>
                  <a:srgbClr val="000000"/>
                </a:solidFill>
                <a:latin typeface="Courier"/>
                <a:ea typeface="Courier"/>
                <a:cs typeface="Courier"/>
              </a:rPr>
              <a:t>*/</a:t>
            </a:r>
          </a:p>
          <a:p>
            <a:pPr>
              <a:spcBef>
                <a:spcPts val="0"/>
              </a:spcBef>
              <a:buNone/>
            </a:pPr>
            <a:r>
              <a:rPr lang="en-US" sz="1400" b="1" dirty="0" smtClean="0">
                <a:solidFill>
                  <a:srgbClr val="0073FF"/>
                </a:solidFill>
                <a:latin typeface="Courier"/>
                <a:ea typeface="Courier"/>
                <a:cs typeface="Courier"/>
              </a:rPr>
              <a:t>  8  </a:t>
            </a:r>
            <a:r>
              <a:rPr lang="en-US" sz="1400" dirty="0" smtClean="0">
                <a:solidFill>
                  <a:srgbClr val="CC0066"/>
                </a:solidFill>
                <a:latin typeface="Courier"/>
                <a:ea typeface="Courier"/>
                <a:cs typeface="Courier"/>
              </a:rPr>
              <a:t>public</a:t>
            </a:r>
            <a:r>
              <a:rPr lang="en-US" sz="1400" dirty="0" smtClean="0">
                <a:solidFill>
                  <a:srgbClr val="000000"/>
                </a:solidFill>
                <a:latin typeface="Courier"/>
                <a:ea typeface="Courier"/>
                <a:cs typeface="Courier"/>
              </a:rPr>
              <a:t> </a:t>
            </a:r>
            <a:r>
              <a:rPr lang="en-US" sz="1400" dirty="0" smtClean="0">
                <a:solidFill>
                  <a:srgbClr val="CC0066"/>
                </a:solidFill>
                <a:latin typeface="Courier"/>
                <a:ea typeface="Courier"/>
                <a:cs typeface="Courier"/>
              </a:rPr>
              <a:t>class</a:t>
            </a:r>
            <a:r>
              <a:rPr lang="en-US" sz="1400" dirty="0" smtClean="0">
                <a:solidFill>
                  <a:srgbClr val="000000"/>
                </a:solidFill>
                <a:latin typeface="Courier"/>
                <a:ea typeface="Courier"/>
                <a:cs typeface="Courier"/>
              </a:rPr>
              <a:t> </a:t>
            </a:r>
            <a:r>
              <a:rPr lang="en-US" sz="1400" dirty="0" err="1" smtClean="0">
                <a:solidFill>
                  <a:srgbClr val="000000"/>
                </a:solidFill>
                <a:latin typeface="Courier"/>
                <a:ea typeface="Courier"/>
                <a:cs typeface="Courier"/>
              </a:rPr>
              <a:t>SelectionSortTimer</a:t>
            </a:r>
            <a:endParaRPr lang="en-US" sz="1400" dirty="0" smtClean="0">
              <a:solidFill>
                <a:srgbClr val="000000"/>
              </a:solidFill>
              <a:latin typeface="Courier"/>
              <a:ea typeface="Courier"/>
              <a:cs typeface="Courier"/>
            </a:endParaRPr>
          </a:p>
          <a:p>
            <a:pPr>
              <a:spcBef>
                <a:spcPts val="0"/>
              </a:spcBef>
              <a:buNone/>
            </a:pPr>
            <a:r>
              <a:rPr lang="en-US" sz="1400" b="1" dirty="0" smtClean="0">
                <a:solidFill>
                  <a:srgbClr val="0073FF"/>
                </a:solidFill>
                <a:latin typeface="Courier"/>
                <a:ea typeface="Courier"/>
                <a:cs typeface="Courier"/>
              </a:rPr>
              <a:t>  9  </a:t>
            </a:r>
            <a:r>
              <a:rPr lang="en-US" sz="1400" dirty="0" smtClean="0">
                <a:solidFill>
                  <a:srgbClr val="000000"/>
                </a:solidFill>
                <a:latin typeface="Courier"/>
                <a:ea typeface="Courier"/>
                <a:cs typeface="Courier"/>
              </a:rPr>
              <a:t>{  </a:t>
            </a:r>
          </a:p>
          <a:p>
            <a:pPr>
              <a:spcBef>
                <a:spcPts val="0"/>
              </a:spcBef>
              <a:buNone/>
            </a:pPr>
            <a:r>
              <a:rPr lang="en-US" sz="1400" b="1" dirty="0" smtClean="0">
                <a:solidFill>
                  <a:srgbClr val="0073FF"/>
                </a:solidFill>
                <a:latin typeface="Courier"/>
                <a:ea typeface="Courier"/>
                <a:cs typeface="Courier"/>
              </a:rPr>
              <a:t> 10  </a:t>
            </a:r>
            <a:r>
              <a:rPr lang="en-US" sz="1400" dirty="0" smtClean="0">
                <a:solidFill>
                  <a:srgbClr val="000000"/>
                </a:solidFill>
                <a:latin typeface="Courier"/>
                <a:ea typeface="Courier"/>
                <a:cs typeface="Courier"/>
              </a:rPr>
              <a:t>   </a:t>
            </a:r>
            <a:r>
              <a:rPr lang="en-US" sz="1400" dirty="0" smtClean="0">
                <a:solidFill>
                  <a:srgbClr val="CC0066"/>
                </a:solidFill>
                <a:latin typeface="Courier"/>
                <a:ea typeface="Courier"/>
                <a:cs typeface="Courier"/>
              </a:rPr>
              <a:t>public</a:t>
            </a:r>
            <a:r>
              <a:rPr lang="en-US" sz="1400" dirty="0" smtClean="0">
                <a:solidFill>
                  <a:srgbClr val="000000"/>
                </a:solidFill>
                <a:latin typeface="Courier"/>
                <a:ea typeface="Courier"/>
                <a:cs typeface="Courier"/>
              </a:rPr>
              <a:t> </a:t>
            </a:r>
            <a:r>
              <a:rPr lang="en-US" sz="1400" dirty="0" smtClean="0">
                <a:solidFill>
                  <a:srgbClr val="CC0066"/>
                </a:solidFill>
                <a:latin typeface="Courier"/>
                <a:ea typeface="Courier"/>
                <a:cs typeface="Courier"/>
              </a:rPr>
              <a:t>static</a:t>
            </a:r>
            <a:r>
              <a:rPr lang="en-US" sz="1400" dirty="0" smtClean="0">
                <a:solidFill>
                  <a:srgbClr val="000000"/>
                </a:solidFill>
                <a:latin typeface="Courier"/>
                <a:ea typeface="Courier"/>
                <a:cs typeface="Courier"/>
              </a:rPr>
              <a:t> </a:t>
            </a:r>
            <a:r>
              <a:rPr lang="en-US" sz="1400" dirty="0" smtClean="0">
                <a:solidFill>
                  <a:srgbClr val="CC0066"/>
                </a:solidFill>
                <a:latin typeface="Courier"/>
                <a:ea typeface="Courier"/>
                <a:cs typeface="Courier"/>
              </a:rPr>
              <a:t>void</a:t>
            </a:r>
            <a:r>
              <a:rPr lang="en-US" sz="1400" dirty="0" smtClean="0">
                <a:solidFill>
                  <a:srgbClr val="000000"/>
                </a:solidFill>
                <a:latin typeface="Courier"/>
                <a:ea typeface="Courier"/>
                <a:cs typeface="Courier"/>
              </a:rPr>
              <a:t> </a:t>
            </a:r>
            <a:r>
              <a:rPr lang="en-US" sz="1400" dirty="0" err="1" smtClean="0">
                <a:solidFill>
                  <a:srgbClr val="000000"/>
                </a:solidFill>
                <a:latin typeface="Courier"/>
                <a:ea typeface="Courier"/>
                <a:cs typeface="Courier"/>
              </a:rPr>
              <a:t>main(String</a:t>
            </a:r>
            <a:r>
              <a:rPr lang="en-US" sz="1400" dirty="0" smtClean="0">
                <a:solidFill>
                  <a:srgbClr val="000000"/>
                </a:solidFill>
                <a:latin typeface="Courier"/>
                <a:ea typeface="Courier"/>
                <a:cs typeface="Courier"/>
              </a:rPr>
              <a:t>[] </a:t>
            </a:r>
            <a:r>
              <a:rPr lang="en-US" sz="1400" dirty="0" err="1" smtClean="0">
                <a:solidFill>
                  <a:srgbClr val="000000"/>
                </a:solidFill>
                <a:latin typeface="Courier"/>
                <a:ea typeface="Courier"/>
                <a:cs typeface="Courier"/>
              </a:rPr>
              <a:t>args</a:t>
            </a:r>
            <a:r>
              <a:rPr lang="en-US" sz="1400" dirty="0" smtClean="0">
                <a:solidFill>
                  <a:srgbClr val="000000"/>
                </a:solidFill>
                <a:latin typeface="Courier"/>
                <a:ea typeface="Courier"/>
                <a:cs typeface="Courier"/>
              </a:rPr>
              <a:t>)</a:t>
            </a:r>
          </a:p>
          <a:p>
            <a:pPr>
              <a:spcBef>
                <a:spcPts val="0"/>
              </a:spcBef>
              <a:buNone/>
            </a:pPr>
            <a:r>
              <a:rPr lang="en-US" sz="1400" b="1" dirty="0" smtClean="0">
                <a:solidFill>
                  <a:srgbClr val="0073FF"/>
                </a:solidFill>
                <a:latin typeface="Courier"/>
                <a:ea typeface="Courier"/>
                <a:cs typeface="Courier"/>
              </a:rPr>
              <a:t> 11  </a:t>
            </a:r>
            <a:r>
              <a:rPr lang="en-US" sz="1400" dirty="0" smtClean="0">
                <a:solidFill>
                  <a:srgbClr val="000000"/>
                </a:solidFill>
                <a:latin typeface="Courier"/>
                <a:ea typeface="Courier"/>
                <a:cs typeface="Courier"/>
              </a:rPr>
              <a:t>   {  </a:t>
            </a:r>
          </a:p>
          <a:p>
            <a:pPr>
              <a:spcBef>
                <a:spcPts val="0"/>
              </a:spcBef>
              <a:buNone/>
            </a:pPr>
            <a:r>
              <a:rPr lang="en-US" sz="1400" b="1" dirty="0" smtClean="0">
                <a:solidFill>
                  <a:srgbClr val="0073FF"/>
                </a:solidFill>
                <a:latin typeface="Courier"/>
                <a:ea typeface="Courier"/>
                <a:cs typeface="Courier"/>
              </a:rPr>
              <a:t> 12  </a:t>
            </a:r>
            <a:r>
              <a:rPr lang="en-US" sz="1400" dirty="0" smtClean="0">
                <a:solidFill>
                  <a:srgbClr val="000000"/>
                </a:solidFill>
                <a:latin typeface="Courier"/>
                <a:ea typeface="Courier"/>
                <a:cs typeface="Courier"/>
              </a:rPr>
              <a:t>      Scanner in = </a:t>
            </a:r>
            <a:r>
              <a:rPr lang="en-US" sz="1400" dirty="0" smtClean="0">
                <a:solidFill>
                  <a:srgbClr val="CC0066"/>
                </a:solidFill>
                <a:latin typeface="Courier"/>
                <a:ea typeface="Courier"/>
                <a:cs typeface="Courier"/>
              </a:rPr>
              <a:t>new</a:t>
            </a:r>
            <a:r>
              <a:rPr lang="en-US" sz="1400" dirty="0" smtClean="0">
                <a:solidFill>
                  <a:srgbClr val="000000"/>
                </a:solidFill>
                <a:latin typeface="Courier"/>
                <a:ea typeface="Courier"/>
                <a:cs typeface="Courier"/>
              </a:rPr>
              <a:t> </a:t>
            </a:r>
            <a:r>
              <a:rPr lang="en-US" sz="1400" dirty="0" err="1" smtClean="0">
                <a:solidFill>
                  <a:srgbClr val="000000"/>
                </a:solidFill>
                <a:latin typeface="Courier"/>
                <a:ea typeface="Courier"/>
                <a:cs typeface="Courier"/>
              </a:rPr>
              <a:t>Scanner(System.in</a:t>
            </a:r>
            <a:r>
              <a:rPr lang="en-US" sz="1400" dirty="0" smtClean="0">
                <a:solidFill>
                  <a:srgbClr val="000000"/>
                </a:solidFill>
                <a:latin typeface="Courier"/>
                <a:ea typeface="Courier"/>
                <a:cs typeface="Courier"/>
              </a:rPr>
              <a:t>);</a:t>
            </a:r>
          </a:p>
          <a:p>
            <a:pPr>
              <a:spcBef>
                <a:spcPts val="0"/>
              </a:spcBef>
              <a:buNone/>
            </a:pPr>
            <a:r>
              <a:rPr lang="en-US" sz="1400" b="1" dirty="0" smtClean="0">
                <a:solidFill>
                  <a:srgbClr val="0073FF"/>
                </a:solidFill>
                <a:latin typeface="Courier"/>
                <a:ea typeface="Courier"/>
                <a:cs typeface="Courier"/>
              </a:rPr>
              <a:t> 13  </a:t>
            </a:r>
            <a:r>
              <a:rPr lang="en-US" sz="1400" dirty="0" smtClean="0">
                <a:solidFill>
                  <a:srgbClr val="000000"/>
                </a:solidFill>
                <a:latin typeface="Courier"/>
                <a:ea typeface="Courier"/>
                <a:cs typeface="Courier"/>
              </a:rPr>
              <a:t>      </a:t>
            </a:r>
            <a:r>
              <a:rPr lang="en-US" sz="1400" dirty="0" err="1" smtClean="0">
                <a:solidFill>
                  <a:srgbClr val="000000"/>
                </a:solidFill>
                <a:latin typeface="Courier"/>
                <a:ea typeface="Courier"/>
                <a:cs typeface="Courier"/>
              </a:rPr>
              <a:t>System.out.print(</a:t>
            </a:r>
            <a:r>
              <a:rPr lang="en-US" sz="1400" dirty="0" err="1" smtClean="0">
                <a:solidFill>
                  <a:srgbClr val="32E598"/>
                </a:solidFill>
                <a:latin typeface="Courier"/>
                <a:ea typeface="Courier"/>
                <a:cs typeface="Courier"/>
              </a:rPr>
              <a:t>"Enter</a:t>
            </a:r>
            <a:r>
              <a:rPr lang="en-US" sz="1400" dirty="0" smtClean="0">
                <a:solidFill>
                  <a:srgbClr val="32E598"/>
                </a:solidFill>
                <a:latin typeface="Courier"/>
                <a:ea typeface="Courier"/>
                <a:cs typeface="Courier"/>
              </a:rPr>
              <a:t> array size: "</a:t>
            </a:r>
            <a:r>
              <a:rPr lang="en-US" sz="1400" dirty="0" smtClean="0">
                <a:solidFill>
                  <a:srgbClr val="000000"/>
                </a:solidFill>
                <a:latin typeface="Courier"/>
                <a:ea typeface="Courier"/>
                <a:cs typeface="Courier"/>
              </a:rPr>
              <a:t>);</a:t>
            </a:r>
          </a:p>
          <a:p>
            <a:pPr>
              <a:spcBef>
                <a:spcPts val="0"/>
              </a:spcBef>
              <a:buNone/>
            </a:pPr>
            <a:r>
              <a:rPr lang="en-US" sz="1400" b="1" dirty="0" smtClean="0">
                <a:solidFill>
                  <a:srgbClr val="0073FF"/>
                </a:solidFill>
                <a:latin typeface="Courier"/>
                <a:ea typeface="Courier"/>
                <a:cs typeface="Courier"/>
              </a:rPr>
              <a:t> 14  </a:t>
            </a:r>
            <a:r>
              <a:rPr lang="en-US" sz="1400" dirty="0" smtClean="0">
                <a:solidFill>
                  <a:srgbClr val="000000"/>
                </a:solidFill>
                <a:latin typeface="Courier"/>
                <a:ea typeface="Courier"/>
                <a:cs typeface="Courier"/>
              </a:rPr>
              <a:t>      </a:t>
            </a:r>
            <a:r>
              <a:rPr lang="en-US" sz="1400" dirty="0" err="1" smtClean="0">
                <a:solidFill>
                  <a:srgbClr val="CC0066"/>
                </a:solidFill>
                <a:latin typeface="Courier"/>
                <a:ea typeface="Courier"/>
                <a:cs typeface="Courier"/>
              </a:rPr>
              <a:t>int</a:t>
            </a:r>
            <a:r>
              <a:rPr lang="en-US" sz="1400" dirty="0" smtClean="0">
                <a:solidFill>
                  <a:srgbClr val="000000"/>
                </a:solidFill>
                <a:latin typeface="Courier"/>
                <a:ea typeface="Courier"/>
                <a:cs typeface="Courier"/>
              </a:rPr>
              <a:t> </a:t>
            </a:r>
            <a:r>
              <a:rPr lang="en-US" sz="1400" dirty="0" err="1" smtClean="0">
                <a:solidFill>
                  <a:srgbClr val="000000"/>
                </a:solidFill>
                <a:latin typeface="Courier"/>
                <a:ea typeface="Courier"/>
                <a:cs typeface="Courier"/>
              </a:rPr>
              <a:t>n</a:t>
            </a:r>
            <a:r>
              <a:rPr lang="en-US" sz="1400" dirty="0" smtClean="0">
                <a:solidFill>
                  <a:srgbClr val="000000"/>
                </a:solidFill>
                <a:latin typeface="Courier"/>
                <a:ea typeface="Courier"/>
                <a:cs typeface="Courier"/>
              </a:rPr>
              <a:t> = </a:t>
            </a:r>
            <a:r>
              <a:rPr lang="en-US" sz="1400" dirty="0" err="1" smtClean="0">
                <a:solidFill>
                  <a:srgbClr val="000000"/>
                </a:solidFill>
                <a:latin typeface="Courier"/>
                <a:ea typeface="Courier"/>
                <a:cs typeface="Courier"/>
              </a:rPr>
              <a:t>in.nextInt</a:t>
            </a:r>
            <a:r>
              <a:rPr lang="en-US" sz="1400" dirty="0" smtClean="0">
                <a:solidFill>
                  <a:srgbClr val="000000"/>
                </a:solidFill>
                <a:latin typeface="Courier"/>
                <a:ea typeface="Courier"/>
                <a:cs typeface="Courier"/>
              </a:rPr>
              <a:t>();</a:t>
            </a:r>
          </a:p>
          <a:p>
            <a:pPr>
              <a:spcBef>
                <a:spcPts val="0"/>
              </a:spcBef>
              <a:buNone/>
            </a:pPr>
            <a:r>
              <a:rPr lang="en-US" sz="1400" b="1" dirty="0" smtClean="0">
                <a:solidFill>
                  <a:srgbClr val="0073FF"/>
                </a:solidFill>
                <a:latin typeface="Courier"/>
                <a:ea typeface="Courier"/>
                <a:cs typeface="Courier"/>
              </a:rPr>
              <a:t> 15  </a:t>
            </a:r>
          </a:p>
          <a:p>
            <a:pPr>
              <a:spcBef>
                <a:spcPts val="0"/>
              </a:spcBef>
              <a:buNone/>
            </a:pPr>
            <a:r>
              <a:rPr lang="en-US" sz="1400" b="1" dirty="0" smtClean="0">
                <a:solidFill>
                  <a:srgbClr val="0073FF"/>
                </a:solidFill>
                <a:latin typeface="Courier"/>
                <a:ea typeface="Courier"/>
                <a:cs typeface="Courier"/>
              </a:rPr>
              <a:t> 16  </a:t>
            </a:r>
            <a:r>
              <a:rPr lang="en-US" sz="1400" dirty="0" smtClean="0">
                <a:solidFill>
                  <a:srgbClr val="000000"/>
                </a:solidFill>
                <a:latin typeface="Courier"/>
                <a:ea typeface="Courier"/>
                <a:cs typeface="Courier"/>
              </a:rPr>
              <a:t>      //</a:t>
            </a:r>
            <a:r>
              <a:rPr lang="en-US" sz="1400" dirty="0" smtClean="0">
                <a:solidFill>
                  <a:srgbClr val="0073FF"/>
                </a:solidFill>
                <a:latin typeface="Times"/>
                <a:ea typeface="Times"/>
                <a:cs typeface="Times"/>
              </a:rPr>
              <a:t> Construct random array</a:t>
            </a:r>
          </a:p>
          <a:p>
            <a:pPr>
              <a:spcBef>
                <a:spcPts val="0"/>
              </a:spcBef>
              <a:buNone/>
            </a:pPr>
            <a:r>
              <a:rPr lang="en-US" sz="1400" b="1" dirty="0" smtClean="0">
                <a:solidFill>
                  <a:srgbClr val="0073FF"/>
                </a:solidFill>
                <a:latin typeface="Courier"/>
                <a:ea typeface="Courier"/>
                <a:cs typeface="Courier"/>
              </a:rPr>
              <a:t> 17  </a:t>
            </a:r>
            <a:r>
              <a:rPr lang="en-US" sz="1400" dirty="0" smtClean="0">
                <a:solidFill>
                  <a:srgbClr val="000000"/>
                </a:solidFill>
                <a:latin typeface="Courier"/>
                <a:ea typeface="Courier"/>
                <a:cs typeface="Courier"/>
              </a:rPr>
              <a:t>   </a:t>
            </a:r>
          </a:p>
          <a:p>
            <a:pPr>
              <a:spcBef>
                <a:spcPts val="0"/>
              </a:spcBef>
              <a:buNone/>
            </a:pPr>
            <a:r>
              <a:rPr lang="en-US" sz="1400" b="1" dirty="0" smtClean="0">
                <a:solidFill>
                  <a:srgbClr val="0073FF"/>
                </a:solidFill>
                <a:latin typeface="Courier"/>
                <a:ea typeface="Courier"/>
                <a:cs typeface="Courier"/>
              </a:rPr>
              <a:t> 18  </a:t>
            </a:r>
            <a:r>
              <a:rPr lang="en-US" sz="1400" dirty="0" smtClean="0">
                <a:solidFill>
                  <a:srgbClr val="000000"/>
                </a:solidFill>
                <a:latin typeface="Courier"/>
                <a:ea typeface="Courier"/>
                <a:cs typeface="Courier"/>
              </a:rPr>
              <a:t>      </a:t>
            </a:r>
            <a:r>
              <a:rPr lang="en-US" sz="1400" dirty="0" err="1" smtClean="0">
                <a:solidFill>
                  <a:srgbClr val="CC0066"/>
                </a:solidFill>
                <a:latin typeface="Courier"/>
                <a:ea typeface="Courier"/>
                <a:cs typeface="Courier"/>
              </a:rPr>
              <a:t>int</a:t>
            </a:r>
            <a:r>
              <a:rPr lang="en-US" sz="1400" dirty="0" smtClean="0">
                <a:solidFill>
                  <a:srgbClr val="000000"/>
                </a:solidFill>
                <a:latin typeface="Courier"/>
                <a:ea typeface="Courier"/>
                <a:cs typeface="Courier"/>
              </a:rPr>
              <a:t>[] a = </a:t>
            </a:r>
            <a:r>
              <a:rPr lang="en-US" sz="1400" dirty="0" err="1" smtClean="0">
                <a:solidFill>
                  <a:srgbClr val="000000"/>
                </a:solidFill>
                <a:latin typeface="Courier"/>
                <a:ea typeface="Courier"/>
                <a:cs typeface="Courier"/>
              </a:rPr>
              <a:t>ArrayUtil.randomIntArray(n</a:t>
            </a:r>
            <a:r>
              <a:rPr lang="en-US" sz="1400" dirty="0" smtClean="0">
                <a:solidFill>
                  <a:srgbClr val="000000"/>
                </a:solidFill>
                <a:latin typeface="Courier"/>
                <a:ea typeface="Courier"/>
                <a:cs typeface="Courier"/>
              </a:rPr>
              <a:t>, </a:t>
            </a:r>
            <a:r>
              <a:rPr lang="en-US" sz="1400" dirty="0" smtClean="0">
                <a:solidFill>
                  <a:srgbClr val="66FF19"/>
                </a:solidFill>
                <a:latin typeface="Courier"/>
                <a:ea typeface="Courier"/>
                <a:cs typeface="Courier"/>
              </a:rPr>
              <a:t>100</a:t>
            </a:r>
            <a:r>
              <a:rPr lang="en-US" sz="1400" dirty="0" smtClean="0">
                <a:solidFill>
                  <a:srgbClr val="000000"/>
                </a:solidFill>
                <a:latin typeface="Courier"/>
                <a:ea typeface="Courier"/>
                <a:cs typeface="Courier"/>
              </a:rPr>
              <a:t>);</a:t>
            </a:r>
          </a:p>
          <a:p>
            <a:pPr>
              <a:spcBef>
                <a:spcPts val="0"/>
              </a:spcBef>
              <a:buNone/>
            </a:pPr>
            <a:r>
              <a:rPr lang="en-US" sz="1400" b="1" dirty="0" smtClean="0">
                <a:solidFill>
                  <a:srgbClr val="0073FF"/>
                </a:solidFill>
                <a:latin typeface="Courier"/>
                <a:ea typeface="Courier"/>
                <a:cs typeface="Courier"/>
              </a:rPr>
              <a:t> 19  </a:t>
            </a:r>
            <a:r>
              <a:rPr lang="en-US" sz="1400" dirty="0" smtClean="0">
                <a:solidFill>
                  <a:srgbClr val="000000"/>
                </a:solidFill>
                <a:latin typeface="Courier"/>
                <a:ea typeface="Courier"/>
                <a:cs typeface="Courier"/>
              </a:rPr>
              <a:t>      </a:t>
            </a:r>
          </a:p>
        </p:txBody>
      </p:sp>
      <p:sp>
        <p:nvSpPr>
          <p:cNvPr id="4" name="Text Box 7"/>
          <p:cNvSpPr txBox="1">
            <a:spLocks noChangeArrowheads="1"/>
          </p:cNvSpPr>
          <p:nvPr/>
        </p:nvSpPr>
        <p:spPr bwMode="auto">
          <a:xfrm>
            <a:off x="7162800" y="5791200"/>
            <a:ext cx="1524000" cy="366713"/>
          </a:xfrm>
          <a:prstGeom prst="rect">
            <a:avLst/>
          </a:prstGeom>
          <a:noFill/>
          <a:ln w="9525">
            <a:noFill/>
            <a:miter lim="800000"/>
            <a:headEnd/>
            <a:tailEnd/>
          </a:ln>
        </p:spPr>
        <p:txBody>
          <a:bodyPr>
            <a:prstTxWarp prst="textNoShape">
              <a:avLst/>
            </a:prstTxWarp>
            <a:spAutoFit/>
          </a:bodyPr>
          <a:lstStyle/>
          <a:p>
            <a:pPr>
              <a:spcBef>
                <a:spcPct val="50000"/>
              </a:spcBef>
            </a:pPr>
            <a:r>
              <a:rPr lang="en-US" b="1" i="1" dirty="0"/>
              <a:t>Continued</a:t>
            </a:r>
          </a:p>
        </p:txBody>
      </p:sp>
    </p:spTree>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section_2/</a:t>
            </a:r>
            <a:r>
              <a:rPr lang="en-US" dirty="0" smtClean="0">
                <a:hlinkClick r:id="rId2" action="ppaction://hlinkfile"/>
              </a:rPr>
              <a:t>SelectionSortTimer.java</a:t>
            </a:r>
            <a:endParaRPr lang="en-US" dirty="0"/>
          </a:p>
        </p:txBody>
      </p:sp>
      <p:sp>
        <p:nvSpPr>
          <p:cNvPr id="3" name="Content Placeholder 2"/>
          <p:cNvSpPr>
            <a:spLocks noGrp="1"/>
          </p:cNvSpPr>
          <p:nvPr>
            <p:ph idx="4294967295"/>
          </p:nvPr>
        </p:nvSpPr>
        <p:spPr>
          <a:xfrm>
            <a:off x="0" y="762000"/>
            <a:ext cx="9134475" cy="5770454"/>
          </a:xfrm>
        </p:spPr>
        <p:txBody>
          <a:bodyPr>
            <a:noAutofit/>
          </a:bodyPr>
          <a:lstStyle/>
          <a:p>
            <a:pPr>
              <a:spcBef>
                <a:spcPts val="0"/>
              </a:spcBef>
              <a:buNone/>
            </a:pPr>
            <a:r>
              <a:rPr lang="en-US" sz="1400" b="1" dirty="0" smtClean="0">
                <a:solidFill>
                  <a:srgbClr val="0073FF"/>
                </a:solidFill>
                <a:latin typeface="Courier"/>
                <a:ea typeface="Courier"/>
                <a:cs typeface="Courier"/>
              </a:rPr>
              <a:t> 20  </a:t>
            </a:r>
            <a:r>
              <a:rPr lang="en-US" sz="1400" dirty="0" smtClean="0">
                <a:solidFill>
                  <a:srgbClr val="000000"/>
                </a:solidFill>
                <a:latin typeface="Courier"/>
                <a:ea typeface="Courier"/>
                <a:cs typeface="Courier"/>
              </a:rPr>
              <a:t>      //</a:t>
            </a:r>
            <a:r>
              <a:rPr lang="en-US" sz="1400" dirty="0" smtClean="0">
                <a:solidFill>
                  <a:srgbClr val="0073FF"/>
                </a:solidFill>
                <a:latin typeface="Times"/>
                <a:ea typeface="Times"/>
                <a:cs typeface="Times"/>
              </a:rPr>
              <a:t> Use stopwatch to time selection sort</a:t>
            </a:r>
          </a:p>
          <a:p>
            <a:pPr>
              <a:spcBef>
                <a:spcPts val="0"/>
              </a:spcBef>
              <a:buNone/>
            </a:pPr>
            <a:r>
              <a:rPr lang="en-US" sz="1400" b="1" dirty="0" smtClean="0">
                <a:solidFill>
                  <a:srgbClr val="0073FF"/>
                </a:solidFill>
                <a:latin typeface="Courier"/>
                <a:ea typeface="Courier"/>
                <a:cs typeface="Courier"/>
              </a:rPr>
              <a:t> 21  </a:t>
            </a:r>
            <a:r>
              <a:rPr lang="en-US" sz="1400" dirty="0" smtClean="0">
                <a:solidFill>
                  <a:srgbClr val="000000"/>
                </a:solidFill>
                <a:latin typeface="Courier"/>
                <a:ea typeface="Courier"/>
                <a:cs typeface="Courier"/>
              </a:rPr>
              <a:t>      </a:t>
            </a:r>
          </a:p>
          <a:p>
            <a:pPr>
              <a:spcBef>
                <a:spcPts val="0"/>
              </a:spcBef>
              <a:buNone/>
            </a:pPr>
            <a:r>
              <a:rPr lang="en-US" sz="1400" b="1" dirty="0" smtClean="0">
                <a:solidFill>
                  <a:srgbClr val="0073FF"/>
                </a:solidFill>
                <a:latin typeface="Courier"/>
                <a:ea typeface="Courier"/>
                <a:cs typeface="Courier"/>
              </a:rPr>
              <a:t> 22  </a:t>
            </a:r>
            <a:r>
              <a:rPr lang="en-US" sz="1400" dirty="0" smtClean="0">
                <a:solidFill>
                  <a:srgbClr val="000000"/>
                </a:solidFill>
                <a:latin typeface="Courier"/>
                <a:ea typeface="Courier"/>
                <a:cs typeface="Courier"/>
              </a:rPr>
              <a:t>      </a:t>
            </a:r>
            <a:r>
              <a:rPr lang="en-US" sz="1400" dirty="0" err="1" smtClean="0">
                <a:solidFill>
                  <a:srgbClr val="000000"/>
                </a:solidFill>
                <a:latin typeface="Courier"/>
                <a:ea typeface="Courier"/>
                <a:cs typeface="Courier"/>
              </a:rPr>
              <a:t>StopWatch</a:t>
            </a:r>
            <a:r>
              <a:rPr lang="en-US" sz="1400" dirty="0" smtClean="0">
                <a:solidFill>
                  <a:srgbClr val="000000"/>
                </a:solidFill>
                <a:latin typeface="Courier"/>
                <a:ea typeface="Courier"/>
                <a:cs typeface="Courier"/>
              </a:rPr>
              <a:t> timer = </a:t>
            </a:r>
            <a:r>
              <a:rPr lang="en-US" sz="1400" dirty="0" smtClean="0">
                <a:solidFill>
                  <a:srgbClr val="CC0066"/>
                </a:solidFill>
                <a:latin typeface="Courier"/>
                <a:ea typeface="Courier"/>
                <a:cs typeface="Courier"/>
              </a:rPr>
              <a:t>new</a:t>
            </a:r>
            <a:r>
              <a:rPr lang="en-US" sz="1400" dirty="0" smtClean="0">
                <a:solidFill>
                  <a:srgbClr val="000000"/>
                </a:solidFill>
                <a:latin typeface="Courier"/>
                <a:ea typeface="Courier"/>
                <a:cs typeface="Courier"/>
              </a:rPr>
              <a:t> </a:t>
            </a:r>
            <a:r>
              <a:rPr lang="en-US" sz="1400" dirty="0" err="1" smtClean="0">
                <a:solidFill>
                  <a:srgbClr val="000000"/>
                </a:solidFill>
                <a:latin typeface="Courier"/>
                <a:ea typeface="Courier"/>
                <a:cs typeface="Courier"/>
              </a:rPr>
              <a:t>StopWatch</a:t>
            </a:r>
            <a:r>
              <a:rPr lang="en-US" sz="1400" dirty="0" smtClean="0">
                <a:solidFill>
                  <a:srgbClr val="000000"/>
                </a:solidFill>
                <a:latin typeface="Courier"/>
                <a:ea typeface="Courier"/>
                <a:cs typeface="Courier"/>
              </a:rPr>
              <a:t>();</a:t>
            </a:r>
          </a:p>
          <a:p>
            <a:pPr>
              <a:spcBef>
                <a:spcPts val="0"/>
              </a:spcBef>
              <a:buNone/>
            </a:pPr>
            <a:r>
              <a:rPr lang="en-US" sz="1400" b="1" dirty="0" smtClean="0">
                <a:solidFill>
                  <a:srgbClr val="0073FF"/>
                </a:solidFill>
                <a:latin typeface="Courier"/>
                <a:ea typeface="Courier"/>
                <a:cs typeface="Courier"/>
              </a:rPr>
              <a:t> 23  </a:t>
            </a:r>
            <a:r>
              <a:rPr lang="en-US" sz="1400" dirty="0" smtClean="0">
                <a:solidFill>
                  <a:srgbClr val="000000"/>
                </a:solidFill>
                <a:latin typeface="Courier"/>
                <a:ea typeface="Courier"/>
                <a:cs typeface="Courier"/>
              </a:rPr>
              <a:t>      </a:t>
            </a:r>
          </a:p>
          <a:p>
            <a:pPr>
              <a:spcBef>
                <a:spcPts val="0"/>
              </a:spcBef>
              <a:buNone/>
            </a:pPr>
            <a:r>
              <a:rPr lang="en-US" sz="1400" b="1" dirty="0" smtClean="0">
                <a:solidFill>
                  <a:srgbClr val="0073FF"/>
                </a:solidFill>
                <a:latin typeface="Courier"/>
                <a:ea typeface="Courier"/>
                <a:cs typeface="Courier"/>
              </a:rPr>
              <a:t> 24  </a:t>
            </a:r>
            <a:r>
              <a:rPr lang="en-US" sz="1400" dirty="0" smtClean="0">
                <a:solidFill>
                  <a:srgbClr val="000000"/>
                </a:solidFill>
                <a:latin typeface="Courier"/>
                <a:ea typeface="Courier"/>
                <a:cs typeface="Courier"/>
              </a:rPr>
              <a:t>      </a:t>
            </a:r>
            <a:r>
              <a:rPr lang="en-US" sz="1400" dirty="0" err="1" smtClean="0">
                <a:solidFill>
                  <a:srgbClr val="000000"/>
                </a:solidFill>
                <a:latin typeface="Courier"/>
                <a:ea typeface="Courier"/>
                <a:cs typeface="Courier"/>
              </a:rPr>
              <a:t>timer.start</a:t>
            </a:r>
            <a:r>
              <a:rPr lang="en-US" sz="1400" dirty="0" smtClean="0">
                <a:solidFill>
                  <a:srgbClr val="000000"/>
                </a:solidFill>
                <a:latin typeface="Courier"/>
                <a:ea typeface="Courier"/>
                <a:cs typeface="Courier"/>
              </a:rPr>
              <a:t>();</a:t>
            </a:r>
          </a:p>
          <a:p>
            <a:pPr>
              <a:spcBef>
                <a:spcPts val="0"/>
              </a:spcBef>
              <a:buNone/>
            </a:pPr>
            <a:r>
              <a:rPr lang="en-US" sz="1400" b="1" dirty="0" smtClean="0">
                <a:solidFill>
                  <a:srgbClr val="0073FF"/>
                </a:solidFill>
                <a:latin typeface="Courier"/>
                <a:ea typeface="Courier"/>
                <a:cs typeface="Courier"/>
              </a:rPr>
              <a:t> 25  </a:t>
            </a:r>
            <a:r>
              <a:rPr lang="en-US" sz="1400" dirty="0" smtClean="0">
                <a:solidFill>
                  <a:srgbClr val="000000"/>
                </a:solidFill>
                <a:latin typeface="Courier"/>
                <a:ea typeface="Courier"/>
                <a:cs typeface="Courier"/>
              </a:rPr>
              <a:t>      </a:t>
            </a:r>
            <a:r>
              <a:rPr lang="en-US" sz="1400" dirty="0" err="1" smtClean="0">
                <a:solidFill>
                  <a:srgbClr val="000000"/>
                </a:solidFill>
                <a:latin typeface="Courier"/>
                <a:ea typeface="Courier"/>
                <a:cs typeface="Courier"/>
              </a:rPr>
              <a:t>SelectionSorter.sort(a</a:t>
            </a:r>
            <a:r>
              <a:rPr lang="en-US" sz="1400" dirty="0" smtClean="0">
                <a:solidFill>
                  <a:srgbClr val="000000"/>
                </a:solidFill>
                <a:latin typeface="Courier"/>
                <a:ea typeface="Courier"/>
                <a:cs typeface="Courier"/>
              </a:rPr>
              <a:t>);</a:t>
            </a:r>
          </a:p>
          <a:p>
            <a:pPr>
              <a:spcBef>
                <a:spcPts val="0"/>
              </a:spcBef>
              <a:buNone/>
            </a:pPr>
            <a:r>
              <a:rPr lang="en-US" sz="1400" b="1" dirty="0" smtClean="0">
                <a:solidFill>
                  <a:srgbClr val="0073FF"/>
                </a:solidFill>
                <a:latin typeface="Courier"/>
                <a:ea typeface="Courier"/>
                <a:cs typeface="Courier"/>
              </a:rPr>
              <a:t> 26  </a:t>
            </a:r>
            <a:r>
              <a:rPr lang="en-US" sz="1400" dirty="0" smtClean="0">
                <a:solidFill>
                  <a:srgbClr val="000000"/>
                </a:solidFill>
                <a:latin typeface="Courier"/>
                <a:ea typeface="Courier"/>
                <a:cs typeface="Courier"/>
              </a:rPr>
              <a:t>      </a:t>
            </a:r>
            <a:r>
              <a:rPr lang="en-US" sz="1400" dirty="0" err="1" smtClean="0">
                <a:solidFill>
                  <a:srgbClr val="000000"/>
                </a:solidFill>
                <a:latin typeface="Courier"/>
                <a:ea typeface="Courier"/>
                <a:cs typeface="Courier"/>
              </a:rPr>
              <a:t>timer.stop</a:t>
            </a:r>
            <a:r>
              <a:rPr lang="en-US" sz="1400" dirty="0" smtClean="0">
                <a:solidFill>
                  <a:srgbClr val="000000"/>
                </a:solidFill>
                <a:latin typeface="Courier"/>
                <a:ea typeface="Courier"/>
                <a:cs typeface="Courier"/>
              </a:rPr>
              <a:t>();</a:t>
            </a:r>
          </a:p>
          <a:p>
            <a:pPr>
              <a:spcBef>
                <a:spcPts val="0"/>
              </a:spcBef>
              <a:buNone/>
            </a:pPr>
            <a:r>
              <a:rPr lang="en-US" sz="1400" b="1" dirty="0" smtClean="0">
                <a:solidFill>
                  <a:srgbClr val="0073FF"/>
                </a:solidFill>
                <a:latin typeface="Courier"/>
                <a:ea typeface="Courier"/>
                <a:cs typeface="Courier"/>
              </a:rPr>
              <a:t> 27  </a:t>
            </a:r>
            <a:r>
              <a:rPr lang="en-US" sz="1400" dirty="0" smtClean="0">
                <a:solidFill>
                  <a:srgbClr val="000000"/>
                </a:solidFill>
                <a:latin typeface="Courier"/>
                <a:ea typeface="Courier"/>
                <a:cs typeface="Courier"/>
              </a:rPr>
              <a:t>      </a:t>
            </a:r>
          </a:p>
          <a:p>
            <a:pPr>
              <a:spcBef>
                <a:spcPts val="0"/>
              </a:spcBef>
              <a:buNone/>
            </a:pPr>
            <a:r>
              <a:rPr lang="en-US" sz="1400" b="1" dirty="0" smtClean="0">
                <a:solidFill>
                  <a:srgbClr val="0073FF"/>
                </a:solidFill>
                <a:latin typeface="Courier"/>
                <a:ea typeface="Courier"/>
                <a:cs typeface="Courier"/>
              </a:rPr>
              <a:t> 28  </a:t>
            </a:r>
            <a:r>
              <a:rPr lang="en-US" sz="1400" dirty="0" smtClean="0">
                <a:solidFill>
                  <a:srgbClr val="000000"/>
                </a:solidFill>
                <a:latin typeface="Courier"/>
                <a:ea typeface="Courier"/>
                <a:cs typeface="Courier"/>
              </a:rPr>
              <a:t>      </a:t>
            </a:r>
            <a:r>
              <a:rPr lang="en-US" sz="1400" dirty="0" err="1" smtClean="0">
                <a:solidFill>
                  <a:srgbClr val="000000"/>
                </a:solidFill>
                <a:latin typeface="Courier"/>
                <a:ea typeface="Courier"/>
                <a:cs typeface="Courier"/>
              </a:rPr>
              <a:t>System.out.println(</a:t>
            </a:r>
            <a:r>
              <a:rPr lang="en-US" sz="1400" dirty="0" err="1" smtClean="0">
                <a:solidFill>
                  <a:srgbClr val="32E598"/>
                </a:solidFill>
                <a:latin typeface="Courier"/>
                <a:ea typeface="Courier"/>
                <a:cs typeface="Courier"/>
              </a:rPr>
              <a:t>"Elapsed</a:t>
            </a:r>
            <a:r>
              <a:rPr lang="en-US" sz="1400" dirty="0" smtClean="0">
                <a:solidFill>
                  <a:srgbClr val="32E598"/>
                </a:solidFill>
                <a:latin typeface="Courier"/>
                <a:ea typeface="Courier"/>
                <a:cs typeface="Courier"/>
              </a:rPr>
              <a:t> time: "</a:t>
            </a:r>
            <a:r>
              <a:rPr lang="en-US" sz="1400" dirty="0" smtClean="0">
                <a:solidFill>
                  <a:srgbClr val="000000"/>
                </a:solidFill>
                <a:latin typeface="Courier"/>
                <a:ea typeface="Courier"/>
                <a:cs typeface="Courier"/>
              </a:rPr>
              <a:t> </a:t>
            </a:r>
          </a:p>
          <a:p>
            <a:pPr>
              <a:spcBef>
                <a:spcPts val="0"/>
              </a:spcBef>
              <a:buNone/>
            </a:pPr>
            <a:r>
              <a:rPr lang="en-US" sz="1400" b="1" dirty="0" smtClean="0">
                <a:solidFill>
                  <a:srgbClr val="0073FF"/>
                </a:solidFill>
                <a:latin typeface="Courier"/>
                <a:ea typeface="Courier"/>
                <a:cs typeface="Courier"/>
              </a:rPr>
              <a:t> 29  </a:t>
            </a:r>
            <a:r>
              <a:rPr lang="en-US" sz="1400" dirty="0" smtClean="0">
                <a:solidFill>
                  <a:srgbClr val="000000"/>
                </a:solidFill>
                <a:latin typeface="Courier"/>
                <a:ea typeface="Courier"/>
                <a:cs typeface="Courier"/>
              </a:rPr>
              <a:t>            + </a:t>
            </a:r>
            <a:r>
              <a:rPr lang="en-US" sz="1400" dirty="0" err="1" smtClean="0">
                <a:solidFill>
                  <a:srgbClr val="000000"/>
                </a:solidFill>
                <a:latin typeface="Courier"/>
                <a:ea typeface="Courier"/>
                <a:cs typeface="Courier"/>
              </a:rPr>
              <a:t>timer.getElapsedTime</a:t>
            </a:r>
            <a:r>
              <a:rPr lang="en-US" sz="1400" dirty="0" smtClean="0">
                <a:solidFill>
                  <a:srgbClr val="000000"/>
                </a:solidFill>
                <a:latin typeface="Courier"/>
                <a:ea typeface="Courier"/>
                <a:cs typeface="Courier"/>
              </a:rPr>
              <a:t>() + </a:t>
            </a:r>
            <a:r>
              <a:rPr lang="en-US" sz="1400" dirty="0" smtClean="0">
                <a:solidFill>
                  <a:srgbClr val="32E598"/>
                </a:solidFill>
                <a:latin typeface="Courier"/>
                <a:ea typeface="Courier"/>
                <a:cs typeface="Courier"/>
              </a:rPr>
              <a:t>" milliseconds"</a:t>
            </a:r>
            <a:r>
              <a:rPr lang="en-US" sz="1400" dirty="0" smtClean="0">
                <a:solidFill>
                  <a:srgbClr val="000000"/>
                </a:solidFill>
                <a:latin typeface="Courier"/>
                <a:ea typeface="Courier"/>
                <a:cs typeface="Courier"/>
              </a:rPr>
              <a:t>);</a:t>
            </a:r>
          </a:p>
          <a:p>
            <a:pPr>
              <a:spcBef>
                <a:spcPts val="0"/>
              </a:spcBef>
              <a:buNone/>
            </a:pPr>
            <a:r>
              <a:rPr lang="en-US" sz="1400" b="1" dirty="0" smtClean="0">
                <a:solidFill>
                  <a:srgbClr val="0073FF"/>
                </a:solidFill>
                <a:latin typeface="Courier"/>
                <a:ea typeface="Courier"/>
                <a:cs typeface="Courier"/>
              </a:rPr>
              <a:t> 30  </a:t>
            </a:r>
            <a:r>
              <a:rPr lang="en-US" sz="1400" dirty="0" smtClean="0">
                <a:solidFill>
                  <a:srgbClr val="000000"/>
                </a:solidFill>
                <a:latin typeface="Courier"/>
                <a:ea typeface="Courier"/>
                <a:cs typeface="Courier"/>
              </a:rPr>
              <a:t>   }</a:t>
            </a:r>
          </a:p>
          <a:p>
            <a:pPr>
              <a:spcBef>
                <a:spcPts val="0"/>
              </a:spcBef>
              <a:buNone/>
            </a:pPr>
            <a:r>
              <a:rPr lang="en-US" sz="1400" b="1" dirty="0" smtClean="0">
                <a:solidFill>
                  <a:srgbClr val="0073FF"/>
                </a:solidFill>
                <a:latin typeface="Courier"/>
                <a:ea typeface="Courier"/>
                <a:cs typeface="Courier"/>
              </a:rPr>
              <a:t> 31  </a:t>
            </a:r>
            <a:r>
              <a:rPr lang="en-US" sz="1400" dirty="0" smtClean="0">
                <a:solidFill>
                  <a:srgbClr val="000000"/>
                </a:solidFill>
                <a:latin typeface="Courier"/>
                <a:ea typeface="Courier"/>
                <a:cs typeface="Courier"/>
              </a:rPr>
              <a:t>}</a:t>
            </a:r>
          </a:p>
          <a:p>
            <a:pPr>
              <a:spcBef>
                <a:spcPts val="0"/>
              </a:spcBef>
              <a:buNone/>
            </a:pPr>
            <a:r>
              <a:rPr lang="en-US" sz="1400" b="1" dirty="0" smtClean="0">
                <a:solidFill>
                  <a:srgbClr val="0073FF"/>
                </a:solidFill>
                <a:latin typeface="Courier"/>
                <a:ea typeface="Courier"/>
                <a:cs typeface="Courier"/>
              </a:rPr>
              <a:t> 32  </a:t>
            </a:r>
          </a:p>
          <a:p>
            <a:pPr>
              <a:spcBef>
                <a:spcPts val="0"/>
              </a:spcBef>
              <a:buNone/>
            </a:pPr>
            <a:r>
              <a:rPr lang="en-US" sz="1400" b="1" dirty="0" smtClean="0">
                <a:solidFill>
                  <a:srgbClr val="0073FF"/>
                </a:solidFill>
                <a:latin typeface="Courier"/>
                <a:ea typeface="Courier"/>
                <a:cs typeface="Courier"/>
              </a:rPr>
              <a:t> 33 </a:t>
            </a:r>
            <a:endParaRPr lang="en-US" sz="1400" dirty="0" smtClean="0">
              <a:solidFill>
                <a:srgbClr val="000000"/>
              </a:solidFill>
              <a:latin typeface="Courier"/>
              <a:ea typeface="Courier"/>
              <a:cs typeface="Courier"/>
            </a:endParaRPr>
          </a:p>
        </p:txBody>
      </p:sp>
      <p:sp>
        <p:nvSpPr>
          <p:cNvPr id="5" name="Content Placeholder 2"/>
          <p:cNvSpPr txBox="1">
            <a:spLocks/>
          </p:cNvSpPr>
          <p:nvPr/>
        </p:nvSpPr>
        <p:spPr>
          <a:xfrm>
            <a:off x="9525" y="3906558"/>
            <a:ext cx="9134475" cy="1417876"/>
          </a:xfrm>
          <a:prstGeom prst="rect">
            <a:avLst/>
          </a:prstGeom>
        </p:spPr>
        <p:txBody>
          <a:bodyPr vert="horz" lIns="91440" tIns="45720" rIns="91440" bIns="45720" rtlCol="0">
            <a:normAutofit lnSpcReduction="10000"/>
          </a:bodyPr>
          <a:lstStyle/>
          <a:p>
            <a:r>
              <a:rPr lang="en-US" sz="2400" b="1" dirty="0" smtClean="0">
                <a:latin typeface="Lucida Sans"/>
                <a:cs typeface="Lucida Sans"/>
              </a:rPr>
              <a:t>Program Run:</a:t>
            </a:r>
          </a:p>
          <a:p>
            <a:endParaRPr lang="en-US" sz="2400" b="1" dirty="0" smtClean="0">
              <a:latin typeface="Lucida Sans"/>
              <a:cs typeface="Lucida Sans"/>
            </a:endParaRPr>
          </a:p>
          <a:p>
            <a:r>
              <a:rPr lang="en-US" sz="2000" dirty="0" err="1" smtClean="0">
                <a:solidFill>
                  <a:srgbClr val="6E8080"/>
                </a:solidFill>
                <a:latin typeface="Lucida Sans Typewriter"/>
                <a:ea typeface="Courier New" charset="0"/>
                <a:cs typeface="Courier New" charset="0"/>
              </a:rPr>
              <a:t>Enter</a:t>
            </a:r>
            <a:r>
              <a:rPr lang="en-US" sz="2000" dirty="0" smtClean="0">
                <a:solidFill>
                  <a:srgbClr val="6E8080"/>
                </a:solidFill>
                <a:latin typeface="Lucida Sans Typewriter"/>
                <a:ea typeface="Courier New" charset="0"/>
                <a:cs typeface="Courier New" charset="0"/>
              </a:rPr>
              <a:t> array size: </a:t>
            </a:r>
            <a:r>
              <a:rPr lang="en-US" sz="2000" dirty="0" smtClean="0">
                <a:solidFill>
                  <a:srgbClr val="006CB8"/>
                </a:solidFill>
                <a:latin typeface="Lucida Sans Typewriter"/>
                <a:ea typeface="Courier New" charset="0"/>
                <a:cs typeface="Courier New" charset="0"/>
              </a:rPr>
              <a:t>50000</a:t>
            </a:r>
          </a:p>
          <a:p>
            <a:r>
              <a:rPr lang="en-US" sz="2000" dirty="0" smtClean="0">
                <a:solidFill>
                  <a:srgbClr val="6E8080"/>
                </a:solidFill>
                <a:latin typeface="Lucida Sans Typewriter"/>
                <a:ea typeface="Courier New" charset="0"/>
                <a:cs typeface="Courier New" charset="0"/>
              </a:rPr>
              <a:t>Elapsed time: 13321 milliseconds</a:t>
            </a:r>
          </a:p>
          <a:p>
            <a:endParaRPr lang="en-US" sz="2000" dirty="0" smtClean="0">
              <a:solidFill>
                <a:srgbClr val="6E8080"/>
              </a:solidFill>
              <a:latin typeface="Lucida Sans Typewriter"/>
              <a:ea typeface="Courier New" charset="0"/>
              <a:cs typeface="Courier New" charset="0"/>
            </a:endParaRP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Selection Sort on Various Size Arrays</a:t>
            </a:r>
            <a:endParaRPr lang="en-US" dirty="0"/>
          </a:p>
        </p:txBody>
      </p:sp>
      <p:sp>
        <p:nvSpPr>
          <p:cNvPr id="3" name="Content Placeholder 2"/>
          <p:cNvSpPr>
            <a:spLocks noGrp="1"/>
          </p:cNvSpPr>
          <p:nvPr>
            <p:ph idx="4294967295"/>
          </p:nvPr>
        </p:nvSpPr>
        <p:spPr>
          <a:xfrm>
            <a:off x="0" y="5149665"/>
            <a:ext cx="9134475" cy="716429"/>
          </a:xfrm>
        </p:spPr>
        <p:txBody>
          <a:bodyPr>
            <a:normAutofit fontScale="92500" lnSpcReduction="10000"/>
          </a:bodyPr>
          <a:lstStyle/>
          <a:p>
            <a:pPr>
              <a:buNone/>
            </a:pPr>
            <a:r>
              <a:rPr lang="en-US" dirty="0" smtClean="0"/>
              <a:t>	Doubling the size of the array more than doubles the time needed to sort it.</a:t>
            </a:r>
            <a:endParaRPr lang="en-US" dirty="0"/>
          </a:p>
        </p:txBody>
      </p:sp>
      <p:pic>
        <p:nvPicPr>
          <p:cNvPr id="4" name="Picture 3" descr="graph.png"/>
          <p:cNvPicPr>
            <a:picLocks noChangeAspect="1"/>
          </p:cNvPicPr>
          <p:nvPr/>
        </p:nvPicPr>
        <p:blipFill>
          <a:blip r:embed="rId2"/>
          <a:stretch>
            <a:fillRect/>
          </a:stretch>
        </p:blipFill>
        <p:spPr>
          <a:xfrm>
            <a:off x="0" y="1023542"/>
            <a:ext cx="3928610" cy="3993013"/>
          </a:xfrm>
          <a:prstGeom prst="rect">
            <a:avLst/>
          </a:prstGeom>
        </p:spPr>
      </p:pic>
      <p:pic>
        <p:nvPicPr>
          <p:cNvPr id="5" name="Picture 4"/>
          <p:cNvPicPr>
            <a:picLocks noChangeAspect="1"/>
          </p:cNvPicPr>
          <p:nvPr/>
        </p:nvPicPr>
        <p:blipFill>
          <a:blip r:embed="rId3"/>
          <a:stretch>
            <a:fillRect/>
          </a:stretch>
        </p:blipFill>
        <p:spPr>
          <a:xfrm>
            <a:off x="4458697" y="1023542"/>
            <a:ext cx="1746252" cy="2628900"/>
          </a:xfrm>
          <a:prstGeom prst="rect">
            <a:avLst/>
          </a:prstGeom>
        </p:spPr>
      </p:pic>
    </p:spTree>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Chapter Goals</a:t>
            </a:r>
            <a:endParaRPr lang="en-US" dirty="0"/>
          </a:p>
        </p:txBody>
      </p:sp>
      <p:sp>
        <p:nvSpPr>
          <p:cNvPr id="3" name="Content Placeholder 2"/>
          <p:cNvSpPr>
            <a:spLocks noGrp="1"/>
          </p:cNvSpPr>
          <p:nvPr>
            <p:ph idx="1"/>
          </p:nvPr>
        </p:nvSpPr>
        <p:spPr>
          <a:xfrm>
            <a:off x="146137" y="3106320"/>
            <a:ext cx="8229600" cy="2141612"/>
          </a:xfrm>
        </p:spPr>
        <p:txBody>
          <a:bodyPr>
            <a:noAutofit/>
          </a:bodyPr>
          <a:lstStyle/>
          <a:p>
            <a:r>
              <a:rPr lang="en-US" sz="2000" dirty="0" smtClean="0"/>
              <a:t>To study several sorting and searching algorithms </a:t>
            </a:r>
          </a:p>
          <a:p>
            <a:r>
              <a:rPr lang="en-US" sz="2000" dirty="0" smtClean="0"/>
              <a:t>To appreciate that algorithms for the same task can differ widely in performance </a:t>
            </a:r>
          </a:p>
          <a:p>
            <a:r>
              <a:rPr lang="en-US" sz="2000" dirty="0" smtClean="0"/>
              <a:t>To understand the big-Oh notation </a:t>
            </a:r>
          </a:p>
          <a:p>
            <a:r>
              <a:rPr lang="en-US" sz="2000" dirty="0" smtClean="0"/>
              <a:t>To estimate and compare the performance of algorithms</a:t>
            </a:r>
          </a:p>
          <a:p>
            <a:r>
              <a:rPr lang="en-US" sz="2000" dirty="0" smtClean="0"/>
              <a:t>To write code to measure the running time of a program</a:t>
            </a:r>
            <a:endParaRPr lang="en-US" sz="2000" dirty="0"/>
          </a:p>
        </p:txBody>
      </p:sp>
      <p:pic>
        <p:nvPicPr>
          <p:cNvPr id="5" name="Picture 4" descr="books.jpg"/>
          <p:cNvPicPr>
            <a:picLocks noChangeAspect="1"/>
          </p:cNvPicPr>
          <p:nvPr/>
        </p:nvPicPr>
        <p:blipFill>
          <a:blip r:embed="rId2"/>
          <a:stretch>
            <a:fillRect/>
          </a:stretch>
        </p:blipFill>
        <p:spPr>
          <a:xfrm>
            <a:off x="174712" y="934883"/>
            <a:ext cx="2580461" cy="2171437"/>
          </a:xfrm>
          <a:prstGeom prst="rect">
            <a:avLst/>
          </a:prstGeom>
        </p:spPr>
      </p:pic>
    </p:spTree>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Self Check 14.5</a:t>
            </a:r>
            <a:endParaRPr lang="en-US" dirty="0"/>
          </a:p>
        </p:txBody>
      </p:sp>
      <p:sp>
        <p:nvSpPr>
          <p:cNvPr id="8" name="Content Placeholder 5"/>
          <p:cNvSpPr>
            <a:spLocks noGrp="1"/>
          </p:cNvSpPr>
          <p:nvPr>
            <p:ph idx="4294967295"/>
          </p:nvPr>
        </p:nvSpPr>
        <p:spPr>
          <a:xfrm>
            <a:off x="599372" y="2189365"/>
            <a:ext cx="8535664" cy="848839"/>
          </a:xfrm>
        </p:spPr>
        <p:txBody>
          <a:bodyPr/>
          <a:lstStyle/>
          <a:p>
            <a:pPr>
              <a:buNone/>
            </a:pPr>
            <a:r>
              <a:rPr lang="en-US" b="1" dirty="0" smtClean="0"/>
              <a:t>Answer:</a:t>
            </a:r>
            <a:r>
              <a:rPr lang="en-US" dirty="0" smtClean="0"/>
              <a:t> Four times as long as 40,000 values, or about 37 seconds. </a:t>
            </a:r>
            <a:endParaRPr lang="en-US" dirty="0"/>
          </a:p>
        </p:txBody>
      </p:sp>
      <p:sp>
        <p:nvSpPr>
          <p:cNvPr id="9" name="Content Placeholder 5"/>
          <p:cNvSpPr>
            <a:spLocks noGrp="1"/>
          </p:cNvSpPr>
          <p:nvPr>
            <p:ph idx="4294967295"/>
          </p:nvPr>
        </p:nvSpPr>
        <p:spPr>
          <a:xfrm>
            <a:off x="0" y="958815"/>
            <a:ext cx="9135036" cy="806131"/>
          </a:xfrm>
        </p:spPr>
        <p:txBody>
          <a:bodyPr>
            <a:normAutofit lnSpcReduction="10000"/>
          </a:bodyPr>
          <a:lstStyle/>
          <a:p>
            <a:pPr>
              <a:buNone/>
            </a:pPr>
            <a:r>
              <a:rPr lang="en-US" dirty="0" smtClean="0"/>
              <a:t>	Approximately how many seconds would it take to sort a data set of 80,000 values? </a:t>
            </a:r>
            <a:endParaRPr lang="en-US" sz="2000" dirty="0">
              <a:solidFill>
                <a:srgbClr val="6E8080"/>
              </a:solidFill>
              <a:latin typeface="Lucida Sans Typewriter"/>
              <a:ea typeface="Courier New" charset="0"/>
              <a:cs typeface="Courier New" charset="0"/>
            </a:endParaRP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Self Check 14.6</a:t>
            </a:r>
            <a:endParaRPr lang="en-US" dirty="0"/>
          </a:p>
        </p:txBody>
      </p:sp>
      <p:sp>
        <p:nvSpPr>
          <p:cNvPr id="8" name="Content Placeholder 5"/>
          <p:cNvSpPr>
            <a:spLocks noGrp="1"/>
          </p:cNvSpPr>
          <p:nvPr>
            <p:ph idx="4294967295"/>
          </p:nvPr>
        </p:nvSpPr>
        <p:spPr>
          <a:xfrm>
            <a:off x="599372" y="2094758"/>
            <a:ext cx="8535664" cy="1648103"/>
          </a:xfrm>
        </p:spPr>
        <p:txBody>
          <a:bodyPr/>
          <a:lstStyle/>
          <a:p>
            <a:pPr>
              <a:buNone/>
            </a:pPr>
            <a:r>
              <a:rPr lang="en-US" b="1" dirty="0" smtClean="0"/>
              <a:t>Answer:</a:t>
            </a:r>
            <a:r>
              <a:rPr lang="en-US" dirty="0" smtClean="0"/>
              <a:t> A parabola. </a:t>
            </a:r>
            <a:endParaRPr lang="en-US" dirty="0"/>
          </a:p>
        </p:txBody>
      </p:sp>
      <p:sp>
        <p:nvSpPr>
          <p:cNvPr id="9" name="Content Placeholder 5"/>
          <p:cNvSpPr>
            <a:spLocks noGrp="1"/>
          </p:cNvSpPr>
          <p:nvPr>
            <p:ph idx="4294967295"/>
          </p:nvPr>
        </p:nvSpPr>
        <p:spPr>
          <a:xfrm>
            <a:off x="0" y="958816"/>
            <a:ext cx="9135036" cy="849178"/>
          </a:xfrm>
        </p:spPr>
        <p:txBody>
          <a:bodyPr/>
          <a:lstStyle/>
          <a:p>
            <a:pPr>
              <a:buNone/>
            </a:pPr>
            <a:r>
              <a:rPr lang="en-US" dirty="0" smtClean="0"/>
              <a:t>	Look at the graph in Figure 1. What mathematical shape does it resemble? </a:t>
            </a:r>
            <a:endParaRPr lang="en-US" sz="2000" dirty="0">
              <a:solidFill>
                <a:srgbClr val="6E8080"/>
              </a:solidFill>
              <a:latin typeface="Lucida Sans Typewriter"/>
              <a:ea typeface="Courier New" charset="0"/>
              <a:cs typeface="Courier New" charset="0"/>
            </a:endParaRP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400" dirty="0" smtClean="0"/>
              <a:t>Analyzing the Performance of the Selection Sort Algorithm</a:t>
            </a:r>
            <a:endParaRPr lang="en-US" sz="2400" dirty="0"/>
          </a:p>
        </p:txBody>
      </p:sp>
      <p:sp>
        <p:nvSpPr>
          <p:cNvPr id="3" name="Content Placeholder 2"/>
          <p:cNvSpPr>
            <a:spLocks noGrp="1"/>
          </p:cNvSpPr>
          <p:nvPr>
            <p:ph idx="4294967295"/>
          </p:nvPr>
        </p:nvSpPr>
        <p:spPr>
          <a:xfrm>
            <a:off x="9525" y="921456"/>
            <a:ext cx="9134475" cy="5664807"/>
          </a:xfrm>
        </p:spPr>
        <p:txBody>
          <a:bodyPr/>
          <a:lstStyle/>
          <a:p>
            <a:r>
              <a:rPr lang="en-US" dirty="0" smtClean="0"/>
              <a:t>In an array of size </a:t>
            </a:r>
            <a:r>
              <a:rPr lang="en-US" i="1" dirty="0" err="1" smtClean="0"/>
              <a:t>n</a:t>
            </a:r>
            <a:r>
              <a:rPr lang="en-US" dirty="0" smtClean="0"/>
              <a:t>, count how many times an array element is visited:</a:t>
            </a:r>
          </a:p>
          <a:p>
            <a:pPr lvl="1"/>
            <a:r>
              <a:rPr lang="en-US" dirty="0" smtClean="0"/>
              <a:t>To find the smallest, visit </a:t>
            </a:r>
            <a:r>
              <a:rPr lang="en-US" i="1" dirty="0" err="1" smtClean="0"/>
              <a:t>n</a:t>
            </a:r>
            <a:r>
              <a:rPr lang="en-US" dirty="0" smtClean="0"/>
              <a:t> elements + 2 visits for the swap </a:t>
            </a:r>
          </a:p>
          <a:p>
            <a:pPr lvl="1"/>
            <a:r>
              <a:rPr lang="en-US" dirty="0" smtClean="0"/>
              <a:t>To find the next smallest, visit </a:t>
            </a:r>
            <a:r>
              <a:rPr lang="en-US" i="1" dirty="0" smtClean="0"/>
              <a:t>(</a:t>
            </a:r>
            <a:r>
              <a:rPr lang="en-US" i="1" dirty="0" err="1" smtClean="0"/>
              <a:t>n</a:t>
            </a:r>
            <a:r>
              <a:rPr lang="en-US" dirty="0" smtClean="0"/>
              <a:t> - 1) elements + 2 visits for the swap </a:t>
            </a:r>
          </a:p>
          <a:p>
            <a:pPr lvl="1"/>
            <a:r>
              <a:rPr lang="en-US" dirty="0" smtClean="0"/>
              <a:t>The last term is 2 elements visited to find the smallest + 2 visits for the swap </a:t>
            </a:r>
            <a:endParaRPr lang="en-US" dirty="0"/>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400" dirty="0" smtClean="0"/>
              <a:t>Analyzing the Performance of the Selection Sort Algorithm</a:t>
            </a:r>
            <a:endParaRPr lang="en-US" sz="2400" dirty="0"/>
          </a:p>
        </p:txBody>
      </p:sp>
      <p:sp>
        <p:nvSpPr>
          <p:cNvPr id="3" name="Content Placeholder 2"/>
          <p:cNvSpPr>
            <a:spLocks noGrp="1"/>
          </p:cNvSpPr>
          <p:nvPr>
            <p:ph idx="4294967295"/>
          </p:nvPr>
        </p:nvSpPr>
        <p:spPr>
          <a:xfrm>
            <a:off x="9525" y="921456"/>
            <a:ext cx="9134475" cy="5664807"/>
          </a:xfrm>
        </p:spPr>
        <p:txBody>
          <a:bodyPr/>
          <a:lstStyle/>
          <a:p>
            <a:r>
              <a:rPr lang="en-US" dirty="0" smtClean="0"/>
              <a:t>The number of visits:</a:t>
            </a:r>
          </a:p>
          <a:p>
            <a:pPr lvl="1"/>
            <a:r>
              <a:rPr lang="en-US" i="1" dirty="0" err="1" smtClean="0"/>
              <a:t>n</a:t>
            </a:r>
            <a:r>
              <a:rPr lang="en-US" i="1" dirty="0" smtClean="0"/>
              <a:t> </a:t>
            </a:r>
            <a:r>
              <a:rPr lang="en-US" dirty="0" smtClean="0"/>
              <a:t>+ 2 + (</a:t>
            </a:r>
            <a:r>
              <a:rPr lang="en-US" i="1" dirty="0" err="1" smtClean="0"/>
              <a:t>n</a:t>
            </a:r>
            <a:r>
              <a:rPr lang="en-US" dirty="0" smtClean="0"/>
              <a:t> - 1) + 2 + (</a:t>
            </a:r>
            <a:r>
              <a:rPr lang="en-US" i="1" dirty="0" err="1" smtClean="0"/>
              <a:t>n</a:t>
            </a:r>
            <a:r>
              <a:rPr lang="en-US" dirty="0" smtClean="0"/>
              <a:t> - 2) + 2 + . . .+ 2 + 2 </a:t>
            </a:r>
          </a:p>
          <a:p>
            <a:pPr lvl="1"/>
            <a:r>
              <a:rPr lang="en-US" dirty="0" smtClean="0"/>
              <a:t>This can be simplified to </a:t>
            </a:r>
            <a:r>
              <a:rPr lang="en-US" i="1" dirty="0" smtClean="0"/>
              <a:t>n</a:t>
            </a:r>
            <a:r>
              <a:rPr lang="en-US" baseline="30000" dirty="0" smtClean="0"/>
              <a:t>2 </a:t>
            </a:r>
            <a:r>
              <a:rPr lang="en-US" dirty="0" smtClean="0"/>
              <a:t>/2  +  5</a:t>
            </a:r>
            <a:r>
              <a:rPr lang="en-US" i="1" dirty="0" smtClean="0"/>
              <a:t>n</a:t>
            </a:r>
            <a:r>
              <a:rPr lang="en-US" dirty="0" smtClean="0"/>
              <a:t>/2  - 3 </a:t>
            </a:r>
          </a:p>
          <a:p>
            <a:pPr lvl="1"/>
            <a:r>
              <a:rPr lang="en-US" dirty="0" smtClean="0"/>
              <a:t>5</a:t>
            </a:r>
            <a:r>
              <a:rPr lang="en-US" i="1" dirty="0" smtClean="0"/>
              <a:t>n</a:t>
            </a:r>
            <a:r>
              <a:rPr lang="en-US" dirty="0" smtClean="0"/>
              <a:t>/2 - 3 is small compared to </a:t>
            </a:r>
            <a:r>
              <a:rPr lang="en-US" i="1" dirty="0" smtClean="0"/>
              <a:t>n</a:t>
            </a:r>
            <a:r>
              <a:rPr lang="en-US" baseline="30000" dirty="0" smtClean="0"/>
              <a:t>2</a:t>
            </a:r>
            <a:r>
              <a:rPr lang="en-US" dirty="0" smtClean="0"/>
              <a:t> /2 – so let's ignore it </a:t>
            </a:r>
          </a:p>
          <a:p>
            <a:pPr lvl="1"/>
            <a:r>
              <a:rPr lang="en-US" dirty="0" smtClean="0"/>
              <a:t>Also ignore the 1/2 – it cancels out when comparing ratios </a:t>
            </a:r>
            <a:endParaRPr lang="en-US" dirty="0"/>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400" dirty="0" smtClean="0"/>
              <a:t>Analyzing the Performance of the Selection Sort Algorithm</a:t>
            </a:r>
            <a:endParaRPr lang="en-US" sz="2400" dirty="0"/>
          </a:p>
        </p:txBody>
      </p:sp>
      <p:sp>
        <p:nvSpPr>
          <p:cNvPr id="3" name="Content Placeholder 2"/>
          <p:cNvSpPr>
            <a:spLocks noGrp="1"/>
          </p:cNvSpPr>
          <p:nvPr>
            <p:ph idx="4294967295"/>
          </p:nvPr>
        </p:nvSpPr>
        <p:spPr>
          <a:xfrm>
            <a:off x="9525" y="921456"/>
            <a:ext cx="9134475" cy="5664807"/>
          </a:xfrm>
        </p:spPr>
        <p:txBody>
          <a:bodyPr/>
          <a:lstStyle/>
          <a:p>
            <a:r>
              <a:rPr lang="en-US" dirty="0" smtClean="0"/>
              <a:t>The number of visits is of the order </a:t>
            </a:r>
            <a:r>
              <a:rPr lang="en-US" i="1" dirty="0" smtClean="0"/>
              <a:t>n</a:t>
            </a:r>
            <a:r>
              <a:rPr lang="en-US" baseline="30000" dirty="0" smtClean="0"/>
              <a:t>2</a:t>
            </a:r>
            <a:r>
              <a:rPr lang="en-US" dirty="0" smtClean="0"/>
              <a:t> .</a:t>
            </a:r>
          </a:p>
          <a:p>
            <a:r>
              <a:rPr lang="en-US" dirty="0" smtClean="0"/>
              <a:t>Computer scientists use the big-Oh notation to describe the growth rate of a function.</a:t>
            </a:r>
          </a:p>
          <a:p>
            <a:r>
              <a:rPr lang="en-US" dirty="0" smtClean="0"/>
              <a:t>Using big-Oh notation: The number of visits is </a:t>
            </a:r>
            <a:r>
              <a:rPr lang="en-US" i="1" dirty="0" smtClean="0"/>
              <a:t>O</a:t>
            </a:r>
            <a:r>
              <a:rPr lang="en-US" dirty="0" smtClean="0"/>
              <a:t>(</a:t>
            </a:r>
            <a:r>
              <a:rPr lang="en-US" i="1" dirty="0" smtClean="0"/>
              <a:t>n</a:t>
            </a:r>
            <a:r>
              <a:rPr lang="en-US" baseline="30000" dirty="0" smtClean="0"/>
              <a:t>2</a:t>
            </a:r>
            <a:r>
              <a:rPr lang="en-US" dirty="0" smtClean="0"/>
              <a:t>). </a:t>
            </a:r>
          </a:p>
          <a:p>
            <a:r>
              <a:rPr lang="en-US" dirty="0" smtClean="0"/>
              <a:t>Multiplying the number of elements in an array by </a:t>
            </a:r>
            <a:r>
              <a:rPr lang="en-US" b="1" dirty="0" smtClean="0"/>
              <a:t>2</a:t>
            </a:r>
            <a:r>
              <a:rPr lang="en-US" dirty="0" smtClean="0"/>
              <a:t> multiplies the processing time by </a:t>
            </a:r>
            <a:r>
              <a:rPr lang="en-US" b="1" dirty="0" smtClean="0"/>
              <a:t>4</a:t>
            </a:r>
            <a:r>
              <a:rPr lang="en-US" dirty="0" smtClean="0"/>
              <a:t>.</a:t>
            </a:r>
          </a:p>
          <a:p>
            <a:r>
              <a:rPr lang="en-US" dirty="0" smtClean="0"/>
              <a:t>To convert to big-Oh notation: locate fastest-growing term, and ignore constant coefficient. </a:t>
            </a:r>
            <a:endParaRPr lang="en-US" dirty="0"/>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Self Check 14.7</a:t>
            </a:r>
            <a:endParaRPr lang="en-US" dirty="0"/>
          </a:p>
        </p:txBody>
      </p:sp>
      <p:sp>
        <p:nvSpPr>
          <p:cNvPr id="8" name="Content Placeholder 5"/>
          <p:cNvSpPr>
            <a:spLocks noGrp="1"/>
          </p:cNvSpPr>
          <p:nvPr>
            <p:ph idx="4294967295"/>
          </p:nvPr>
        </p:nvSpPr>
        <p:spPr>
          <a:xfrm>
            <a:off x="599372" y="2470901"/>
            <a:ext cx="8535664" cy="1648103"/>
          </a:xfrm>
        </p:spPr>
        <p:txBody>
          <a:bodyPr/>
          <a:lstStyle/>
          <a:p>
            <a:pPr>
              <a:buNone/>
            </a:pPr>
            <a:r>
              <a:rPr lang="en-US" b="1" dirty="0" smtClean="0"/>
              <a:t>Answer:</a:t>
            </a:r>
            <a:r>
              <a:rPr lang="en-US" dirty="0" smtClean="0"/>
              <a:t> It takes about 100 times longer. </a:t>
            </a:r>
            <a:endParaRPr lang="en-US" dirty="0"/>
          </a:p>
        </p:txBody>
      </p:sp>
      <p:sp>
        <p:nvSpPr>
          <p:cNvPr id="9" name="Content Placeholder 5"/>
          <p:cNvSpPr>
            <a:spLocks noGrp="1"/>
          </p:cNvSpPr>
          <p:nvPr>
            <p:ph idx="4294967295"/>
          </p:nvPr>
        </p:nvSpPr>
        <p:spPr>
          <a:xfrm>
            <a:off x="0" y="958815"/>
            <a:ext cx="9135036" cy="1215081"/>
          </a:xfrm>
        </p:spPr>
        <p:txBody>
          <a:bodyPr/>
          <a:lstStyle/>
          <a:p>
            <a:pPr>
              <a:buNone/>
            </a:pPr>
            <a:r>
              <a:rPr lang="en-US" dirty="0" smtClean="0"/>
              <a:t>	If you increase the size of a data set tenfold, how much longer does it take to sort it with the selection sort algorithm? </a:t>
            </a:r>
            <a:endParaRPr lang="en-US" sz="2000" dirty="0">
              <a:solidFill>
                <a:srgbClr val="6E8080"/>
              </a:solidFill>
              <a:latin typeface="Lucida Sans Typewriter"/>
              <a:ea typeface="Courier New" charset="0"/>
              <a:cs typeface="Courier New" charset="0"/>
            </a:endParaRP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Self Check 14.8</a:t>
            </a:r>
            <a:endParaRPr lang="en-US" dirty="0"/>
          </a:p>
        </p:txBody>
      </p:sp>
      <p:sp>
        <p:nvSpPr>
          <p:cNvPr id="8" name="Content Placeholder 5"/>
          <p:cNvSpPr>
            <a:spLocks noGrp="1"/>
          </p:cNvSpPr>
          <p:nvPr>
            <p:ph idx="4294967295"/>
          </p:nvPr>
        </p:nvSpPr>
        <p:spPr>
          <a:xfrm>
            <a:off x="507190" y="2578235"/>
            <a:ext cx="8535664" cy="1648103"/>
          </a:xfrm>
        </p:spPr>
        <p:txBody>
          <a:bodyPr/>
          <a:lstStyle/>
          <a:p>
            <a:pPr>
              <a:buNone/>
            </a:pPr>
            <a:r>
              <a:rPr lang="en-US" b="1" dirty="0" smtClean="0"/>
              <a:t>Answer:</a:t>
            </a:r>
            <a:r>
              <a:rPr lang="en-US" dirty="0" smtClean="0"/>
              <a:t> If </a:t>
            </a:r>
            <a:r>
              <a:rPr lang="en-US" i="1" dirty="0" err="1" smtClean="0"/>
              <a:t>n</a:t>
            </a:r>
            <a:r>
              <a:rPr lang="en-US" dirty="0" smtClean="0"/>
              <a:t> is 4, then </a:t>
            </a:r>
            <a:r>
              <a:rPr lang="en-US" i="1" dirty="0" smtClean="0"/>
              <a:t>n</a:t>
            </a:r>
            <a:r>
              <a:rPr lang="en-US" baseline="30000" dirty="0" smtClean="0"/>
              <a:t>2</a:t>
            </a:r>
            <a:r>
              <a:rPr lang="en-US" dirty="0" smtClean="0"/>
              <a:t> is 8 and 5/2 </a:t>
            </a:r>
            <a:r>
              <a:rPr lang="en-US" i="1" dirty="0" err="1" smtClean="0"/>
              <a:t>n</a:t>
            </a:r>
            <a:r>
              <a:rPr lang="en-US" dirty="0" smtClean="0"/>
              <a:t> – 3 is 7. </a:t>
            </a:r>
            <a:endParaRPr lang="en-US" dirty="0"/>
          </a:p>
        </p:txBody>
      </p:sp>
      <p:sp>
        <p:nvSpPr>
          <p:cNvPr id="9" name="Content Placeholder 5"/>
          <p:cNvSpPr>
            <a:spLocks noGrp="1"/>
          </p:cNvSpPr>
          <p:nvPr>
            <p:ph idx="4294967295"/>
          </p:nvPr>
        </p:nvSpPr>
        <p:spPr>
          <a:xfrm>
            <a:off x="0" y="958815"/>
            <a:ext cx="9135036" cy="795369"/>
          </a:xfrm>
        </p:spPr>
        <p:txBody>
          <a:bodyPr>
            <a:normAutofit lnSpcReduction="10000"/>
          </a:bodyPr>
          <a:lstStyle/>
          <a:p>
            <a:pPr>
              <a:buNone/>
            </a:pPr>
            <a:r>
              <a:rPr lang="en-US" dirty="0" smtClean="0"/>
              <a:t>	How large does </a:t>
            </a:r>
            <a:r>
              <a:rPr lang="en-US" i="1" dirty="0" smtClean="0"/>
              <a:t>n</a:t>
            </a:r>
            <a:r>
              <a:rPr lang="en-US" dirty="0" smtClean="0"/>
              <a:t> need to be so that 1/2 </a:t>
            </a:r>
            <a:r>
              <a:rPr lang="en-US" i="1" dirty="0" smtClean="0"/>
              <a:t>n</a:t>
            </a:r>
            <a:r>
              <a:rPr lang="en-US" baseline="30000" dirty="0" smtClean="0"/>
              <a:t>2</a:t>
            </a:r>
            <a:r>
              <a:rPr lang="en-US" dirty="0" smtClean="0"/>
              <a:t> is bigger than 5/2 </a:t>
            </a:r>
            <a:r>
              <a:rPr lang="en-US" i="1" dirty="0" smtClean="0"/>
              <a:t>n</a:t>
            </a:r>
            <a:r>
              <a:rPr lang="en-US" dirty="0" smtClean="0"/>
              <a:t> – 3? </a:t>
            </a:r>
            <a:endParaRPr lang="en-US" sz="2000" dirty="0">
              <a:solidFill>
                <a:srgbClr val="6E8080"/>
              </a:solidFill>
              <a:latin typeface="Lucida Sans Typewriter"/>
              <a:ea typeface="Courier New" charset="0"/>
              <a:cs typeface="Courier New" charset="0"/>
            </a:endParaRP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Self Check 14.9</a:t>
            </a:r>
            <a:endParaRPr lang="en-US" dirty="0"/>
          </a:p>
        </p:txBody>
      </p:sp>
      <p:sp>
        <p:nvSpPr>
          <p:cNvPr id="8" name="Content Placeholder 5"/>
          <p:cNvSpPr>
            <a:spLocks noGrp="1"/>
          </p:cNvSpPr>
          <p:nvPr>
            <p:ph idx="4294967295"/>
          </p:nvPr>
        </p:nvSpPr>
        <p:spPr>
          <a:xfrm>
            <a:off x="608336" y="2173897"/>
            <a:ext cx="8535664" cy="3389988"/>
          </a:xfrm>
        </p:spPr>
        <p:txBody>
          <a:bodyPr/>
          <a:lstStyle/>
          <a:p>
            <a:pPr>
              <a:buNone/>
            </a:pPr>
            <a:r>
              <a:rPr lang="en-US" b="1" dirty="0" smtClean="0"/>
              <a:t>Answer:</a:t>
            </a:r>
            <a:r>
              <a:rPr lang="en-US" dirty="0" smtClean="0"/>
              <a:t> The first algorithm requires one visit, to store the new element. The second algorithm requires </a:t>
            </a:r>
            <a:r>
              <a:rPr lang="en-US" i="1" dirty="0" err="1" smtClean="0"/>
              <a:t>T</a:t>
            </a:r>
            <a:r>
              <a:rPr lang="en-US" dirty="0" err="1" smtClean="0"/>
              <a:t>(</a:t>
            </a:r>
            <a:r>
              <a:rPr lang="en-US" i="1" dirty="0" err="1" smtClean="0"/>
              <a:t>p</a:t>
            </a:r>
            <a:r>
              <a:rPr lang="en-US" dirty="0" smtClean="0"/>
              <a:t>) = 2 × (</a:t>
            </a:r>
            <a:r>
              <a:rPr lang="en-US" i="1" dirty="0" err="1" smtClean="0"/>
              <a:t>n</a:t>
            </a:r>
            <a:r>
              <a:rPr lang="en-US" i="1" dirty="0" smtClean="0"/>
              <a:t> – </a:t>
            </a:r>
            <a:r>
              <a:rPr lang="en-US" i="1" dirty="0" err="1" smtClean="0"/>
              <a:t>p</a:t>
            </a:r>
            <a:r>
              <a:rPr lang="en-US" dirty="0" smtClean="0"/>
              <a:t> – 1) visits, where </a:t>
            </a:r>
            <a:r>
              <a:rPr lang="en-US" dirty="0" err="1" smtClean="0"/>
              <a:t>p</a:t>
            </a:r>
            <a:r>
              <a:rPr lang="en-US" dirty="0" smtClean="0"/>
              <a:t> is the location at which the element is removed. We don’t know where that element is, but if elements are removed at random locations, on average, half of the removals will be above the middle and half below, so we can assume an average </a:t>
            </a:r>
            <a:r>
              <a:rPr lang="en-US" i="1" dirty="0" err="1" smtClean="0"/>
              <a:t>p</a:t>
            </a:r>
            <a:r>
              <a:rPr lang="en-US" dirty="0" smtClean="0"/>
              <a:t> of </a:t>
            </a:r>
            <a:r>
              <a:rPr lang="en-US" i="1" dirty="0" err="1" smtClean="0"/>
              <a:t>n</a:t>
            </a:r>
            <a:r>
              <a:rPr lang="en-US" dirty="0" smtClean="0"/>
              <a:t> / 2 and </a:t>
            </a:r>
            <a:r>
              <a:rPr lang="en-US" i="1" dirty="0" err="1" smtClean="0"/>
              <a:t>T</a:t>
            </a:r>
            <a:r>
              <a:rPr lang="en-US" dirty="0" err="1" smtClean="0"/>
              <a:t>(</a:t>
            </a:r>
            <a:r>
              <a:rPr lang="en-US" i="1" dirty="0" err="1" smtClean="0"/>
              <a:t>n</a:t>
            </a:r>
            <a:r>
              <a:rPr lang="en-US" dirty="0" smtClean="0"/>
              <a:t>) = 2 × (</a:t>
            </a:r>
            <a:r>
              <a:rPr lang="en-US" i="1" dirty="0" err="1" smtClean="0"/>
              <a:t>n</a:t>
            </a:r>
            <a:r>
              <a:rPr lang="en-US" i="1" dirty="0" smtClean="0"/>
              <a:t> – </a:t>
            </a:r>
            <a:r>
              <a:rPr lang="en-US" i="1" dirty="0" err="1" smtClean="0"/>
              <a:t>n</a:t>
            </a:r>
            <a:r>
              <a:rPr lang="en-US" dirty="0" smtClean="0"/>
              <a:t> / 2 – 1) = </a:t>
            </a:r>
            <a:r>
              <a:rPr lang="en-US" i="1" dirty="0" err="1" smtClean="0"/>
              <a:t>n</a:t>
            </a:r>
            <a:r>
              <a:rPr lang="en-US" dirty="0" smtClean="0"/>
              <a:t> – 2.</a:t>
            </a:r>
            <a:endParaRPr lang="en-US" dirty="0"/>
          </a:p>
        </p:txBody>
      </p:sp>
      <p:sp>
        <p:nvSpPr>
          <p:cNvPr id="9" name="Content Placeholder 5"/>
          <p:cNvSpPr>
            <a:spLocks noGrp="1"/>
          </p:cNvSpPr>
          <p:nvPr>
            <p:ph idx="4294967295"/>
          </p:nvPr>
        </p:nvSpPr>
        <p:spPr>
          <a:xfrm>
            <a:off x="0" y="958815"/>
            <a:ext cx="9135036" cy="1215082"/>
          </a:xfrm>
        </p:spPr>
        <p:txBody>
          <a:bodyPr/>
          <a:lstStyle/>
          <a:p>
            <a:pPr>
              <a:buNone/>
            </a:pPr>
            <a:r>
              <a:rPr lang="en-US" dirty="0" smtClean="0"/>
              <a:t>	Section 7.3.6 has two algorithms for removing an element from an array of length </a:t>
            </a:r>
            <a:r>
              <a:rPr lang="en-US" i="1" dirty="0" smtClean="0"/>
              <a:t>n</a:t>
            </a:r>
            <a:r>
              <a:rPr lang="en-US" dirty="0" smtClean="0"/>
              <a:t>. How many array visits does each algorithm require on average? </a:t>
            </a:r>
            <a:endParaRPr lang="en-US" sz="2000" dirty="0">
              <a:solidFill>
                <a:srgbClr val="6E8080"/>
              </a:solidFill>
              <a:latin typeface="Lucida Sans Typewriter"/>
              <a:ea typeface="Courier New" charset="0"/>
              <a:cs typeface="Courier New" charset="0"/>
            </a:endParaRP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Self Check 14.10</a:t>
            </a:r>
            <a:endParaRPr lang="en-US" dirty="0"/>
          </a:p>
        </p:txBody>
      </p:sp>
      <p:sp>
        <p:nvSpPr>
          <p:cNvPr id="8" name="Content Placeholder 5"/>
          <p:cNvSpPr>
            <a:spLocks noGrp="1"/>
          </p:cNvSpPr>
          <p:nvPr>
            <p:ph idx="4294967295"/>
          </p:nvPr>
        </p:nvSpPr>
        <p:spPr>
          <a:xfrm>
            <a:off x="599372" y="2133641"/>
            <a:ext cx="8535664" cy="3389988"/>
          </a:xfrm>
        </p:spPr>
        <p:txBody>
          <a:bodyPr/>
          <a:lstStyle/>
          <a:p>
            <a:pPr>
              <a:buNone/>
            </a:pPr>
            <a:r>
              <a:rPr lang="en-US" b="1" dirty="0" smtClean="0"/>
              <a:t>Answer:</a:t>
            </a:r>
            <a:r>
              <a:rPr lang="en-US" dirty="0" smtClean="0"/>
              <a:t> The first algorithm is </a:t>
            </a:r>
            <a:r>
              <a:rPr lang="en-US" i="1" dirty="0" smtClean="0"/>
              <a:t>O</a:t>
            </a:r>
            <a:r>
              <a:rPr lang="en-US" dirty="0" smtClean="0"/>
              <a:t>(1), the second </a:t>
            </a:r>
            <a:r>
              <a:rPr lang="en-US" i="1" dirty="0" err="1" smtClean="0"/>
              <a:t>O</a:t>
            </a:r>
            <a:r>
              <a:rPr lang="en-US" dirty="0" err="1" smtClean="0"/>
              <a:t>(</a:t>
            </a:r>
            <a:r>
              <a:rPr lang="en-US" i="1" dirty="0" err="1" smtClean="0"/>
              <a:t>n</a:t>
            </a:r>
            <a:r>
              <a:rPr lang="en-US" dirty="0" smtClean="0"/>
              <a:t>).</a:t>
            </a:r>
            <a:endParaRPr lang="en-US" dirty="0"/>
          </a:p>
        </p:txBody>
      </p:sp>
      <p:sp>
        <p:nvSpPr>
          <p:cNvPr id="9" name="Content Placeholder 5"/>
          <p:cNvSpPr>
            <a:spLocks noGrp="1"/>
          </p:cNvSpPr>
          <p:nvPr>
            <p:ph idx="4294967295"/>
          </p:nvPr>
        </p:nvSpPr>
        <p:spPr>
          <a:xfrm>
            <a:off x="0" y="958815"/>
            <a:ext cx="9135036" cy="806131"/>
          </a:xfrm>
        </p:spPr>
        <p:txBody>
          <a:bodyPr>
            <a:normAutofit lnSpcReduction="10000"/>
          </a:bodyPr>
          <a:lstStyle/>
          <a:p>
            <a:pPr>
              <a:buNone/>
            </a:pPr>
            <a:r>
              <a:rPr lang="en-US" dirty="0" smtClean="0"/>
              <a:t>	Describe the number of array visits in Self Check 9 using the big-Oh notation.</a:t>
            </a:r>
            <a:endParaRPr lang="en-US" sz="2000" dirty="0">
              <a:solidFill>
                <a:srgbClr val="6E8080"/>
              </a:solidFill>
              <a:latin typeface="Lucida Sans Typewriter"/>
              <a:ea typeface="Courier New" charset="0"/>
              <a:cs typeface="Courier New" charset="0"/>
            </a:endParaRP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Self Check 14.11</a:t>
            </a:r>
            <a:endParaRPr lang="en-US" dirty="0"/>
          </a:p>
        </p:txBody>
      </p:sp>
      <p:sp>
        <p:nvSpPr>
          <p:cNvPr id="8" name="Content Placeholder 5"/>
          <p:cNvSpPr>
            <a:spLocks noGrp="1"/>
          </p:cNvSpPr>
          <p:nvPr>
            <p:ph idx="4294967295"/>
          </p:nvPr>
        </p:nvSpPr>
        <p:spPr>
          <a:xfrm>
            <a:off x="599372" y="2041468"/>
            <a:ext cx="8535664" cy="3389988"/>
          </a:xfrm>
        </p:spPr>
        <p:txBody>
          <a:bodyPr/>
          <a:lstStyle/>
          <a:p>
            <a:pPr>
              <a:buNone/>
            </a:pPr>
            <a:r>
              <a:rPr lang="en-US" b="1" dirty="0" smtClean="0"/>
              <a:t>Answer:</a:t>
            </a:r>
            <a:r>
              <a:rPr lang="en-US" dirty="0" smtClean="0"/>
              <a:t> We need to check that </a:t>
            </a:r>
            <a:r>
              <a:rPr lang="en-US" dirty="0" smtClean="0">
                <a:solidFill>
                  <a:srgbClr val="6E8080"/>
                </a:solidFill>
                <a:latin typeface="Lucida Sans Typewriter"/>
                <a:ea typeface="Courier New" charset="0"/>
                <a:cs typeface="Courier New" charset="0"/>
              </a:rPr>
              <a:t>a[0] </a:t>
            </a:r>
            <a:r>
              <a:rPr lang="en-US" dirty="0" smtClean="0"/>
              <a:t>≤</a:t>
            </a:r>
            <a:r>
              <a:rPr lang="en-US" dirty="0" smtClean="0">
                <a:solidFill>
                  <a:srgbClr val="6E8080"/>
                </a:solidFill>
                <a:latin typeface="Lucida Sans Typewriter"/>
                <a:ea typeface="Courier New" charset="0"/>
                <a:cs typeface="Courier New" charset="0"/>
              </a:rPr>
              <a:t> a[1]</a:t>
            </a:r>
            <a:r>
              <a:rPr lang="en-US" dirty="0" smtClean="0"/>
              <a:t>, </a:t>
            </a:r>
            <a:r>
              <a:rPr lang="en-US" dirty="0" smtClean="0">
                <a:solidFill>
                  <a:srgbClr val="6E8080"/>
                </a:solidFill>
                <a:latin typeface="Lucida Sans Typewriter"/>
                <a:ea typeface="Courier New" charset="0"/>
                <a:cs typeface="Courier New" charset="0"/>
              </a:rPr>
              <a:t>a[1] </a:t>
            </a:r>
            <a:r>
              <a:rPr lang="en-US" dirty="0" smtClean="0"/>
              <a:t>≤</a:t>
            </a:r>
            <a:r>
              <a:rPr lang="en-US" dirty="0" smtClean="0">
                <a:solidFill>
                  <a:srgbClr val="6E8080"/>
                </a:solidFill>
                <a:latin typeface="Lucida Sans Typewriter"/>
                <a:ea typeface="Courier New" charset="0"/>
                <a:cs typeface="Courier New" charset="0"/>
              </a:rPr>
              <a:t> a[2]</a:t>
            </a:r>
            <a:r>
              <a:rPr lang="en-US" dirty="0" smtClean="0"/>
              <a:t>, and so on, visiting 2</a:t>
            </a:r>
            <a:r>
              <a:rPr lang="en-US" i="1" dirty="0" smtClean="0"/>
              <a:t>n</a:t>
            </a:r>
            <a:r>
              <a:rPr lang="en-US" dirty="0" smtClean="0"/>
              <a:t> – 2 elements. Therefore, the running time is </a:t>
            </a:r>
            <a:r>
              <a:rPr lang="en-US" i="1" dirty="0" err="1" smtClean="0"/>
              <a:t>O</a:t>
            </a:r>
            <a:r>
              <a:rPr lang="en-US" dirty="0" err="1" smtClean="0"/>
              <a:t>(</a:t>
            </a:r>
            <a:r>
              <a:rPr lang="en-US" i="1" dirty="0" err="1" smtClean="0"/>
              <a:t>n</a:t>
            </a:r>
            <a:r>
              <a:rPr lang="en-US" dirty="0" smtClean="0"/>
              <a:t> ). </a:t>
            </a:r>
            <a:endParaRPr lang="en-US" dirty="0"/>
          </a:p>
        </p:txBody>
      </p:sp>
      <p:sp>
        <p:nvSpPr>
          <p:cNvPr id="9" name="Content Placeholder 5"/>
          <p:cNvSpPr>
            <a:spLocks noGrp="1"/>
          </p:cNvSpPr>
          <p:nvPr>
            <p:ph idx="4294967295"/>
          </p:nvPr>
        </p:nvSpPr>
        <p:spPr>
          <a:xfrm>
            <a:off x="0" y="958815"/>
            <a:ext cx="9135036" cy="806131"/>
          </a:xfrm>
        </p:spPr>
        <p:txBody>
          <a:bodyPr>
            <a:normAutofit lnSpcReduction="10000"/>
          </a:bodyPr>
          <a:lstStyle/>
          <a:p>
            <a:pPr>
              <a:buNone/>
            </a:pPr>
            <a:r>
              <a:rPr lang="en-US" dirty="0" smtClean="0"/>
              <a:t>	What is the big-Oh running time of checking whether an array is already sorted? </a:t>
            </a:r>
            <a:endParaRPr lang="en-US" sz="2000" dirty="0">
              <a:solidFill>
                <a:srgbClr val="6E8080"/>
              </a:solidFill>
              <a:latin typeface="Lucida Sans Typewriter"/>
              <a:ea typeface="Courier New" charset="0"/>
              <a:cs typeface="Courier New" charset="0"/>
            </a:endParaRP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Selection Sort</a:t>
            </a:r>
            <a:endParaRPr lang="en-US" dirty="0"/>
          </a:p>
        </p:txBody>
      </p:sp>
      <p:sp>
        <p:nvSpPr>
          <p:cNvPr id="3" name="Content Placeholder 2"/>
          <p:cNvSpPr>
            <a:spLocks noGrp="1"/>
          </p:cNvSpPr>
          <p:nvPr>
            <p:ph idx="4294967295"/>
          </p:nvPr>
        </p:nvSpPr>
        <p:spPr>
          <a:xfrm>
            <a:off x="9525" y="927100"/>
            <a:ext cx="9134475" cy="4228073"/>
          </a:xfrm>
        </p:spPr>
        <p:txBody>
          <a:bodyPr/>
          <a:lstStyle/>
          <a:p>
            <a:r>
              <a:rPr lang="en-US" dirty="0" smtClean="0"/>
              <a:t>A sorting algorithm rearranges the elements of a collection so that they are stored in sorted order. </a:t>
            </a:r>
          </a:p>
          <a:p>
            <a:r>
              <a:rPr lang="en-US" dirty="0" smtClean="0"/>
              <a:t>Selection sort sorts an array by repeatedly finding the smallest element of the unsorted tail region and moving it to the front.</a:t>
            </a:r>
          </a:p>
          <a:p>
            <a:r>
              <a:rPr lang="en-US" dirty="0" smtClean="0"/>
              <a:t>Slow when run on large data sets.</a:t>
            </a:r>
          </a:p>
          <a:p>
            <a:r>
              <a:rPr lang="en-US" dirty="0" smtClean="0"/>
              <a:t>Example: sorting an array of integers</a:t>
            </a:r>
            <a:endParaRPr lang="en-US" dirty="0" smtClean="0">
              <a:solidFill>
                <a:srgbClr val="6E8080"/>
              </a:solidFill>
              <a:latin typeface="Lucida Sans Typewriter"/>
              <a:ea typeface="Courier New" charset="0"/>
              <a:cs typeface="Courier New" charset="0"/>
            </a:endParaRPr>
          </a:p>
        </p:txBody>
      </p:sp>
      <p:pic>
        <p:nvPicPr>
          <p:cNvPr id="5" name="Picture 4"/>
          <p:cNvPicPr>
            <a:picLocks noChangeAspect="1"/>
          </p:cNvPicPr>
          <p:nvPr/>
        </p:nvPicPr>
        <p:blipFill>
          <a:blip r:embed="rId2"/>
          <a:stretch>
            <a:fillRect/>
          </a:stretch>
        </p:blipFill>
        <p:spPr>
          <a:xfrm>
            <a:off x="482138" y="3854450"/>
            <a:ext cx="3035300" cy="850900"/>
          </a:xfrm>
          <a:prstGeom prst="rect">
            <a:avLst/>
          </a:prstGeom>
        </p:spPr>
      </p:pic>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Self Check 14.12</a:t>
            </a:r>
            <a:endParaRPr lang="en-US" dirty="0"/>
          </a:p>
        </p:txBody>
      </p:sp>
      <p:sp>
        <p:nvSpPr>
          <p:cNvPr id="9" name="Content Placeholder 5"/>
          <p:cNvSpPr>
            <a:spLocks noGrp="1"/>
          </p:cNvSpPr>
          <p:nvPr>
            <p:ph idx="4294967295"/>
          </p:nvPr>
        </p:nvSpPr>
        <p:spPr>
          <a:xfrm>
            <a:off x="0" y="958815"/>
            <a:ext cx="8777830" cy="2492588"/>
          </a:xfrm>
        </p:spPr>
        <p:txBody>
          <a:bodyPr>
            <a:normAutofit/>
          </a:bodyPr>
          <a:lstStyle/>
          <a:p>
            <a:pPr>
              <a:buNone/>
            </a:pPr>
            <a:r>
              <a:rPr lang="en-US" dirty="0" smtClean="0"/>
              <a:t>	Consider this algorithm for sorting an array. Set </a:t>
            </a:r>
            <a:r>
              <a:rPr lang="en-US" i="1" dirty="0" err="1" smtClean="0"/>
              <a:t>k</a:t>
            </a:r>
            <a:r>
              <a:rPr lang="en-US" dirty="0" smtClean="0"/>
              <a:t> to the length of the array. Find the maximum of the first </a:t>
            </a:r>
            <a:r>
              <a:rPr lang="en-US" i="1" dirty="0" err="1" smtClean="0"/>
              <a:t>k</a:t>
            </a:r>
            <a:r>
              <a:rPr lang="en-US" dirty="0" smtClean="0"/>
              <a:t> elements. Remove it, using the second algorithm of Section 7.3.6. Decrement </a:t>
            </a:r>
            <a:r>
              <a:rPr lang="en-US" i="1" dirty="0" err="1" smtClean="0"/>
              <a:t>k</a:t>
            </a:r>
            <a:r>
              <a:rPr lang="en-US" dirty="0" smtClean="0"/>
              <a:t> and place the removed element into the </a:t>
            </a:r>
            <a:r>
              <a:rPr lang="en-US" i="1" dirty="0" err="1" smtClean="0"/>
              <a:t>k</a:t>
            </a:r>
            <a:r>
              <a:rPr lang="en-US" dirty="0" smtClean="0"/>
              <a:t> </a:t>
            </a:r>
            <a:r>
              <a:rPr lang="en-US" baseline="30000" dirty="0" err="1" smtClean="0"/>
              <a:t>th</a:t>
            </a:r>
            <a:r>
              <a:rPr lang="en-US" dirty="0" smtClean="0"/>
              <a:t> position. Stop if </a:t>
            </a:r>
            <a:r>
              <a:rPr lang="en-US" i="1" dirty="0" err="1" smtClean="0"/>
              <a:t>k</a:t>
            </a:r>
            <a:r>
              <a:rPr lang="en-US" dirty="0" smtClean="0"/>
              <a:t> is 1. What is the algorithm’s running time in big-Oh notation? </a:t>
            </a:r>
            <a:endParaRPr lang="en-US" sz="2000" dirty="0">
              <a:solidFill>
                <a:srgbClr val="6E8080"/>
              </a:solidFill>
              <a:latin typeface="Lucida Sans Typewriter"/>
              <a:ea typeface="Courier New" charset="0"/>
              <a:cs typeface="Courier New" charset="0"/>
            </a:endParaRPr>
          </a:p>
        </p:txBody>
      </p:sp>
      <p:sp>
        <p:nvSpPr>
          <p:cNvPr id="6" name="Text Box 7"/>
          <p:cNvSpPr txBox="1">
            <a:spLocks noChangeArrowheads="1"/>
          </p:cNvSpPr>
          <p:nvPr/>
        </p:nvSpPr>
        <p:spPr bwMode="auto">
          <a:xfrm>
            <a:off x="7162800" y="5791200"/>
            <a:ext cx="1524000" cy="366713"/>
          </a:xfrm>
          <a:prstGeom prst="rect">
            <a:avLst/>
          </a:prstGeom>
          <a:noFill/>
          <a:ln w="9525">
            <a:noFill/>
            <a:miter lim="800000"/>
            <a:headEnd/>
            <a:tailEnd/>
          </a:ln>
        </p:spPr>
        <p:txBody>
          <a:bodyPr>
            <a:prstTxWarp prst="textNoShape">
              <a:avLst/>
            </a:prstTxWarp>
            <a:spAutoFit/>
          </a:bodyPr>
          <a:lstStyle/>
          <a:p>
            <a:pPr>
              <a:spcBef>
                <a:spcPct val="50000"/>
              </a:spcBef>
            </a:pPr>
            <a:r>
              <a:rPr lang="en-US" b="1" i="1" dirty="0"/>
              <a:t>Continued</a:t>
            </a:r>
          </a:p>
        </p:txBody>
      </p:sp>
    </p:spTree>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Self Check 14.12</a:t>
            </a:r>
            <a:endParaRPr lang="en-US" dirty="0"/>
          </a:p>
        </p:txBody>
      </p:sp>
      <p:sp>
        <p:nvSpPr>
          <p:cNvPr id="8" name="Content Placeholder 5"/>
          <p:cNvSpPr>
            <a:spLocks noGrp="1"/>
          </p:cNvSpPr>
          <p:nvPr>
            <p:ph idx="4294967295"/>
          </p:nvPr>
        </p:nvSpPr>
        <p:spPr>
          <a:xfrm>
            <a:off x="599372" y="914758"/>
            <a:ext cx="8342338" cy="4359641"/>
          </a:xfrm>
        </p:spPr>
        <p:txBody>
          <a:bodyPr>
            <a:normAutofit fontScale="92500"/>
          </a:bodyPr>
          <a:lstStyle/>
          <a:p>
            <a:pPr>
              <a:buNone/>
            </a:pPr>
            <a:r>
              <a:rPr lang="en-US" b="1" dirty="0" smtClean="0"/>
              <a:t>Answer:</a:t>
            </a:r>
            <a:r>
              <a:rPr lang="en-US" dirty="0" smtClean="0"/>
              <a:t> Let </a:t>
            </a:r>
            <a:r>
              <a:rPr lang="en-US" i="1" dirty="0" err="1" smtClean="0"/>
              <a:t>n</a:t>
            </a:r>
            <a:r>
              <a:rPr lang="en-US" dirty="0" smtClean="0"/>
              <a:t> be the length of the array. In the </a:t>
            </a:r>
            <a:r>
              <a:rPr lang="en-US" i="1" dirty="0" err="1" smtClean="0"/>
              <a:t>k</a:t>
            </a:r>
            <a:r>
              <a:rPr lang="en-US" dirty="0" err="1" smtClean="0"/>
              <a:t>th</a:t>
            </a:r>
            <a:r>
              <a:rPr lang="en-US" dirty="0" smtClean="0"/>
              <a:t> step, we need </a:t>
            </a:r>
            <a:r>
              <a:rPr lang="en-US" i="1" dirty="0" err="1" smtClean="0"/>
              <a:t>k</a:t>
            </a:r>
            <a:r>
              <a:rPr lang="en-US" dirty="0" smtClean="0"/>
              <a:t> visits to find the minimum. To remove it, we need an average of </a:t>
            </a:r>
            <a:r>
              <a:rPr lang="en-US" i="1" dirty="0" err="1" smtClean="0"/>
              <a:t>k</a:t>
            </a:r>
            <a:r>
              <a:rPr lang="en-US" dirty="0" smtClean="0"/>
              <a:t> – 2 visits (see Self Check 9). One additional visit is required to add it to the end. Thus, the </a:t>
            </a:r>
            <a:r>
              <a:rPr lang="en-US" i="1" dirty="0" err="1" smtClean="0"/>
              <a:t>k</a:t>
            </a:r>
            <a:r>
              <a:rPr lang="en-US" dirty="0" err="1" smtClean="0"/>
              <a:t>th</a:t>
            </a:r>
            <a:r>
              <a:rPr lang="en-US" dirty="0" smtClean="0"/>
              <a:t> step requires 2</a:t>
            </a:r>
            <a:r>
              <a:rPr lang="en-US" i="1" dirty="0" smtClean="0"/>
              <a:t>k</a:t>
            </a:r>
            <a:r>
              <a:rPr lang="en-US" dirty="0" smtClean="0"/>
              <a:t> – 1 visits. Because </a:t>
            </a:r>
            <a:r>
              <a:rPr lang="en-US" i="1" dirty="0" err="1" smtClean="0"/>
              <a:t>k</a:t>
            </a:r>
            <a:r>
              <a:rPr lang="en-US" dirty="0" smtClean="0"/>
              <a:t> goes from </a:t>
            </a:r>
            <a:r>
              <a:rPr lang="en-US" i="1" dirty="0" err="1" smtClean="0"/>
              <a:t>n</a:t>
            </a:r>
            <a:r>
              <a:rPr lang="en-US" dirty="0" smtClean="0"/>
              <a:t> to 2, the total number of visits is </a:t>
            </a:r>
          </a:p>
          <a:p>
            <a:pPr>
              <a:buNone/>
            </a:pPr>
            <a:r>
              <a:rPr lang="en-US" dirty="0" smtClean="0"/>
              <a:t>2</a:t>
            </a:r>
            <a:r>
              <a:rPr lang="en-US" i="1" dirty="0" smtClean="0"/>
              <a:t>n</a:t>
            </a:r>
            <a:r>
              <a:rPr lang="en-US" dirty="0" smtClean="0"/>
              <a:t> – 1 + 2(</a:t>
            </a:r>
            <a:r>
              <a:rPr lang="en-US" i="1" dirty="0" smtClean="0"/>
              <a:t>n</a:t>
            </a:r>
            <a:r>
              <a:rPr lang="en-US" dirty="0" smtClean="0"/>
              <a:t> –1) – 1 + ... + 2 · 3 – 1 + 2 · 2 – 1 =</a:t>
            </a:r>
            <a:br>
              <a:rPr lang="en-US" dirty="0" smtClean="0"/>
            </a:br>
            <a:r>
              <a:rPr lang="en-US" dirty="0" smtClean="0"/>
              <a:t>     2(</a:t>
            </a:r>
            <a:r>
              <a:rPr lang="en-US" i="1" dirty="0" smtClean="0"/>
              <a:t>n</a:t>
            </a:r>
            <a:r>
              <a:rPr lang="en-US" dirty="0" smtClean="0"/>
              <a:t> + (</a:t>
            </a:r>
            <a:r>
              <a:rPr lang="en-US" i="1" dirty="0" err="1" smtClean="0"/>
              <a:t>n</a:t>
            </a:r>
            <a:r>
              <a:rPr lang="en-US" dirty="0" smtClean="0"/>
              <a:t> – 1) + ... + 3 + 2 + 1 – 1) – (</a:t>
            </a:r>
            <a:r>
              <a:rPr lang="en-US" i="1" dirty="0" err="1" smtClean="0"/>
              <a:t>n</a:t>
            </a:r>
            <a:r>
              <a:rPr lang="en-US" dirty="0" smtClean="0"/>
              <a:t> – 1) =</a:t>
            </a:r>
            <a:br>
              <a:rPr lang="en-US" dirty="0" smtClean="0"/>
            </a:br>
            <a:r>
              <a:rPr lang="en-US" dirty="0" smtClean="0"/>
              <a:t>                                        </a:t>
            </a:r>
            <a:r>
              <a:rPr lang="en-US" i="1" dirty="0" err="1" smtClean="0"/>
              <a:t>n</a:t>
            </a:r>
            <a:r>
              <a:rPr lang="en-US" dirty="0" err="1" smtClean="0"/>
              <a:t>(</a:t>
            </a:r>
            <a:r>
              <a:rPr lang="en-US" i="1" dirty="0" err="1" smtClean="0"/>
              <a:t>n</a:t>
            </a:r>
            <a:r>
              <a:rPr lang="en-US" dirty="0" smtClean="0"/>
              <a:t> + 1) – 2 – </a:t>
            </a:r>
            <a:r>
              <a:rPr lang="en-US" i="1" dirty="0" err="1" smtClean="0"/>
              <a:t>n</a:t>
            </a:r>
            <a:r>
              <a:rPr lang="en-US" dirty="0" smtClean="0"/>
              <a:t> +1 = </a:t>
            </a:r>
            <a:r>
              <a:rPr lang="en-US" i="1" dirty="0" smtClean="0"/>
              <a:t>n</a:t>
            </a:r>
            <a:r>
              <a:rPr lang="en-US" baseline="30000" dirty="0" smtClean="0"/>
              <a:t>2</a:t>
            </a:r>
            <a:r>
              <a:rPr lang="en-US" dirty="0" smtClean="0"/>
              <a:t> – 3</a:t>
            </a:r>
            <a:br>
              <a:rPr lang="en-US" dirty="0" smtClean="0"/>
            </a:br>
            <a:r>
              <a:rPr lang="en-US" dirty="0" smtClean="0"/>
              <a:t>    (because 1 + 2 + 3 + ... + (</a:t>
            </a:r>
            <a:r>
              <a:rPr lang="en-US" i="1" dirty="0" err="1" smtClean="0"/>
              <a:t>n</a:t>
            </a:r>
            <a:r>
              <a:rPr lang="en-US" dirty="0" smtClean="0"/>
              <a:t> – 1) + </a:t>
            </a:r>
            <a:r>
              <a:rPr lang="en-US" i="1" dirty="0" err="1" smtClean="0"/>
              <a:t>n</a:t>
            </a:r>
            <a:r>
              <a:rPr lang="en-US" dirty="0" smtClean="0"/>
              <a:t> = </a:t>
            </a:r>
            <a:r>
              <a:rPr lang="en-US" i="1" dirty="0" err="1" smtClean="0"/>
              <a:t>n</a:t>
            </a:r>
            <a:r>
              <a:rPr lang="en-US" dirty="0" smtClean="0"/>
              <a:t> (</a:t>
            </a:r>
            <a:r>
              <a:rPr lang="en-US" i="1" dirty="0" err="1" smtClean="0"/>
              <a:t>n</a:t>
            </a:r>
            <a:r>
              <a:rPr lang="en-US" dirty="0" smtClean="0"/>
              <a:t> + 1) / 2)</a:t>
            </a:r>
            <a:br>
              <a:rPr lang="en-US" dirty="0" smtClean="0"/>
            </a:br>
            <a:r>
              <a:rPr lang="en-US" dirty="0" smtClean="0"/>
              <a:t>Therefore, the total number of visits is </a:t>
            </a:r>
            <a:r>
              <a:rPr lang="en-US" i="1" dirty="0" smtClean="0"/>
              <a:t>O</a:t>
            </a:r>
            <a:r>
              <a:rPr lang="en-US" dirty="0" smtClean="0"/>
              <a:t>(</a:t>
            </a:r>
            <a:r>
              <a:rPr lang="en-US" i="1" dirty="0" smtClean="0"/>
              <a:t>n</a:t>
            </a:r>
            <a:r>
              <a:rPr lang="en-US" baseline="30000" dirty="0" smtClean="0"/>
              <a:t>2</a:t>
            </a:r>
            <a:r>
              <a:rPr lang="en-US" dirty="0" smtClean="0"/>
              <a:t>). </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Common Big-Oh Growth Rates</a:t>
            </a:r>
            <a:endParaRPr lang="en-US" dirty="0"/>
          </a:p>
        </p:txBody>
      </p:sp>
      <p:pic>
        <p:nvPicPr>
          <p:cNvPr id="6" name="Picture 5" descr="growth_rates.png"/>
          <p:cNvPicPr>
            <a:picLocks noChangeAspect="1"/>
          </p:cNvPicPr>
          <p:nvPr/>
        </p:nvPicPr>
        <p:blipFill>
          <a:blip r:embed="rId2"/>
          <a:stretch>
            <a:fillRect/>
          </a:stretch>
        </p:blipFill>
        <p:spPr>
          <a:xfrm>
            <a:off x="2047385" y="810500"/>
            <a:ext cx="5049230" cy="4031655"/>
          </a:xfrm>
          <a:prstGeom prst="rect">
            <a:avLst/>
          </a:prstGeom>
        </p:spPr>
      </p:pic>
    </p:spTree>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smtClean="0"/>
              <a:t>Insertion Sort</a:t>
            </a:r>
            <a:endParaRPr lang="en-US" dirty="0"/>
          </a:p>
        </p:txBody>
      </p:sp>
      <p:sp>
        <p:nvSpPr>
          <p:cNvPr id="3" name="Content Placeholder 2"/>
          <p:cNvSpPr>
            <a:spLocks noGrp="1"/>
          </p:cNvSpPr>
          <p:nvPr>
            <p:ph idx="4294967295"/>
          </p:nvPr>
        </p:nvSpPr>
        <p:spPr>
          <a:xfrm>
            <a:off x="9525" y="921456"/>
            <a:ext cx="9134475" cy="5664807"/>
          </a:xfrm>
        </p:spPr>
        <p:txBody>
          <a:bodyPr/>
          <a:lstStyle/>
          <a:p>
            <a:r>
              <a:rPr lang="en-US" dirty="0" smtClean="0"/>
              <a:t>Assume initial sequence </a:t>
            </a:r>
            <a:r>
              <a:rPr lang="en-US" dirty="0" smtClean="0">
                <a:solidFill>
                  <a:srgbClr val="6E8080"/>
                </a:solidFill>
                <a:latin typeface="Lucida Sans Typewriter"/>
                <a:ea typeface="Courier New" charset="0"/>
                <a:cs typeface="Courier New" charset="0"/>
              </a:rPr>
              <a:t>a[0] . . . </a:t>
            </a:r>
            <a:r>
              <a:rPr lang="en-US" dirty="0" err="1" smtClean="0">
                <a:solidFill>
                  <a:srgbClr val="6E8080"/>
                </a:solidFill>
                <a:latin typeface="Lucida Sans Typewriter"/>
                <a:ea typeface="Courier New" charset="0"/>
                <a:cs typeface="Courier New" charset="0"/>
              </a:rPr>
              <a:t>a[k</a:t>
            </a:r>
            <a:r>
              <a:rPr lang="en-US" dirty="0" smtClean="0">
                <a:solidFill>
                  <a:srgbClr val="6E8080"/>
                </a:solidFill>
                <a:latin typeface="Lucida Sans Typewriter"/>
                <a:ea typeface="Courier New" charset="0"/>
                <a:cs typeface="Courier New" charset="0"/>
              </a:rPr>
              <a:t>] </a:t>
            </a:r>
            <a:r>
              <a:rPr lang="en-US" dirty="0" smtClean="0"/>
              <a:t>is sorted (</a:t>
            </a:r>
            <a:r>
              <a:rPr lang="en-US" dirty="0" err="1" smtClean="0">
                <a:solidFill>
                  <a:srgbClr val="6E8080"/>
                </a:solidFill>
                <a:latin typeface="Lucida Sans Typewriter"/>
                <a:ea typeface="Courier New" charset="0"/>
                <a:cs typeface="Courier New" charset="0"/>
              </a:rPr>
              <a:t>k</a:t>
            </a:r>
            <a:r>
              <a:rPr lang="en-US" dirty="0" smtClean="0">
                <a:solidFill>
                  <a:srgbClr val="6E8080"/>
                </a:solidFill>
                <a:latin typeface="Lucida Sans Typewriter"/>
                <a:ea typeface="Courier New" charset="0"/>
                <a:cs typeface="Courier New" charset="0"/>
              </a:rPr>
              <a:t> = 0</a:t>
            </a:r>
            <a:r>
              <a:rPr lang="en-US" dirty="0" smtClean="0"/>
              <a:t>):</a:t>
            </a:r>
          </a:p>
          <a:p>
            <a:endParaRPr lang="en-US" dirty="0" smtClean="0"/>
          </a:p>
          <a:p>
            <a:r>
              <a:rPr lang="en-US" dirty="0" smtClean="0"/>
              <a:t>Add </a:t>
            </a:r>
            <a:r>
              <a:rPr lang="en-US" dirty="0" smtClean="0">
                <a:solidFill>
                  <a:srgbClr val="6E8080"/>
                </a:solidFill>
                <a:latin typeface="Lucida Sans Typewriter"/>
                <a:ea typeface="Courier New" charset="0"/>
                <a:cs typeface="Courier New" charset="0"/>
              </a:rPr>
              <a:t>a[1]</a:t>
            </a:r>
            <a:r>
              <a:rPr lang="en-US" dirty="0" smtClean="0"/>
              <a:t>; element needs to be inserted before 11</a:t>
            </a:r>
          </a:p>
          <a:p>
            <a:endParaRPr lang="en-US" dirty="0" smtClean="0"/>
          </a:p>
          <a:p>
            <a:r>
              <a:rPr lang="en-US" dirty="0" smtClean="0"/>
              <a:t>Add </a:t>
            </a:r>
            <a:r>
              <a:rPr lang="en-US" dirty="0" smtClean="0">
                <a:solidFill>
                  <a:srgbClr val="6E8080"/>
                </a:solidFill>
                <a:latin typeface="Lucida Sans Typewriter"/>
                <a:ea typeface="Courier New" charset="0"/>
                <a:cs typeface="Courier New" charset="0"/>
              </a:rPr>
              <a:t>a[2]</a:t>
            </a:r>
          </a:p>
          <a:p>
            <a:endParaRPr lang="en-US" dirty="0" smtClean="0"/>
          </a:p>
          <a:p>
            <a:r>
              <a:rPr lang="en-US" dirty="0" smtClean="0"/>
              <a:t>Add </a:t>
            </a:r>
            <a:r>
              <a:rPr lang="en-US" dirty="0" smtClean="0">
                <a:solidFill>
                  <a:srgbClr val="6E8080"/>
                </a:solidFill>
                <a:latin typeface="Lucida Sans Typewriter"/>
                <a:ea typeface="Courier New" charset="0"/>
                <a:cs typeface="Courier New" charset="0"/>
              </a:rPr>
              <a:t>a[3]</a:t>
            </a:r>
          </a:p>
          <a:p>
            <a:endParaRPr lang="en-US" dirty="0" smtClean="0"/>
          </a:p>
          <a:p>
            <a:r>
              <a:rPr lang="en-US" dirty="0" smtClean="0"/>
              <a:t>Finally, add</a:t>
            </a:r>
            <a:r>
              <a:rPr lang="en-US" dirty="0" smtClean="0">
                <a:solidFill>
                  <a:srgbClr val="6E8080"/>
                </a:solidFill>
                <a:latin typeface="Lucida Sans Typewriter"/>
                <a:ea typeface="Courier New" charset="0"/>
                <a:cs typeface="Courier New" charset="0"/>
              </a:rPr>
              <a:t> a[4]</a:t>
            </a:r>
            <a:endParaRPr lang="en-US" dirty="0"/>
          </a:p>
        </p:txBody>
      </p:sp>
      <p:pic>
        <p:nvPicPr>
          <p:cNvPr id="4" name="Picture 3"/>
          <p:cNvPicPr>
            <a:picLocks noChangeAspect="1"/>
          </p:cNvPicPr>
          <p:nvPr/>
        </p:nvPicPr>
        <p:blipFill>
          <a:blip r:embed="rId2"/>
          <a:stretch>
            <a:fillRect/>
          </a:stretch>
        </p:blipFill>
        <p:spPr>
          <a:xfrm>
            <a:off x="441890" y="1750766"/>
            <a:ext cx="1428757" cy="419100"/>
          </a:xfrm>
          <a:prstGeom prst="rect">
            <a:avLst/>
          </a:prstGeom>
        </p:spPr>
      </p:pic>
      <p:pic>
        <p:nvPicPr>
          <p:cNvPr id="5" name="Picture 4"/>
          <p:cNvPicPr>
            <a:picLocks noChangeAspect="1"/>
          </p:cNvPicPr>
          <p:nvPr/>
        </p:nvPicPr>
        <p:blipFill>
          <a:blip r:embed="rId3"/>
          <a:stretch>
            <a:fillRect/>
          </a:stretch>
        </p:blipFill>
        <p:spPr>
          <a:xfrm>
            <a:off x="441890" y="2654764"/>
            <a:ext cx="1422399" cy="419100"/>
          </a:xfrm>
          <a:prstGeom prst="rect">
            <a:avLst/>
          </a:prstGeom>
        </p:spPr>
      </p:pic>
      <p:pic>
        <p:nvPicPr>
          <p:cNvPr id="6" name="Picture 5"/>
          <p:cNvPicPr>
            <a:picLocks noChangeAspect="1"/>
          </p:cNvPicPr>
          <p:nvPr/>
        </p:nvPicPr>
        <p:blipFill>
          <a:blip r:embed="rId4"/>
          <a:stretch>
            <a:fillRect/>
          </a:stretch>
        </p:blipFill>
        <p:spPr>
          <a:xfrm>
            <a:off x="441890" y="3542310"/>
            <a:ext cx="1422399" cy="419100"/>
          </a:xfrm>
          <a:prstGeom prst="rect">
            <a:avLst/>
          </a:prstGeom>
        </p:spPr>
      </p:pic>
      <p:pic>
        <p:nvPicPr>
          <p:cNvPr id="7" name="Picture 6"/>
          <p:cNvPicPr>
            <a:picLocks noChangeAspect="1"/>
          </p:cNvPicPr>
          <p:nvPr/>
        </p:nvPicPr>
        <p:blipFill>
          <a:blip r:embed="rId5"/>
          <a:stretch>
            <a:fillRect/>
          </a:stretch>
        </p:blipFill>
        <p:spPr>
          <a:xfrm>
            <a:off x="448248" y="4396535"/>
            <a:ext cx="1422399" cy="419100"/>
          </a:xfrm>
          <a:prstGeom prst="rect">
            <a:avLst/>
          </a:prstGeom>
        </p:spPr>
      </p:pic>
      <p:pic>
        <p:nvPicPr>
          <p:cNvPr id="8" name="Picture 7"/>
          <p:cNvPicPr>
            <a:picLocks noChangeAspect="1"/>
          </p:cNvPicPr>
          <p:nvPr/>
        </p:nvPicPr>
        <p:blipFill>
          <a:blip r:embed="rId6"/>
          <a:stretch>
            <a:fillRect/>
          </a:stretch>
        </p:blipFill>
        <p:spPr>
          <a:xfrm>
            <a:off x="435532" y="5268247"/>
            <a:ext cx="1428757" cy="419100"/>
          </a:xfrm>
          <a:prstGeom prst="rect">
            <a:avLst/>
          </a:prstGeom>
        </p:spPr>
      </p:pic>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smtClean="0"/>
              <a:t>Insertion Sort</a:t>
            </a:r>
            <a:endParaRPr lang="en-US" dirty="0"/>
          </a:p>
        </p:txBody>
      </p:sp>
      <p:sp>
        <p:nvSpPr>
          <p:cNvPr id="3" name="Content Placeholder 2"/>
          <p:cNvSpPr>
            <a:spLocks noGrp="1"/>
          </p:cNvSpPr>
          <p:nvPr>
            <p:ph idx="4294967295"/>
          </p:nvPr>
        </p:nvSpPr>
        <p:spPr>
          <a:xfrm>
            <a:off x="9525" y="921456"/>
            <a:ext cx="9134475" cy="5664807"/>
          </a:xfrm>
        </p:spPr>
        <p:txBody>
          <a:bodyPr>
            <a:noAutofit/>
          </a:bodyPr>
          <a:lstStyle/>
          <a:p>
            <a:pPr>
              <a:spcBef>
                <a:spcPts val="0"/>
              </a:spcBef>
              <a:buNone/>
            </a:pPr>
            <a:r>
              <a:rPr lang="en-US" sz="1600" dirty="0" smtClean="0">
                <a:solidFill>
                  <a:srgbClr val="6E8080"/>
                </a:solidFill>
                <a:latin typeface="Lucida Sans Typewriter"/>
                <a:ea typeface="Courier New" charset="0"/>
                <a:cs typeface="Courier New" charset="0"/>
              </a:rPr>
              <a:t>public class </a:t>
            </a:r>
            <a:r>
              <a:rPr lang="en-US" sz="1600" dirty="0" err="1" smtClean="0">
                <a:solidFill>
                  <a:srgbClr val="6E8080"/>
                </a:solidFill>
                <a:latin typeface="Lucida Sans Typewriter"/>
                <a:ea typeface="Courier New" charset="0"/>
                <a:cs typeface="Courier New" charset="0"/>
              </a:rPr>
              <a:t>InsertionSorter</a:t>
            </a:r>
            <a:endParaRPr lang="en-US" sz="1600" dirty="0" smtClean="0">
              <a:solidFill>
                <a:srgbClr val="6E8080"/>
              </a:solidFill>
              <a:latin typeface="Lucida Sans Typewriter"/>
              <a:ea typeface="Courier New" charset="0"/>
              <a:cs typeface="Courier New" charset="0"/>
            </a:endParaRPr>
          </a:p>
          <a:p>
            <a:pPr>
              <a:spcBef>
                <a:spcPts val="0"/>
              </a:spcBef>
              <a:buNone/>
            </a:pPr>
            <a:r>
              <a:rPr lang="en-US" sz="1600" dirty="0" smtClean="0">
                <a:solidFill>
                  <a:srgbClr val="6E8080"/>
                </a:solidFill>
                <a:latin typeface="Lucida Sans Typewriter"/>
                <a:ea typeface="Courier New" charset="0"/>
                <a:cs typeface="Courier New" charset="0"/>
              </a:rPr>
              <a:t>{</a:t>
            </a:r>
          </a:p>
          <a:p>
            <a:pPr>
              <a:spcBef>
                <a:spcPts val="0"/>
              </a:spcBef>
              <a:buNone/>
            </a:pPr>
            <a:r>
              <a:rPr lang="en-US" sz="1600" dirty="0" smtClean="0">
                <a:solidFill>
                  <a:srgbClr val="6E8080"/>
                </a:solidFill>
                <a:latin typeface="Lucida Sans Typewriter"/>
                <a:ea typeface="Courier New" charset="0"/>
                <a:cs typeface="Courier New" charset="0"/>
              </a:rPr>
              <a:t>   /**</a:t>
            </a:r>
          </a:p>
          <a:p>
            <a:pPr>
              <a:spcBef>
                <a:spcPts val="0"/>
              </a:spcBef>
              <a:buNone/>
            </a:pPr>
            <a:r>
              <a:rPr lang="en-US" sz="1600" dirty="0" smtClean="0">
                <a:solidFill>
                  <a:srgbClr val="6E8080"/>
                </a:solidFill>
                <a:latin typeface="Lucida Sans Typewriter"/>
                <a:ea typeface="Courier New" charset="0"/>
                <a:cs typeface="Courier New" charset="0"/>
              </a:rPr>
              <a:t>      Sorts an array, using insertion sort.</a:t>
            </a:r>
          </a:p>
          <a:p>
            <a:pPr>
              <a:spcBef>
                <a:spcPts val="0"/>
              </a:spcBef>
              <a:buNone/>
            </a:pPr>
            <a:r>
              <a:rPr lang="en-US" sz="1600" dirty="0" smtClean="0">
                <a:solidFill>
                  <a:srgbClr val="6E8080"/>
                </a:solidFill>
                <a:latin typeface="Lucida Sans Typewriter"/>
                <a:ea typeface="Courier New" charset="0"/>
                <a:cs typeface="Courier New" charset="0"/>
              </a:rPr>
              <a:t>      @</a:t>
            </a:r>
            <a:r>
              <a:rPr lang="en-US" sz="1600" dirty="0" err="1" smtClean="0">
                <a:solidFill>
                  <a:srgbClr val="6E8080"/>
                </a:solidFill>
                <a:latin typeface="Lucida Sans Typewriter"/>
                <a:ea typeface="Courier New" charset="0"/>
                <a:cs typeface="Courier New" charset="0"/>
              </a:rPr>
              <a:t>param</a:t>
            </a:r>
            <a:r>
              <a:rPr lang="en-US" sz="1600" dirty="0" smtClean="0">
                <a:solidFill>
                  <a:srgbClr val="6E8080"/>
                </a:solidFill>
                <a:latin typeface="Lucida Sans Typewriter"/>
                <a:ea typeface="Courier New" charset="0"/>
                <a:cs typeface="Courier New" charset="0"/>
              </a:rPr>
              <a:t> a the array to sort</a:t>
            </a:r>
          </a:p>
          <a:p>
            <a:pPr>
              <a:spcBef>
                <a:spcPts val="0"/>
              </a:spcBef>
              <a:buNone/>
            </a:pPr>
            <a:r>
              <a:rPr lang="en-US" sz="1600" dirty="0" smtClean="0">
                <a:solidFill>
                  <a:srgbClr val="6E8080"/>
                </a:solidFill>
                <a:latin typeface="Lucida Sans Typewriter"/>
                <a:ea typeface="Courier New" charset="0"/>
                <a:cs typeface="Courier New" charset="0"/>
              </a:rPr>
              <a:t>   */</a:t>
            </a:r>
          </a:p>
          <a:p>
            <a:pPr>
              <a:spcBef>
                <a:spcPts val="0"/>
              </a:spcBef>
              <a:buNone/>
            </a:pPr>
            <a:r>
              <a:rPr lang="en-US" sz="1600" dirty="0" smtClean="0">
                <a:solidFill>
                  <a:srgbClr val="6E8080"/>
                </a:solidFill>
                <a:latin typeface="Lucida Sans Typewriter"/>
                <a:ea typeface="Courier New" charset="0"/>
                <a:cs typeface="Courier New" charset="0"/>
              </a:rPr>
              <a:t>   public static void </a:t>
            </a:r>
            <a:r>
              <a:rPr lang="en-US" sz="1600" dirty="0" err="1" smtClean="0">
                <a:solidFill>
                  <a:srgbClr val="6E8080"/>
                </a:solidFill>
                <a:latin typeface="Lucida Sans Typewriter"/>
                <a:ea typeface="Courier New" charset="0"/>
                <a:cs typeface="Courier New" charset="0"/>
              </a:rPr>
              <a:t>sort(int</a:t>
            </a:r>
            <a:r>
              <a:rPr lang="en-US" sz="1600" dirty="0" smtClean="0">
                <a:solidFill>
                  <a:srgbClr val="6E8080"/>
                </a:solidFill>
                <a:latin typeface="Lucida Sans Typewriter"/>
                <a:ea typeface="Courier New" charset="0"/>
                <a:cs typeface="Courier New" charset="0"/>
              </a:rPr>
              <a:t>[] a)</a:t>
            </a:r>
          </a:p>
          <a:p>
            <a:pPr>
              <a:spcBef>
                <a:spcPts val="0"/>
              </a:spcBef>
              <a:buNone/>
            </a:pPr>
            <a:r>
              <a:rPr lang="en-US" sz="1600" dirty="0" smtClean="0">
                <a:solidFill>
                  <a:srgbClr val="6E8080"/>
                </a:solidFill>
                <a:latin typeface="Lucida Sans Typewriter"/>
                <a:ea typeface="Courier New" charset="0"/>
                <a:cs typeface="Courier New" charset="0"/>
              </a:rPr>
              <a:t>   {</a:t>
            </a:r>
          </a:p>
          <a:p>
            <a:pPr>
              <a:spcBef>
                <a:spcPts val="0"/>
              </a:spcBef>
              <a:buNone/>
            </a:pPr>
            <a:r>
              <a:rPr lang="en-US" sz="1600" dirty="0" smtClean="0">
                <a:solidFill>
                  <a:srgbClr val="6E8080"/>
                </a:solidFill>
                <a:latin typeface="Lucida Sans Typewriter"/>
                <a:ea typeface="Courier New" charset="0"/>
                <a:cs typeface="Courier New" charset="0"/>
              </a:rPr>
              <a:t>      for (</a:t>
            </a:r>
            <a:r>
              <a:rPr lang="en-US" sz="1600" dirty="0" err="1" smtClean="0">
                <a:solidFill>
                  <a:srgbClr val="6E8080"/>
                </a:solidFill>
                <a:latin typeface="Lucida Sans Typewriter"/>
                <a:ea typeface="Courier New" charset="0"/>
                <a:cs typeface="Courier New" charset="0"/>
              </a:rPr>
              <a:t>int</a:t>
            </a:r>
            <a:r>
              <a:rPr lang="en-US" sz="1600" dirty="0" smtClean="0">
                <a:solidFill>
                  <a:srgbClr val="6E8080"/>
                </a:solidFill>
                <a:latin typeface="Lucida Sans Typewriter"/>
                <a:ea typeface="Courier New" charset="0"/>
                <a:cs typeface="Courier New" charset="0"/>
              </a:rPr>
              <a:t> </a:t>
            </a:r>
            <a:r>
              <a:rPr lang="en-US" sz="1600" dirty="0" err="1" smtClean="0">
                <a:solidFill>
                  <a:srgbClr val="6E8080"/>
                </a:solidFill>
                <a:latin typeface="Lucida Sans Typewriter"/>
                <a:ea typeface="Courier New" charset="0"/>
                <a:cs typeface="Courier New" charset="0"/>
              </a:rPr>
              <a:t>i</a:t>
            </a:r>
            <a:r>
              <a:rPr lang="en-US" sz="1600" dirty="0" smtClean="0">
                <a:solidFill>
                  <a:srgbClr val="6E8080"/>
                </a:solidFill>
                <a:latin typeface="Lucida Sans Typewriter"/>
                <a:ea typeface="Courier New" charset="0"/>
                <a:cs typeface="Courier New" charset="0"/>
              </a:rPr>
              <a:t> = 1; </a:t>
            </a:r>
            <a:r>
              <a:rPr lang="en-US" sz="1600" dirty="0" err="1" smtClean="0">
                <a:solidFill>
                  <a:srgbClr val="6E8080"/>
                </a:solidFill>
                <a:latin typeface="Lucida Sans Typewriter"/>
                <a:ea typeface="Courier New" charset="0"/>
                <a:cs typeface="Courier New" charset="0"/>
              </a:rPr>
              <a:t>i</a:t>
            </a:r>
            <a:r>
              <a:rPr lang="en-US" sz="1600" dirty="0" smtClean="0">
                <a:solidFill>
                  <a:srgbClr val="6E8080"/>
                </a:solidFill>
                <a:latin typeface="Lucida Sans Typewriter"/>
                <a:ea typeface="Courier New" charset="0"/>
                <a:cs typeface="Courier New" charset="0"/>
              </a:rPr>
              <a:t> &lt; </a:t>
            </a:r>
            <a:r>
              <a:rPr lang="en-US" sz="1600" dirty="0" err="1" smtClean="0">
                <a:solidFill>
                  <a:srgbClr val="6E8080"/>
                </a:solidFill>
                <a:latin typeface="Lucida Sans Typewriter"/>
                <a:ea typeface="Courier New" charset="0"/>
                <a:cs typeface="Courier New" charset="0"/>
              </a:rPr>
              <a:t>a.length</a:t>
            </a:r>
            <a:r>
              <a:rPr lang="en-US" sz="1600" dirty="0" smtClean="0">
                <a:solidFill>
                  <a:srgbClr val="6E8080"/>
                </a:solidFill>
                <a:latin typeface="Lucida Sans Typewriter"/>
                <a:ea typeface="Courier New" charset="0"/>
                <a:cs typeface="Courier New" charset="0"/>
              </a:rPr>
              <a:t>; </a:t>
            </a:r>
            <a:r>
              <a:rPr lang="en-US" sz="1600" dirty="0" err="1" smtClean="0">
                <a:solidFill>
                  <a:srgbClr val="6E8080"/>
                </a:solidFill>
                <a:latin typeface="Lucida Sans Typewriter"/>
                <a:ea typeface="Courier New" charset="0"/>
                <a:cs typeface="Courier New" charset="0"/>
              </a:rPr>
              <a:t>i</a:t>
            </a:r>
            <a:r>
              <a:rPr lang="en-US" sz="1600" dirty="0" smtClean="0">
                <a:solidFill>
                  <a:srgbClr val="6E8080"/>
                </a:solidFill>
                <a:latin typeface="Lucida Sans Typewriter"/>
                <a:ea typeface="Courier New" charset="0"/>
                <a:cs typeface="Courier New" charset="0"/>
              </a:rPr>
              <a:t>++)</a:t>
            </a:r>
          </a:p>
          <a:p>
            <a:pPr>
              <a:spcBef>
                <a:spcPts val="0"/>
              </a:spcBef>
              <a:buNone/>
            </a:pPr>
            <a:r>
              <a:rPr lang="en-US" sz="1600" dirty="0" smtClean="0">
                <a:solidFill>
                  <a:srgbClr val="6E8080"/>
                </a:solidFill>
                <a:latin typeface="Lucida Sans Typewriter"/>
                <a:ea typeface="Courier New" charset="0"/>
                <a:cs typeface="Courier New" charset="0"/>
              </a:rPr>
              <a:t>      {</a:t>
            </a:r>
          </a:p>
          <a:p>
            <a:pPr>
              <a:spcBef>
                <a:spcPts val="0"/>
              </a:spcBef>
              <a:buNone/>
            </a:pPr>
            <a:r>
              <a:rPr lang="en-US" sz="1600" dirty="0" smtClean="0">
                <a:solidFill>
                  <a:srgbClr val="6E8080"/>
                </a:solidFill>
                <a:latin typeface="Lucida Sans Typewriter"/>
                <a:ea typeface="Courier New" charset="0"/>
                <a:cs typeface="Courier New" charset="0"/>
              </a:rPr>
              <a:t>         </a:t>
            </a:r>
            <a:r>
              <a:rPr lang="en-US" sz="1600" dirty="0" err="1" smtClean="0">
                <a:solidFill>
                  <a:srgbClr val="6E8080"/>
                </a:solidFill>
                <a:latin typeface="Lucida Sans Typewriter"/>
                <a:ea typeface="Courier New" charset="0"/>
                <a:cs typeface="Courier New" charset="0"/>
              </a:rPr>
              <a:t>int</a:t>
            </a:r>
            <a:r>
              <a:rPr lang="en-US" sz="1600" dirty="0" smtClean="0">
                <a:solidFill>
                  <a:srgbClr val="6E8080"/>
                </a:solidFill>
                <a:latin typeface="Lucida Sans Typewriter"/>
                <a:ea typeface="Courier New" charset="0"/>
                <a:cs typeface="Courier New" charset="0"/>
              </a:rPr>
              <a:t> next = </a:t>
            </a:r>
            <a:r>
              <a:rPr lang="en-US" sz="1600" dirty="0" err="1" smtClean="0">
                <a:solidFill>
                  <a:srgbClr val="6E8080"/>
                </a:solidFill>
                <a:latin typeface="Lucida Sans Typewriter"/>
                <a:ea typeface="Courier New" charset="0"/>
                <a:cs typeface="Courier New" charset="0"/>
              </a:rPr>
              <a:t>a[i</a:t>
            </a:r>
            <a:r>
              <a:rPr lang="en-US" sz="1600" dirty="0" smtClean="0">
                <a:solidFill>
                  <a:srgbClr val="6E8080"/>
                </a:solidFill>
                <a:latin typeface="Lucida Sans Typewriter"/>
                <a:ea typeface="Courier New" charset="0"/>
                <a:cs typeface="Courier New" charset="0"/>
              </a:rPr>
              <a:t>];</a:t>
            </a:r>
          </a:p>
          <a:p>
            <a:pPr>
              <a:spcBef>
                <a:spcPts val="0"/>
              </a:spcBef>
              <a:buNone/>
            </a:pPr>
            <a:r>
              <a:rPr lang="en-US" sz="1600" dirty="0" smtClean="0">
                <a:solidFill>
                  <a:srgbClr val="6E8080"/>
                </a:solidFill>
                <a:latin typeface="Lucida Sans Typewriter"/>
                <a:ea typeface="Courier New" charset="0"/>
                <a:cs typeface="Courier New" charset="0"/>
              </a:rPr>
              <a:t>         // Move all larger elements up</a:t>
            </a:r>
          </a:p>
          <a:p>
            <a:pPr>
              <a:spcBef>
                <a:spcPts val="0"/>
              </a:spcBef>
              <a:buNone/>
            </a:pPr>
            <a:r>
              <a:rPr lang="en-US" sz="1600" dirty="0" smtClean="0">
                <a:solidFill>
                  <a:srgbClr val="6E8080"/>
                </a:solidFill>
                <a:latin typeface="Lucida Sans Typewriter"/>
                <a:ea typeface="Courier New" charset="0"/>
                <a:cs typeface="Courier New" charset="0"/>
              </a:rPr>
              <a:t>         </a:t>
            </a:r>
            <a:r>
              <a:rPr lang="en-US" sz="1600" dirty="0" err="1" smtClean="0">
                <a:solidFill>
                  <a:srgbClr val="6E8080"/>
                </a:solidFill>
                <a:latin typeface="Lucida Sans Typewriter"/>
                <a:ea typeface="Courier New" charset="0"/>
                <a:cs typeface="Courier New" charset="0"/>
              </a:rPr>
              <a:t>int</a:t>
            </a:r>
            <a:r>
              <a:rPr lang="en-US" sz="1600" dirty="0" smtClean="0">
                <a:solidFill>
                  <a:srgbClr val="6E8080"/>
                </a:solidFill>
                <a:latin typeface="Lucida Sans Typewriter"/>
                <a:ea typeface="Courier New" charset="0"/>
                <a:cs typeface="Courier New" charset="0"/>
              </a:rPr>
              <a:t> </a:t>
            </a:r>
            <a:r>
              <a:rPr lang="en-US" sz="1600" dirty="0" err="1" smtClean="0">
                <a:solidFill>
                  <a:srgbClr val="6E8080"/>
                </a:solidFill>
                <a:latin typeface="Lucida Sans Typewriter"/>
                <a:ea typeface="Courier New" charset="0"/>
                <a:cs typeface="Courier New" charset="0"/>
              </a:rPr>
              <a:t>j</a:t>
            </a:r>
            <a:r>
              <a:rPr lang="en-US" sz="1600" dirty="0" smtClean="0">
                <a:solidFill>
                  <a:srgbClr val="6E8080"/>
                </a:solidFill>
                <a:latin typeface="Lucida Sans Typewriter"/>
                <a:ea typeface="Courier New" charset="0"/>
                <a:cs typeface="Courier New" charset="0"/>
              </a:rPr>
              <a:t> = </a:t>
            </a:r>
            <a:r>
              <a:rPr lang="en-US" sz="1600" dirty="0" err="1" smtClean="0">
                <a:solidFill>
                  <a:srgbClr val="6E8080"/>
                </a:solidFill>
                <a:latin typeface="Lucida Sans Typewriter"/>
                <a:ea typeface="Courier New" charset="0"/>
                <a:cs typeface="Courier New" charset="0"/>
              </a:rPr>
              <a:t>i</a:t>
            </a:r>
            <a:r>
              <a:rPr lang="en-US" sz="1600" dirty="0" smtClean="0">
                <a:solidFill>
                  <a:srgbClr val="6E8080"/>
                </a:solidFill>
                <a:latin typeface="Lucida Sans Typewriter"/>
                <a:ea typeface="Courier New" charset="0"/>
                <a:cs typeface="Courier New" charset="0"/>
              </a:rPr>
              <a:t>;</a:t>
            </a:r>
          </a:p>
          <a:p>
            <a:pPr>
              <a:spcBef>
                <a:spcPts val="0"/>
              </a:spcBef>
              <a:buNone/>
            </a:pPr>
            <a:r>
              <a:rPr lang="en-US" sz="1600" dirty="0" smtClean="0">
                <a:solidFill>
                  <a:srgbClr val="6E8080"/>
                </a:solidFill>
                <a:latin typeface="Lucida Sans Typewriter"/>
                <a:ea typeface="Courier New" charset="0"/>
                <a:cs typeface="Courier New" charset="0"/>
              </a:rPr>
              <a:t>         while (</a:t>
            </a:r>
            <a:r>
              <a:rPr lang="en-US" sz="1600" dirty="0" err="1" smtClean="0">
                <a:solidFill>
                  <a:srgbClr val="6E8080"/>
                </a:solidFill>
                <a:latin typeface="Lucida Sans Typewriter"/>
                <a:ea typeface="Courier New" charset="0"/>
                <a:cs typeface="Courier New" charset="0"/>
              </a:rPr>
              <a:t>j</a:t>
            </a:r>
            <a:r>
              <a:rPr lang="en-US" sz="1600" dirty="0" smtClean="0">
                <a:solidFill>
                  <a:srgbClr val="6E8080"/>
                </a:solidFill>
                <a:latin typeface="Lucida Sans Typewriter"/>
                <a:ea typeface="Courier New" charset="0"/>
                <a:cs typeface="Courier New" charset="0"/>
              </a:rPr>
              <a:t> &gt; 0 &amp;&amp; </a:t>
            </a:r>
            <a:r>
              <a:rPr lang="en-US" sz="1600" dirty="0" err="1" smtClean="0">
                <a:solidFill>
                  <a:srgbClr val="6E8080"/>
                </a:solidFill>
                <a:latin typeface="Lucida Sans Typewriter"/>
                <a:ea typeface="Courier New" charset="0"/>
                <a:cs typeface="Courier New" charset="0"/>
              </a:rPr>
              <a:t>a[j</a:t>
            </a:r>
            <a:r>
              <a:rPr lang="en-US" sz="1600" dirty="0" smtClean="0">
                <a:solidFill>
                  <a:srgbClr val="6E8080"/>
                </a:solidFill>
                <a:latin typeface="Lucida Sans Typewriter"/>
                <a:ea typeface="Courier New" charset="0"/>
                <a:cs typeface="Courier New" charset="0"/>
              </a:rPr>
              <a:t> - 1] &gt; next)</a:t>
            </a:r>
          </a:p>
          <a:p>
            <a:pPr>
              <a:spcBef>
                <a:spcPts val="0"/>
              </a:spcBef>
              <a:buNone/>
            </a:pPr>
            <a:r>
              <a:rPr lang="en-US" sz="1600" dirty="0" smtClean="0">
                <a:solidFill>
                  <a:srgbClr val="6E8080"/>
                </a:solidFill>
                <a:latin typeface="Lucida Sans Typewriter"/>
                <a:ea typeface="Courier New" charset="0"/>
                <a:cs typeface="Courier New" charset="0"/>
              </a:rPr>
              <a:t>         {</a:t>
            </a:r>
          </a:p>
          <a:p>
            <a:pPr>
              <a:spcBef>
                <a:spcPts val="0"/>
              </a:spcBef>
              <a:buNone/>
            </a:pPr>
            <a:r>
              <a:rPr lang="en-US" sz="1600" dirty="0" smtClean="0">
                <a:solidFill>
                  <a:srgbClr val="6E8080"/>
                </a:solidFill>
                <a:latin typeface="Lucida Sans Typewriter"/>
                <a:ea typeface="Courier New" charset="0"/>
                <a:cs typeface="Courier New" charset="0"/>
              </a:rPr>
              <a:t>            </a:t>
            </a:r>
            <a:r>
              <a:rPr lang="en-US" sz="1600" dirty="0" err="1" smtClean="0">
                <a:solidFill>
                  <a:srgbClr val="6E8080"/>
                </a:solidFill>
                <a:latin typeface="Lucida Sans Typewriter"/>
                <a:ea typeface="Courier New" charset="0"/>
                <a:cs typeface="Courier New" charset="0"/>
              </a:rPr>
              <a:t>a[j</a:t>
            </a:r>
            <a:r>
              <a:rPr lang="en-US" sz="1600" dirty="0" smtClean="0">
                <a:solidFill>
                  <a:srgbClr val="6E8080"/>
                </a:solidFill>
                <a:latin typeface="Lucida Sans Typewriter"/>
                <a:ea typeface="Courier New" charset="0"/>
                <a:cs typeface="Courier New" charset="0"/>
              </a:rPr>
              <a:t>] = </a:t>
            </a:r>
            <a:r>
              <a:rPr lang="en-US" sz="1600" dirty="0" err="1" smtClean="0">
                <a:solidFill>
                  <a:srgbClr val="6E8080"/>
                </a:solidFill>
                <a:latin typeface="Lucida Sans Typewriter"/>
                <a:ea typeface="Courier New" charset="0"/>
                <a:cs typeface="Courier New" charset="0"/>
              </a:rPr>
              <a:t>a[j</a:t>
            </a:r>
            <a:r>
              <a:rPr lang="en-US" sz="1600" dirty="0" smtClean="0">
                <a:solidFill>
                  <a:srgbClr val="6E8080"/>
                </a:solidFill>
                <a:latin typeface="Lucida Sans Typewriter"/>
                <a:ea typeface="Courier New" charset="0"/>
                <a:cs typeface="Courier New" charset="0"/>
              </a:rPr>
              <a:t> - 1];</a:t>
            </a:r>
          </a:p>
          <a:p>
            <a:pPr>
              <a:spcBef>
                <a:spcPts val="0"/>
              </a:spcBef>
              <a:buNone/>
            </a:pPr>
            <a:r>
              <a:rPr lang="en-US" sz="1600" dirty="0" smtClean="0">
                <a:solidFill>
                  <a:srgbClr val="6E8080"/>
                </a:solidFill>
                <a:latin typeface="Lucida Sans Typewriter"/>
                <a:ea typeface="Courier New" charset="0"/>
                <a:cs typeface="Courier New" charset="0"/>
              </a:rPr>
              <a:t>            </a:t>
            </a:r>
            <a:r>
              <a:rPr lang="en-US" sz="1600" dirty="0" err="1" smtClean="0">
                <a:solidFill>
                  <a:srgbClr val="6E8080"/>
                </a:solidFill>
                <a:latin typeface="Lucida Sans Typewriter"/>
                <a:ea typeface="Courier New" charset="0"/>
                <a:cs typeface="Courier New" charset="0"/>
              </a:rPr>
              <a:t>j</a:t>
            </a:r>
            <a:r>
              <a:rPr lang="en-US" sz="1600" dirty="0" smtClean="0">
                <a:solidFill>
                  <a:srgbClr val="6E8080"/>
                </a:solidFill>
                <a:latin typeface="Lucida Sans Typewriter"/>
                <a:ea typeface="Courier New" charset="0"/>
                <a:cs typeface="Courier New" charset="0"/>
              </a:rPr>
              <a:t>--;</a:t>
            </a:r>
          </a:p>
          <a:p>
            <a:pPr>
              <a:spcBef>
                <a:spcPts val="0"/>
              </a:spcBef>
              <a:buNone/>
            </a:pPr>
            <a:r>
              <a:rPr lang="en-US" sz="1600" dirty="0" smtClean="0">
                <a:solidFill>
                  <a:srgbClr val="6E8080"/>
                </a:solidFill>
                <a:latin typeface="Lucida Sans Typewriter"/>
                <a:ea typeface="Courier New" charset="0"/>
                <a:cs typeface="Courier New" charset="0"/>
              </a:rPr>
              <a:t>         }</a:t>
            </a:r>
          </a:p>
          <a:p>
            <a:pPr>
              <a:spcBef>
                <a:spcPts val="0"/>
              </a:spcBef>
              <a:buNone/>
            </a:pPr>
            <a:r>
              <a:rPr lang="en-US" sz="1600" dirty="0" smtClean="0">
                <a:solidFill>
                  <a:srgbClr val="6E8080"/>
                </a:solidFill>
                <a:latin typeface="Lucida Sans Typewriter"/>
                <a:ea typeface="Courier New" charset="0"/>
                <a:cs typeface="Courier New" charset="0"/>
              </a:rPr>
              <a:t>         // Insert the element</a:t>
            </a:r>
          </a:p>
          <a:p>
            <a:pPr>
              <a:spcBef>
                <a:spcPts val="0"/>
              </a:spcBef>
              <a:buNone/>
            </a:pPr>
            <a:r>
              <a:rPr lang="en-US" sz="1600" dirty="0" smtClean="0">
                <a:solidFill>
                  <a:srgbClr val="6E8080"/>
                </a:solidFill>
                <a:latin typeface="Lucida Sans Typewriter"/>
                <a:ea typeface="Courier New" charset="0"/>
                <a:cs typeface="Courier New" charset="0"/>
              </a:rPr>
              <a:t>         </a:t>
            </a:r>
            <a:r>
              <a:rPr lang="en-US" sz="1600" dirty="0" err="1" smtClean="0">
                <a:solidFill>
                  <a:srgbClr val="6E8080"/>
                </a:solidFill>
                <a:latin typeface="Lucida Sans Typewriter"/>
                <a:ea typeface="Courier New" charset="0"/>
                <a:cs typeface="Courier New" charset="0"/>
              </a:rPr>
              <a:t>a[j</a:t>
            </a:r>
            <a:r>
              <a:rPr lang="en-US" sz="1600" dirty="0" smtClean="0">
                <a:solidFill>
                  <a:srgbClr val="6E8080"/>
                </a:solidFill>
                <a:latin typeface="Lucida Sans Typewriter"/>
                <a:ea typeface="Courier New" charset="0"/>
                <a:cs typeface="Courier New" charset="0"/>
              </a:rPr>
              <a:t>] = next;</a:t>
            </a:r>
          </a:p>
          <a:p>
            <a:pPr>
              <a:spcBef>
                <a:spcPts val="0"/>
              </a:spcBef>
              <a:buNone/>
            </a:pPr>
            <a:r>
              <a:rPr lang="en-US" sz="1600" dirty="0" smtClean="0">
                <a:solidFill>
                  <a:srgbClr val="6E8080"/>
                </a:solidFill>
                <a:latin typeface="Lucida Sans Typewriter"/>
                <a:ea typeface="Courier New" charset="0"/>
                <a:cs typeface="Courier New" charset="0"/>
              </a:rPr>
              <a:t>      }</a:t>
            </a:r>
          </a:p>
          <a:p>
            <a:pPr>
              <a:spcBef>
                <a:spcPts val="0"/>
              </a:spcBef>
              <a:buNone/>
            </a:pPr>
            <a:r>
              <a:rPr lang="en-US" sz="1600" dirty="0" smtClean="0">
                <a:solidFill>
                  <a:srgbClr val="6E8080"/>
                </a:solidFill>
                <a:latin typeface="Lucida Sans Typewriter"/>
                <a:ea typeface="Courier New" charset="0"/>
                <a:cs typeface="Courier New" charset="0"/>
              </a:rPr>
              <a:t>   }</a:t>
            </a:r>
          </a:p>
          <a:p>
            <a:pPr>
              <a:spcBef>
                <a:spcPts val="0"/>
              </a:spcBef>
              <a:buNone/>
            </a:pPr>
            <a:r>
              <a:rPr lang="en-US" sz="1600" dirty="0" smtClean="0">
                <a:solidFill>
                  <a:srgbClr val="6E8080"/>
                </a:solidFill>
                <a:latin typeface="Lucida Sans Typewriter"/>
                <a:ea typeface="Courier New" charset="0"/>
                <a:cs typeface="Courier New" charset="0"/>
              </a:rPr>
              <a:t>}</a:t>
            </a:r>
            <a:endParaRPr lang="en-US" sz="1600" dirty="0"/>
          </a:p>
        </p:txBody>
      </p:sp>
    </p:spTree>
  </p:cSld>
  <p:clrMapOvr>
    <a:masterClrMapping/>
  </p:clrMapOvr>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smtClean="0"/>
              <a:t>Insertion Sort</a:t>
            </a:r>
            <a:endParaRPr lang="en-US" dirty="0"/>
          </a:p>
        </p:txBody>
      </p:sp>
      <p:sp>
        <p:nvSpPr>
          <p:cNvPr id="3" name="Content Placeholder 2"/>
          <p:cNvSpPr>
            <a:spLocks noGrp="1"/>
          </p:cNvSpPr>
          <p:nvPr>
            <p:ph idx="4294967295"/>
          </p:nvPr>
        </p:nvSpPr>
        <p:spPr>
          <a:xfrm>
            <a:off x="9525" y="921456"/>
            <a:ext cx="9134475" cy="5664807"/>
          </a:xfrm>
        </p:spPr>
        <p:txBody>
          <a:bodyPr/>
          <a:lstStyle/>
          <a:p>
            <a:r>
              <a:rPr lang="en-US" dirty="0" smtClean="0"/>
              <a:t>Insertion sort is the method that many people use to sort playing cards. Pick up one card at a time and insert it so that the cards stay sorted.</a:t>
            </a:r>
            <a:br>
              <a:rPr lang="en-US" dirty="0" smtClean="0"/>
            </a:br>
            <a:endParaRPr lang="en-US" dirty="0" smtClean="0"/>
          </a:p>
          <a:p>
            <a:endParaRPr lang="en-US" dirty="0" smtClean="0"/>
          </a:p>
          <a:p>
            <a:endParaRPr lang="en-US" dirty="0" smtClean="0"/>
          </a:p>
          <a:p>
            <a:endParaRPr lang="en-US" dirty="0" smtClean="0"/>
          </a:p>
          <a:p>
            <a:endParaRPr lang="en-US" dirty="0" smtClean="0"/>
          </a:p>
          <a:p>
            <a:r>
              <a:rPr lang="en-US" dirty="0" smtClean="0"/>
              <a:t>Insertion sort is an </a:t>
            </a:r>
            <a:r>
              <a:rPr lang="en-US" i="1" dirty="0" smtClean="0"/>
              <a:t>O</a:t>
            </a:r>
            <a:r>
              <a:rPr lang="en-US" dirty="0" smtClean="0"/>
              <a:t>(</a:t>
            </a:r>
            <a:r>
              <a:rPr lang="en-US" i="1" dirty="0" smtClean="0"/>
              <a:t>n</a:t>
            </a:r>
            <a:r>
              <a:rPr lang="en-US" baseline="30000" dirty="0" smtClean="0"/>
              <a:t>2</a:t>
            </a:r>
            <a:r>
              <a:rPr lang="en-US" dirty="0" smtClean="0"/>
              <a:t>) algorithm.</a:t>
            </a:r>
            <a:endParaRPr lang="en-US" dirty="0"/>
          </a:p>
        </p:txBody>
      </p:sp>
      <p:pic>
        <p:nvPicPr>
          <p:cNvPr id="9" name="Picture 8" descr="cards.jpg"/>
          <p:cNvPicPr>
            <a:picLocks noChangeAspect="1"/>
          </p:cNvPicPr>
          <p:nvPr/>
        </p:nvPicPr>
        <p:blipFill>
          <a:blip r:embed="rId2"/>
          <a:stretch>
            <a:fillRect/>
          </a:stretch>
        </p:blipFill>
        <p:spPr>
          <a:xfrm>
            <a:off x="491096" y="2142199"/>
            <a:ext cx="1295400" cy="2143125"/>
          </a:xfrm>
          <a:prstGeom prst="rect">
            <a:avLst/>
          </a:prstGeom>
        </p:spPr>
      </p:pic>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smtClean="0"/>
              <a:t>Merge Sort</a:t>
            </a:r>
            <a:endParaRPr lang="en-US" dirty="0"/>
          </a:p>
        </p:txBody>
      </p:sp>
      <p:sp>
        <p:nvSpPr>
          <p:cNvPr id="3" name="Content Placeholder 2"/>
          <p:cNvSpPr>
            <a:spLocks noGrp="1"/>
          </p:cNvSpPr>
          <p:nvPr>
            <p:ph idx="4294967295"/>
          </p:nvPr>
        </p:nvSpPr>
        <p:spPr>
          <a:xfrm>
            <a:off x="9525" y="921456"/>
            <a:ext cx="9134475" cy="5664807"/>
          </a:xfrm>
        </p:spPr>
        <p:txBody>
          <a:bodyPr/>
          <a:lstStyle/>
          <a:p>
            <a:r>
              <a:rPr lang="en-US" dirty="0" smtClean="0"/>
              <a:t>Sorts an array by</a:t>
            </a:r>
          </a:p>
          <a:p>
            <a:pPr lvl="1"/>
            <a:r>
              <a:rPr lang="en-US" dirty="0" smtClean="0"/>
              <a:t>Cutting the array in half </a:t>
            </a:r>
          </a:p>
          <a:p>
            <a:pPr lvl="1"/>
            <a:r>
              <a:rPr lang="en-US" dirty="0" smtClean="0"/>
              <a:t>Recursively sorting each half </a:t>
            </a:r>
          </a:p>
          <a:p>
            <a:pPr lvl="1"/>
            <a:r>
              <a:rPr lang="en-US" dirty="0" smtClean="0"/>
              <a:t>Merging the sorted halves </a:t>
            </a:r>
          </a:p>
          <a:p>
            <a:r>
              <a:rPr lang="en-US" dirty="0" smtClean="0"/>
              <a:t>Dramatically faster than the selection sort In merge sort, one sorts each half, then merges the sorted halves.</a:t>
            </a:r>
            <a:endParaRPr lang="en-US" dirty="0"/>
          </a:p>
        </p:txBody>
      </p:sp>
      <p:pic>
        <p:nvPicPr>
          <p:cNvPr id="5" name="Picture 4" descr="sorting_folders.jpg"/>
          <p:cNvPicPr>
            <a:picLocks noChangeAspect="1"/>
          </p:cNvPicPr>
          <p:nvPr/>
        </p:nvPicPr>
        <p:blipFill>
          <a:blip r:embed="rId2"/>
          <a:stretch>
            <a:fillRect/>
          </a:stretch>
        </p:blipFill>
        <p:spPr>
          <a:xfrm>
            <a:off x="488433" y="3428999"/>
            <a:ext cx="1171575" cy="1857375"/>
          </a:xfrm>
          <a:prstGeom prst="rect">
            <a:avLst/>
          </a:prstGeom>
        </p:spPr>
      </p:pic>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smtClean="0"/>
              <a:t>Merge Sort Example</a:t>
            </a:r>
            <a:endParaRPr lang="en-US" dirty="0"/>
          </a:p>
        </p:txBody>
      </p:sp>
      <p:sp>
        <p:nvSpPr>
          <p:cNvPr id="3" name="Content Placeholder 2"/>
          <p:cNvSpPr>
            <a:spLocks noGrp="1"/>
          </p:cNvSpPr>
          <p:nvPr>
            <p:ph idx="4294967295"/>
          </p:nvPr>
        </p:nvSpPr>
        <p:spPr>
          <a:xfrm>
            <a:off x="9525" y="921456"/>
            <a:ext cx="9134475" cy="5664807"/>
          </a:xfrm>
        </p:spPr>
        <p:txBody>
          <a:bodyPr/>
          <a:lstStyle/>
          <a:p>
            <a:r>
              <a:rPr lang="en-US" dirty="0" smtClean="0"/>
              <a:t>Divide an array in half and sort each half</a:t>
            </a:r>
            <a:br>
              <a:rPr lang="en-US" dirty="0" smtClean="0"/>
            </a:br>
            <a:endParaRPr lang="en-US" dirty="0" smtClean="0"/>
          </a:p>
          <a:p>
            <a:r>
              <a:rPr lang="en-US" dirty="0" smtClean="0"/>
              <a:t>Merge the two sorted arrays into a single sorted array</a:t>
            </a:r>
            <a:endParaRPr lang="en-US" dirty="0"/>
          </a:p>
        </p:txBody>
      </p:sp>
      <p:pic>
        <p:nvPicPr>
          <p:cNvPr id="6" name="Picture 5" descr="halves_array.png"/>
          <p:cNvPicPr>
            <a:picLocks noChangeAspect="1"/>
          </p:cNvPicPr>
          <p:nvPr/>
        </p:nvPicPr>
        <p:blipFill>
          <a:blip r:embed="rId2"/>
          <a:stretch>
            <a:fillRect/>
          </a:stretch>
        </p:blipFill>
        <p:spPr>
          <a:xfrm>
            <a:off x="453678" y="1305178"/>
            <a:ext cx="2769348" cy="437943"/>
          </a:xfrm>
          <a:prstGeom prst="rect">
            <a:avLst/>
          </a:prstGeom>
        </p:spPr>
      </p:pic>
      <p:pic>
        <p:nvPicPr>
          <p:cNvPr id="7" name="Picture 6" descr="merge.png"/>
          <p:cNvPicPr>
            <a:picLocks noChangeAspect="1"/>
          </p:cNvPicPr>
          <p:nvPr/>
        </p:nvPicPr>
        <p:blipFill>
          <a:blip r:embed="rId3"/>
          <a:stretch>
            <a:fillRect/>
          </a:stretch>
        </p:blipFill>
        <p:spPr>
          <a:xfrm>
            <a:off x="453678" y="2169399"/>
            <a:ext cx="5963758" cy="2949678"/>
          </a:xfrm>
          <a:prstGeom prst="rect">
            <a:avLst/>
          </a:prstGeom>
        </p:spPr>
      </p:pic>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smtClean="0"/>
              <a:t>Merge Sort</a:t>
            </a:r>
            <a:endParaRPr lang="en-US" dirty="0"/>
          </a:p>
        </p:txBody>
      </p:sp>
      <p:sp>
        <p:nvSpPr>
          <p:cNvPr id="3" name="Content Placeholder 2"/>
          <p:cNvSpPr>
            <a:spLocks noGrp="1"/>
          </p:cNvSpPr>
          <p:nvPr>
            <p:ph idx="4294967295"/>
          </p:nvPr>
        </p:nvSpPr>
        <p:spPr>
          <a:xfrm>
            <a:off x="9525" y="921456"/>
            <a:ext cx="9134475" cy="5664807"/>
          </a:xfrm>
        </p:spPr>
        <p:txBody>
          <a:bodyPr>
            <a:noAutofit/>
          </a:bodyPr>
          <a:lstStyle/>
          <a:p>
            <a:pPr>
              <a:spcBef>
                <a:spcPts val="0"/>
              </a:spcBef>
              <a:buNone/>
            </a:pPr>
            <a:r>
              <a:rPr lang="en-US" sz="1600" dirty="0" smtClean="0">
                <a:solidFill>
                  <a:srgbClr val="6E8080"/>
                </a:solidFill>
                <a:latin typeface="Lucida Sans Typewriter"/>
                <a:ea typeface="Courier New" charset="0"/>
                <a:cs typeface="Courier New" charset="0"/>
              </a:rPr>
              <a:t>public static void </a:t>
            </a:r>
            <a:r>
              <a:rPr lang="en-US" sz="1600" dirty="0" err="1" smtClean="0">
                <a:solidFill>
                  <a:srgbClr val="6E8080"/>
                </a:solidFill>
                <a:latin typeface="Lucida Sans Typewriter"/>
                <a:ea typeface="Courier New" charset="0"/>
                <a:cs typeface="Courier New" charset="0"/>
              </a:rPr>
              <a:t>sort(int</a:t>
            </a:r>
            <a:r>
              <a:rPr lang="en-US" sz="1600" dirty="0" smtClean="0">
                <a:solidFill>
                  <a:srgbClr val="6E8080"/>
                </a:solidFill>
                <a:latin typeface="Lucida Sans Typewriter"/>
                <a:ea typeface="Courier New" charset="0"/>
                <a:cs typeface="Courier New" charset="0"/>
              </a:rPr>
              <a:t>[] a)</a:t>
            </a:r>
          </a:p>
          <a:p>
            <a:pPr>
              <a:spcBef>
                <a:spcPts val="0"/>
              </a:spcBef>
              <a:buNone/>
            </a:pPr>
            <a:r>
              <a:rPr lang="en-US" sz="1600" dirty="0" smtClean="0">
                <a:solidFill>
                  <a:srgbClr val="6E8080"/>
                </a:solidFill>
                <a:latin typeface="Lucida Sans Typewriter"/>
                <a:ea typeface="Courier New" charset="0"/>
                <a:cs typeface="Courier New" charset="0"/>
              </a:rPr>
              <a:t>{</a:t>
            </a:r>
          </a:p>
          <a:p>
            <a:pPr>
              <a:spcBef>
                <a:spcPts val="0"/>
              </a:spcBef>
              <a:buNone/>
            </a:pPr>
            <a:r>
              <a:rPr lang="en-US" sz="1600" dirty="0" smtClean="0">
                <a:solidFill>
                  <a:srgbClr val="6E8080"/>
                </a:solidFill>
                <a:latin typeface="Lucida Sans Typewriter"/>
                <a:ea typeface="Courier New" charset="0"/>
                <a:cs typeface="Courier New" charset="0"/>
              </a:rPr>
              <a:t>   if (</a:t>
            </a:r>
            <a:r>
              <a:rPr lang="en-US" sz="1600" dirty="0" err="1" smtClean="0">
                <a:solidFill>
                  <a:srgbClr val="6E8080"/>
                </a:solidFill>
                <a:latin typeface="Lucida Sans Typewriter"/>
                <a:ea typeface="Courier New" charset="0"/>
                <a:cs typeface="Courier New" charset="0"/>
              </a:rPr>
              <a:t>a.length</a:t>
            </a:r>
            <a:r>
              <a:rPr lang="en-US" sz="1600" dirty="0" smtClean="0">
                <a:solidFill>
                  <a:srgbClr val="6E8080"/>
                </a:solidFill>
                <a:latin typeface="Lucida Sans Typewriter"/>
                <a:ea typeface="Courier New" charset="0"/>
                <a:cs typeface="Courier New" charset="0"/>
              </a:rPr>
              <a:t> &lt;= 1) { return; }</a:t>
            </a:r>
          </a:p>
          <a:p>
            <a:pPr>
              <a:spcBef>
                <a:spcPts val="0"/>
              </a:spcBef>
              <a:buNone/>
            </a:pPr>
            <a:r>
              <a:rPr lang="en-US" sz="1600" dirty="0" smtClean="0">
                <a:solidFill>
                  <a:srgbClr val="6E8080"/>
                </a:solidFill>
                <a:latin typeface="Lucida Sans Typewriter"/>
                <a:ea typeface="Courier New" charset="0"/>
                <a:cs typeface="Courier New" charset="0"/>
              </a:rPr>
              <a:t>   </a:t>
            </a:r>
            <a:r>
              <a:rPr lang="en-US" sz="1600" dirty="0" err="1" smtClean="0">
                <a:solidFill>
                  <a:srgbClr val="6E8080"/>
                </a:solidFill>
                <a:latin typeface="Lucida Sans Typewriter"/>
                <a:ea typeface="Courier New" charset="0"/>
                <a:cs typeface="Courier New" charset="0"/>
              </a:rPr>
              <a:t>int</a:t>
            </a:r>
            <a:r>
              <a:rPr lang="en-US" sz="1600" dirty="0" smtClean="0">
                <a:solidFill>
                  <a:srgbClr val="6E8080"/>
                </a:solidFill>
                <a:latin typeface="Lucida Sans Typewriter"/>
                <a:ea typeface="Courier New" charset="0"/>
                <a:cs typeface="Courier New" charset="0"/>
              </a:rPr>
              <a:t>[] first = new </a:t>
            </a:r>
            <a:r>
              <a:rPr lang="en-US" sz="1600" dirty="0" err="1" smtClean="0">
                <a:solidFill>
                  <a:srgbClr val="6E8080"/>
                </a:solidFill>
                <a:latin typeface="Lucida Sans Typewriter"/>
                <a:ea typeface="Courier New" charset="0"/>
                <a:cs typeface="Courier New" charset="0"/>
              </a:rPr>
              <a:t>int[a.length</a:t>
            </a:r>
            <a:r>
              <a:rPr lang="en-US" sz="1600" dirty="0" smtClean="0">
                <a:solidFill>
                  <a:srgbClr val="6E8080"/>
                </a:solidFill>
                <a:latin typeface="Lucida Sans Typewriter"/>
                <a:ea typeface="Courier New" charset="0"/>
                <a:cs typeface="Courier New" charset="0"/>
              </a:rPr>
              <a:t> / 2];</a:t>
            </a:r>
          </a:p>
          <a:p>
            <a:pPr>
              <a:spcBef>
                <a:spcPts val="0"/>
              </a:spcBef>
              <a:buNone/>
            </a:pPr>
            <a:r>
              <a:rPr lang="en-US" sz="1600" dirty="0" smtClean="0">
                <a:solidFill>
                  <a:srgbClr val="6E8080"/>
                </a:solidFill>
                <a:latin typeface="Lucida Sans Typewriter"/>
                <a:ea typeface="Courier New" charset="0"/>
                <a:cs typeface="Courier New" charset="0"/>
              </a:rPr>
              <a:t>   </a:t>
            </a:r>
            <a:r>
              <a:rPr lang="en-US" sz="1600" dirty="0" err="1" smtClean="0">
                <a:solidFill>
                  <a:srgbClr val="6E8080"/>
                </a:solidFill>
                <a:latin typeface="Lucida Sans Typewriter"/>
                <a:ea typeface="Courier New" charset="0"/>
                <a:cs typeface="Courier New" charset="0"/>
              </a:rPr>
              <a:t>int</a:t>
            </a:r>
            <a:r>
              <a:rPr lang="en-US" sz="1600" dirty="0" smtClean="0">
                <a:solidFill>
                  <a:srgbClr val="6E8080"/>
                </a:solidFill>
                <a:latin typeface="Lucida Sans Typewriter"/>
                <a:ea typeface="Courier New" charset="0"/>
                <a:cs typeface="Courier New" charset="0"/>
              </a:rPr>
              <a:t>[] second = new </a:t>
            </a:r>
            <a:r>
              <a:rPr lang="en-US" sz="1600" dirty="0" err="1" smtClean="0">
                <a:solidFill>
                  <a:srgbClr val="6E8080"/>
                </a:solidFill>
                <a:latin typeface="Lucida Sans Typewriter"/>
                <a:ea typeface="Courier New" charset="0"/>
                <a:cs typeface="Courier New" charset="0"/>
              </a:rPr>
              <a:t>int[a.length</a:t>
            </a:r>
            <a:r>
              <a:rPr lang="en-US" sz="1600" dirty="0" smtClean="0">
                <a:solidFill>
                  <a:srgbClr val="6E8080"/>
                </a:solidFill>
                <a:latin typeface="Lucida Sans Typewriter"/>
                <a:ea typeface="Courier New" charset="0"/>
                <a:cs typeface="Courier New" charset="0"/>
              </a:rPr>
              <a:t> - </a:t>
            </a:r>
            <a:r>
              <a:rPr lang="en-US" sz="1600" dirty="0" err="1" smtClean="0">
                <a:solidFill>
                  <a:srgbClr val="6E8080"/>
                </a:solidFill>
                <a:latin typeface="Lucida Sans Typewriter"/>
                <a:ea typeface="Courier New" charset="0"/>
                <a:cs typeface="Courier New" charset="0"/>
              </a:rPr>
              <a:t>first.length</a:t>
            </a:r>
            <a:r>
              <a:rPr lang="en-US" sz="1600" dirty="0" smtClean="0">
                <a:solidFill>
                  <a:srgbClr val="6E8080"/>
                </a:solidFill>
                <a:latin typeface="Lucida Sans Typewriter"/>
                <a:ea typeface="Courier New" charset="0"/>
                <a:cs typeface="Courier New" charset="0"/>
              </a:rPr>
              <a:t>];</a:t>
            </a:r>
          </a:p>
          <a:p>
            <a:pPr>
              <a:spcBef>
                <a:spcPts val="0"/>
              </a:spcBef>
              <a:buNone/>
            </a:pPr>
            <a:r>
              <a:rPr lang="en-US" sz="1600" dirty="0" smtClean="0">
                <a:solidFill>
                  <a:srgbClr val="6E8080"/>
                </a:solidFill>
                <a:latin typeface="Lucida Sans Typewriter"/>
                <a:ea typeface="Courier New" charset="0"/>
                <a:cs typeface="Courier New" charset="0"/>
              </a:rPr>
              <a:t>   // Copy the first half of a into first, the second half into second</a:t>
            </a:r>
          </a:p>
          <a:p>
            <a:pPr>
              <a:spcBef>
                <a:spcPts val="0"/>
              </a:spcBef>
              <a:buNone/>
            </a:pPr>
            <a:r>
              <a:rPr lang="en-US" sz="1600" dirty="0" smtClean="0">
                <a:solidFill>
                  <a:srgbClr val="6E8080"/>
                </a:solidFill>
                <a:latin typeface="Lucida Sans Typewriter"/>
                <a:ea typeface="Courier New" charset="0"/>
                <a:cs typeface="Courier New" charset="0"/>
              </a:rPr>
              <a:t>   . . .</a:t>
            </a:r>
          </a:p>
          <a:p>
            <a:pPr>
              <a:spcBef>
                <a:spcPts val="0"/>
              </a:spcBef>
              <a:buNone/>
            </a:pPr>
            <a:r>
              <a:rPr lang="en-US" sz="1600" dirty="0" smtClean="0">
                <a:solidFill>
                  <a:srgbClr val="6E8080"/>
                </a:solidFill>
                <a:latin typeface="Lucida Sans Typewriter"/>
                <a:ea typeface="Courier New" charset="0"/>
                <a:cs typeface="Courier New" charset="0"/>
              </a:rPr>
              <a:t>   </a:t>
            </a:r>
            <a:r>
              <a:rPr lang="en-US" sz="1600" dirty="0" err="1" smtClean="0">
                <a:solidFill>
                  <a:srgbClr val="6E8080"/>
                </a:solidFill>
                <a:latin typeface="Lucida Sans Typewriter"/>
                <a:ea typeface="Courier New" charset="0"/>
                <a:cs typeface="Courier New" charset="0"/>
              </a:rPr>
              <a:t>sort(first</a:t>
            </a:r>
            <a:r>
              <a:rPr lang="en-US" sz="1600" dirty="0" smtClean="0">
                <a:solidFill>
                  <a:srgbClr val="6E8080"/>
                </a:solidFill>
                <a:latin typeface="Lucida Sans Typewriter"/>
                <a:ea typeface="Courier New" charset="0"/>
                <a:cs typeface="Courier New" charset="0"/>
              </a:rPr>
              <a:t>);</a:t>
            </a:r>
          </a:p>
          <a:p>
            <a:pPr>
              <a:spcBef>
                <a:spcPts val="0"/>
              </a:spcBef>
              <a:buNone/>
            </a:pPr>
            <a:r>
              <a:rPr lang="en-US" sz="1600" dirty="0" smtClean="0">
                <a:solidFill>
                  <a:srgbClr val="6E8080"/>
                </a:solidFill>
                <a:latin typeface="Lucida Sans Typewriter"/>
                <a:ea typeface="Courier New" charset="0"/>
                <a:cs typeface="Courier New" charset="0"/>
              </a:rPr>
              <a:t>   </a:t>
            </a:r>
            <a:r>
              <a:rPr lang="en-US" sz="1600" dirty="0" err="1" smtClean="0">
                <a:solidFill>
                  <a:srgbClr val="6E8080"/>
                </a:solidFill>
                <a:latin typeface="Lucida Sans Typewriter"/>
                <a:ea typeface="Courier New" charset="0"/>
                <a:cs typeface="Courier New" charset="0"/>
              </a:rPr>
              <a:t>sort(second</a:t>
            </a:r>
            <a:r>
              <a:rPr lang="en-US" sz="1600" dirty="0" smtClean="0">
                <a:solidFill>
                  <a:srgbClr val="6E8080"/>
                </a:solidFill>
                <a:latin typeface="Lucida Sans Typewriter"/>
                <a:ea typeface="Courier New" charset="0"/>
                <a:cs typeface="Courier New" charset="0"/>
              </a:rPr>
              <a:t>);</a:t>
            </a:r>
          </a:p>
          <a:p>
            <a:pPr>
              <a:spcBef>
                <a:spcPts val="0"/>
              </a:spcBef>
              <a:buNone/>
            </a:pPr>
            <a:r>
              <a:rPr lang="en-US" sz="1600" dirty="0" smtClean="0">
                <a:solidFill>
                  <a:srgbClr val="6E8080"/>
                </a:solidFill>
                <a:latin typeface="Lucida Sans Typewriter"/>
                <a:ea typeface="Courier New" charset="0"/>
                <a:cs typeface="Courier New" charset="0"/>
              </a:rPr>
              <a:t>   </a:t>
            </a:r>
            <a:r>
              <a:rPr lang="en-US" sz="1600" dirty="0" err="1" smtClean="0">
                <a:solidFill>
                  <a:srgbClr val="6E8080"/>
                </a:solidFill>
                <a:latin typeface="Lucida Sans Typewriter"/>
                <a:ea typeface="Courier New" charset="0"/>
                <a:cs typeface="Courier New" charset="0"/>
              </a:rPr>
              <a:t>merge(first</a:t>
            </a:r>
            <a:r>
              <a:rPr lang="en-US" sz="1600" dirty="0" smtClean="0">
                <a:solidFill>
                  <a:srgbClr val="6E8080"/>
                </a:solidFill>
                <a:latin typeface="Lucida Sans Typewriter"/>
                <a:ea typeface="Courier New" charset="0"/>
                <a:cs typeface="Courier New" charset="0"/>
              </a:rPr>
              <a:t>, second, a);</a:t>
            </a:r>
          </a:p>
          <a:p>
            <a:pPr>
              <a:spcBef>
                <a:spcPts val="0"/>
              </a:spcBef>
              <a:buNone/>
            </a:pPr>
            <a:r>
              <a:rPr lang="en-US" sz="1600" dirty="0" smtClean="0">
                <a:solidFill>
                  <a:srgbClr val="6E8080"/>
                </a:solidFill>
                <a:latin typeface="Lucida Sans Typewriter"/>
                <a:ea typeface="Courier New" charset="0"/>
                <a:cs typeface="Courier New" charset="0"/>
              </a:rPr>
              <a:t>}</a:t>
            </a:r>
            <a:endParaRPr lang="en-US" sz="1600" dirty="0"/>
          </a:p>
        </p:txBody>
      </p:sp>
    </p:spTree>
  </p:cSld>
  <p:clrMapOvr>
    <a:masterClrMapping/>
  </p:clrMapOvr>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section_4/</a:t>
            </a:r>
            <a:r>
              <a:rPr lang="en-US" dirty="0" smtClean="0">
                <a:hlinkClick r:id="rId2" action="ppaction://hlinkfile"/>
              </a:rPr>
              <a:t>MergeSorter.java</a:t>
            </a:r>
            <a:endParaRPr lang="en-US" dirty="0"/>
          </a:p>
        </p:txBody>
      </p:sp>
      <p:sp>
        <p:nvSpPr>
          <p:cNvPr id="3" name="Content Placeholder 2"/>
          <p:cNvSpPr>
            <a:spLocks noGrp="1"/>
          </p:cNvSpPr>
          <p:nvPr>
            <p:ph idx="4294967295"/>
          </p:nvPr>
        </p:nvSpPr>
        <p:spPr>
          <a:xfrm>
            <a:off x="0" y="762000"/>
            <a:ext cx="9134475" cy="5770454"/>
          </a:xfrm>
        </p:spPr>
        <p:txBody>
          <a:bodyPr>
            <a:noAutofit/>
          </a:bodyPr>
          <a:lstStyle/>
          <a:p>
            <a:pPr>
              <a:spcBef>
                <a:spcPts val="0"/>
              </a:spcBef>
              <a:buNone/>
            </a:pPr>
            <a:r>
              <a:rPr lang="en-US" sz="1200" b="1" dirty="0" smtClean="0">
                <a:solidFill>
                  <a:srgbClr val="0073FF"/>
                </a:solidFill>
                <a:latin typeface="Courier"/>
                <a:ea typeface="Courier"/>
                <a:cs typeface="Courier"/>
              </a:rPr>
              <a:t>  1  </a:t>
            </a:r>
            <a:r>
              <a:rPr lang="en-US" sz="1200" dirty="0" smtClean="0">
                <a:solidFill>
                  <a:srgbClr val="000000"/>
                </a:solidFill>
                <a:latin typeface="Courier"/>
                <a:ea typeface="Courier"/>
                <a:cs typeface="Courier"/>
              </a:rPr>
              <a:t>/**</a:t>
            </a:r>
          </a:p>
          <a:p>
            <a:pPr>
              <a:spcBef>
                <a:spcPts val="0"/>
              </a:spcBef>
              <a:buNone/>
            </a:pPr>
            <a:r>
              <a:rPr lang="en-US" sz="1200" b="1" dirty="0" smtClean="0">
                <a:solidFill>
                  <a:srgbClr val="0073FF"/>
                </a:solidFill>
                <a:latin typeface="Courier"/>
                <a:ea typeface="Courier"/>
                <a:cs typeface="Courier"/>
              </a:rPr>
              <a:t>  2  </a:t>
            </a:r>
            <a:r>
              <a:rPr lang="en-US" sz="1200" dirty="0" smtClean="0">
                <a:solidFill>
                  <a:srgbClr val="000000"/>
                </a:solidFill>
                <a:latin typeface="Courier"/>
                <a:ea typeface="Courier"/>
                <a:cs typeface="Courier"/>
              </a:rPr>
              <a:t>   </a:t>
            </a:r>
            <a:r>
              <a:rPr lang="en-US" sz="1200" dirty="0" smtClean="0">
                <a:solidFill>
                  <a:srgbClr val="0073FF"/>
                </a:solidFill>
                <a:latin typeface="Times"/>
                <a:ea typeface="Times"/>
                <a:cs typeface="Times"/>
              </a:rPr>
              <a:t>The sort method of this class sorts an array, using the merge </a:t>
            </a:r>
          </a:p>
          <a:p>
            <a:pPr>
              <a:spcBef>
                <a:spcPts val="0"/>
              </a:spcBef>
              <a:buNone/>
            </a:pPr>
            <a:r>
              <a:rPr lang="en-US" sz="1200" b="1" dirty="0" smtClean="0">
                <a:solidFill>
                  <a:srgbClr val="0073FF"/>
                </a:solidFill>
                <a:latin typeface="Courier"/>
                <a:ea typeface="Courier"/>
                <a:cs typeface="Courier"/>
              </a:rPr>
              <a:t>  3  </a:t>
            </a:r>
            <a:r>
              <a:rPr lang="en-US" sz="1200" dirty="0" smtClean="0">
                <a:solidFill>
                  <a:srgbClr val="000000"/>
                </a:solidFill>
                <a:latin typeface="Courier"/>
                <a:ea typeface="Courier"/>
                <a:cs typeface="Courier"/>
              </a:rPr>
              <a:t>   </a:t>
            </a:r>
            <a:r>
              <a:rPr lang="en-US" sz="1200" dirty="0" smtClean="0">
                <a:solidFill>
                  <a:srgbClr val="0073FF"/>
                </a:solidFill>
                <a:latin typeface="Times"/>
                <a:ea typeface="Times"/>
                <a:cs typeface="Times"/>
              </a:rPr>
              <a:t>sort algorithm.</a:t>
            </a:r>
          </a:p>
          <a:p>
            <a:pPr>
              <a:spcBef>
                <a:spcPts val="0"/>
              </a:spcBef>
              <a:buNone/>
            </a:pPr>
            <a:r>
              <a:rPr lang="en-US" sz="1200" b="1" dirty="0" smtClean="0">
                <a:solidFill>
                  <a:srgbClr val="0073FF"/>
                </a:solidFill>
                <a:latin typeface="Courier"/>
                <a:ea typeface="Courier"/>
                <a:cs typeface="Courier"/>
              </a:rPr>
              <a:t>  4  </a:t>
            </a:r>
            <a:r>
              <a:rPr lang="en-US" sz="1200" dirty="0" smtClean="0">
                <a:solidFill>
                  <a:srgbClr val="000000"/>
                </a:solidFill>
                <a:latin typeface="Courier"/>
                <a:ea typeface="Courier"/>
                <a:cs typeface="Courier"/>
              </a:rPr>
              <a:t>*/</a:t>
            </a:r>
          </a:p>
          <a:p>
            <a:pPr>
              <a:spcBef>
                <a:spcPts val="0"/>
              </a:spcBef>
              <a:buNone/>
            </a:pPr>
            <a:r>
              <a:rPr lang="en-US" sz="1200" b="1" dirty="0" smtClean="0">
                <a:solidFill>
                  <a:srgbClr val="0073FF"/>
                </a:solidFill>
                <a:latin typeface="Courier"/>
                <a:ea typeface="Courier"/>
                <a:cs typeface="Courier"/>
              </a:rPr>
              <a:t>  5  </a:t>
            </a:r>
            <a:r>
              <a:rPr lang="en-US" sz="1200" dirty="0" smtClean="0">
                <a:solidFill>
                  <a:srgbClr val="CC0066"/>
                </a:solidFill>
                <a:latin typeface="Courier"/>
                <a:ea typeface="Courier"/>
                <a:cs typeface="Courier"/>
              </a:rPr>
              <a:t>public</a:t>
            </a:r>
            <a:r>
              <a:rPr lang="en-US" sz="1200" dirty="0" smtClean="0">
                <a:solidFill>
                  <a:srgbClr val="000000"/>
                </a:solidFill>
                <a:latin typeface="Courier"/>
                <a:ea typeface="Courier"/>
                <a:cs typeface="Courier"/>
              </a:rPr>
              <a:t> </a:t>
            </a:r>
            <a:r>
              <a:rPr lang="en-US" sz="1200" dirty="0" smtClean="0">
                <a:solidFill>
                  <a:srgbClr val="CC0066"/>
                </a:solidFill>
                <a:latin typeface="Courier"/>
                <a:ea typeface="Courier"/>
                <a:cs typeface="Courier"/>
              </a:rPr>
              <a:t>class</a:t>
            </a:r>
            <a:r>
              <a:rPr lang="en-US" sz="1200" dirty="0" smtClean="0">
                <a:solidFill>
                  <a:srgbClr val="000000"/>
                </a:solidFill>
                <a:latin typeface="Courier"/>
                <a:ea typeface="Courier"/>
                <a:cs typeface="Courier"/>
              </a:rPr>
              <a:t> </a:t>
            </a:r>
            <a:r>
              <a:rPr lang="en-US" sz="1200" dirty="0" err="1" smtClean="0">
                <a:solidFill>
                  <a:srgbClr val="000000"/>
                </a:solidFill>
                <a:latin typeface="Courier"/>
                <a:ea typeface="Courier"/>
                <a:cs typeface="Courier"/>
              </a:rPr>
              <a:t>MergeSorter</a:t>
            </a:r>
            <a:endParaRPr lang="en-US" sz="1200" dirty="0" smtClean="0">
              <a:solidFill>
                <a:srgbClr val="000000"/>
              </a:solidFill>
              <a:latin typeface="Courier"/>
              <a:ea typeface="Courier"/>
              <a:cs typeface="Courier"/>
            </a:endParaRPr>
          </a:p>
          <a:p>
            <a:pPr>
              <a:spcBef>
                <a:spcPts val="0"/>
              </a:spcBef>
              <a:buNone/>
            </a:pPr>
            <a:r>
              <a:rPr lang="en-US" sz="1200" b="1" dirty="0" smtClean="0">
                <a:solidFill>
                  <a:srgbClr val="0073FF"/>
                </a:solidFill>
                <a:latin typeface="Courier"/>
                <a:ea typeface="Courier"/>
                <a:cs typeface="Courier"/>
              </a:rPr>
              <a:t>  6  </a:t>
            </a:r>
            <a:r>
              <a:rPr lang="en-US" sz="1200" dirty="0" smtClean="0">
                <a:solidFill>
                  <a:srgbClr val="000000"/>
                </a:solidFill>
                <a:latin typeface="Courier"/>
                <a:ea typeface="Courier"/>
                <a:cs typeface="Courier"/>
              </a:rPr>
              <a:t>{</a:t>
            </a:r>
          </a:p>
          <a:p>
            <a:pPr>
              <a:spcBef>
                <a:spcPts val="0"/>
              </a:spcBef>
              <a:buNone/>
            </a:pPr>
            <a:r>
              <a:rPr lang="en-US" sz="1200" b="1" dirty="0" smtClean="0">
                <a:solidFill>
                  <a:srgbClr val="0073FF"/>
                </a:solidFill>
                <a:latin typeface="Courier"/>
                <a:ea typeface="Courier"/>
                <a:cs typeface="Courier"/>
              </a:rPr>
              <a:t>  7  </a:t>
            </a:r>
            <a:r>
              <a:rPr lang="en-US" sz="1200" dirty="0" smtClean="0">
                <a:solidFill>
                  <a:srgbClr val="000000"/>
                </a:solidFill>
                <a:latin typeface="Courier"/>
                <a:ea typeface="Courier"/>
                <a:cs typeface="Courier"/>
              </a:rPr>
              <a:t>   /**</a:t>
            </a:r>
          </a:p>
          <a:p>
            <a:pPr>
              <a:spcBef>
                <a:spcPts val="0"/>
              </a:spcBef>
              <a:buNone/>
            </a:pPr>
            <a:r>
              <a:rPr lang="en-US" sz="1200" b="1" dirty="0" smtClean="0">
                <a:solidFill>
                  <a:srgbClr val="0073FF"/>
                </a:solidFill>
                <a:latin typeface="Courier"/>
                <a:ea typeface="Courier"/>
                <a:cs typeface="Courier"/>
              </a:rPr>
              <a:t>  8  </a:t>
            </a:r>
            <a:r>
              <a:rPr lang="en-US" sz="1200" dirty="0" smtClean="0">
                <a:solidFill>
                  <a:srgbClr val="000000"/>
                </a:solidFill>
                <a:latin typeface="Courier"/>
                <a:ea typeface="Courier"/>
                <a:cs typeface="Courier"/>
              </a:rPr>
              <a:t>      </a:t>
            </a:r>
            <a:r>
              <a:rPr lang="en-US" sz="1200" dirty="0" smtClean="0">
                <a:solidFill>
                  <a:srgbClr val="0073FF"/>
                </a:solidFill>
                <a:latin typeface="Times"/>
                <a:ea typeface="Times"/>
                <a:cs typeface="Times"/>
              </a:rPr>
              <a:t>Sorts an array, using merge sort.</a:t>
            </a:r>
          </a:p>
          <a:p>
            <a:pPr>
              <a:spcBef>
                <a:spcPts val="0"/>
              </a:spcBef>
              <a:buNone/>
            </a:pPr>
            <a:r>
              <a:rPr lang="en-US" sz="1200" b="1" dirty="0" smtClean="0">
                <a:solidFill>
                  <a:srgbClr val="0073FF"/>
                </a:solidFill>
                <a:latin typeface="Courier"/>
                <a:ea typeface="Courier"/>
                <a:cs typeface="Courier"/>
              </a:rPr>
              <a:t>  9  </a:t>
            </a:r>
            <a:r>
              <a:rPr lang="en-US" sz="1200" dirty="0" smtClean="0">
                <a:solidFill>
                  <a:srgbClr val="000000"/>
                </a:solidFill>
                <a:latin typeface="Courier"/>
                <a:ea typeface="Courier"/>
                <a:cs typeface="Courier"/>
              </a:rPr>
              <a:t>      @</a:t>
            </a:r>
            <a:r>
              <a:rPr lang="en-US" sz="1200" dirty="0" err="1" smtClean="0">
                <a:solidFill>
                  <a:srgbClr val="000000"/>
                </a:solidFill>
                <a:latin typeface="Courier"/>
                <a:ea typeface="Courier"/>
                <a:cs typeface="Courier"/>
              </a:rPr>
              <a:t>param</a:t>
            </a:r>
            <a:r>
              <a:rPr lang="en-US" sz="1200" dirty="0" smtClean="0">
                <a:solidFill>
                  <a:srgbClr val="000000"/>
                </a:solidFill>
                <a:latin typeface="Courier"/>
                <a:ea typeface="Courier"/>
                <a:cs typeface="Courier"/>
              </a:rPr>
              <a:t> a</a:t>
            </a:r>
            <a:r>
              <a:rPr lang="en-US" sz="1200" dirty="0" smtClean="0">
                <a:solidFill>
                  <a:srgbClr val="0073FF"/>
                </a:solidFill>
                <a:latin typeface="Times"/>
                <a:ea typeface="Times"/>
                <a:cs typeface="Times"/>
              </a:rPr>
              <a:t> the array to sort</a:t>
            </a:r>
          </a:p>
          <a:p>
            <a:pPr>
              <a:spcBef>
                <a:spcPts val="0"/>
              </a:spcBef>
              <a:buNone/>
            </a:pPr>
            <a:r>
              <a:rPr lang="en-US" sz="1200" b="1" dirty="0" smtClean="0">
                <a:solidFill>
                  <a:srgbClr val="0073FF"/>
                </a:solidFill>
                <a:latin typeface="Courier"/>
                <a:ea typeface="Courier"/>
                <a:cs typeface="Courier"/>
              </a:rPr>
              <a:t> 10  </a:t>
            </a:r>
            <a:r>
              <a:rPr lang="en-US" sz="1200" dirty="0" smtClean="0">
                <a:solidFill>
                  <a:srgbClr val="000000"/>
                </a:solidFill>
                <a:latin typeface="Courier"/>
                <a:ea typeface="Courier"/>
                <a:cs typeface="Courier"/>
              </a:rPr>
              <a:t>   */</a:t>
            </a:r>
          </a:p>
          <a:p>
            <a:pPr>
              <a:spcBef>
                <a:spcPts val="0"/>
              </a:spcBef>
              <a:buNone/>
            </a:pPr>
            <a:r>
              <a:rPr lang="en-US" sz="1200" b="1" dirty="0" smtClean="0">
                <a:solidFill>
                  <a:srgbClr val="0073FF"/>
                </a:solidFill>
                <a:latin typeface="Courier"/>
                <a:ea typeface="Courier"/>
                <a:cs typeface="Courier"/>
              </a:rPr>
              <a:t> 11  </a:t>
            </a:r>
            <a:r>
              <a:rPr lang="en-US" sz="1200" dirty="0" smtClean="0">
                <a:solidFill>
                  <a:srgbClr val="000000"/>
                </a:solidFill>
                <a:latin typeface="Courier"/>
                <a:ea typeface="Courier"/>
                <a:cs typeface="Courier"/>
              </a:rPr>
              <a:t>   </a:t>
            </a:r>
            <a:r>
              <a:rPr lang="en-US" sz="1200" dirty="0" smtClean="0">
                <a:solidFill>
                  <a:srgbClr val="CC0066"/>
                </a:solidFill>
                <a:latin typeface="Courier"/>
                <a:ea typeface="Courier"/>
                <a:cs typeface="Courier"/>
              </a:rPr>
              <a:t>public</a:t>
            </a:r>
            <a:r>
              <a:rPr lang="en-US" sz="1200" dirty="0" smtClean="0">
                <a:solidFill>
                  <a:srgbClr val="000000"/>
                </a:solidFill>
                <a:latin typeface="Courier"/>
                <a:ea typeface="Courier"/>
                <a:cs typeface="Courier"/>
              </a:rPr>
              <a:t> </a:t>
            </a:r>
            <a:r>
              <a:rPr lang="en-US" sz="1200" dirty="0" smtClean="0">
                <a:solidFill>
                  <a:srgbClr val="CC0066"/>
                </a:solidFill>
                <a:latin typeface="Courier"/>
                <a:ea typeface="Courier"/>
                <a:cs typeface="Courier"/>
              </a:rPr>
              <a:t>static</a:t>
            </a:r>
            <a:r>
              <a:rPr lang="en-US" sz="1200" dirty="0" smtClean="0">
                <a:solidFill>
                  <a:srgbClr val="000000"/>
                </a:solidFill>
                <a:latin typeface="Courier"/>
                <a:ea typeface="Courier"/>
                <a:cs typeface="Courier"/>
              </a:rPr>
              <a:t> </a:t>
            </a:r>
            <a:r>
              <a:rPr lang="en-US" sz="1200" dirty="0" smtClean="0">
                <a:solidFill>
                  <a:srgbClr val="CC0066"/>
                </a:solidFill>
                <a:latin typeface="Courier"/>
                <a:ea typeface="Courier"/>
                <a:cs typeface="Courier"/>
              </a:rPr>
              <a:t>void</a:t>
            </a:r>
            <a:r>
              <a:rPr lang="en-US" sz="1200" dirty="0" smtClean="0">
                <a:solidFill>
                  <a:srgbClr val="000000"/>
                </a:solidFill>
                <a:latin typeface="Courier"/>
                <a:ea typeface="Courier"/>
                <a:cs typeface="Courier"/>
              </a:rPr>
              <a:t> </a:t>
            </a:r>
            <a:r>
              <a:rPr lang="en-US" sz="1200" dirty="0" err="1" smtClean="0">
                <a:solidFill>
                  <a:srgbClr val="000000"/>
                </a:solidFill>
                <a:latin typeface="Courier"/>
                <a:ea typeface="Courier"/>
                <a:cs typeface="Courier"/>
              </a:rPr>
              <a:t>sort(</a:t>
            </a:r>
            <a:r>
              <a:rPr lang="en-US" sz="1200" dirty="0" err="1" smtClean="0">
                <a:solidFill>
                  <a:srgbClr val="CC0066"/>
                </a:solidFill>
                <a:latin typeface="Courier"/>
                <a:ea typeface="Courier"/>
                <a:cs typeface="Courier"/>
              </a:rPr>
              <a:t>int</a:t>
            </a:r>
            <a:r>
              <a:rPr lang="en-US" sz="1200" dirty="0" smtClean="0">
                <a:solidFill>
                  <a:srgbClr val="000000"/>
                </a:solidFill>
                <a:latin typeface="Courier"/>
                <a:ea typeface="Courier"/>
                <a:cs typeface="Courier"/>
              </a:rPr>
              <a:t>[] a)</a:t>
            </a:r>
          </a:p>
          <a:p>
            <a:pPr>
              <a:spcBef>
                <a:spcPts val="0"/>
              </a:spcBef>
              <a:buNone/>
            </a:pPr>
            <a:r>
              <a:rPr lang="en-US" sz="1200" b="1" dirty="0" smtClean="0">
                <a:solidFill>
                  <a:srgbClr val="0073FF"/>
                </a:solidFill>
                <a:latin typeface="Courier"/>
                <a:ea typeface="Courier"/>
                <a:cs typeface="Courier"/>
              </a:rPr>
              <a:t> 12  </a:t>
            </a:r>
            <a:r>
              <a:rPr lang="en-US" sz="1200" dirty="0" smtClean="0">
                <a:solidFill>
                  <a:srgbClr val="000000"/>
                </a:solidFill>
                <a:latin typeface="Courier"/>
                <a:ea typeface="Courier"/>
                <a:cs typeface="Courier"/>
              </a:rPr>
              <a:t>   {  </a:t>
            </a:r>
          </a:p>
          <a:p>
            <a:pPr>
              <a:spcBef>
                <a:spcPts val="0"/>
              </a:spcBef>
              <a:buNone/>
            </a:pPr>
            <a:r>
              <a:rPr lang="en-US" sz="1200" b="1" dirty="0" smtClean="0">
                <a:solidFill>
                  <a:srgbClr val="0073FF"/>
                </a:solidFill>
                <a:latin typeface="Courier"/>
                <a:ea typeface="Courier"/>
                <a:cs typeface="Courier"/>
              </a:rPr>
              <a:t> 13  </a:t>
            </a:r>
            <a:r>
              <a:rPr lang="en-US" sz="1200" dirty="0" smtClean="0">
                <a:solidFill>
                  <a:srgbClr val="000000"/>
                </a:solidFill>
                <a:latin typeface="Courier"/>
                <a:ea typeface="Courier"/>
                <a:cs typeface="Courier"/>
              </a:rPr>
              <a:t>      </a:t>
            </a:r>
            <a:r>
              <a:rPr lang="en-US" sz="1200" dirty="0" smtClean="0">
                <a:solidFill>
                  <a:srgbClr val="CC0066"/>
                </a:solidFill>
                <a:latin typeface="Courier"/>
                <a:ea typeface="Courier"/>
                <a:cs typeface="Courier"/>
              </a:rPr>
              <a:t>if</a:t>
            </a:r>
            <a:r>
              <a:rPr lang="en-US" sz="1200" dirty="0" smtClean="0">
                <a:solidFill>
                  <a:srgbClr val="000000"/>
                </a:solidFill>
                <a:latin typeface="Courier"/>
                <a:ea typeface="Courier"/>
                <a:cs typeface="Courier"/>
              </a:rPr>
              <a:t> (</a:t>
            </a:r>
            <a:r>
              <a:rPr lang="en-US" sz="1200" dirty="0" err="1" smtClean="0">
                <a:solidFill>
                  <a:srgbClr val="000000"/>
                </a:solidFill>
                <a:latin typeface="Courier"/>
                <a:ea typeface="Courier"/>
                <a:cs typeface="Courier"/>
              </a:rPr>
              <a:t>a.length</a:t>
            </a:r>
            <a:r>
              <a:rPr lang="en-US" sz="1200" dirty="0" smtClean="0">
                <a:solidFill>
                  <a:srgbClr val="000000"/>
                </a:solidFill>
                <a:latin typeface="Courier"/>
                <a:ea typeface="Courier"/>
                <a:cs typeface="Courier"/>
              </a:rPr>
              <a:t> &lt;= </a:t>
            </a:r>
            <a:r>
              <a:rPr lang="en-US" sz="1200" dirty="0" smtClean="0">
                <a:solidFill>
                  <a:srgbClr val="66FF19"/>
                </a:solidFill>
                <a:latin typeface="Courier"/>
                <a:ea typeface="Courier"/>
                <a:cs typeface="Courier"/>
              </a:rPr>
              <a:t>1</a:t>
            </a:r>
            <a:r>
              <a:rPr lang="en-US" sz="1200" dirty="0" smtClean="0">
                <a:solidFill>
                  <a:srgbClr val="000000"/>
                </a:solidFill>
                <a:latin typeface="Courier"/>
                <a:ea typeface="Courier"/>
                <a:cs typeface="Courier"/>
              </a:rPr>
              <a:t>) { </a:t>
            </a:r>
            <a:r>
              <a:rPr lang="en-US" sz="1200" dirty="0" smtClean="0">
                <a:solidFill>
                  <a:srgbClr val="CC0066"/>
                </a:solidFill>
                <a:latin typeface="Courier"/>
                <a:ea typeface="Courier"/>
                <a:cs typeface="Courier"/>
              </a:rPr>
              <a:t>return</a:t>
            </a:r>
            <a:r>
              <a:rPr lang="en-US" sz="1200" dirty="0" smtClean="0">
                <a:solidFill>
                  <a:srgbClr val="000000"/>
                </a:solidFill>
                <a:latin typeface="Courier"/>
                <a:ea typeface="Courier"/>
                <a:cs typeface="Courier"/>
              </a:rPr>
              <a:t>; }</a:t>
            </a:r>
          </a:p>
          <a:p>
            <a:pPr>
              <a:spcBef>
                <a:spcPts val="0"/>
              </a:spcBef>
              <a:buNone/>
            </a:pPr>
            <a:r>
              <a:rPr lang="en-US" sz="1200" b="1" dirty="0" smtClean="0">
                <a:solidFill>
                  <a:srgbClr val="0073FF"/>
                </a:solidFill>
                <a:latin typeface="Courier"/>
                <a:ea typeface="Courier"/>
                <a:cs typeface="Courier"/>
              </a:rPr>
              <a:t> 14  </a:t>
            </a:r>
            <a:r>
              <a:rPr lang="en-US" sz="1200" dirty="0" smtClean="0">
                <a:solidFill>
                  <a:srgbClr val="000000"/>
                </a:solidFill>
                <a:latin typeface="Courier"/>
                <a:ea typeface="Courier"/>
                <a:cs typeface="Courier"/>
              </a:rPr>
              <a:t>      </a:t>
            </a:r>
            <a:r>
              <a:rPr lang="en-US" sz="1200" dirty="0" err="1" smtClean="0">
                <a:solidFill>
                  <a:srgbClr val="CC0066"/>
                </a:solidFill>
                <a:latin typeface="Courier"/>
                <a:ea typeface="Courier"/>
                <a:cs typeface="Courier"/>
              </a:rPr>
              <a:t>int</a:t>
            </a:r>
            <a:r>
              <a:rPr lang="en-US" sz="1200" dirty="0" smtClean="0">
                <a:solidFill>
                  <a:srgbClr val="000000"/>
                </a:solidFill>
                <a:latin typeface="Courier"/>
                <a:ea typeface="Courier"/>
                <a:cs typeface="Courier"/>
              </a:rPr>
              <a:t>[] first = </a:t>
            </a:r>
            <a:r>
              <a:rPr lang="en-US" sz="1200" dirty="0" smtClean="0">
                <a:solidFill>
                  <a:srgbClr val="CC0066"/>
                </a:solidFill>
                <a:latin typeface="Courier"/>
                <a:ea typeface="Courier"/>
                <a:cs typeface="Courier"/>
              </a:rPr>
              <a:t>new</a:t>
            </a:r>
            <a:r>
              <a:rPr lang="en-US" sz="1200" dirty="0" smtClean="0">
                <a:solidFill>
                  <a:srgbClr val="000000"/>
                </a:solidFill>
                <a:latin typeface="Courier"/>
                <a:ea typeface="Courier"/>
                <a:cs typeface="Courier"/>
              </a:rPr>
              <a:t> </a:t>
            </a:r>
            <a:r>
              <a:rPr lang="en-US" sz="1200" dirty="0" err="1" smtClean="0">
                <a:solidFill>
                  <a:srgbClr val="CC0066"/>
                </a:solidFill>
                <a:latin typeface="Courier"/>
                <a:ea typeface="Courier"/>
                <a:cs typeface="Courier"/>
              </a:rPr>
              <a:t>int</a:t>
            </a:r>
            <a:r>
              <a:rPr lang="en-US" sz="1200" dirty="0" err="1" smtClean="0">
                <a:solidFill>
                  <a:srgbClr val="000000"/>
                </a:solidFill>
                <a:latin typeface="Courier"/>
                <a:ea typeface="Courier"/>
                <a:cs typeface="Courier"/>
              </a:rPr>
              <a:t>[a.length</a:t>
            </a:r>
            <a:r>
              <a:rPr lang="en-US" sz="1200" dirty="0" smtClean="0">
                <a:solidFill>
                  <a:srgbClr val="000000"/>
                </a:solidFill>
                <a:latin typeface="Courier"/>
                <a:ea typeface="Courier"/>
                <a:cs typeface="Courier"/>
              </a:rPr>
              <a:t> / </a:t>
            </a:r>
            <a:r>
              <a:rPr lang="en-US" sz="1200" dirty="0" smtClean="0">
                <a:solidFill>
                  <a:srgbClr val="66FF19"/>
                </a:solidFill>
                <a:latin typeface="Courier"/>
                <a:ea typeface="Courier"/>
                <a:cs typeface="Courier"/>
              </a:rPr>
              <a:t>2</a:t>
            </a:r>
            <a:r>
              <a:rPr lang="en-US" sz="1200" dirty="0" smtClean="0">
                <a:solidFill>
                  <a:srgbClr val="000000"/>
                </a:solidFill>
                <a:latin typeface="Courier"/>
                <a:ea typeface="Courier"/>
                <a:cs typeface="Courier"/>
              </a:rPr>
              <a:t>];</a:t>
            </a:r>
          </a:p>
          <a:p>
            <a:pPr>
              <a:spcBef>
                <a:spcPts val="0"/>
              </a:spcBef>
              <a:buNone/>
            </a:pPr>
            <a:r>
              <a:rPr lang="en-US" sz="1200" b="1" dirty="0" smtClean="0">
                <a:solidFill>
                  <a:srgbClr val="0073FF"/>
                </a:solidFill>
                <a:latin typeface="Courier"/>
                <a:ea typeface="Courier"/>
                <a:cs typeface="Courier"/>
              </a:rPr>
              <a:t> 15  </a:t>
            </a:r>
            <a:r>
              <a:rPr lang="en-US" sz="1200" dirty="0" smtClean="0">
                <a:solidFill>
                  <a:srgbClr val="000000"/>
                </a:solidFill>
                <a:latin typeface="Courier"/>
                <a:ea typeface="Courier"/>
                <a:cs typeface="Courier"/>
              </a:rPr>
              <a:t>      </a:t>
            </a:r>
            <a:r>
              <a:rPr lang="en-US" sz="1200" dirty="0" err="1" smtClean="0">
                <a:solidFill>
                  <a:srgbClr val="CC0066"/>
                </a:solidFill>
                <a:latin typeface="Courier"/>
                <a:ea typeface="Courier"/>
                <a:cs typeface="Courier"/>
              </a:rPr>
              <a:t>int</a:t>
            </a:r>
            <a:r>
              <a:rPr lang="en-US" sz="1200" dirty="0" smtClean="0">
                <a:solidFill>
                  <a:srgbClr val="000000"/>
                </a:solidFill>
                <a:latin typeface="Courier"/>
                <a:ea typeface="Courier"/>
                <a:cs typeface="Courier"/>
              </a:rPr>
              <a:t>[] second = </a:t>
            </a:r>
            <a:r>
              <a:rPr lang="en-US" sz="1200" dirty="0" smtClean="0">
                <a:solidFill>
                  <a:srgbClr val="CC0066"/>
                </a:solidFill>
                <a:latin typeface="Courier"/>
                <a:ea typeface="Courier"/>
                <a:cs typeface="Courier"/>
              </a:rPr>
              <a:t>new</a:t>
            </a:r>
            <a:r>
              <a:rPr lang="en-US" sz="1200" dirty="0" smtClean="0">
                <a:solidFill>
                  <a:srgbClr val="000000"/>
                </a:solidFill>
                <a:latin typeface="Courier"/>
                <a:ea typeface="Courier"/>
                <a:cs typeface="Courier"/>
              </a:rPr>
              <a:t> </a:t>
            </a:r>
            <a:r>
              <a:rPr lang="en-US" sz="1200" dirty="0" err="1" smtClean="0">
                <a:solidFill>
                  <a:srgbClr val="CC0066"/>
                </a:solidFill>
                <a:latin typeface="Courier"/>
                <a:ea typeface="Courier"/>
                <a:cs typeface="Courier"/>
              </a:rPr>
              <a:t>int</a:t>
            </a:r>
            <a:r>
              <a:rPr lang="en-US" sz="1200" dirty="0" err="1" smtClean="0">
                <a:solidFill>
                  <a:srgbClr val="000000"/>
                </a:solidFill>
                <a:latin typeface="Courier"/>
                <a:ea typeface="Courier"/>
                <a:cs typeface="Courier"/>
              </a:rPr>
              <a:t>[a.length</a:t>
            </a:r>
            <a:r>
              <a:rPr lang="en-US" sz="1200" dirty="0" smtClean="0">
                <a:solidFill>
                  <a:srgbClr val="000000"/>
                </a:solidFill>
                <a:latin typeface="Courier"/>
                <a:ea typeface="Courier"/>
                <a:cs typeface="Courier"/>
              </a:rPr>
              <a:t> - </a:t>
            </a:r>
            <a:r>
              <a:rPr lang="en-US" sz="1200" dirty="0" err="1" smtClean="0">
                <a:solidFill>
                  <a:srgbClr val="000000"/>
                </a:solidFill>
                <a:latin typeface="Courier"/>
                <a:ea typeface="Courier"/>
                <a:cs typeface="Courier"/>
              </a:rPr>
              <a:t>first.length</a:t>
            </a:r>
            <a:r>
              <a:rPr lang="en-US" sz="1200" dirty="0" smtClean="0">
                <a:solidFill>
                  <a:srgbClr val="000000"/>
                </a:solidFill>
                <a:latin typeface="Courier"/>
                <a:ea typeface="Courier"/>
                <a:cs typeface="Courier"/>
              </a:rPr>
              <a:t>];</a:t>
            </a:r>
          </a:p>
          <a:p>
            <a:pPr>
              <a:spcBef>
                <a:spcPts val="0"/>
              </a:spcBef>
              <a:buNone/>
            </a:pPr>
            <a:r>
              <a:rPr lang="en-US" sz="1200" b="1" dirty="0" smtClean="0">
                <a:solidFill>
                  <a:srgbClr val="0073FF"/>
                </a:solidFill>
                <a:latin typeface="Courier"/>
                <a:ea typeface="Courier"/>
                <a:cs typeface="Courier"/>
              </a:rPr>
              <a:t> 16  </a:t>
            </a:r>
            <a:r>
              <a:rPr lang="en-US" sz="1200" dirty="0" smtClean="0">
                <a:solidFill>
                  <a:srgbClr val="000000"/>
                </a:solidFill>
                <a:latin typeface="Courier"/>
                <a:ea typeface="Courier"/>
                <a:cs typeface="Courier"/>
              </a:rPr>
              <a:t>      //</a:t>
            </a:r>
            <a:r>
              <a:rPr lang="en-US" sz="1200" dirty="0" smtClean="0">
                <a:solidFill>
                  <a:srgbClr val="0073FF"/>
                </a:solidFill>
                <a:latin typeface="Times"/>
                <a:ea typeface="Times"/>
                <a:cs typeface="Times"/>
              </a:rPr>
              <a:t> Copy the first half of a into first, the second half into second</a:t>
            </a:r>
          </a:p>
          <a:p>
            <a:pPr>
              <a:spcBef>
                <a:spcPts val="0"/>
              </a:spcBef>
              <a:buNone/>
            </a:pPr>
            <a:r>
              <a:rPr lang="en-US" sz="1200" b="1" dirty="0" smtClean="0">
                <a:solidFill>
                  <a:srgbClr val="0073FF"/>
                </a:solidFill>
                <a:latin typeface="Courier"/>
                <a:ea typeface="Courier"/>
                <a:cs typeface="Courier"/>
              </a:rPr>
              <a:t> 17  </a:t>
            </a:r>
            <a:r>
              <a:rPr lang="en-US" sz="1200" dirty="0" smtClean="0">
                <a:solidFill>
                  <a:srgbClr val="000000"/>
                </a:solidFill>
                <a:latin typeface="Courier"/>
                <a:ea typeface="Courier"/>
                <a:cs typeface="Courier"/>
              </a:rPr>
              <a:t>      </a:t>
            </a:r>
            <a:r>
              <a:rPr lang="en-US" sz="1200" dirty="0" smtClean="0">
                <a:solidFill>
                  <a:srgbClr val="CC0066"/>
                </a:solidFill>
                <a:latin typeface="Courier"/>
                <a:ea typeface="Courier"/>
                <a:cs typeface="Courier"/>
              </a:rPr>
              <a:t>for</a:t>
            </a:r>
            <a:r>
              <a:rPr lang="en-US" sz="1200" dirty="0" smtClean="0">
                <a:solidFill>
                  <a:srgbClr val="000000"/>
                </a:solidFill>
                <a:latin typeface="Courier"/>
                <a:ea typeface="Courier"/>
                <a:cs typeface="Courier"/>
              </a:rPr>
              <a:t> (</a:t>
            </a:r>
            <a:r>
              <a:rPr lang="en-US" sz="1200" dirty="0" err="1" smtClean="0">
                <a:solidFill>
                  <a:srgbClr val="CC0066"/>
                </a:solidFill>
                <a:latin typeface="Courier"/>
                <a:ea typeface="Courier"/>
                <a:cs typeface="Courier"/>
              </a:rPr>
              <a:t>int</a:t>
            </a:r>
            <a:r>
              <a:rPr lang="en-US" sz="1200" dirty="0" smtClean="0">
                <a:solidFill>
                  <a:srgbClr val="000000"/>
                </a:solidFill>
                <a:latin typeface="Courier"/>
                <a:ea typeface="Courier"/>
                <a:cs typeface="Courier"/>
              </a:rPr>
              <a:t> </a:t>
            </a:r>
            <a:r>
              <a:rPr lang="en-US" sz="1200" dirty="0" err="1" smtClean="0">
                <a:solidFill>
                  <a:srgbClr val="000000"/>
                </a:solidFill>
                <a:latin typeface="Courier"/>
                <a:ea typeface="Courier"/>
                <a:cs typeface="Courier"/>
              </a:rPr>
              <a:t>i</a:t>
            </a:r>
            <a:r>
              <a:rPr lang="en-US" sz="1200" dirty="0" smtClean="0">
                <a:solidFill>
                  <a:srgbClr val="000000"/>
                </a:solidFill>
                <a:latin typeface="Courier"/>
                <a:ea typeface="Courier"/>
                <a:cs typeface="Courier"/>
              </a:rPr>
              <a:t> = </a:t>
            </a:r>
            <a:r>
              <a:rPr lang="en-US" sz="1200" dirty="0" smtClean="0">
                <a:solidFill>
                  <a:srgbClr val="66FF19"/>
                </a:solidFill>
                <a:latin typeface="Courier"/>
                <a:ea typeface="Courier"/>
                <a:cs typeface="Courier"/>
              </a:rPr>
              <a:t>0</a:t>
            </a:r>
            <a:r>
              <a:rPr lang="en-US" sz="1200" dirty="0" smtClean="0">
                <a:solidFill>
                  <a:srgbClr val="000000"/>
                </a:solidFill>
                <a:latin typeface="Courier"/>
                <a:ea typeface="Courier"/>
                <a:cs typeface="Courier"/>
              </a:rPr>
              <a:t>; </a:t>
            </a:r>
            <a:r>
              <a:rPr lang="en-US" sz="1200" dirty="0" err="1" smtClean="0">
                <a:solidFill>
                  <a:srgbClr val="000000"/>
                </a:solidFill>
                <a:latin typeface="Courier"/>
                <a:ea typeface="Courier"/>
                <a:cs typeface="Courier"/>
              </a:rPr>
              <a:t>i</a:t>
            </a:r>
            <a:r>
              <a:rPr lang="en-US" sz="1200" dirty="0" smtClean="0">
                <a:solidFill>
                  <a:srgbClr val="000000"/>
                </a:solidFill>
                <a:latin typeface="Courier"/>
                <a:ea typeface="Courier"/>
                <a:cs typeface="Courier"/>
              </a:rPr>
              <a:t> &lt; </a:t>
            </a:r>
            <a:r>
              <a:rPr lang="en-US" sz="1200" dirty="0" err="1" smtClean="0">
                <a:solidFill>
                  <a:srgbClr val="000000"/>
                </a:solidFill>
                <a:latin typeface="Courier"/>
                <a:ea typeface="Courier"/>
                <a:cs typeface="Courier"/>
              </a:rPr>
              <a:t>first.length</a:t>
            </a:r>
            <a:r>
              <a:rPr lang="en-US" sz="1200" dirty="0" smtClean="0">
                <a:solidFill>
                  <a:srgbClr val="000000"/>
                </a:solidFill>
                <a:latin typeface="Courier"/>
                <a:ea typeface="Courier"/>
                <a:cs typeface="Courier"/>
              </a:rPr>
              <a:t>; </a:t>
            </a:r>
            <a:r>
              <a:rPr lang="en-US" sz="1200" dirty="0" err="1" smtClean="0">
                <a:solidFill>
                  <a:srgbClr val="000000"/>
                </a:solidFill>
                <a:latin typeface="Courier"/>
                <a:ea typeface="Courier"/>
                <a:cs typeface="Courier"/>
              </a:rPr>
              <a:t>i</a:t>
            </a:r>
            <a:r>
              <a:rPr lang="en-US" sz="1200" dirty="0" smtClean="0">
                <a:solidFill>
                  <a:srgbClr val="000000"/>
                </a:solidFill>
                <a:latin typeface="Courier"/>
                <a:ea typeface="Courier"/>
                <a:cs typeface="Courier"/>
              </a:rPr>
              <a:t>++) </a:t>
            </a:r>
          </a:p>
          <a:p>
            <a:pPr>
              <a:spcBef>
                <a:spcPts val="0"/>
              </a:spcBef>
              <a:buNone/>
            </a:pPr>
            <a:r>
              <a:rPr lang="en-US" sz="1200" b="1" dirty="0" smtClean="0">
                <a:solidFill>
                  <a:srgbClr val="0073FF"/>
                </a:solidFill>
                <a:latin typeface="Courier"/>
                <a:ea typeface="Courier"/>
                <a:cs typeface="Courier"/>
              </a:rPr>
              <a:t> 18  </a:t>
            </a:r>
            <a:r>
              <a:rPr lang="en-US" sz="1200" dirty="0" smtClean="0">
                <a:solidFill>
                  <a:srgbClr val="000000"/>
                </a:solidFill>
                <a:latin typeface="Courier"/>
                <a:ea typeface="Courier"/>
                <a:cs typeface="Courier"/>
              </a:rPr>
              <a:t>      { </a:t>
            </a:r>
          </a:p>
          <a:p>
            <a:pPr>
              <a:spcBef>
                <a:spcPts val="0"/>
              </a:spcBef>
              <a:buNone/>
            </a:pPr>
            <a:r>
              <a:rPr lang="en-US" sz="1200" b="1" dirty="0" smtClean="0">
                <a:solidFill>
                  <a:srgbClr val="0073FF"/>
                </a:solidFill>
                <a:latin typeface="Courier"/>
                <a:ea typeface="Courier"/>
                <a:cs typeface="Courier"/>
              </a:rPr>
              <a:t> 19  </a:t>
            </a:r>
            <a:r>
              <a:rPr lang="en-US" sz="1200" dirty="0" smtClean="0">
                <a:solidFill>
                  <a:srgbClr val="000000"/>
                </a:solidFill>
                <a:latin typeface="Courier"/>
                <a:ea typeface="Courier"/>
                <a:cs typeface="Courier"/>
              </a:rPr>
              <a:t>         </a:t>
            </a:r>
            <a:r>
              <a:rPr lang="en-US" sz="1200" dirty="0" err="1" smtClean="0">
                <a:solidFill>
                  <a:srgbClr val="000000"/>
                </a:solidFill>
                <a:latin typeface="Courier"/>
                <a:ea typeface="Courier"/>
                <a:cs typeface="Courier"/>
              </a:rPr>
              <a:t>first[i</a:t>
            </a:r>
            <a:r>
              <a:rPr lang="en-US" sz="1200" dirty="0" smtClean="0">
                <a:solidFill>
                  <a:srgbClr val="000000"/>
                </a:solidFill>
                <a:latin typeface="Courier"/>
                <a:ea typeface="Courier"/>
                <a:cs typeface="Courier"/>
              </a:rPr>
              <a:t>] = </a:t>
            </a:r>
            <a:r>
              <a:rPr lang="en-US" sz="1200" dirty="0" err="1" smtClean="0">
                <a:solidFill>
                  <a:srgbClr val="000000"/>
                </a:solidFill>
                <a:latin typeface="Courier"/>
                <a:ea typeface="Courier"/>
                <a:cs typeface="Courier"/>
              </a:rPr>
              <a:t>a[i</a:t>
            </a:r>
            <a:r>
              <a:rPr lang="en-US" sz="1200" dirty="0" smtClean="0">
                <a:solidFill>
                  <a:srgbClr val="000000"/>
                </a:solidFill>
                <a:latin typeface="Courier"/>
                <a:ea typeface="Courier"/>
                <a:cs typeface="Courier"/>
              </a:rPr>
              <a:t>]; </a:t>
            </a:r>
          </a:p>
          <a:p>
            <a:pPr>
              <a:spcBef>
                <a:spcPts val="0"/>
              </a:spcBef>
              <a:buNone/>
            </a:pPr>
            <a:r>
              <a:rPr lang="en-US" sz="1200" b="1" dirty="0" smtClean="0">
                <a:solidFill>
                  <a:srgbClr val="0073FF"/>
                </a:solidFill>
                <a:latin typeface="Courier"/>
                <a:ea typeface="Courier"/>
                <a:cs typeface="Courier"/>
              </a:rPr>
              <a:t> 20  </a:t>
            </a:r>
            <a:r>
              <a:rPr lang="en-US" sz="1200" dirty="0" smtClean="0">
                <a:solidFill>
                  <a:srgbClr val="000000"/>
                </a:solidFill>
                <a:latin typeface="Courier"/>
                <a:ea typeface="Courier"/>
                <a:cs typeface="Courier"/>
              </a:rPr>
              <a:t>      }</a:t>
            </a:r>
          </a:p>
          <a:p>
            <a:pPr>
              <a:spcBef>
                <a:spcPts val="0"/>
              </a:spcBef>
              <a:buNone/>
            </a:pPr>
            <a:r>
              <a:rPr lang="en-US" sz="1200" b="1" dirty="0" smtClean="0">
                <a:solidFill>
                  <a:srgbClr val="0073FF"/>
                </a:solidFill>
                <a:latin typeface="Courier"/>
                <a:ea typeface="Courier"/>
                <a:cs typeface="Courier"/>
              </a:rPr>
              <a:t> 21  </a:t>
            </a:r>
            <a:r>
              <a:rPr lang="en-US" sz="1200" dirty="0" smtClean="0">
                <a:solidFill>
                  <a:srgbClr val="000000"/>
                </a:solidFill>
                <a:latin typeface="Courier"/>
                <a:ea typeface="Courier"/>
                <a:cs typeface="Courier"/>
              </a:rPr>
              <a:t>      </a:t>
            </a:r>
            <a:r>
              <a:rPr lang="en-US" sz="1200" dirty="0" smtClean="0">
                <a:solidFill>
                  <a:srgbClr val="CC0066"/>
                </a:solidFill>
                <a:latin typeface="Courier"/>
                <a:ea typeface="Courier"/>
                <a:cs typeface="Courier"/>
              </a:rPr>
              <a:t>for</a:t>
            </a:r>
            <a:r>
              <a:rPr lang="en-US" sz="1200" dirty="0" smtClean="0">
                <a:solidFill>
                  <a:srgbClr val="000000"/>
                </a:solidFill>
                <a:latin typeface="Courier"/>
                <a:ea typeface="Courier"/>
                <a:cs typeface="Courier"/>
              </a:rPr>
              <a:t> (</a:t>
            </a:r>
            <a:r>
              <a:rPr lang="en-US" sz="1200" dirty="0" err="1" smtClean="0">
                <a:solidFill>
                  <a:srgbClr val="CC0066"/>
                </a:solidFill>
                <a:latin typeface="Courier"/>
                <a:ea typeface="Courier"/>
                <a:cs typeface="Courier"/>
              </a:rPr>
              <a:t>int</a:t>
            </a:r>
            <a:r>
              <a:rPr lang="en-US" sz="1200" dirty="0" smtClean="0">
                <a:solidFill>
                  <a:srgbClr val="000000"/>
                </a:solidFill>
                <a:latin typeface="Courier"/>
                <a:ea typeface="Courier"/>
                <a:cs typeface="Courier"/>
              </a:rPr>
              <a:t> </a:t>
            </a:r>
            <a:r>
              <a:rPr lang="en-US" sz="1200" dirty="0" err="1" smtClean="0">
                <a:solidFill>
                  <a:srgbClr val="000000"/>
                </a:solidFill>
                <a:latin typeface="Courier"/>
                <a:ea typeface="Courier"/>
                <a:cs typeface="Courier"/>
              </a:rPr>
              <a:t>i</a:t>
            </a:r>
            <a:r>
              <a:rPr lang="en-US" sz="1200" dirty="0" smtClean="0">
                <a:solidFill>
                  <a:srgbClr val="000000"/>
                </a:solidFill>
                <a:latin typeface="Courier"/>
                <a:ea typeface="Courier"/>
                <a:cs typeface="Courier"/>
              </a:rPr>
              <a:t> = </a:t>
            </a:r>
            <a:r>
              <a:rPr lang="en-US" sz="1200" dirty="0" smtClean="0">
                <a:solidFill>
                  <a:srgbClr val="66FF19"/>
                </a:solidFill>
                <a:latin typeface="Courier"/>
                <a:ea typeface="Courier"/>
                <a:cs typeface="Courier"/>
              </a:rPr>
              <a:t>0</a:t>
            </a:r>
            <a:r>
              <a:rPr lang="en-US" sz="1200" dirty="0" smtClean="0">
                <a:solidFill>
                  <a:srgbClr val="000000"/>
                </a:solidFill>
                <a:latin typeface="Courier"/>
                <a:ea typeface="Courier"/>
                <a:cs typeface="Courier"/>
              </a:rPr>
              <a:t>; </a:t>
            </a:r>
            <a:r>
              <a:rPr lang="en-US" sz="1200" dirty="0" err="1" smtClean="0">
                <a:solidFill>
                  <a:srgbClr val="000000"/>
                </a:solidFill>
                <a:latin typeface="Courier"/>
                <a:ea typeface="Courier"/>
                <a:cs typeface="Courier"/>
              </a:rPr>
              <a:t>i</a:t>
            </a:r>
            <a:r>
              <a:rPr lang="en-US" sz="1200" dirty="0" smtClean="0">
                <a:solidFill>
                  <a:srgbClr val="000000"/>
                </a:solidFill>
                <a:latin typeface="Courier"/>
                <a:ea typeface="Courier"/>
                <a:cs typeface="Courier"/>
              </a:rPr>
              <a:t> &lt; </a:t>
            </a:r>
            <a:r>
              <a:rPr lang="en-US" sz="1200" dirty="0" err="1" smtClean="0">
                <a:solidFill>
                  <a:srgbClr val="000000"/>
                </a:solidFill>
                <a:latin typeface="Courier"/>
                <a:ea typeface="Courier"/>
                <a:cs typeface="Courier"/>
              </a:rPr>
              <a:t>second.length</a:t>
            </a:r>
            <a:r>
              <a:rPr lang="en-US" sz="1200" dirty="0" smtClean="0">
                <a:solidFill>
                  <a:srgbClr val="000000"/>
                </a:solidFill>
                <a:latin typeface="Courier"/>
                <a:ea typeface="Courier"/>
                <a:cs typeface="Courier"/>
              </a:rPr>
              <a:t>; </a:t>
            </a:r>
            <a:r>
              <a:rPr lang="en-US" sz="1200" dirty="0" err="1" smtClean="0">
                <a:solidFill>
                  <a:srgbClr val="000000"/>
                </a:solidFill>
                <a:latin typeface="Courier"/>
                <a:ea typeface="Courier"/>
                <a:cs typeface="Courier"/>
              </a:rPr>
              <a:t>i</a:t>
            </a:r>
            <a:r>
              <a:rPr lang="en-US" sz="1200" dirty="0" smtClean="0">
                <a:solidFill>
                  <a:srgbClr val="000000"/>
                </a:solidFill>
                <a:latin typeface="Courier"/>
                <a:ea typeface="Courier"/>
                <a:cs typeface="Courier"/>
              </a:rPr>
              <a:t>++) </a:t>
            </a:r>
          </a:p>
          <a:p>
            <a:pPr>
              <a:spcBef>
                <a:spcPts val="0"/>
              </a:spcBef>
              <a:buNone/>
            </a:pPr>
            <a:r>
              <a:rPr lang="en-US" sz="1200" b="1" dirty="0" smtClean="0">
                <a:solidFill>
                  <a:srgbClr val="0073FF"/>
                </a:solidFill>
                <a:latin typeface="Courier"/>
                <a:ea typeface="Courier"/>
                <a:cs typeface="Courier"/>
              </a:rPr>
              <a:t> 22  </a:t>
            </a:r>
            <a:r>
              <a:rPr lang="en-US" sz="1200" dirty="0" smtClean="0">
                <a:solidFill>
                  <a:srgbClr val="000000"/>
                </a:solidFill>
                <a:latin typeface="Courier"/>
                <a:ea typeface="Courier"/>
                <a:cs typeface="Courier"/>
              </a:rPr>
              <a:t>      { </a:t>
            </a:r>
          </a:p>
          <a:p>
            <a:pPr>
              <a:spcBef>
                <a:spcPts val="0"/>
              </a:spcBef>
              <a:buNone/>
            </a:pPr>
            <a:r>
              <a:rPr lang="en-US" sz="1200" b="1" dirty="0" smtClean="0">
                <a:solidFill>
                  <a:srgbClr val="0073FF"/>
                </a:solidFill>
                <a:latin typeface="Courier"/>
                <a:ea typeface="Courier"/>
                <a:cs typeface="Courier"/>
              </a:rPr>
              <a:t> 23  </a:t>
            </a:r>
            <a:r>
              <a:rPr lang="en-US" sz="1200" dirty="0" smtClean="0">
                <a:solidFill>
                  <a:srgbClr val="000000"/>
                </a:solidFill>
                <a:latin typeface="Courier"/>
                <a:ea typeface="Courier"/>
                <a:cs typeface="Courier"/>
              </a:rPr>
              <a:t>         </a:t>
            </a:r>
            <a:r>
              <a:rPr lang="en-US" sz="1200" dirty="0" err="1" smtClean="0">
                <a:solidFill>
                  <a:srgbClr val="000000"/>
                </a:solidFill>
                <a:latin typeface="Courier"/>
                <a:ea typeface="Courier"/>
                <a:cs typeface="Courier"/>
              </a:rPr>
              <a:t>second[i</a:t>
            </a:r>
            <a:r>
              <a:rPr lang="en-US" sz="1200" dirty="0" smtClean="0">
                <a:solidFill>
                  <a:srgbClr val="000000"/>
                </a:solidFill>
                <a:latin typeface="Courier"/>
                <a:ea typeface="Courier"/>
                <a:cs typeface="Courier"/>
              </a:rPr>
              <a:t>] = </a:t>
            </a:r>
            <a:r>
              <a:rPr lang="en-US" sz="1200" dirty="0" err="1" smtClean="0">
                <a:solidFill>
                  <a:srgbClr val="000000"/>
                </a:solidFill>
                <a:latin typeface="Courier"/>
                <a:ea typeface="Courier"/>
                <a:cs typeface="Courier"/>
              </a:rPr>
              <a:t>a[first.length</a:t>
            </a:r>
            <a:r>
              <a:rPr lang="en-US" sz="1200" dirty="0" smtClean="0">
                <a:solidFill>
                  <a:srgbClr val="000000"/>
                </a:solidFill>
                <a:latin typeface="Courier"/>
                <a:ea typeface="Courier"/>
                <a:cs typeface="Courier"/>
              </a:rPr>
              <a:t> + </a:t>
            </a:r>
            <a:r>
              <a:rPr lang="en-US" sz="1200" dirty="0" err="1" smtClean="0">
                <a:solidFill>
                  <a:srgbClr val="000000"/>
                </a:solidFill>
                <a:latin typeface="Courier"/>
                <a:ea typeface="Courier"/>
                <a:cs typeface="Courier"/>
              </a:rPr>
              <a:t>i</a:t>
            </a:r>
            <a:r>
              <a:rPr lang="en-US" sz="1200" dirty="0" smtClean="0">
                <a:solidFill>
                  <a:srgbClr val="000000"/>
                </a:solidFill>
                <a:latin typeface="Courier"/>
                <a:ea typeface="Courier"/>
                <a:cs typeface="Courier"/>
              </a:rPr>
              <a:t>]; </a:t>
            </a:r>
          </a:p>
          <a:p>
            <a:pPr>
              <a:spcBef>
                <a:spcPts val="0"/>
              </a:spcBef>
              <a:buNone/>
            </a:pPr>
            <a:r>
              <a:rPr lang="en-US" sz="1200" b="1" dirty="0" smtClean="0">
                <a:solidFill>
                  <a:srgbClr val="0073FF"/>
                </a:solidFill>
                <a:latin typeface="Courier"/>
                <a:ea typeface="Courier"/>
                <a:cs typeface="Courier"/>
              </a:rPr>
              <a:t> 24  </a:t>
            </a:r>
            <a:r>
              <a:rPr lang="en-US" sz="1200" dirty="0" smtClean="0">
                <a:solidFill>
                  <a:srgbClr val="000000"/>
                </a:solidFill>
                <a:latin typeface="Courier"/>
                <a:ea typeface="Courier"/>
                <a:cs typeface="Courier"/>
              </a:rPr>
              <a:t>      }</a:t>
            </a:r>
          </a:p>
          <a:p>
            <a:pPr>
              <a:spcBef>
                <a:spcPts val="0"/>
              </a:spcBef>
              <a:buNone/>
            </a:pPr>
            <a:r>
              <a:rPr lang="en-US" sz="1200" b="1" dirty="0" smtClean="0">
                <a:solidFill>
                  <a:srgbClr val="0073FF"/>
                </a:solidFill>
                <a:latin typeface="Courier"/>
                <a:ea typeface="Courier"/>
                <a:cs typeface="Courier"/>
              </a:rPr>
              <a:t> 25  </a:t>
            </a:r>
            <a:r>
              <a:rPr lang="en-US" sz="1200" dirty="0" smtClean="0">
                <a:solidFill>
                  <a:srgbClr val="000000"/>
                </a:solidFill>
                <a:latin typeface="Courier"/>
                <a:ea typeface="Courier"/>
                <a:cs typeface="Courier"/>
              </a:rPr>
              <a:t>      </a:t>
            </a:r>
            <a:r>
              <a:rPr lang="en-US" sz="1200" dirty="0" err="1" smtClean="0">
                <a:solidFill>
                  <a:srgbClr val="000000"/>
                </a:solidFill>
                <a:latin typeface="Courier"/>
                <a:ea typeface="Courier"/>
                <a:cs typeface="Courier"/>
              </a:rPr>
              <a:t>sort(first</a:t>
            </a:r>
            <a:r>
              <a:rPr lang="en-US" sz="1200" dirty="0" smtClean="0">
                <a:solidFill>
                  <a:srgbClr val="000000"/>
                </a:solidFill>
                <a:latin typeface="Courier"/>
                <a:ea typeface="Courier"/>
                <a:cs typeface="Courier"/>
              </a:rPr>
              <a:t>);</a:t>
            </a:r>
          </a:p>
          <a:p>
            <a:pPr>
              <a:spcBef>
                <a:spcPts val="0"/>
              </a:spcBef>
              <a:buNone/>
            </a:pPr>
            <a:r>
              <a:rPr lang="en-US" sz="1200" b="1" dirty="0" smtClean="0">
                <a:solidFill>
                  <a:srgbClr val="0073FF"/>
                </a:solidFill>
                <a:latin typeface="Courier"/>
                <a:ea typeface="Courier"/>
                <a:cs typeface="Courier"/>
              </a:rPr>
              <a:t> 26  </a:t>
            </a:r>
            <a:r>
              <a:rPr lang="en-US" sz="1200" dirty="0" smtClean="0">
                <a:solidFill>
                  <a:srgbClr val="000000"/>
                </a:solidFill>
                <a:latin typeface="Courier"/>
                <a:ea typeface="Courier"/>
                <a:cs typeface="Courier"/>
              </a:rPr>
              <a:t>      </a:t>
            </a:r>
            <a:r>
              <a:rPr lang="en-US" sz="1200" dirty="0" err="1" smtClean="0">
                <a:solidFill>
                  <a:srgbClr val="000000"/>
                </a:solidFill>
                <a:latin typeface="Courier"/>
                <a:ea typeface="Courier"/>
                <a:cs typeface="Courier"/>
              </a:rPr>
              <a:t>sort(second</a:t>
            </a:r>
            <a:r>
              <a:rPr lang="en-US" sz="1200" dirty="0" smtClean="0">
                <a:solidFill>
                  <a:srgbClr val="000000"/>
                </a:solidFill>
                <a:latin typeface="Courier"/>
                <a:ea typeface="Courier"/>
                <a:cs typeface="Courier"/>
              </a:rPr>
              <a:t>);</a:t>
            </a:r>
          </a:p>
          <a:p>
            <a:pPr>
              <a:spcBef>
                <a:spcPts val="0"/>
              </a:spcBef>
              <a:buNone/>
            </a:pPr>
            <a:r>
              <a:rPr lang="en-US" sz="1200" b="1" dirty="0" smtClean="0">
                <a:solidFill>
                  <a:srgbClr val="0073FF"/>
                </a:solidFill>
                <a:latin typeface="Courier"/>
                <a:ea typeface="Courier"/>
                <a:cs typeface="Courier"/>
              </a:rPr>
              <a:t> 27  </a:t>
            </a:r>
            <a:r>
              <a:rPr lang="en-US" sz="1200" dirty="0" smtClean="0">
                <a:solidFill>
                  <a:srgbClr val="000000"/>
                </a:solidFill>
                <a:latin typeface="Courier"/>
                <a:ea typeface="Courier"/>
                <a:cs typeface="Courier"/>
              </a:rPr>
              <a:t>      </a:t>
            </a:r>
            <a:r>
              <a:rPr lang="en-US" sz="1200" dirty="0" err="1" smtClean="0">
                <a:solidFill>
                  <a:srgbClr val="000000"/>
                </a:solidFill>
                <a:latin typeface="Courier"/>
                <a:ea typeface="Courier"/>
                <a:cs typeface="Courier"/>
              </a:rPr>
              <a:t>merge(first</a:t>
            </a:r>
            <a:r>
              <a:rPr lang="en-US" sz="1200" dirty="0" smtClean="0">
                <a:solidFill>
                  <a:srgbClr val="000000"/>
                </a:solidFill>
                <a:latin typeface="Courier"/>
                <a:ea typeface="Courier"/>
                <a:cs typeface="Courier"/>
              </a:rPr>
              <a:t>, second, a);</a:t>
            </a:r>
          </a:p>
          <a:p>
            <a:pPr>
              <a:spcBef>
                <a:spcPts val="0"/>
              </a:spcBef>
              <a:buNone/>
            </a:pPr>
            <a:r>
              <a:rPr lang="en-US" sz="1200" b="1" dirty="0" smtClean="0">
                <a:solidFill>
                  <a:srgbClr val="0073FF"/>
                </a:solidFill>
                <a:latin typeface="Courier"/>
                <a:ea typeface="Courier"/>
                <a:cs typeface="Courier"/>
              </a:rPr>
              <a:t> 28  </a:t>
            </a:r>
            <a:r>
              <a:rPr lang="en-US" sz="1200" dirty="0" smtClean="0">
                <a:solidFill>
                  <a:srgbClr val="000000"/>
                </a:solidFill>
                <a:latin typeface="Courier"/>
                <a:ea typeface="Courier"/>
                <a:cs typeface="Courier"/>
              </a:rPr>
              <a:t>   }</a:t>
            </a:r>
          </a:p>
          <a:p>
            <a:pPr>
              <a:spcBef>
                <a:spcPts val="0"/>
              </a:spcBef>
              <a:buNone/>
            </a:pPr>
            <a:r>
              <a:rPr lang="en-US" sz="1200" b="1" dirty="0" smtClean="0">
                <a:solidFill>
                  <a:srgbClr val="0073FF"/>
                </a:solidFill>
                <a:latin typeface="Courier"/>
                <a:ea typeface="Courier"/>
                <a:cs typeface="Courier"/>
              </a:rPr>
              <a:t> 29</a:t>
            </a:r>
          </a:p>
        </p:txBody>
      </p:sp>
      <p:sp>
        <p:nvSpPr>
          <p:cNvPr id="4" name="Text Box 7"/>
          <p:cNvSpPr txBox="1">
            <a:spLocks noChangeArrowheads="1"/>
          </p:cNvSpPr>
          <p:nvPr/>
        </p:nvSpPr>
        <p:spPr bwMode="auto">
          <a:xfrm>
            <a:off x="7162800" y="5791200"/>
            <a:ext cx="1524000" cy="366713"/>
          </a:xfrm>
          <a:prstGeom prst="rect">
            <a:avLst/>
          </a:prstGeom>
          <a:noFill/>
          <a:ln w="9525">
            <a:noFill/>
            <a:miter lim="800000"/>
            <a:headEnd/>
            <a:tailEnd/>
          </a:ln>
        </p:spPr>
        <p:txBody>
          <a:bodyPr>
            <a:prstTxWarp prst="textNoShape">
              <a:avLst/>
            </a:prstTxWarp>
            <a:spAutoFit/>
          </a:bodyPr>
          <a:lstStyle/>
          <a:p>
            <a:pPr>
              <a:spcBef>
                <a:spcPct val="50000"/>
              </a:spcBef>
            </a:pPr>
            <a:r>
              <a:rPr lang="en-US" b="1" i="1" dirty="0"/>
              <a:t>Continued</a:t>
            </a:r>
          </a:p>
        </p:txBody>
      </p:sp>
    </p:spTree>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Sorting an Array of Integers</a:t>
            </a:r>
            <a:endParaRPr lang="en-US" dirty="0"/>
          </a:p>
        </p:txBody>
      </p:sp>
      <p:sp>
        <p:nvSpPr>
          <p:cNvPr id="3" name="Content Placeholder 2"/>
          <p:cNvSpPr>
            <a:spLocks noGrp="1"/>
          </p:cNvSpPr>
          <p:nvPr>
            <p:ph idx="4294967295"/>
          </p:nvPr>
        </p:nvSpPr>
        <p:spPr>
          <a:xfrm>
            <a:off x="9525" y="927100"/>
            <a:ext cx="9134475" cy="5314783"/>
          </a:xfrm>
        </p:spPr>
        <p:txBody>
          <a:bodyPr/>
          <a:lstStyle/>
          <a:p>
            <a:pPr marL="457200" indent="-457200">
              <a:buFont typeface="+mj-lt"/>
              <a:buAutoNum type="arabicPeriod"/>
            </a:pPr>
            <a:r>
              <a:rPr lang="en-US" dirty="0" smtClean="0"/>
              <a:t>Find the smallest and swap it with the first element</a:t>
            </a:r>
          </a:p>
          <a:p>
            <a:pPr marL="457200" indent="-457200">
              <a:buNone/>
            </a:pPr>
            <a:endParaRPr lang="en-US" dirty="0" smtClean="0"/>
          </a:p>
          <a:p>
            <a:pPr marL="457200" indent="-457200">
              <a:buFont typeface="+mj-lt"/>
              <a:buAutoNum type="arabicPeriod"/>
            </a:pPr>
            <a:r>
              <a:rPr lang="en-US" dirty="0" smtClean="0"/>
              <a:t>Find the next smallest. It is already in the correct place</a:t>
            </a:r>
          </a:p>
          <a:p>
            <a:pPr marL="457200" indent="-457200">
              <a:buNone/>
            </a:pPr>
            <a:endParaRPr lang="en-US" dirty="0" smtClean="0"/>
          </a:p>
          <a:p>
            <a:pPr marL="457200" indent="-457200">
              <a:buFont typeface="+mj-lt"/>
              <a:buAutoNum type="arabicPeriod"/>
            </a:pPr>
            <a:r>
              <a:rPr lang="en-US" dirty="0" smtClean="0"/>
              <a:t>Find the next smallest and swap it with first element of unsorted portion</a:t>
            </a:r>
          </a:p>
          <a:p>
            <a:pPr marL="457200" indent="-457200">
              <a:buFont typeface="+mj-lt"/>
              <a:buAutoNum type="arabicPeriod"/>
            </a:pPr>
            <a:endParaRPr lang="en-US" dirty="0" smtClean="0"/>
          </a:p>
          <a:p>
            <a:pPr marL="457200" indent="-457200">
              <a:buFont typeface="+mj-lt"/>
              <a:buAutoNum type="arabicPeriod"/>
            </a:pPr>
            <a:r>
              <a:rPr lang="en-US" dirty="0" smtClean="0"/>
              <a:t>Repeat</a:t>
            </a:r>
          </a:p>
          <a:p>
            <a:pPr marL="457200" indent="-457200">
              <a:buNone/>
            </a:pPr>
            <a:endParaRPr lang="en-US" dirty="0" smtClean="0"/>
          </a:p>
          <a:p>
            <a:pPr marL="457200" indent="-457200">
              <a:buFont typeface="+mj-lt"/>
              <a:buAutoNum type="arabicPeriod"/>
            </a:pPr>
            <a:r>
              <a:rPr lang="en-US" dirty="0" smtClean="0"/>
              <a:t>When the unsorted portion is of length 1, we are done  </a:t>
            </a:r>
            <a:endParaRPr lang="en-US" dirty="0" smtClean="0">
              <a:solidFill>
                <a:srgbClr val="6E8080"/>
              </a:solidFill>
              <a:latin typeface="Lucida Sans Typewriter"/>
              <a:ea typeface="Courier New" charset="0"/>
              <a:cs typeface="Courier New" charset="0"/>
            </a:endParaRPr>
          </a:p>
        </p:txBody>
      </p:sp>
      <p:pic>
        <p:nvPicPr>
          <p:cNvPr id="6" name="Picture 5"/>
          <p:cNvPicPr>
            <a:picLocks noChangeAspect="1"/>
          </p:cNvPicPr>
          <p:nvPr/>
        </p:nvPicPr>
        <p:blipFill>
          <a:blip r:embed="rId2"/>
          <a:stretch>
            <a:fillRect/>
          </a:stretch>
        </p:blipFill>
        <p:spPr>
          <a:xfrm>
            <a:off x="542300" y="1374096"/>
            <a:ext cx="1511300" cy="419100"/>
          </a:xfrm>
          <a:prstGeom prst="rect">
            <a:avLst/>
          </a:prstGeom>
        </p:spPr>
      </p:pic>
      <p:pic>
        <p:nvPicPr>
          <p:cNvPr id="7" name="Picture 6"/>
          <p:cNvPicPr>
            <a:picLocks noChangeAspect="1"/>
          </p:cNvPicPr>
          <p:nvPr/>
        </p:nvPicPr>
        <p:blipFill>
          <a:blip r:embed="rId3"/>
          <a:stretch>
            <a:fillRect/>
          </a:stretch>
        </p:blipFill>
        <p:spPr>
          <a:xfrm>
            <a:off x="525497" y="2274294"/>
            <a:ext cx="1528103" cy="419100"/>
          </a:xfrm>
          <a:prstGeom prst="rect">
            <a:avLst/>
          </a:prstGeom>
        </p:spPr>
      </p:pic>
      <p:pic>
        <p:nvPicPr>
          <p:cNvPr id="8" name="Picture 7"/>
          <p:cNvPicPr>
            <a:picLocks noChangeAspect="1"/>
          </p:cNvPicPr>
          <p:nvPr/>
        </p:nvPicPr>
        <p:blipFill>
          <a:blip r:embed="rId4"/>
          <a:stretch>
            <a:fillRect/>
          </a:stretch>
        </p:blipFill>
        <p:spPr>
          <a:xfrm>
            <a:off x="542300" y="3486845"/>
            <a:ext cx="1511300" cy="419100"/>
          </a:xfrm>
          <a:prstGeom prst="rect">
            <a:avLst/>
          </a:prstGeom>
        </p:spPr>
      </p:pic>
      <p:pic>
        <p:nvPicPr>
          <p:cNvPr id="9" name="Picture 8"/>
          <p:cNvPicPr>
            <a:picLocks noChangeAspect="1"/>
          </p:cNvPicPr>
          <p:nvPr/>
        </p:nvPicPr>
        <p:blipFill>
          <a:blip r:embed="rId5"/>
          <a:stretch>
            <a:fillRect/>
          </a:stretch>
        </p:blipFill>
        <p:spPr>
          <a:xfrm>
            <a:off x="525497" y="4387418"/>
            <a:ext cx="1517650" cy="419100"/>
          </a:xfrm>
          <a:prstGeom prst="rect">
            <a:avLst/>
          </a:prstGeom>
        </p:spPr>
      </p:pic>
      <p:pic>
        <p:nvPicPr>
          <p:cNvPr id="10" name="Picture 9"/>
          <p:cNvPicPr>
            <a:picLocks noChangeAspect="1"/>
          </p:cNvPicPr>
          <p:nvPr/>
        </p:nvPicPr>
        <p:blipFill>
          <a:blip r:embed="rId6"/>
          <a:stretch>
            <a:fillRect/>
          </a:stretch>
        </p:blipFill>
        <p:spPr>
          <a:xfrm>
            <a:off x="542301" y="5265480"/>
            <a:ext cx="1534553" cy="419100"/>
          </a:xfrm>
          <a:prstGeom prst="rect">
            <a:avLst/>
          </a:prstGeom>
        </p:spPr>
      </p:pic>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section_4/</a:t>
            </a:r>
            <a:r>
              <a:rPr lang="en-US" dirty="0" smtClean="0">
                <a:hlinkClick r:id="rId2" action="ppaction://hlinkfile"/>
              </a:rPr>
              <a:t>MergeSorter.java</a:t>
            </a:r>
            <a:endParaRPr lang="en-US" dirty="0"/>
          </a:p>
        </p:txBody>
      </p:sp>
      <p:sp>
        <p:nvSpPr>
          <p:cNvPr id="3" name="Content Placeholder 2"/>
          <p:cNvSpPr>
            <a:spLocks noGrp="1"/>
          </p:cNvSpPr>
          <p:nvPr>
            <p:ph idx="4294967295"/>
          </p:nvPr>
        </p:nvSpPr>
        <p:spPr>
          <a:xfrm>
            <a:off x="0" y="762000"/>
            <a:ext cx="9134475" cy="5770454"/>
          </a:xfrm>
        </p:spPr>
        <p:txBody>
          <a:bodyPr>
            <a:noAutofit/>
          </a:bodyPr>
          <a:lstStyle/>
          <a:p>
            <a:pPr>
              <a:spcBef>
                <a:spcPts val="0"/>
              </a:spcBef>
              <a:buNone/>
            </a:pPr>
            <a:r>
              <a:rPr lang="en-US" sz="1200" b="1" dirty="0" smtClean="0">
                <a:solidFill>
                  <a:srgbClr val="0073FF"/>
                </a:solidFill>
                <a:latin typeface="Courier"/>
                <a:ea typeface="Courier"/>
                <a:cs typeface="Courier"/>
              </a:rPr>
              <a:t> 30  </a:t>
            </a:r>
            <a:r>
              <a:rPr lang="en-US" sz="1200" dirty="0" smtClean="0">
                <a:solidFill>
                  <a:srgbClr val="000000"/>
                </a:solidFill>
                <a:latin typeface="Courier"/>
                <a:ea typeface="Courier"/>
                <a:cs typeface="Courier"/>
              </a:rPr>
              <a:t>   /**</a:t>
            </a:r>
          </a:p>
          <a:p>
            <a:pPr>
              <a:spcBef>
                <a:spcPts val="0"/>
              </a:spcBef>
              <a:buNone/>
            </a:pPr>
            <a:r>
              <a:rPr lang="en-US" sz="1200" b="1" dirty="0" smtClean="0">
                <a:solidFill>
                  <a:srgbClr val="0073FF"/>
                </a:solidFill>
                <a:latin typeface="Courier"/>
                <a:ea typeface="Courier"/>
                <a:cs typeface="Courier"/>
              </a:rPr>
              <a:t> 31  </a:t>
            </a:r>
            <a:r>
              <a:rPr lang="en-US" sz="1200" dirty="0" smtClean="0">
                <a:solidFill>
                  <a:srgbClr val="000000"/>
                </a:solidFill>
                <a:latin typeface="Courier"/>
                <a:ea typeface="Courier"/>
                <a:cs typeface="Courier"/>
              </a:rPr>
              <a:t>      </a:t>
            </a:r>
            <a:r>
              <a:rPr lang="en-US" sz="1200" dirty="0" smtClean="0">
                <a:solidFill>
                  <a:srgbClr val="0073FF"/>
                </a:solidFill>
                <a:latin typeface="Times"/>
                <a:ea typeface="Times"/>
                <a:cs typeface="Times"/>
              </a:rPr>
              <a:t>Merges two sorted arrays into an array</a:t>
            </a:r>
          </a:p>
          <a:p>
            <a:pPr>
              <a:spcBef>
                <a:spcPts val="0"/>
              </a:spcBef>
              <a:buNone/>
            </a:pPr>
            <a:r>
              <a:rPr lang="en-US" sz="1200" b="1" dirty="0" smtClean="0">
                <a:solidFill>
                  <a:srgbClr val="0073FF"/>
                </a:solidFill>
                <a:latin typeface="Courier"/>
                <a:ea typeface="Courier"/>
                <a:cs typeface="Courier"/>
              </a:rPr>
              <a:t> 32  </a:t>
            </a:r>
            <a:r>
              <a:rPr lang="en-US" sz="1200" dirty="0" smtClean="0">
                <a:solidFill>
                  <a:srgbClr val="000000"/>
                </a:solidFill>
                <a:latin typeface="Courier"/>
                <a:ea typeface="Courier"/>
                <a:cs typeface="Courier"/>
              </a:rPr>
              <a:t>      @</a:t>
            </a:r>
            <a:r>
              <a:rPr lang="en-US" sz="1200" dirty="0" err="1" smtClean="0">
                <a:solidFill>
                  <a:srgbClr val="000000"/>
                </a:solidFill>
                <a:latin typeface="Courier"/>
                <a:ea typeface="Courier"/>
                <a:cs typeface="Courier"/>
              </a:rPr>
              <a:t>param</a:t>
            </a:r>
            <a:r>
              <a:rPr lang="en-US" sz="1200" dirty="0" smtClean="0">
                <a:solidFill>
                  <a:srgbClr val="000000"/>
                </a:solidFill>
                <a:latin typeface="Courier"/>
                <a:ea typeface="Courier"/>
                <a:cs typeface="Courier"/>
              </a:rPr>
              <a:t> first</a:t>
            </a:r>
            <a:r>
              <a:rPr lang="en-US" sz="1200" dirty="0" smtClean="0">
                <a:solidFill>
                  <a:srgbClr val="0073FF"/>
                </a:solidFill>
                <a:latin typeface="Times"/>
                <a:ea typeface="Times"/>
                <a:cs typeface="Times"/>
              </a:rPr>
              <a:t> the first sorted array</a:t>
            </a:r>
          </a:p>
          <a:p>
            <a:pPr>
              <a:spcBef>
                <a:spcPts val="0"/>
              </a:spcBef>
              <a:buNone/>
            </a:pPr>
            <a:r>
              <a:rPr lang="en-US" sz="1200" b="1" dirty="0" smtClean="0">
                <a:solidFill>
                  <a:srgbClr val="0073FF"/>
                </a:solidFill>
                <a:latin typeface="Courier"/>
                <a:ea typeface="Courier"/>
                <a:cs typeface="Courier"/>
              </a:rPr>
              <a:t> 33  </a:t>
            </a:r>
            <a:r>
              <a:rPr lang="en-US" sz="1200" dirty="0" smtClean="0">
                <a:solidFill>
                  <a:srgbClr val="000000"/>
                </a:solidFill>
                <a:latin typeface="Courier"/>
                <a:ea typeface="Courier"/>
                <a:cs typeface="Courier"/>
              </a:rPr>
              <a:t>      @</a:t>
            </a:r>
            <a:r>
              <a:rPr lang="en-US" sz="1200" dirty="0" err="1" smtClean="0">
                <a:solidFill>
                  <a:srgbClr val="000000"/>
                </a:solidFill>
                <a:latin typeface="Courier"/>
                <a:ea typeface="Courier"/>
                <a:cs typeface="Courier"/>
              </a:rPr>
              <a:t>param</a:t>
            </a:r>
            <a:r>
              <a:rPr lang="en-US" sz="1200" dirty="0" smtClean="0">
                <a:solidFill>
                  <a:srgbClr val="000000"/>
                </a:solidFill>
                <a:latin typeface="Courier"/>
                <a:ea typeface="Courier"/>
                <a:cs typeface="Courier"/>
              </a:rPr>
              <a:t> second</a:t>
            </a:r>
            <a:r>
              <a:rPr lang="en-US" sz="1200" dirty="0" smtClean="0">
                <a:solidFill>
                  <a:srgbClr val="0073FF"/>
                </a:solidFill>
                <a:latin typeface="Times"/>
                <a:ea typeface="Times"/>
                <a:cs typeface="Times"/>
              </a:rPr>
              <a:t> the second sorted array</a:t>
            </a:r>
          </a:p>
          <a:p>
            <a:pPr>
              <a:spcBef>
                <a:spcPts val="0"/>
              </a:spcBef>
              <a:buNone/>
            </a:pPr>
            <a:r>
              <a:rPr lang="en-US" sz="1200" b="1" dirty="0" smtClean="0">
                <a:solidFill>
                  <a:srgbClr val="0073FF"/>
                </a:solidFill>
                <a:latin typeface="Courier"/>
                <a:ea typeface="Courier"/>
                <a:cs typeface="Courier"/>
              </a:rPr>
              <a:t> 34  </a:t>
            </a:r>
            <a:r>
              <a:rPr lang="en-US" sz="1200" dirty="0" smtClean="0">
                <a:solidFill>
                  <a:srgbClr val="000000"/>
                </a:solidFill>
                <a:latin typeface="Courier"/>
                <a:ea typeface="Courier"/>
                <a:cs typeface="Courier"/>
              </a:rPr>
              <a:t>      @</a:t>
            </a:r>
            <a:r>
              <a:rPr lang="en-US" sz="1200" dirty="0" err="1" smtClean="0">
                <a:solidFill>
                  <a:srgbClr val="000000"/>
                </a:solidFill>
                <a:latin typeface="Courier"/>
                <a:ea typeface="Courier"/>
                <a:cs typeface="Courier"/>
              </a:rPr>
              <a:t>param</a:t>
            </a:r>
            <a:r>
              <a:rPr lang="en-US" sz="1200" dirty="0" smtClean="0">
                <a:solidFill>
                  <a:srgbClr val="000000"/>
                </a:solidFill>
                <a:latin typeface="Courier"/>
                <a:ea typeface="Courier"/>
                <a:cs typeface="Courier"/>
              </a:rPr>
              <a:t> a</a:t>
            </a:r>
            <a:r>
              <a:rPr lang="en-US" sz="1200" dirty="0" smtClean="0">
                <a:solidFill>
                  <a:srgbClr val="0073FF"/>
                </a:solidFill>
                <a:latin typeface="Times"/>
                <a:ea typeface="Times"/>
                <a:cs typeface="Times"/>
              </a:rPr>
              <a:t> the array into which to merge first and second</a:t>
            </a:r>
          </a:p>
          <a:p>
            <a:pPr>
              <a:spcBef>
                <a:spcPts val="0"/>
              </a:spcBef>
              <a:buNone/>
            </a:pPr>
            <a:r>
              <a:rPr lang="en-US" sz="1200" b="1" dirty="0" smtClean="0">
                <a:solidFill>
                  <a:srgbClr val="0073FF"/>
                </a:solidFill>
                <a:latin typeface="Courier"/>
                <a:ea typeface="Courier"/>
                <a:cs typeface="Courier"/>
              </a:rPr>
              <a:t> 35  </a:t>
            </a:r>
            <a:r>
              <a:rPr lang="en-US" sz="1200" dirty="0" smtClean="0">
                <a:solidFill>
                  <a:srgbClr val="000000"/>
                </a:solidFill>
                <a:latin typeface="Courier"/>
                <a:ea typeface="Courier"/>
                <a:cs typeface="Courier"/>
              </a:rPr>
              <a:t>   */</a:t>
            </a:r>
          </a:p>
          <a:p>
            <a:pPr>
              <a:spcBef>
                <a:spcPts val="0"/>
              </a:spcBef>
              <a:buNone/>
            </a:pPr>
            <a:r>
              <a:rPr lang="en-US" sz="1200" b="1" dirty="0" smtClean="0">
                <a:solidFill>
                  <a:srgbClr val="0073FF"/>
                </a:solidFill>
                <a:latin typeface="Courier"/>
                <a:ea typeface="Courier"/>
                <a:cs typeface="Courier"/>
              </a:rPr>
              <a:t> 36  </a:t>
            </a:r>
            <a:r>
              <a:rPr lang="en-US" sz="1200" dirty="0" smtClean="0">
                <a:solidFill>
                  <a:srgbClr val="000000"/>
                </a:solidFill>
                <a:latin typeface="Courier"/>
                <a:ea typeface="Courier"/>
                <a:cs typeface="Courier"/>
              </a:rPr>
              <a:t>   </a:t>
            </a:r>
            <a:r>
              <a:rPr lang="en-US" sz="1200" dirty="0" smtClean="0">
                <a:solidFill>
                  <a:srgbClr val="CC0066"/>
                </a:solidFill>
                <a:latin typeface="Courier"/>
                <a:ea typeface="Courier"/>
                <a:cs typeface="Courier"/>
              </a:rPr>
              <a:t>private</a:t>
            </a:r>
            <a:r>
              <a:rPr lang="en-US" sz="1200" dirty="0" smtClean="0">
                <a:solidFill>
                  <a:srgbClr val="000000"/>
                </a:solidFill>
                <a:latin typeface="Courier"/>
                <a:ea typeface="Courier"/>
                <a:cs typeface="Courier"/>
              </a:rPr>
              <a:t> </a:t>
            </a:r>
            <a:r>
              <a:rPr lang="en-US" sz="1200" dirty="0" smtClean="0">
                <a:solidFill>
                  <a:srgbClr val="CC0066"/>
                </a:solidFill>
                <a:latin typeface="Courier"/>
                <a:ea typeface="Courier"/>
                <a:cs typeface="Courier"/>
              </a:rPr>
              <a:t>static</a:t>
            </a:r>
            <a:r>
              <a:rPr lang="en-US" sz="1200" dirty="0" smtClean="0">
                <a:solidFill>
                  <a:srgbClr val="000000"/>
                </a:solidFill>
                <a:latin typeface="Courier"/>
                <a:ea typeface="Courier"/>
                <a:cs typeface="Courier"/>
              </a:rPr>
              <a:t> </a:t>
            </a:r>
            <a:r>
              <a:rPr lang="en-US" sz="1200" dirty="0" smtClean="0">
                <a:solidFill>
                  <a:srgbClr val="CC0066"/>
                </a:solidFill>
                <a:latin typeface="Courier"/>
                <a:ea typeface="Courier"/>
                <a:cs typeface="Courier"/>
              </a:rPr>
              <a:t>void</a:t>
            </a:r>
            <a:r>
              <a:rPr lang="en-US" sz="1200" dirty="0" smtClean="0">
                <a:solidFill>
                  <a:srgbClr val="000000"/>
                </a:solidFill>
                <a:latin typeface="Courier"/>
                <a:ea typeface="Courier"/>
                <a:cs typeface="Courier"/>
              </a:rPr>
              <a:t> </a:t>
            </a:r>
            <a:r>
              <a:rPr lang="en-US" sz="1200" dirty="0" err="1" smtClean="0">
                <a:solidFill>
                  <a:srgbClr val="000000"/>
                </a:solidFill>
                <a:latin typeface="Courier"/>
                <a:ea typeface="Courier"/>
                <a:cs typeface="Courier"/>
              </a:rPr>
              <a:t>merge(</a:t>
            </a:r>
            <a:r>
              <a:rPr lang="en-US" sz="1200" dirty="0" err="1" smtClean="0">
                <a:solidFill>
                  <a:srgbClr val="CC0066"/>
                </a:solidFill>
                <a:latin typeface="Courier"/>
                <a:ea typeface="Courier"/>
                <a:cs typeface="Courier"/>
              </a:rPr>
              <a:t>int</a:t>
            </a:r>
            <a:r>
              <a:rPr lang="en-US" sz="1200" dirty="0" smtClean="0">
                <a:solidFill>
                  <a:srgbClr val="000000"/>
                </a:solidFill>
                <a:latin typeface="Courier"/>
                <a:ea typeface="Courier"/>
                <a:cs typeface="Courier"/>
              </a:rPr>
              <a:t>[] first, </a:t>
            </a:r>
            <a:r>
              <a:rPr lang="en-US" sz="1200" dirty="0" err="1" smtClean="0">
                <a:solidFill>
                  <a:srgbClr val="CC0066"/>
                </a:solidFill>
                <a:latin typeface="Courier"/>
                <a:ea typeface="Courier"/>
                <a:cs typeface="Courier"/>
              </a:rPr>
              <a:t>int</a:t>
            </a:r>
            <a:r>
              <a:rPr lang="en-US" sz="1200" dirty="0" smtClean="0">
                <a:solidFill>
                  <a:srgbClr val="000000"/>
                </a:solidFill>
                <a:latin typeface="Courier"/>
                <a:ea typeface="Courier"/>
                <a:cs typeface="Courier"/>
              </a:rPr>
              <a:t>[] second, </a:t>
            </a:r>
            <a:r>
              <a:rPr lang="en-US" sz="1200" dirty="0" err="1" smtClean="0">
                <a:solidFill>
                  <a:srgbClr val="CC0066"/>
                </a:solidFill>
                <a:latin typeface="Courier"/>
                <a:ea typeface="Courier"/>
                <a:cs typeface="Courier"/>
              </a:rPr>
              <a:t>int</a:t>
            </a:r>
            <a:r>
              <a:rPr lang="en-US" sz="1200" dirty="0" smtClean="0">
                <a:solidFill>
                  <a:srgbClr val="000000"/>
                </a:solidFill>
                <a:latin typeface="Courier"/>
                <a:ea typeface="Courier"/>
                <a:cs typeface="Courier"/>
              </a:rPr>
              <a:t>[] a)</a:t>
            </a:r>
          </a:p>
          <a:p>
            <a:pPr>
              <a:spcBef>
                <a:spcPts val="0"/>
              </a:spcBef>
              <a:buNone/>
            </a:pPr>
            <a:r>
              <a:rPr lang="en-US" sz="1200" b="1" dirty="0" smtClean="0">
                <a:solidFill>
                  <a:srgbClr val="0073FF"/>
                </a:solidFill>
                <a:latin typeface="Courier"/>
                <a:ea typeface="Courier"/>
                <a:cs typeface="Courier"/>
              </a:rPr>
              <a:t> 37  </a:t>
            </a:r>
            <a:r>
              <a:rPr lang="en-US" sz="1200" dirty="0" smtClean="0">
                <a:solidFill>
                  <a:srgbClr val="000000"/>
                </a:solidFill>
                <a:latin typeface="Courier"/>
                <a:ea typeface="Courier"/>
                <a:cs typeface="Courier"/>
              </a:rPr>
              <a:t>   {  </a:t>
            </a:r>
          </a:p>
          <a:p>
            <a:pPr>
              <a:spcBef>
                <a:spcPts val="0"/>
              </a:spcBef>
              <a:buNone/>
            </a:pPr>
            <a:r>
              <a:rPr lang="en-US" sz="1200" b="1" dirty="0" smtClean="0">
                <a:solidFill>
                  <a:srgbClr val="0073FF"/>
                </a:solidFill>
                <a:latin typeface="Courier"/>
                <a:ea typeface="Courier"/>
                <a:cs typeface="Courier"/>
              </a:rPr>
              <a:t> 38  </a:t>
            </a:r>
            <a:r>
              <a:rPr lang="en-US" sz="1200" dirty="0" smtClean="0">
                <a:solidFill>
                  <a:srgbClr val="000000"/>
                </a:solidFill>
                <a:latin typeface="Courier"/>
                <a:ea typeface="Courier"/>
                <a:cs typeface="Courier"/>
              </a:rPr>
              <a:t>      </a:t>
            </a:r>
            <a:r>
              <a:rPr lang="en-US" sz="1200" dirty="0" err="1" smtClean="0">
                <a:solidFill>
                  <a:srgbClr val="CC0066"/>
                </a:solidFill>
                <a:latin typeface="Courier"/>
                <a:ea typeface="Courier"/>
                <a:cs typeface="Courier"/>
              </a:rPr>
              <a:t>int</a:t>
            </a:r>
            <a:r>
              <a:rPr lang="en-US" sz="1200" dirty="0" smtClean="0">
                <a:solidFill>
                  <a:srgbClr val="000000"/>
                </a:solidFill>
                <a:latin typeface="Courier"/>
                <a:ea typeface="Courier"/>
                <a:cs typeface="Courier"/>
              </a:rPr>
              <a:t> </a:t>
            </a:r>
            <a:r>
              <a:rPr lang="en-US" sz="1200" dirty="0" err="1" smtClean="0">
                <a:solidFill>
                  <a:srgbClr val="000000"/>
                </a:solidFill>
                <a:latin typeface="Courier"/>
                <a:ea typeface="Courier"/>
                <a:cs typeface="Courier"/>
              </a:rPr>
              <a:t>iFirst</a:t>
            </a:r>
            <a:r>
              <a:rPr lang="en-US" sz="1200" dirty="0" smtClean="0">
                <a:solidFill>
                  <a:srgbClr val="000000"/>
                </a:solidFill>
                <a:latin typeface="Courier"/>
                <a:ea typeface="Courier"/>
                <a:cs typeface="Courier"/>
              </a:rPr>
              <a:t> = </a:t>
            </a:r>
            <a:r>
              <a:rPr lang="en-US" sz="1200" dirty="0" smtClean="0">
                <a:solidFill>
                  <a:srgbClr val="66FF19"/>
                </a:solidFill>
                <a:latin typeface="Courier"/>
                <a:ea typeface="Courier"/>
                <a:cs typeface="Courier"/>
              </a:rPr>
              <a:t>0</a:t>
            </a:r>
            <a:r>
              <a:rPr lang="en-US" sz="1200" dirty="0" smtClean="0">
                <a:solidFill>
                  <a:srgbClr val="000000"/>
                </a:solidFill>
                <a:latin typeface="Courier"/>
                <a:ea typeface="Courier"/>
                <a:cs typeface="Courier"/>
              </a:rPr>
              <a:t>; //</a:t>
            </a:r>
            <a:r>
              <a:rPr lang="en-US" sz="1200" dirty="0" smtClean="0">
                <a:solidFill>
                  <a:srgbClr val="0073FF"/>
                </a:solidFill>
                <a:latin typeface="Times"/>
                <a:ea typeface="Times"/>
                <a:cs typeface="Times"/>
              </a:rPr>
              <a:t> Next element to consider in the first array</a:t>
            </a:r>
          </a:p>
          <a:p>
            <a:pPr>
              <a:spcBef>
                <a:spcPts val="0"/>
              </a:spcBef>
              <a:buNone/>
            </a:pPr>
            <a:r>
              <a:rPr lang="en-US" sz="1200" b="1" dirty="0" smtClean="0">
                <a:solidFill>
                  <a:srgbClr val="0073FF"/>
                </a:solidFill>
                <a:latin typeface="Courier"/>
                <a:ea typeface="Courier"/>
                <a:cs typeface="Courier"/>
              </a:rPr>
              <a:t> 39  </a:t>
            </a:r>
            <a:r>
              <a:rPr lang="en-US" sz="1200" dirty="0" smtClean="0">
                <a:solidFill>
                  <a:srgbClr val="000000"/>
                </a:solidFill>
                <a:latin typeface="Courier"/>
                <a:ea typeface="Courier"/>
                <a:cs typeface="Courier"/>
              </a:rPr>
              <a:t>      </a:t>
            </a:r>
            <a:r>
              <a:rPr lang="en-US" sz="1200" dirty="0" err="1" smtClean="0">
                <a:solidFill>
                  <a:srgbClr val="CC0066"/>
                </a:solidFill>
                <a:latin typeface="Courier"/>
                <a:ea typeface="Courier"/>
                <a:cs typeface="Courier"/>
              </a:rPr>
              <a:t>int</a:t>
            </a:r>
            <a:r>
              <a:rPr lang="en-US" sz="1200" dirty="0" smtClean="0">
                <a:solidFill>
                  <a:srgbClr val="000000"/>
                </a:solidFill>
                <a:latin typeface="Courier"/>
                <a:ea typeface="Courier"/>
                <a:cs typeface="Courier"/>
              </a:rPr>
              <a:t> </a:t>
            </a:r>
            <a:r>
              <a:rPr lang="en-US" sz="1200" dirty="0" err="1" smtClean="0">
                <a:solidFill>
                  <a:srgbClr val="000000"/>
                </a:solidFill>
                <a:latin typeface="Courier"/>
                <a:ea typeface="Courier"/>
                <a:cs typeface="Courier"/>
              </a:rPr>
              <a:t>iSecond</a:t>
            </a:r>
            <a:r>
              <a:rPr lang="en-US" sz="1200" dirty="0" smtClean="0">
                <a:solidFill>
                  <a:srgbClr val="000000"/>
                </a:solidFill>
                <a:latin typeface="Courier"/>
                <a:ea typeface="Courier"/>
                <a:cs typeface="Courier"/>
              </a:rPr>
              <a:t> = </a:t>
            </a:r>
            <a:r>
              <a:rPr lang="en-US" sz="1200" dirty="0" smtClean="0">
                <a:solidFill>
                  <a:srgbClr val="66FF19"/>
                </a:solidFill>
                <a:latin typeface="Courier"/>
                <a:ea typeface="Courier"/>
                <a:cs typeface="Courier"/>
              </a:rPr>
              <a:t>0</a:t>
            </a:r>
            <a:r>
              <a:rPr lang="en-US" sz="1200" dirty="0" smtClean="0">
                <a:solidFill>
                  <a:srgbClr val="000000"/>
                </a:solidFill>
                <a:latin typeface="Courier"/>
                <a:ea typeface="Courier"/>
                <a:cs typeface="Courier"/>
              </a:rPr>
              <a:t>; //</a:t>
            </a:r>
            <a:r>
              <a:rPr lang="en-US" sz="1200" dirty="0" smtClean="0">
                <a:solidFill>
                  <a:srgbClr val="0073FF"/>
                </a:solidFill>
                <a:latin typeface="Times"/>
                <a:ea typeface="Times"/>
                <a:cs typeface="Times"/>
              </a:rPr>
              <a:t> Next element to consider in the second array</a:t>
            </a:r>
          </a:p>
          <a:p>
            <a:pPr>
              <a:spcBef>
                <a:spcPts val="0"/>
              </a:spcBef>
              <a:buNone/>
            </a:pPr>
            <a:r>
              <a:rPr lang="en-US" sz="1200" b="1" dirty="0" smtClean="0">
                <a:solidFill>
                  <a:srgbClr val="0073FF"/>
                </a:solidFill>
                <a:latin typeface="Courier"/>
                <a:ea typeface="Courier"/>
                <a:cs typeface="Courier"/>
              </a:rPr>
              <a:t> 40  </a:t>
            </a:r>
            <a:r>
              <a:rPr lang="en-US" sz="1200" dirty="0" smtClean="0">
                <a:solidFill>
                  <a:srgbClr val="000000"/>
                </a:solidFill>
                <a:latin typeface="Courier"/>
                <a:ea typeface="Courier"/>
                <a:cs typeface="Courier"/>
              </a:rPr>
              <a:t>      </a:t>
            </a:r>
            <a:r>
              <a:rPr lang="en-US" sz="1200" dirty="0" err="1" smtClean="0">
                <a:solidFill>
                  <a:srgbClr val="CC0066"/>
                </a:solidFill>
                <a:latin typeface="Courier"/>
                <a:ea typeface="Courier"/>
                <a:cs typeface="Courier"/>
              </a:rPr>
              <a:t>int</a:t>
            </a:r>
            <a:r>
              <a:rPr lang="en-US" sz="1200" dirty="0" smtClean="0">
                <a:solidFill>
                  <a:srgbClr val="000000"/>
                </a:solidFill>
                <a:latin typeface="Courier"/>
                <a:ea typeface="Courier"/>
                <a:cs typeface="Courier"/>
              </a:rPr>
              <a:t> </a:t>
            </a:r>
            <a:r>
              <a:rPr lang="en-US" sz="1200" dirty="0" err="1" smtClean="0">
                <a:solidFill>
                  <a:srgbClr val="000000"/>
                </a:solidFill>
                <a:latin typeface="Courier"/>
                <a:ea typeface="Courier"/>
                <a:cs typeface="Courier"/>
              </a:rPr>
              <a:t>j</a:t>
            </a:r>
            <a:r>
              <a:rPr lang="en-US" sz="1200" dirty="0" smtClean="0">
                <a:solidFill>
                  <a:srgbClr val="000000"/>
                </a:solidFill>
                <a:latin typeface="Courier"/>
                <a:ea typeface="Courier"/>
                <a:cs typeface="Courier"/>
              </a:rPr>
              <a:t> = </a:t>
            </a:r>
            <a:r>
              <a:rPr lang="en-US" sz="1200" dirty="0" smtClean="0">
                <a:solidFill>
                  <a:srgbClr val="66FF19"/>
                </a:solidFill>
                <a:latin typeface="Courier"/>
                <a:ea typeface="Courier"/>
                <a:cs typeface="Courier"/>
              </a:rPr>
              <a:t>0</a:t>
            </a:r>
            <a:r>
              <a:rPr lang="en-US" sz="1200" dirty="0" smtClean="0">
                <a:solidFill>
                  <a:srgbClr val="000000"/>
                </a:solidFill>
                <a:latin typeface="Courier"/>
                <a:ea typeface="Courier"/>
                <a:cs typeface="Courier"/>
              </a:rPr>
              <a:t>; //</a:t>
            </a:r>
            <a:r>
              <a:rPr lang="en-US" sz="1200" dirty="0" smtClean="0">
                <a:solidFill>
                  <a:srgbClr val="0073FF"/>
                </a:solidFill>
                <a:latin typeface="Times"/>
                <a:ea typeface="Times"/>
                <a:cs typeface="Times"/>
              </a:rPr>
              <a:t> Next open position in a</a:t>
            </a:r>
          </a:p>
          <a:p>
            <a:pPr>
              <a:spcBef>
                <a:spcPts val="0"/>
              </a:spcBef>
              <a:buNone/>
            </a:pPr>
            <a:r>
              <a:rPr lang="en-US" sz="1200" b="1" dirty="0" smtClean="0">
                <a:solidFill>
                  <a:srgbClr val="0073FF"/>
                </a:solidFill>
                <a:latin typeface="Courier"/>
                <a:ea typeface="Courier"/>
                <a:cs typeface="Courier"/>
              </a:rPr>
              <a:t> 41  </a:t>
            </a:r>
          </a:p>
          <a:p>
            <a:pPr>
              <a:spcBef>
                <a:spcPts val="0"/>
              </a:spcBef>
              <a:buNone/>
            </a:pPr>
            <a:r>
              <a:rPr lang="en-US" sz="1200" b="1" dirty="0" smtClean="0">
                <a:solidFill>
                  <a:srgbClr val="0073FF"/>
                </a:solidFill>
                <a:latin typeface="Courier"/>
                <a:ea typeface="Courier"/>
                <a:cs typeface="Courier"/>
              </a:rPr>
              <a:t> 42  </a:t>
            </a:r>
            <a:r>
              <a:rPr lang="en-US" sz="1200" dirty="0" smtClean="0">
                <a:solidFill>
                  <a:srgbClr val="000000"/>
                </a:solidFill>
                <a:latin typeface="Courier"/>
                <a:ea typeface="Courier"/>
                <a:cs typeface="Courier"/>
              </a:rPr>
              <a:t>      //</a:t>
            </a:r>
            <a:r>
              <a:rPr lang="en-US" sz="1200" dirty="0" smtClean="0">
                <a:solidFill>
                  <a:srgbClr val="0073FF"/>
                </a:solidFill>
                <a:latin typeface="Times"/>
                <a:ea typeface="Times"/>
                <a:cs typeface="Times"/>
              </a:rPr>
              <a:t> As long as neither </a:t>
            </a:r>
            <a:r>
              <a:rPr lang="en-US" sz="1200" dirty="0" err="1" smtClean="0">
                <a:solidFill>
                  <a:srgbClr val="0073FF"/>
                </a:solidFill>
                <a:latin typeface="Times"/>
                <a:ea typeface="Times"/>
                <a:cs typeface="Times"/>
              </a:rPr>
              <a:t>iFirst</a:t>
            </a:r>
            <a:r>
              <a:rPr lang="en-US" sz="1200" dirty="0" smtClean="0">
                <a:solidFill>
                  <a:srgbClr val="0073FF"/>
                </a:solidFill>
                <a:latin typeface="Times"/>
                <a:ea typeface="Times"/>
                <a:cs typeface="Times"/>
              </a:rPr>
              <a:t> nor </a:t>
            </a:r>
            <a:r>
              <a:rPr lang="en-US" sz="1200" dirty="0" err="1" smtClean="0">
                <a:solidFill>
                  <a:srgbClr val="0073FF"/>
                </a:solidFill>
                <a:latin typeface="Times"/>
                <a:ea typeface="Times"/>
                <a:cs typeface="Times"/>
              </a:rPr>
              <a:t>iSecond</a:t>
            </a:r>
            <a:r>
              <a:rPr lang="en-US" sz="1200" dirty="0" smtClean="0">
                <a:solidFill>
                  <a:srgbClr val="0073FF"/>
                </a:solidFill>
                <a:latin typeface="Times"/>
                <a:ea typeface="Times"/>
                <a:cs typeface="Times"/>
              </a:rPr>
              <a:t> is past the end, move</a:t>
            </a:r>
          </a:p>
          <a:p>
            <a:pPr>
              <a:spcBef>
                <a:spcPts val="0"/>
              </a:spcBef>
              <a:buNone/>
            </a:pPr>
            <a:r>
              <a:rPr lang="en-US" sz="1200" b="1" dirty="0" smtClean="0">
                <a:solidFill>
                  <a:srgbClr val="0073FF"/>
                </a:solidFill>
                <a:latin typeface="Courier"/>
                <a:ea typeface="Courier"/>
                <a:cs typeface="Courier"/>
              </a:rPr>
              <a:t> 43  </a:t>
            </a:r>
            <a:r>
              <a:rPr lang="en-US" sz="1200" dirty="0" smtClean="0">
                <a:solidFill>
                  <a:srgbClr val="000000"/>
                </a:solidFill>
                <a:latin typeface="Courier"/>
                <a:ea typeface="Courier"/>
                <a:cs typeface="Courier"/>
              </a:rPr>
              <a:t>      //</a:t>
            </a:r>
            <a:r>
              <a:rPr lang="en-US" sz="1200" dirty="0" smtClean="0">
                <a:solidFill>
                  <a:srgbClr val="0073FF"/>
                </a:solidFill>
                <a:latin typeface="Times"/>
                <a:ea typeface="Times"/>
                <a:cs typeface="Times"/>
              </a:rPr>
              <a:t> the smaller element into a</a:t>
            </a:r>
          </a:p>
          <a:p>
            <a:pPr>
              <a:spcBef>
                <a:spcPts val="0"/>
              </a:spcBef>
              <a:buNone/>
            </a:pPr>
            <a:r>
              <a:rPr lang="en-US" sz="1200" b="1" dirty="0" smtClean="0">
                <a:solidFill>
                  <a:srgbClr val="0073FF"/>
                </a:solidFill>
                <a:latin typeface="Courier"/>
                <a:ea typeface="Courier"/>
                <a:cs typeface="Courier"/>
              </a:rPr>
              <a:t> 44  </a:t>
            </a:r>
            <a:r>
              <a:rPr lang="en-US" sz="1200" dirty="0" smtClean="0">
                <a:solidFill>
                  <a:srgbClr val="000000"/>
                </a:solidFill>
                <a:latin typeface="Courier"/>
                <a:ea typeface="Courier"/>
                <a:cs typeface="Courier"/>
              </a:rPr>
              <a:t>      </a:t>
            </a:r>
            <a:r>
              <a:rPr lang="en-US" sz="1200" dirty="0" smtClean="0">
                <a:solidFill>
                  <a:srgbClr val="CC0066"/>
                </a:solidFill>
                <a:latin typeface="Courier"/>
                <a:ea typeface="Courier"/>
                <a:cs typeface="Courier"/>
              </a:rPr>
              <a:t>while</a:t>
            </a:r>
            <a:r>
              <a:rPr lang="en-US" sz="1200" dirty="0" smtClean="0">
                <a:solidFill>
                  <a:srgbClr val="000000"/>
                </a:solidFill>
                <a:latin typeface="Courier"/>
                <a:ea typeface="Courier"/>
                <a:cs typeface="Courier"/>
              </a:rPr>
              <a:t> (</a:t>
            </a:r>
            <a:r>
              <a:rPr lang="en-US" sz="1200" dirty="0" err="1" smtClean="0">
                <a:solidFill>
                  <a:srgbClr val="000000"/>
                </a:solidFill>
                <a:latin typeface="Courier"/>
                <a:ea typeface="Courier"/>
                <a:cs typeface="Courier"/>
              </a:rPr>
              <a:t>iFirst</a:t>
            </a:r>
            <a:r>
              <a:rPr lang="en-US" sz="1200" dirty="0" smtClean="0">
                <a:solidFill>
                  <a:srgbClr val="000000"/>
                </a:solidFill>
                <a:latin typeface="Courier"/>
                <a:ea typeface="Courier"/>
                <a:cs typeface="Courier"/>
              </a:rPr>
              <a:t> &lt; </a:t>
            </a:r>
            <a:r>
              <a:rPr lang="en-US" sz="1200" dirty="0" err="1" smtClean="0">
                <a:solidFill>
                  <a:srgbClr val="000000"/>
                </a:solidFill>
                <a:latin typeface="Courier"/>
                <a:ea typeface="Courier"/>
                <a:cs typeface="Courier"/>
              </a:rPr>
              <a:t>first.length</a:t>
            </a:r>
            <a:r>
              <a:rPr lang="en-US" sz="1200" dirty="0" smtClean="0">
                <a:solidFill>
                  <a:srgbClr val="000000"/>
                </a:solidFill>
                <a:latin typeface="Courier"/>
                <a:ea typeface="Courier"/>
                <a:cs typeface="Courier"/>
              </a:rPr>
              <a:t> &amp;&amp; </a:t>
            </a:r>
            <a:r>
              <a:rPr lang="en-US" sz="1200" dirty="0" err="1" smtClean="0">
                <a:solidFill>
                  <a:srgbClr val="000000"/>
                </a:solidFill>
                <a:latin typeface="Courier"/>
                <a:ea typeface="Courier"/>
                <a:cs typeface="Courier"/>
              </a:rPr>
              <a:t>iSecond</a:t>
            </a:r>
            <a:r>
              <a:rPr lang="en-US" sz="1200" dirty="0" smtClean="0">
                <a:solidFill>
                  <a:srgbClr val="000000"/>
                </a:solidFill>
                <a:latin typeface="Courier"/>
                <a:ea typeface="Courier"/>
                <a:cs typeface="Courier"/>
              </a:rPr>
              <a:t> &lt; </a:t>
            </a:r>
            <a:r>
              <a:rPr lang="en-US" sz="1200" dirty="0" err="1" smtClean="0">
                <a:solidFill>
                  <a:srgbClr val="000000"/>
                </a:solidFill>
                <a:latin typeface="Courier"/>
                <a:ea typeface="Courier"/>
                <a:cs typeface="Courier"/>
              </a:rPr>
              <a:t>second.length</a:t>
            </a:r>
            <a:r>
              <a:rPr lang="en-US" sz="1200" dirty="0" smtClean="0">
                <a:solidFill>
                  <a:srgbClr val="000000"/>
                </a:solidFill>
                <a:latin typeface="Courier"/>
                <a:ea typeface="Courier"/>
                <a:cs typeface="Courier"/>
              </a:rPr>
              <a:t>)</a:t>
            </a:r>
          </a:p>
          <a:p>
            <a:pPr>
              <a:spcBef>
                <a:spcPts val="0"/>
              </a:spcBef>
              <a:buNone/>
            </a:pPr>
            <a:r>
              <a:rPr lang="en-US" sz="1200" b="1" dirty="0" smtClean="0">
                <a:solidFill>
                  <a:srgbClr val="0073FF"/>
                </a:solidFill>
                <a:latin typeface="Courier"/>
                <a:ea typeface="Courier"/>
                <a:cs typeface="Courier"/>
              </a:rPr>
              <a:t> 45  </a:t>
            </a:r>
            <a:r>
              <a:rPr lang="en-US" sz="1200" dirty="0" smtClean="0">
                <a:solidFill>
                  <a:srgbClr val="000000"/>
                </a:solidFill>
                <a:latin typeface="Courier"/>
                <a:ea typeface="Courier"/>
                <a:cs typeface="Courier"/>
              </a:rPr>
              <a:t>      {  </a:t>
            </a:r>
          </a:p>
          <a:p>
            <a:pPr>
              <a:spcBef>
                <a:spcPts val="0"/>
              </a:spcBef>
              <a:buNone/>
            </a:pPr>
            <a:r>
              <a:rPr lang="en-US" sz="1200" b="1" dirty="0" smtClean="0">
                <a:solidFill>
                  <a:srgbClr val="0073FF"/>
                </a:solidFill>
                <a:latin typeface="Courier"/>
                <a:ea typeface="Courier"/>
                <a:cs typeface="Courier"/>
              </a:rPr>
              <a:t> 46  </a:t>
            </a:r>
            <a:r>
              <a:rPr lang="en-US" sz="1200" dirty="0" smtClean="0">
                <a:solidFill>
                  <a:srgbClr val="000000"/>
                </a:solidFill>
                <a:latin typeface="Courier"/>
                <a:ea typeface="Courier"/>
                <a:cs typeface="Courier"/>
              </a:rPr>
              <a:t>         </a:t>
            </a:r>
            <a:r>
              <a:rPr lang="en-US" sz="1200" dirty="0" smtClean="0">
                <a:solidFill>
                  <a:srgbClr val="CC0066"/>
                </a:solidFill>
                <a:latin typeface="Courier"/>
                <a:ea typeface="Courier"/>
                <a:cs typeface="Courier"/>
              </a:rPr>
              <a:t>if</a:t>
            </a:r>
            <a:r>
              <a:rPr lang="en-US" sz="1200" dirty="0" smtClean="0">
                <a:solidFill>
                  <a:srgbClr val="000000"/>
                </a:solidFill>
                <a:latin typeface="Courier"/>
                <a:ea typeface="Courier"/>
                <a:cs typeface="Courier"/>
              </a:rPr>
              <a:t> (</a:t>
            </a:r>
            <a:r>
              <a:rPr lang="en-US" sz="1200" dirty="0" err="1" smtClean="0">
                <a:solidFill>
                  <a:srgbClr val="000000"/>
                </a:solidFill>
                <a:latin typeface="Courier"/>
                <a:ea typeface="Courier"/>
                <a:cs typeface="Courier"/>
              </a:rPr>
              <a:t>first[iFirst</a:t>
            </a:r>
            <a:r>
              <a:rPr lang="en-US" sz="1200" dirty="0" smtClean="0">
                <a:solidFill>
                  <a:srgbClr val="000000"/>
                </a:solidFill>
                <a:latin typeface="Courier"/>
                <a:ea typeface="Courier"/>
                <a:cs typeface="Courier"/>
              </a:rPr>
              <a:t>] &lt; </a:t>
            </a:r>
            <a:r>
              <a:rPr lang="en-US" sz="1200" dirty="0" err="1" smtClean="0">
                <a:solidFill>
                  <a:srgbClr val="000000"/>
                </a:solidFill>
                <a:latin typeface="Courier"/>
                <a:ea typeface="Courier"/>
                <a:cs typeface="Courier"/>
              </a:rPr>
              <a:t>second[iSecond</a:t>
            </a:r>
            <a:r>
              <a:rPr lang="en-US" sz="1200" dirty="0" smtClean="0">
                <a:solidFill>
                  <a:srgbClr val="000000"/>
                </a:solidFill>
                <a:latin typeface="Courier"/>
                <a:ea typeface="Courier"/>
                <a:cs typeface="Courier"/>
              </a:rPr>
              <a:t>])</a:t>
            </a:r>
          </a:p>
          <a:p>
            <a:pPr>
              <a:spcBef>
                <a:spcPts val="0"/>
              </a:spcBef>
              <a:buNone/>
            </a:pPr>
            <a:r>
              <a:rPr lang="en-US" sz="1200" b="1" dirty="0" smtClean="0">
                <a:solidFill>
                  <a:srgbClr val="0073FF"/>
                </a:solidFill>
                <a:latin typeface="Courier"/>
                <a:ea typeface="Courier"/>
                <a:cs typeface="Courier"/>
              </a:rPr>
              <a:t> 47  </a:t>
            </a:r>
            <a:r>
              <a:rPr lang="en-US" sz="1200" dirty="0" smtClean="0">
                <a:solidFill>
                  <a:srgbClr val="000000"/>
                </a:solidFill>
                <a:latin typeface="Courier"/>
                <a:ea typeface="Courier"/>
                <a:cs typeface="Courier"/>
              </a:rPr>
              <a:t>         {  </a:t>
            </a:r>
          </a:p>
          <a:p>
            <a:pPr>
              <a:spcBef>
                <a:spcPts val="0"/>
              </a:spcBef>
              <a:buNone/>
            </a:pPr>
            <a:r>
              <a:rPr lang="en-US" sz="1200" b="1" dirty="0" smtClean="0">
                <a:solidFill>
                  <a:srgbClr val="0073FF"/>
                </a:solidFill>
                <a:latin typeface="Courier"/>
                <a:ea typeface="Courier"/>
                <a:cs typeface="Courier"/>
              </a:rPr>
              <a:t> 48  </a:t>
            </a:r>
            <a:r>
              <a:rPr lang="en-US" sz="1200" dirty="0" smtClean="0">
                <a:solidFill>
                  <a:srgbClr val="000000"/>
                </a:solidFill>
                <a:latin typeface="Courier"/>
                <a:ea typeface="Courier"/>
                <a:cs typeface="Courier"/>
              </a:rPr>
              <a:t>            </a:t>
            </a:r>
            <a:r>
              <a:rPr lang="en-US" sz="1200" dirty="0" err="1" smtClean="0">
                <a:solidFill>
                  <a:srgbClr val="000000"/>
                </a:solidFill>
                <a:latin typeface="Courier"/>
                <a:ea typeface="Courier"/>
                <a:cs typeface="Courier"/>
              </a:rPr>
              <a:t>a[j</a:t>
            </a:r>
            <a:r>
              <a:rPr lang="en-US" sz="1200" dirty="0" smtClean="0">
                <a:solidFill>
                  <a:srgbClr val="000000"/>
                </a:solidFill>
                <a:latin typeface="Courier"/>
                <a:ea typeface="Courier"/>
                <a:cs typeface="Courier"/>
              </a:rPr>
              <a:t>] = </a:t>
            </a:r>
            <a:r>
              <a:rPr lang="en-US" sz="1200" dirty="0" err="1" smtClean="0">
                <a:solidFill>
                  <a:srgbClr val="000000"/>
                </a:solidFill>
                <a:latin typeface="Courier"/>
                <a:ea typeface="Courier"/>
                <a:cs typeface="Courier"/>
              </a:rPr>
              <a:t>first[iFirst</a:t>
            </a:r>
            <a:r>
              <a:rPr lang="en-US" sz="1200" dirty="0" smtClean="0">
                <a:solidFill>
                  <a:srgbClr val="000000"/>
                </a:solidFill>
                <a:latin typeface="Courier"/>
                <a:ea typeface="Courier"/>
                <a:cs typeface="Courier"/>
              </a:rPr>
              <a:t>];</a:t>
            </a:r>
          </a:p>
          <a:p>
            <a:pPr>
              <a:spcBef>
                <a:spcPts val="0"/>
              </a:spcBef>
              <a:buNone/>
            </a:pPr>
            <a:r>
              <a:rPr lang="en-US" sz="1200" b="1" dirty="0" smtClean="0">
                <a:solidFill>
                  <a:srgbClr val="0073FF"/>
                </a:solidFill>
                <a:latin typeface="Courier"/>
                <a:ea typeface="Courier"/>
                <a:cs typeface="Courier"/>
              </a:rPr>
              <a:t> 49  </a:t>
            </a:r>
            <a:r>
              <a:rPr lang="en-US" sz="1200" dirty="0" smtClean="0">
                <a:solidFill>
                  <a:srgbClr val="000000"/>
                </a:solidFill>
                <a:latin typeface="Courier"/>
                <a:ea typeface="Courier"/>
                <a:cs typeface="Courier"/>
              </a:rPr>
              <a:t>            </a:t>
            </a:r>
            <a:r>
              <a:rPr lang="en-US" sz="1200" dirty="0" err="1" smtClean="0">
                <a:solidFill>
                  <a:srgbClr val="000000"/>
                </a:solidFill>
                <a:latin typeface="Courier"/>
                <a:ea typeface="Courier"/>
                <a:cs typeface="Courier"/>
              </a:rPr>
              <a:t>iFirst</a:t>
            </a:r>
            <a:r>
              <a:rPr lang="en-US" sz="1200" dirty="0" smtClean="0">
                <a:solidFill>
                  <a:srgbClr val="000000"/>
                </a:solidFill>
                <a:latin typeface="Courier"/>
                <a:ea typeface="Courier"/>
                <a:cs typeface="Courier"/>
              </a:rPr>
              <a:t>++;</a:t>
            </a:r>
          </a:p>
          <a:p>
            <a:pPr>
              <a:spcBef>
                <a:spcPts val="0"/>
              </a:spcBef>
              <a:buNone/>
            </a:pPr>
            <a:r>
              <a:rPr lang="en-US" sz="1200" b="1" dirty="0" smtClean="0">
                <a:solidFill>
                  <a:srgbClr val="0073FF"/>
                </a:solidFill>
                <a:latin typeface="Courier"/>
                <a:ea typeface="Courier"/>
                <a:cs typeface="Courier"/>
              </a:rPr>
              <a:t> 50  </a:t>
            </a:r>
            <a:r>
              <a:rPr lang="en-US" sz="1200" dirty="0" smtClean="0">
                <a:solidFill>
                  <a:srgbClr val="000000"/>
                </a:solidFill>
                <a:latin typeface="Courier"/>
                <a:ea typeface="Courier"/>
                <a:cs typeface="Courier"/>
              </a:rPr>
              <a:t>         }</a:t>
            </a:r>
          </a:p>
          <a:p>
            <a:pPr>
              <a:spcBef>
                <a:spcPts val="0"/>
              </a:spcBef>
              <a:buNone/>
            </a:pPr>
            <a:r>
              <a:rPr lang="en-US" sz="1200" b="1" dirty="0" smtClean="0">
                <a:solidFill>
                  <a:srgbClr val="0073FF"/>
                </a:solidFill>
                <a:latin typeface="Courier"/>
                <a:ea typeface="Courier"/>
                <a:cs typeface="Courier"/>
              </a:rPr>
              <a:t> 51  </a:t>
            </a:r>
            <a:r>
              <a:rPr lang="en-US" sz="1200" dirty="0" smtClean="0">
                <a:solidFill>
                  <a:srgbClr val="000000"/>
                </a:solidFill>
                <a:latin typeface="Courier"/>
                <a:ea typeface="Courier"/>
                <a:cs typeface="Courier"/>
              </a:rPr>
              <a:t>         </a:t>
            </a:r>
            <a:r>
              <a:rPr lang="en-US" sz="1200" dirty="0" smtClean="0">
                <a:solidFill>
                  <a:srgbClr val="CC0066"/>
                </a:solidFill>
                <a:latin typeface="Courier"/>
                <a:ea typeface="Courier"/>
                <a:cs typeface="Courier"/>
              </a:rPr>
              <a:t>else</a:t>
            </a:r>
          </a:p>
          <a:p>
            <a:pPr>
              <a:spcBef>
                <a:spcPts val="0"/>
              </a:spcBef>
              <a:buNone/>
            </a:pPr>
            <a:r>
              <a:rPr lang="en-US" sz="1200" b="1" dirty="0" smtClean="0">
                <a:solidFill>
                  <a:srgbClr val="0073FF"/>
                </a:solidFill>
                <a:latin typeface="Courier"/>
                <a:ea typeface="Courier"/>
                <a:cs typeface="Courier"/>
              </a:rPr>
              <a:t> 52  </a:t>
            </a:r>
            <a:r>
              <a:rPr lang="en-US" sz="1200" dirty="0" smtClean="0">
                <a:solidFill>
                  <a:srgbClr val="000000"/>
                </a:solidFill>
                <a:latin typeface="Courier"/>
                <a:ea typeface="Courier"/>
                <a:cs typeface="Courier"/>
              </a:rPr>
              <a:t>         {  </a:t>
            </a:r>
          </a:p>
          <a:p>
            <a:pPr>
              <a:spcBef>
                <a:spcPts val="0"/>
              </a:spcBef>
              <a:buNone/>
            </a:pPr>
            <a:r>
              <a:rPr lang="en-US" sz="1200" b="1" dirty="0" smtClean="0">
                <a:solidFill>
                  <a:srgbClr val="0073FF"/>
                </a:solidFill>
                <a:latin typeface="Courier"/>
                <a:ea typeface="Courier"/>
                <a:cs typeface="Courier"/>
              </a:rPr>
              <a:t> 53  </a:t>
            </a:r>
            <a:r>
              <a:rPr lang="en-US" sz="1200" dirty="0" smtClean="0">
                <a:solidFill>
                  <a:srgbClr val="000000"/>
                </a:solidFill>
                <a:latin typeface="Courier"/>
                <a:ea typeface="Courier"/>
                <a:cs typeface="Courier"/>
              </a:rPr>
              <a:t>            </a:t>
            </a:r>
            <a:r>
              <a:rPr lang="en-US" sz="1200" dirty="0" err="1" smtClean="0">
                <a:solidFill>
                  <a:srgbClr val="000000"/>
                </a:solidFill>
                <a:latin typeface="Courier"/>
                <a:ea typeface="Courier"/>
                <a:cs typeface="Courier"/>
              </a:rPr>
              <a:t>a[j</a:t>
            </a:r>
            <a:r>
              <a:rPr lang="en-US" sz="1200" dirty="0" smtClean="0">
                <a:solidFill>
                  <a:srgbClr val="000000"/>
                </a:solidFill>
                <a:latin typeface="Courier"/>
                <a:ea typeface="Courier"/>
                <a:cs typeface="Courier"/>
              </a:rPr>
              <a:t>] = </a:t>
            </a:r>
            <a:r>
              <a:rPr lang="en-US" sz="1200" dirty="0" err="1" smtClean="0">
                <a:solidFill>
                  <a:srgbClr val="000000"/>
                </a:solidFill>
                <a:latin typeface="Courier"/>
                <a:ea typeface="Courier"/>
                <a:cs typeface="Courier"/>
              </a:rPr>
              <a:t>second[iSecond</a:t>
            </a:r>
            <a:r>
              <a:rPr lang="en-US" sz="1200" dirty="0" smtClean="0">
                <a:solidFill>
                  <a:srgbClr val="000000"/>
                </a:solidFill>
                <a:latin typeface="Courier"/>
                <a:ea typeface="Courier"/>
                <a:cs typeface="Courier"/>
              </a:rPr>
              <a:t>];</a:t>
            </a:r>
          </a:p>
          <a:p>
            <a:pPr>
              <a:spcBef>
                <a:spcPts val="0"/>
              </a:spcBef>
              <a:buNone/>
            </a:pPr>
            <a:r>
              <a:rPr lang="en-US" sz="1200" b="1" dirty="0" smtClean="0">
                <a:solidFill>
                  <a:srgbClr val="0073FF"/>
                </a:solidFill>
                <a:latin typeface="Courier"/>
                <a:ea typeface="Courier"/>
                <a:cs typeface="Courier"/>
              </a:rPr>
              <a:t> 54  </a:t>
            </a:r>
            <a:r>
              <a:rPr lang="en-US" sz="1200" dirty="0" smtClean="0">
                <a:solidFill>
                  <a:srgbClr val="000000"/>
                </a:solidFill>
                <a:latin typeface="Courier"/>
                <a:ea typeface="Courier"/>
                <a:cs typeface="Courier"/>
              </a:rPr>
              <a:t>            </a:t>
            </a:r>
            <a:r>
              <a:rPr lang="en-US" sz="1200" dirty="0" err="1" smtClean="0">
                <a:solidFill>
                  <a:srgbClr val="000000"/>
                </a:solidFill>
                <a:latin typeface="Courier"/>
                <a:ea typeface="Courier"/>
                <a:cs typeface="Courier"/>
              </a:rPr>
              <a:t>iSecond</a:t>
            </a:r>
            <a:r>
              <a:rPr lang="en-US" sz="1200" dirty="0" smtClean="0">
                <a:solidFill>
                  <a:srgbClr val="000000"/>
                </a:solidFill>
                <a:latin typeface="Courier"/>
                <a:ea typeface="Courier"/>
                <a:cs typeface="Courier"/>
              </a:rPr>
              <a:t>++;</a:t>
            </a:r>
          </a:p>
          <a:p>
            <a:pPr>
              <a:spcBef>
                <a:spcPts val="0"/>
              </a:spcBef>
              <a:buNone/>
            </a:pPr>
            <a:r>
              <a:rPr lang="en-US" sz="1200" b="1" dirty="0" smtClean="0">
                <a:solidFill>
                  <a:srgbClr val="0073FF"/>
                </a:solidFill>
                <a:latin typeface="Courier"/>
                <a:ea typeface="Courier"/>
                <a:cs typeface="Courier"/>
              </a:rPr>
              <a:t> 55  </a:t>
            </a:r>
            <a:r>
              <a:rPr lang="en-US" sz="1200" dirty="0" smtClean="0">
                <a:solidFill>
                  <a:srgbClr val="000000"/>
                </a:solidFill>
                <a:latin typeface="Courier"/>
                <a:ea typeface="Courier"/>
                <a:cs typeface="Courier"/>
              </a:rPr>
              <a:t>         }</a:t>
            </a:r>
          </a:p>
          <a:p>
            <a:pPr>
              <a:spcBef>
                <a:spcPts val="0"/>
              </a:spcBef>
              <a:buNone/>
            </a:pPr>
            <a:r>
              <a:rPr lang="en-US" sz="1200" b="1" dirty="0" smtClean="0">
                <a:solidFill>
                  <a:srgbClr val="0073FF"/>
                </a:solidFill>
                <a:latin typeface="Courier"/>
                <a:ea typeface="Courier"/>
                <a:cs typeface="Courier"/>
              </a:rPr>
              <a:t> 56  </a:t>
            </a:r>
            <a:r>
              <a:rPr lang="en-US" sz="1200" dirty="0" smtClean="0">
                <a:solidFill>
                  <a:srgbClr val="000000"/>
                </a:solidFill>
                <a:latin typeface="Courier"/>
                <a:ea typeface="Courier"/>
                <a:cs typeface="Courier"/>
              </a:rPr>
              <a:t>         </a:t>
            </a:r>
            <a:r>
              <a:rPr lang="en-US" sz="1200" dirty="0" err="1" smtClean="0">
                <a:solidFill>
                  <a:srgbClr val="000000"/>
                </a:solidFill>
                <a:latin typeface="Courier"/>
                <a:ea typeface="Courier"/>
                <a:cs typeface="Courier"/>
              </a:rPr>
              <a:t>j</a:t>
            </a:r>
            <a:r>
              <a:rPr lang="en-US" sz="1200" dirty="0" smtClean="0">
                <a:solidFill>
                  <a:srgbClr val="000000"/>
                </a:solidFill>
                <a:latin typeface="Courier"/>
                <a:ea typeface="Courier"/>
                <a:cs typeface="Courier"/>
              </a:rPr>
              <a:t>++;</a:t>
            </a:r>
          </a:p>
          <a:p>
            <a:pPr>
              <a:spcBef>
                <a:spcPts val="0"/>
              </a:spcBef>
              <a:buNone/>
            </a:pPr>
            <a:r>
              <a:rPr lang="en-US" sz="1200" b="1" dirty="0" smtClean="0">
                <a:solidFill>
                  <a:srgbClr val="0073FF"/>
                </a:solidFill>
                <a:latin typeface="Courier"/>
                <a:ea typeface="Courier"/>
                <a:cs typeface="Courier"/>
              </a:rPr>
              <a:t> 57  </a:t>
            </a:r>
            <a:r>
              <a:rPr lang="en-US" sz="1200" dirty="0" smtClean="0">
                <a:solidFill>
                  <a:srgbClr val="000000"/>
                </a:solidFill>
                <a:latin typeface="Courier"/>
                <a:ea typeface="Courier"/>
                <a:cs typeface="Courier"/>
              </a:rPr>
              <a:t>      }</a:t>
            </a:r>
          </a:p>
          <a:p>
            <a:pPr>
              <a:spcBef>
                <a:spcPts val="0"/>
              </a:spcBef>
              <a:buNone/>
            </a:pPr>
            <a:r>
              <a:rPr lang="en-US" sz="1200" b="1" dirty="0" smtClean="0">
                <a:solidFill>
                  <a:srgbClr val="0073FF"/>
                </a:solidFill>
                <a:latin typeface="Courier"/>
                <a:ea typeface="Courier"/>
                <a:cs typeface="Courier"/>
              </a:rPr>
              <a:t> 58  </a:t>
            </a:r>
          </a:p>
          <a:p>
            <a:pPr>
              <a:spcBef>
                <a:spcPts val="0"/>
              </a:spcBef>
              <a:buNone/>
            </a:pPr>
            <a:r>
              <a:rPr lang="en-US" sz="1200" b="1" dirty="0" smtClean="0">
                <a:solidFill>
                  <a:srgbClr val="0073FF"/>
                </a:solidFill>
                <a:latin typeface="Courier"/>
                <a:ea typeface="Courier"/>
                <a:cs typeface="Courier"/>
              </a:rPr>
              <a:t> </a:t>
            </a:r>
          </a:p>
        </p:txBody>
      </p:sp>
      <p:sp>
        <p:nvSpPr>
          <p:cNvPr id="4" name="Text Box 7"/>
          <p:cNvSpPr txBox="1">
            <a:spLocks noChangeArrowheads="1"/>
          </p:cNvSpPr>
          <p:nvPr/>
        </p:nvSpPr>
        <p:spPr bwMode="auto">
          <a:xfrm>
            <a:off x="7162800" y="5791200"/>
            <a:ext cx="1524000" cy="366713"/>
          </a:xfrm>
          <a:prstGeom prst="rect">
            <a:avLst/>
          </a:prstGeom>
          <a:noFill/>
          <a:ln w="9525">
            <a:noFill/>
            <a:miter lim="800000"/>
            <a:headEnd/>
            <a:tailEnd/>
          </a:ln>
        </p:spPr>
        <p:txBody>
          <a:bodyPr>
            <a:prstTxWarp prst="textNoShape">
              <a:avLst/>
            </a:prstTxWarp>
            <a:spAutoFit/>
          </a:bodyPr>
          <a:lstStyle/>
          <a:p>
            <a:pPr>
              <a:spcBef>
                <a:spcPct val="50000"/>
              </a:spcBef>
            </a:pPr>
            <a:r>
              <a:rPr lang="en-US" b="1" i="1" dirty="0"/>
              <a:t>Continued</a:t>
            </a:r>
          </a:p>
        </p:txBody>
      </p:sp>
    </p:spTree>
  </p:cSld>
  <p:clrMapOvr>
    <a:masterClrMapping/>
  </p:clrMapOvr>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section_4/</a:t>
            </a:r>
            <a:r>
              <a:rPr lang="en-US" dirty="0" smtClean="0">
                <a:hlinkClick r:id="rId2" action="ppaction://hlinkfile"/>
              </a:rPr>
              <a:t>MergeSorter.java</a:t>
            </a:r>
            <a:endParaRPr lang="en-US" dirty="0"/>
          </a:p>
        </p:txBody>
      </p:sp>
      <p:sp>
        <p:nvSpPr>
          <p:cNvPr id="3" name="Content Placeholder 2"/>
          <p:cNvSpPr>
            <a:spLocks noGrp="1"/>
          </p:cNvSpPr>
          <p:nvPr>
            <p:ph idx="4294967295"/>
          </p:nvPr>
        </p:nvSpPr>
        <p:spPr>
          <a:xfrm>
            <a:off x="0" y="762000"/>
            <a:ext cx="9134475" cy="5770454"/>
          </a:xfrm>
        </p:spPr>
        <p:txBody>
          <a:bodyPr>
            <a:noAutofit/>
          </a:bodyPr>
          <a:lstStyle/>
          <a:p>
            <a:pPr>
              <a:spcBef>
                <a:spcPts val="0"/>
              </a:spcBef>
              <a:buNone/>
            </a:pPr>
            <a:r>
              <a:rPr lang="en-US" sz="1200" b="1" dirty="0" smtClean="0">
                <a:solidFill>
                  <a:srgbClr val="0073FF"/>
                </a:solidFill>
                <a:latin typeface="Courier"/>
                <a:ea typeface="Courier"/>
                <a:cs typeface="Courier"/>
              </a:rPr>
              <a:t> 59  </a:t>
            </a:r>
            <a:r>
              <a:rPr lang="en-US" sz="1200" dirty="0" smtClean="0">
                <a:solidFill>
                  <a:srgbClr val="000000"/>
                </a:solidFill>
                <a:latin typeface="Courier"/>
                <a:ea typeface="Courier"/>
                <a:cs typeface="Courier"/>
              </a:rPr>
              <a:t>      //</a:t>
            </a:r>
            <a:r>
              <a:rPr lang="en-US" sz="1200" dirty="0" smtClean="0">
                <a:solidFill>
                  <a:srgbClr val="0073FF"/>
                </a:solidFill>
                <a:latin typeface="Times"/>
                <a:ea typeface="Times"/>
                <a:cs typeface="Times"/>
              </a:rPr>
              <a:t> Note that only one of the two loops below copies entries</a:t>
            </a:r>
          </a:p>
          <a:p>
            <a:pPr>
              <a:spcBef>
                <a:spcPts val="0"/>
              </a:spcBef>
              <a:buNone/>
            </a:pPr>
            <a:r>
              <a:rPr lang="en-US" sz="1200" b="1" dirty="0" smtClean="0">
                <a:solidFill>
                  <a:srgbClr val="0073FF"/>
                </a:solidFill>
                <a:latin typeface="Courier"/>
                <a:ea typeface="Courier"/>
                <a:cs typeface="Courier"/>
              </a:rPr>
              <a:t> 60  </a:t>
            </a:r>
            <a:r>
              <a:rPr lang="en-US" sz="1200" dirty="0" smtClean="0">
                <a:solidFill>
                  <a:srgbClr val="000000"/>
                </a:solidFill>
                <a:latin typeface="Courier"/>
                <a:ea typeface="Courier"/>
                <a:cs typeface="Courier"/>
              </a:rPr>
              <a:t>      //</a:t>
            </a:r>
            <a:r>
              <a:rPr lang="en-US" sz="1200" dirty="0" smtClean="0">
                <a:solidFill>
                  <a:srgbClr val="0073FF"/>
                </a:solidFill>
                <a:latin typeface="Times"/>
                <a:ea typeface="Times"/>
                <a:cs typeface="Times"/>
              </a:rPr>
              <a:t> Copy any remaining entries of the first array</a:t>
            </a:r>
          </a:p>
          <a:p>
            <a:pPr>
              <a:spcBef>
                <a:spcPts val="0"/>
              </a:spcBef>
              <a:buNone/>
            </a:pPr>
            <a:r>
              <a:rPr lang="en-US" sz="1200" b="1" dirty="0" smtClean="0">
                <a:solidFill>
                  <a:srgbClr val="0073FF"/>
                </a:solidFill>
                <a:latin typeface="Courier"/>
                <a:ea typeface="Courier"/>
                <a:cs typeface="Courier"/>
              </a:rPr>
              <a:t> 61  </a:t>
            </a:r>
            <a:r>
              <a:rPr lang="en-US" sz="1200" dirty="0" smtClean="0">
                <a:solidFill>
                  <a:srgbClr val="000000"/>
                </a:solidFill>
                <a:latin typeface="Courier"/>
                <a:ea typeface="Courier"/>
                <a:cs typeface="Courier"/>
              </a:rPr>
              <a:t>      </a:t>
            </a:r>
            <a:r>
              <a:rPr lang="en-US" sz="1200" dirty="0" smtClean="0">
                <a:solidFill>
                  <a:srgbClr val="CC0066"/>
                </a:solidFill>
                <a:latin typeface="Courier"/>
                <a:ea typeface="Courier"/>
                <a:cs typeface="Courier"/>
              </a:rPr>
              <a:t>while</a:t>
            </a:r>
            <a:r>
              <a:rPr lang="en-US" sz="1200" dirty="0" smtClean="0">
                <a:solidFill>
                  <a:srgbClr val="000000"/>
                </a:solidFill>
                <a:latin typeface="Courier"/>
                <a:ea typeface="Courier"/>
                <a:cs typeface="Courier"/>
              </a:rPr>
              <a:t> (</a:t>
            </a:r>
            <a:r>
              <a:rPr lang="en-US" sz="1200" dirty="0" err="1" smtClean="0">
                <a:solidFill>
                  <a:srgbClr val="000000"/>
                </a:solidFill>
                <a:latin typeface="Courier"/>
                <a:ea typeface="Courier"/>
                <a:cs typeface="Courier"/>
              </a:rPr>
              <a:t>iFirst</a:t>
            </a:r>
            <a:r>
              <a:rPr lang="en-US" sz="1200" dirty="0" smtClean="0">
                <a:solidFill>
                  <a:srgbClr val="000000"/>
                </a:solidFill>
                <a:latin typeface="Courier"/>
                <a:ea typeface="Courier"/>
                <a:cs typeface="Courier"/>
              </a:rPr>
              <a:t> &lt; </a:t>
            </a:r>
            <a:r>
              <a:rPr lang="en-US" sz="1200" dirty="0" err="1" smtClean="0">
                <a:solidFill>
                  <a:srgbClr val="000000"/>
                </a:solidFill>
                <a:latin typeface="Courier"/>
                <a:ea typeface="Courier"/>
                <a:cs typeface="Courier"/>
              </a:rPr>
              <a:t>first.length</a:t>
            </a:r>
            <a:r>
              <a:rPr lang="en-US" sz="1200" dirty="0" smtClean="0">
                <a:solidFill>
                  <a:srgbClr val="000000"/>
                </a:solidFill>
                <a:latin typeface="Courier"/>
                <a:ea typeface="Courier"/>
                <a:cs typeface="Courier"/>
              </a:rPr>
              <a:t>) </a:t>
            </a:r>
          </a:p>
          <a:p>
            <a:pPr>
              <a:spcBef>
                <a:spcPts val="0"/>
              </a:spcBef>
              <a:buNone/>
            </a:pPr>
            <a:r>
              <a:rPr lang="en-US" sz="1200" b="1" dirty="0" smtClean="0">
                <a:solidFill>
                  <a:srgbClr val="0073FF"/>
                </a:solidFill>
                <a:latin typeface="Courier"/>
                <a:ea typeface="Courier"/>
                <a:cs typeface="Courier"/>
              </a:rPr>
              <a:t> 62  </a:t>
            </a:r>
            <a:r>
              <a:rPr lang="en-US" sz="1200" dirty="0" smtClean="0">
                <a:solidFill>
                  <a:srgbClr val="000000"/>
                </a:solidFill>
                <a:latin typeface="Courier"/>
                <a:ea typeface="Courier"/>
                <a:cs typeface="Courier"/>
              </a:rPr>
              <a:t>      { </a:t>
            </a:r>
          </a:p>
          <a:p>
            <a:pPr>
              <a:spcBef>
                <a:spcPts val="0"/>
              </a:spcBef>
              <a:buNone/>
            </a:pPr>
            <a:r>
              <a:rPr lang="en-US" sz="1200" b="1" dirty="0" smtClean="0">
                <a:solidFill>
                  <a:srgbClr val="0073FF"/>
                </a:solidFill>
                <a:latin typeface="Courier"/>
                <a:ea typeface="Courier"/>
                <a:cs typeface="Courier"/>
              </a:rPr>
              <a:t> 63  </a:t>
            </a:r>
            <a:r>
              <a:rPr lang="en-US" sz="1200" dirty="0" smtClean="0">
                <a:solidFill>
                  <a:srgbClr val="000000"/>
                </a:solidFill>
                <a:latin typeface="Courier"/>
                <a:ea typeface="Courier"/>
                <a:cs typeface="Courier"/>
              </a:rPr>
              <a:t>         </a:t>
            </a:r>
            <a:r>
              <a:rPr lang="en-US" sz="1200" dirty="0" err="1" smtClean="0">
                <a:solidFill>
                  <a:srgbClr val="000000"/>
                </a:solidFill>
                <a:latin typeface="Courier"/>
                <a:ea typeface="Courier"/>
                <a:cs typeface="Courier"/>
              </a:rPr>
              <a:t>a[j</a:t>
            </a:r>
            <a:r>
              <a:rPr lang="en-US" sz="1200" dirty="0" smtClean="0">
                <a:solidFill>
                  <a:srgbClr val="000000"/>
                </a:solidFill>
                <a:latin typeface="Courier"/>
                <a:ea typeface="Courier"/>
                <a:cs typeface="Courier"/>
              </a:rPr>
              <a:t>] = </a:t>
            </a:r>
            <a:r>
              <a:rPr lang="en-US" sz="1200" dirty="0" err="1" smtClean="0">
                <a:solidFill>
                  <a:srgbClr val="000000"/>
                </a:solidFill>
                <a:latin typeface="Courier"/>
                <a:ea typeface="Courier"/>
                <a:cs typeface="Courier"/>
              </a:rPr>
              <a:t>first[iFirst</a:t>
            </a:r>
            <a:r>
              <a:rPr lang="en-US" sz="1200" dirty="0" smtClean="0">
                <a:solidFill>
                  <a:srgbClr val="000000"/>
                </a:solidFill>
                <a:latin typeface="Courier"/>
                <a:ea typeface="Courier"/>
                <a:cs typeface="Courier"/>
              </a:rPr>
              <a:t>]; </a:t>
            </a:r>
          </a:p>
          <a:p>
            <a:pPr>
              <a:spcBef>
                <a:spcPts val="0"/>
              </a:spcBef>
              <a:buNone/>
            </a:pPr>
            <a:r>
              <a:rPr lang="en-US" sz="1200" b="1" dirty="0" smtClean="0">
                <a:solidFill>
                  <a:srgbClr val="0073FF"/>
                </a:solidFill>
                <a:latin typeface="Courier"/>
                <a:ea typeface="Courier"/>
                <a:cs typeface="Courier"/>
              </a:rPr>
              <a:t> 64  </a:t>
            </a:r>
            <a:r>
              <a:rPr lang="en-US" sz="1200" dirty="0" smtClean="0">
                <a:solidFill>
                  <a:srgbClr val="000000"/>
                </a:solidFill>
                <a:latin typeface="Courier"/>
                <a:ea typeface="Courier"/>
                <a:cs typeface="Courier"/>
              </a:rPr>
              <a:t>         </a:t>
            </a:r>
            <a:r>
              <a:rPr lang="en-US" sz="1200" dirty="0" err="1" smtClean="0">
                <a:solidFill>
                  <a:srgbClr val="000000"/>
                </a:solidFill>
                <a:latin typeface="Courier"/>
                <a:ea typeface="Courier"/>
                <a:cs typeface="Courier"/>
              </a:rPr>
              <a:t>iFirst</a:t>
            </a:r>
            <a:r>
              <a:rPr lang="en-US" sz="1200" dirty="0" smtClean="0">
                <a:solidFill>
                  <a:srgbClr val="000000"/>
                </a:solidFill>
                <a:latin typeface="Courier"/>
                <a:ea typeface="Courier"/>
                <a:cs typeface="Courier"/>
              </a:rPr>
              <a:t>++; </a:t>
            </a:r>
            <a:r>
              <a:rPr lang="en-US" sz="1200" dirty="0" err="1" smtClean="0">
                <a:solidFill>
                  <a:srgbClr val="000000"/>
                </a:solidFill>
                <a:latin typeface="Courier"/>
                <a:ea typeface="Courier"/>
                <a:cs typeface="Courier"/>
              </a:rPr>
              <a:t>j</a:t>
            </a:r>
            <a:r>
              <a:rPr lang="en-US" sz="1200" dirty="0" smtClean="0">
                <a:solidFill>
                  <a:srgbClr val="000000"/>
                </a:solidFill>
                <a:latin typeface="Courier"/>
                <a:ea typeface="Courier"/>
                <a:cs typeface="Courier"/>
              </a:rPr>
              <a:t>++;</a:t>
            </a:r>
          </a:p>
          <a:p>
            <a:pPr>
              <a:spcBef>
                <a:spcPts val="0"/>
              </a:spcBef>
              <a:buNone/>
            </a:pPr>
            <a:r>
              <a:rPr lang="en-US" sz="1200" b="1" dirty="0" smtClean="0">
                <a:solidFill>
                  <a:srgbClr val="0073FF"/>
                </a:solidFill>
                <a:latin typeface="Courier"/>
                <a:ea typeface="Courier"/>
                <a:cs typeface="Courier"/>
              </a:rPr>
              <a:t> 65  </a:t>
            </a:r>
            <a:r>
              <a:rPr lang="en-US" sz="1200" dirty="0" smtClean="0">
                <a:solidFill>
                  <a:srgbClr val="000000"/>
                </a:solidFill>
                <a:latin typeface="Courier"/>
                <a:ea typeface="Courier"/>
                <a:cs typeface="Courier"/>
              </a:rPr>
              <a:t>      }</a:t>
            </a:r>
          </a:p>
          <a:p>
            <a:pPr>
              <a:spcBef>
                <a:spcPts val="0"/>
              </a:spcBef>
              <a:buNone/>
            </a:pPr>
            <a:r>
              <a:rPr lang="en-US" sz="1200" b="1" dirty="0" smtClean="0">
                <a:solidFill>
                  <a:srgbClr val="0073FF"/>
                </a:solidFill>
                <a:latin typeface="Courier"/>
                <a:ea typeface="Courier"/>
                <a:cs typeface="Courier"/>
              </a:rPr>
              <a:t> 66  </a:t>
            </a:r>
            <a:r>
              <a:rPr lang="en-US" sz="1200" dirty="0" smtClean="0">
                <a:solidFill>
                  <a:srgbClr val="000000"/>
                </a:solidFill>
                <a:latin typeface="Courier"/>
                <a:ea typeface="Courier"/>
                <a:cs typeface="Courier"/>
              </a:rPr>
              <a:t>      //</a:t>
            </a:r>
            <a:r>
              <a:rPr lang="en-US" sz="1200" dirty="0" smtClean="0">
                <a:solidFill>
                  <a:srgbClr val="0073FF"/>
                </a:solidFill>
                <a:latin typeface="Times"/>
                <a:ea typeface="Times"/>
                <a:cs typeface="Times"/>
              </a:rPr>
              <a:t> Copy any remaining entries of the second half</a:t>
            </a:r>
          </a:p>
          <a:p>
            <a:pPr>
              <a:spcBef>
                <a:spcPts val="0"/>
              </a:spcBef>
              <a:buNone/>
            </a:pPr>
            <a:r>
              <a:rPr lang="en-US" sz="1200" b="1" dirty="0" smtClean="0">
                <a:solidFill>
                  <a:srgbClr val="0073FF"/>
                </a:solidFill>
                <a:latin typeface="Courier"/>
                <a:ea typeface="Courier"/>
                <a:cs typeface="Courier"/>
              </a:rPr>
              <a:t> 67  </a:t>
            </a:r>
            <a:r>
              <a:rPr lang="en-US" sz="1200" dirty="0" smtClean="0">
                <a:solidFill>
                  <a:srgbClr val="000000"/>
                </a:solidFill>
                <a:latin typeface="Courier"/>
                <a:ea typeface="Courier"/>
                <a:cs typeface="Courier"/>
              </a:rPr>
              <a:t>      </a:t>
            </a:r>
            <a:r>
              <a:rPr lang="en-US" sz="1200" dirty="0" smtClean="0">
                <a:solidFill>
                  <a:srgbClr val="CC0066"/>
                </a:solidFill>
                <a:latin typeface="Courier"/>
                <a:ea typeface="Courier"/>
                <a:cs typeface="Courier"/>
              </a:rPr>
              <a:t>while</a:t>
            </a:r>
            <a:r>
              <a:rPr lang="en-US" sz="1200" dirty="0" smtClean="0">
                <a:solidFill>
                  <a:srgbClr val="000000"/>
                </a:solidFill>
                <a:latin typeface="Courier"/>
                <a:ea typeface="Courier"/>
                <a:cs typeface="Courier"/>
              </a:rPr>
              <a:t> (</a:t>
            </a:r>
            <a:r>
              <a:rPr lang="en-US" sz="1200" dirty="0" err="1" smtClean="0">
                <a:solidFill>
                  <a:srgbClr val="000000"/>
                </a:solidFill>
                <a:latin typeface="Courier"/>
                <a:ea typeface="Courier"/>
                <a:cs typeface="Courier"/>
              </a:rPr>
              <a:t>iSecond</a:t>
            </a:r>
            <a:r>
              <a:rPr lang="en-US" sz="1200" dirty="0" smtClean="0">
                <a:solidFill>
                  <a:srgbClr val="000000"/>
                </a:solidFill>
                <a:latin typeface="Courier"/>
                <a:ea typeface="Courier"/>
                <a:cs typeface="Courier"/>
              </a:rPr>
              <a:t> &lt; </a:t>
            </a:r>
            <a:r>
              <a:rPr lang="en-US" sz="1200" dirty="0" err="1" smtClean="0">
                <a:solidFill>
                  <a:srgbClr val="000000"/>
                </a:solidFill>
                <a:latin typeface="Courier"/>
                <a:ea typeface="Courier"/>
                <a:cs typeface="Courier"/>
              </a:rPr>
              <a:t>second.length</a:t>
            </a:r>
            <a:r>
              <a:rPr lang="en-US" sz="1200" dirty="0" smtClean="0">
                <a:solidFill>
                  <a:srgbClr val="000000"/>
                </a:solidFill>
                <a:latin typeface="Courier"/>
                <a:ea typeface="Courier"/>
                <a:cs typeface="Courier"/>
              </a:rPr>
              <a:t>) </a:t>
            </a:r>
          </a:p>
          <a:p>
            <a:pPr>
              <a:spcBef>
                <a:spcPts val="0"/>
              </a:spcBef>
              <a:buNone/>
            </a:pPr>
            <a:r>
              <a:rPr lang="en-US" sz="1200" b="1" dirty="0" smtClean="0">
                <a:solidFill>
                  <a:srgbClr val="0073FF"/>
                </a:solidFill>
                <a:latin typeface="Courier"/>
                <a:ea typeface="Courier"/>
                <a:cs typeface="Courier"/>
              </a:rPr>
              <a:t> 68  </a:t>
            </a:r>
            <a:r>
              <a:rPr lang="en-US" sz="1200" dirty="0" smtClean="0">
                <a:solidFill>
                  <a:srgbClr val="000000"/>
                </a:solidFill>
                <a:latin typeface="Courier"/>
                <a:ea typeface="Courier"/>
                <a:cs typeface="Courier"/>
              </a:rPr>
              <a:t>      { </a:t>
            </a:r>
          </a:p>
          <a:p>
            <a:pPr>
              <a:spcBef>
                <a:spcPts val="0"/>
              </a:spcBef>
              <a:buNone/>
            </a:pPr>
            <a:r>
              <a:rPr lang="en-US" sz="1200" b="1" dirty="0" smtClean="0">
                <a:solidFill>
                  <a:srgbClr val="0073FF"/>
                </a:solidFill>
                <a:latin typeface="Courier"/>
                <a:ea typeface="Courier"/>
                <a:cs typeface="Courier"/>
              </a:rPr>
              <a:t> 69  </a:t>
            </a:r>
            <a:r>
              <a:rPr lang="en-US" sz="1200" dirty="0" smtClean="0">
                <a:solidFill>
                  <a:srgbClr val="000000"/>
                </a:solidFill>
                <a:latin typeface="Courier"/>
                <a:ea typeface="Courier"/>
                <a:cs typeface="Courier"/>
              </a:rPr>
              <a:t>         </a:t>
            </a:r>
            <a:r>
              <a:rPr lang="en-US" sz="1200" dirty="0" err="1" smtClean="0">
                <a:solidFill>
                  <a:srgbClr val="000000"/>
                </a:solidFill>
                <a:latin typeface="Courier"/>
                <a:ea typeface="Courier"/>
                <a:cs typeface="Courier"/>
              </a:rPr>
              <a:t>a[j</a:t>
            </a:r>
            <a:r>
              <a:rPr lang="en-US" sz="1200" dirty="0" smtClean="0">
                <a:solidFill>
                  <a:srgbClr val="000000"/>
                </a:solidFill>
                <a:latin typeface="Courier"/>
                <a:ea typeface="Courier"/>
                <a:cs typeface="Courier"/>
              </a:rPr>
              <a:t>] = </a:t>
            </a:r>
            <a:r>
              <a:rPr lang="en-US" sz="1200" dirty="0" err="1" smtClean="0">
                <a:solidFill>
                  <a:srgbClr val="000000"/>
                </a:solidFill>
                <a:latin typeface="Courier"/>
                <a:ea typeface="Courier"/>
                <a:cs typeface="Courier"/>
              </a:rPr>
              <a:t>second[iSecond</a:t>
            </a:r>
            <a:r>
              <a:rPr lang="en-US" sz="1200" dirty="0" smtClean="0">
                <a:solidFill>
                  <a:srgbClr val="000000"/>
                </a:solidFill>
                <a:latin typeface="Courier"/>
                <a:ea typeface="Courier"/>
                <a:cs typeface="Courier"/>
              </a:rPr>
              <a:t>]; </a:t>
            </a:r>
          </a:p>
          <a:p>
            <a:pPr>
              <a:spcBef>
                <a:spcPts val="0"/>
              </a:spcBef>
              <a:buNone/>
            </a:pPr>
            <a:r>
              <a:rPr lang="en-US" sz="1200" b="1" dirty="0" smtClean="0">
                <a:solidFill>
                  <a:srgbClr val="0073FF"/>
                </a:solidFill>
                <a:latin typeface="Courier"/>
                <a:ea typeface="Courier"/>
                <a:cs typeface="Courier"/>
              </a:rPr>
              <a:t> 70  </a:t>
            </a:r>
            <a:r>
              <a:rPr lang="en-US" sz="1200" dirty="0" smtClean="0">
                <a:solidFill>
                  <a:srgbClr val="000000"/>
                </a:solidFill>
                <a:latin typeface="Courier"/>
                <a:ea typeface="Courier"/>
                <a:cs typeface="Courier"/>
              </a:rPr>
              <a:t>         </a:t>
            </a:r>
            <a:r>
              <a:rPr lang="en-US" sz="1200" dirty="0" err="1" smtClean="0">
                <a:solidFill>
                  <a:srgbClr val="000000"/>
                </a:solidFill>
                <a:latin typeface="Courier"/>
                <a:ea typeface="Courier"/>
                <a:cs typeface="Courier"/>
              </a:rPr>
              <a:t>iSecond</a:t>
            </a:r>
            <a:r>
              <a:rPr lang="en-US" sz="1200" dirty="0" smtClean="0">
                <a:solidFill>
                  <a:srgbClr val="000000"/>
                </a:solidFill>
                <a:latin typeface="Courier"/>
                <a:ea typeface="Courier"/>
                <a:cs typeface="Courier"/>
              </a:rPr>
              <a:t>++; </a:t>
            </a:r>
            <a:r>
              <a:rPr lang="en-US" sz="1200" dirty="0" err="1" smtClean="0">
                <a:solidFill>
                  <a:srgbClr val="000000"/>
                </a:solidFill>
                <a:latin typeface="Courier"/>
                <a:ea typeface="Courier"/>
                <a:cs typeface="Courier"/>
              </a:rPr>
              <a:t>j</a:t>
            </a:r>
            <a:r>
              <a:rPr lang="en-US" sz="1200" dirty="0" smtClean="0">
                <a:solidFill>
                  <a:srgbClr val="000000"/>
                </a:solidFill>
                <a:latin typeface="Courier"/>
                <a:ea typeface="Courier"/>
                <a:cs typeface="Courier"/>
              </a:rPr>
              <a:t>++;</a:t>
            </a:r>
          </a:p>
          <a:p>
            <a:pPr>
              <a:spcBef>
                <a:spcPts val="0"/>
              </a:spcBef>
              <a:buNone/>
            </a:pPr>
            <a:r>
              <a:rPr lang="en-US" sz="1200" b="1" dirty="0" smtClean="0">
                <a:solidFill>
                  <a:srgbClr val="0073FF"/>
                </a:solidFill>
                <a:latin typeface="Courier"/>
                <a:ea typeface="Courier"/>
                <a:cs typeface="Courier"/>
              </a:rPr>
              <a:t> 71  </a:t>
            </a:r>
            <a:r>
              <a:rPr lang="en-US" sz="1200" dirty="0" smtClean="0">
                <a:solidFill>
                  <a:srgbClr val="000000"/>
                </a:solidFill>
                <a:latin typeface="Courier"/>
                <a:ea typeface="Courier"/>
                <a:cs typeface="Courier"/>
              </a:rPr>
              <a:t>      }</a:t>
            </a:r>
          </a:p>
          <a:p>
            <a:pPr>
              <a:spcBef>
                <a:spcPts val="0"/>
              </a:spcBef>
              <a:buNone/>
            </a:pPr>
            <a:r>
              <a:rPr lang="en-US" sz="1200" b="1" dirty="0" smtClean="0">
                <a:solidFill>
                  <a:srgbClr val="0073FF"/>
                </a:solidFill>
                <a:latin typeface="Courier"/>
                <a:ea typeface="Courier"/>
                <a:cs typeface="Courier"/>
              </a:rPr>
              <a:t> 72  </a:t>
            </a:r>
            <a:r>
              <a:rPr lang="en-US" sz="1200" dirty="0" smtClean="0">
                <a:solidFill>
                  <a:srgbClr val="000000"/>
                </a:solidFill>
                <a:latin typeface="Courier"/>
                <a:ea typeface="Courier"/>
                <a:cs typeface="Courier"/>
              </a:rPr>
              <a:t>   }</a:t>
            </a:r>
          </a:p>
          <a:p>
            <a:pPr>
              <a:spcBef>
                <a:spcPts val="0"/>
              </a:spcBef>
              <a:buNone/>
            </a:pPr>
            <a:r>
              <a:rPr lang="en-US" sz="1200" b="1" dirty="0" smtClean="0">
                <a:solidFill>
                  <a:srgbClr val="0073FF"/>
                </a:solidFill>
                <a:latin typeface="Courier"/>
                <a:ea typeface="Courier"/>
                <a:cs typeface="Courier"/>
              </a:rPr>
              <a:t> 73  </a:t>
            </a:r>
            <a:r>
              <a:rPr lang="en-US" sz="1200" dirty="0" smtClean="0">
                <a:solidFill>
                  <a:srgbClr val="000000"/>
                </a:solidFill>
                <a:latin typeface="Courier"/>
                <a:ea typeface="Courier"/>
                <a:cs typeface="Courier"/>
              </a:rPr>
              <a:t>}</a:t>
            </a:r>
            <a:endParaRPr lang="en-US" sz="1200" b="1" dirty="0" smtClean="0">
              <a:solidFill>
                <a:srgbClr val="0073FF"/>
              </a:solidFill>
              <a:latin typeface="Courier"/>
              <a:ea typeface="Courier"/>
              <a:cs typeface="Courier"/>
            </a:endParaRPr>
          </a:p>
        </p:txBody>
      </p:sp>
    </p:spTree>
  </p:cSld>
  <p:clrMapOvr>
    <a:masterClrMapping/>
  </p:clrMapOvr>
  <p:timing>
    <p:tnLst>
      <p:par>
        <p:cTn xmlns:p14="http://schemas.microsoft.com/office/powerpoint/2010/mai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section_4/</a:t>
            </a:r>
            <a:r>
              <a:rPr lang="en-US" dirty="0" smtClean="0">
                <a:hlinkClick r:id="rId2" action="ppaction://hlinkfile"/>
              </a:rPr>
              <a:t>MergeSortDemo.java</a:t>
            </a:r>
            <a:endParaRPr lang="en-US" dirty="0"/>
          </a:p>
        </p:txBody>
      </p:sp>
      <p:sp>
        <p:nvSpPr>
          <p:cNvPr id="3" name="Content Placeholder 2"/>
          <p:cNvSpPr>
            <a:spLocks noGrp="1"/>
          </p:cNvSpPr>
          <p:nvPr>
            <p:ph idx="4294967295"/>
          </p:nvPr>
        </p:nvSpPr>
        <p:spPr>
          <a:xfrm>
            <a:off x="0" y="762000"/>
            <a:ext cx="9134475" cy="5770454"/>
          </a:xfrm>
        </p:spPr>
        <p:txBody>
          <a:bodyPr>
            <a:noAutofit/>
          </a:bodyPr>
          <a:lstStyle/>
          <a:p>
            <a:pPr>
              <a:spcBef>
                <a:spcPts val="0"/>
              </a:spcBef>
              <a:buNone/>
            </a:pPr>
            <a:r>
              <a:rPr lang="en-US" sz="1200" b="1" dirty="0" smtClean="0">
                <a:solidFill>
                  <a:srgbClr val="0073FF"/>
                </a:solidFill>
                <a:latin typeface="Courier"/>
                <a:ea typeface="Courier"/>
                <a:cs typeface="Courier"/>
              </a:rPr>
              <a:t>  1  </a:t>
            </a:r>
            <a:r>
              <a:rPr lang="en-US" sz="1200" dirty="0" smtClean="0">
                <a:solidFill>
                  <a:srgbClr val="CC0066"/>
                </a:solidFill>
                <a:latin typeface="Courier"/>
                <a:ea typeface="Courier"/>
                <a:cs typeface="Courier"/>
              </a:rPr>
              <a:t>import</a:t>
            </a:r>
            <a:r>
              <a:rPr lang="en-US" sz="1200" dirty="0" smtClean="0">
                <a:solidFill>
                  <a:srgbClr val="000000"/>
                </a:solidFill>
                <a:latin typeface="Courier"/>
                <a:ea typeface="Courier"/>
                <a:cs typeface="Courier"/>
              </a:rPr>
              <a:t> </a:t>
            </a:r>
            <a:r>
              <a:rPr lang="en-US" sz="1200" dirty="0" err="1" smtClean="0">
                <a:solidFill>
                  <a:srgbClr val="000000"/>
                </a:solidFill>
                <a:latin typeface="Courier"/>
                <a:ea typeface="Courier"/>
                <a:cs typeface="Courier"/>
              </a:rPr>
              <a:t>java.util.Arrays</a:t>
            </a:r>
            <a:r>
              <a:rPr lang="en-US" sz="1200" dirty="0" smtClean="0">
                <a:solidFill>
                  <a:srgbClr val="000000"/>
                </a:solidFill>
                <a:latin typeface="Courier"/>
                <a:ea typeface="Courier"/>
                <a:cs typeface="Courier"/>
              </a:rPr>
              <a:t>;</a:t>
            </a:r>
          </a:p>
          <a:p>
            <a:pPr>
              <a:spcBef>
                <a:spcPts val="0"/>
              </a:spcBef>
              <a:buNone/>
            </a:pPr>
            <a:r>
              <a:rPr lang="en-US" sz="1200" b="1" dirty="0" smtClean="0">
                <a:solidFill>
                  <a:srgbClr val="0073FF"/>
                </a:solidFill>
                <a:latin typeface="Courier"/>
                <a:ea typeface="Courier"/>
                <a:cs typeface="Courier"/>
              </a:rPr>
              <a:t>  2  </a:t>
            </a:r>
          </a:p>
          <a:p>
            <a:pPr>
              <a:spcBef>
                <a:spcPts val="0"/>
              </a:spcBef>
              <a:buNone/>
            </a:pPr>
            <a:r>
              <a:rPr lang="en-US" sz="1200" b="1" dirty="0" smtClean="0">
                <a:solidFill>
                  <a:srgbClr val="0073FF"/>
                </a:solidFill>
                <a:latin typeface="Courier"/>
                <a:ea typeface="Courier"/>
                <a:cs typeface="Courier"/>
              </a:rPr>
              <a:t>  3  </a:t>
            </a:r>
            <a:r>
              <a:rPr lang="en-US" sz="1200" dirty="0" smtClean="0">
                <a:solidFill>
                  <a:srgbClr val="000000"/>
                </a:solidFill>
                <a:latin typeface="Courier"/>
                <a:ea typeface="Courier"/>
                <a:cs typeface="Courier"/>
              </a:rPr>
              <a:t>/**</a:t>
            </a:r>
          </a:p>
          <a:p>
            <a:pPr>
              <a:spcBef>
                <a:spcPts val="0"/>
              </a:spcBef>
              <a:buNone/>
            </a:pPr>
            <a:r>
              <a:rPr lang="en-US" sz="1200" b="1" dirty="0" smtClean="0">
                <a:solidFill>
                  <a:srgbClr val="0073FF"/>
                </a:solidFill>
                <a:latin typeface="Courier"/>
                <a:ea typeface="Courier"/>
                <a:cs typeface="Courier"/>
              </a:rPr>
              <a:t>  4  </a:t>
            </a:r>
            <a:r>
              <a:rPr lang="en-US" sz="1200" dirty="0" smtClean="0">
                <a:solidFill>
                  <a:srgbClr val="000000"/>
                </a:solidFill>
                <a:latin typeface="Courier"/>
                <a:ea typeface="Courier"/>
                <a:cs typeface="Courier"/>
              </a:rPr>
              <a:t>   </a:t>
            </a:r>
            <a:r>
              <a:rPr lang="en-US" sz="1200" dirty="0" smtClean="0">
                <a:solidFill>
                  <a:srgbClr val="0073FF"/>
                </a:solidFill>
                <a:latin typeface="Times"/>
                <a:ea typeface="Times"/>
                <a:cs typeface="Times"/>
              </a:rPr>
              <a:t>This program demonstrates the merge sort algorithm by</a:t>
            </a:r>
          </a:p>
          <a:p>
            <a:pPr>
              <a:spcBef>
                <a:spcPts val="0"/>
              </a:spcBef>
              <a:buNone/>
            </a:pPr>
            <a:r>
              <a:rPr lang="en-US" sz="1200" b="1" dirty="0" smtClean="0">
                <a:solidFill>
                  <a:srgbClr val="0073FF"/>
                </a:solidFill>
                <a:latin typeface="Courier"/>
                <a:ea typeface="Courier"/>
                <a:cs typeface="Courier"/>
              </a:rPr>
              <a:t>  5  </a:t>
            </a:r>
            <a:r>
              <a:rPr lang="en-US" sz="1200" dirty="0" smtClean="0">
                <a:solidFill>
                  <a:srgbClr val="000000"/>
                </a:solidFill>
                <a:latin typeface="Courier"/>
                <a:ea typeface="Courier"/>
                <a:cs typeface="Courier"/>
              </a:rPr>
              <a:t>   </a:t>
            </a:r>
            <a:r>
              <a:rPr lang="en-US" sz="1200" dirty="0" smtClean="0">
                <a:solidFill>
                  <a:srgbClr val="0073FF"/>
                </a:solidFill>
                <a:latin typeface="Times"/>
                <a:ea typeface="Times"/>
                <a:cs typeface="Times"/>
              </a:rPr>
              <a:t>sorting an array that is filled with random numbers.</a:t>
            </a:r>
          </a:p>
          <a:p>
            <a:pPr>
              <a:spcBef>
                <a:spcPts val="0"/>
              </a:spcBef>
              <a:buNone/>
            </a:pPr>
            <a:r>
              <a:rPr lang="en-US" sz="1200" b="1" dirty="0" smtClean="0">
                <a:solidFill>
                  <a:srgbClr val="0073FF"/>
                </a:solidFill>
                <a:latin typeface="Courier"/>
                <a:ea typeface="Courier"/>
                <a:cs typeface="Courier"/>
              </a:rPr>
              <a:t>  6  </a:t>
            </a:r>
            <a:r>
              <a:rPr lang="en-US" sz="1200" dirty="0" smtClean="0">
                <a:solidFill>
                  <a:srgbClr val="000000"/>
                </a:solidFill>
                <a:latin typeface="Courier"/>
                <a:ea typeface="Courier"/>
                <a:cs typeface="Courier"/>
              </a:rPr>
              <a:t>*/</a:t>
            </a:r>
          </a:p>
          <a:p>
            <a:pPr>
              <a:spcBef>
                <a:spcPts val="0"/>
              </a:spcBef>
              <a:buNone/>
            </a:pPr>
            <a:r>
              <a:rPr lang="en-US" sz="1200" b="1" dirty="0" smtClean="0">
                <a:solidFill>
                  <a:srgbClr val="0073FF"/>
                </a:solidFill>
                <a:latin typeface="Courier"/>
                <a:ea typeface="Courier"/>
                <a:cs typeface="Courier"/>
              </a:rPr>
              <a:t>  7  </a:t>
            </a:r>
            <a:r>
              <a:rPr lang="en-US" sz="1200" dirty="0" smtClean="0">
                <a:solidFill>
                  <a:srgbClr val="CC0066"/>
                </a:solidFill>
                <a:latin typeface="Courier"/>
                <a:ea typeface="Courier"/>
                <a:cs typeface="Courier"/>
              </a:rPr>
              <a:t>public</a:t>
            </a:r>
            <a:r>
              <a:rPr lang="en-US" sz="1200" dirty="0" smtClean="0">
                <a:solidFill>
                  <a:srgbClr val="000000"/>
                </a:solidFill>
                <a:latin typeface="Courier"/>
                <a:ea typeface="Courier"/>
                <a:cs typeface="Courier"/>
              </a:rPr>
              <a:t> </a:t>
            </a:r>
            <a:r>
              <a:rPr lang="en-US" sz="1200" dirty="0" smtClean="0">
                <a:solidFill>
                  <a:srgbClr val="CC0066"/>
                </a:solidFill>
                <a:latin typeface="Courier"/>
                <a:ea typeface="Courier"/>
                <a:cs typeface="Courier"/>
              </a:rPr>
              <a:t>class</a:t>
            </a:r>
            <a:r>
              <a:rPr lang="en-US" sz="1200" dirty="0" smtClean="0">
                <a:solidFill>
                  <a:srgbClr val="000000"/>
                </a:solidFill>
                <a:latin typeface="Courier"/>
                <a:ea typeface="Courier"/>
                <a:cs typeface="Courier"/>
              </a:rPr>
              <a:t> </a:t>
            </a:r>
            <a:r>
              <a:rPr lang="en-US" sz="1200" dirty="0" err="1" smtClean="0">
                <a:solidFill>
                  <a:srgbClr val="000000"/>
                </a:solidFill>
                <a:latin typeface="Courier"/>
                <a:ea typeface="Courier"/>
                <a:cs typeface="Courier"/>
              </a:rPr>
              <a:t>MergeSortDemo</a:t>
            </a:r>
            <a:endParaRPr lang="en-US" sz="1200" dirty="0" smtClean="0">
              <a:solidFill>
                <a:srgbClr val="000000"/>
              </a:solidFill>
              <a:latin typeface="Courier"/>
              <a:ea typeface="Courier"/>
              <a:cs typeface="Courier"/>
            </a:endParaRPr>
          </a:p>
          <a:p>
            <a:pPr>
              <a:spcBef>
                <a:spcPts val="0"/>
              </a:spcBef>
              <a:buNone/>
            </a:pPr>
            <a:r>
              <a:rPr lang="en-US" sz="1200" b="1" dirty="0" smtClean="0">
                <a:solidFill>
                  <a:srgbClr val="0073FF"/>
                </a:solidFill>
                <a:latin typeface="Courier"/>
                <a:ea typeface="Courier"/>
                <a:cs typeface="Courier"/>
              </a:rPr>
              <a:t>  8  </a:t>
            </a:r>
            <a:r>
              <a:rPr lang="en-US" sz="1200" dirty="0" smtClean="0">
                <a:solidFill>
                  <a:srgbClr val="000000"/>
                </a:solidFill>
                <a:latin typeface="Courier"/>
                <a:ea typeface="Courier"/>
                <a:cs typeface="Courier"/>
              </a:rPr>
              <a:t>{  </a:t>
            </a:r>
          </a:p>
          <a:p>
            <a:pPr>
              <a:spcBef>
                <a:spcPts val="0"/>
              </a:spcBef>
              <a:buNone/>
            </a:pPr>
            <a:r>
              <a:rPr lang="en-US" sz="1200" b="1" dirty="0" smtClean="0">
                <a:solidFill>
                  <a:srgbClr val="0073FF"/>
                </a:solidFill>
                <a:latin typeface="Courier"/>
                <a:ea typeface="Courier"/>
                <a:cs typeface="Courier"/>
              </a:rPr>
              <a:t>  9  </a:t>
            </a:r>
            <a:r>
              <a:rPr lang="en-US" sz="1200" dirty="0" smtClean="0">
                <a:solidFill>
                  <a:srgbClr val="000000"/>
                </a:solidFill>
                <a:latin typeface="Courier"/>
                <a:ea typeface="Courier"/>
                <a:cs typeface="Courier"/>
              </a:rPr>
              <a:t>   </a:t>
            </a:r>
            <a:r>
              <a:rPr lang="en-US" sz="1200" dirty="0" smtClean="0">
                <a:solidFill>
                  <a:srgbClr val="CC0066"/>
                </a:solidFill>
                <a:latin typeface="Courier"/>
                <a:ea typeface="Courier"/>
                <a:cs typeface="Courier"/>
              </a:rPr>
              <a:t>public</a:t>
            </a:r>
            <a:r>
              <a:rPr lang="en-US" sz="1200" dirty="0" smtClean="0">
                <a:solidFill>
                  <a:srgbClr val="000000"/>
                </a:solidFill>
                <a:latin typeface="Courier"/>
                <a:ea typeface="Courier"/>
                <a:cs typeface="Courier"/>
              </a:rPr>
              <a:t> </a:t>
            </a:r>
            <a:r>
              <a:rPr lang="en-US" sz="1200" dirty="0" smtClean="0">
                <a:solidFill>
                  <a:srgbClr val="CC0066"/>
                </a:solidFill>
                <a:latin typeface="Courier"/>
                <a:ea typeface="Courier"/>
                <a:cs typeface="Courier"/>
              </a:rPr>
              <a:t>static</a:t>
            </a:r>
            <a:r>
              <a:rPr lang="en-US" sz="1200" dirty="0" smtClean="0">
                <a:solidFill>
                  <a:srgbClr val="000000"/>
                </a:solidFill>
                <a:latin typeface="Courier"/>
                <a:ea typeface="Courier"/>
                <a:cs typeface="Courier"/>
              </a:rPr>
              <a:t> </a:t>
            </a:r>
            <a:r>
              <a:rPr lang="en-US" sz="1200" dirty="0" smtClean="0">
                <a:solidFill>
                  <a:srgbClr val="CC0066"/>
                </a:solidFill>
                <a:latin typeface="Courier"/>
                <a:ea typeface="Courier"/>
                <a:cs typeface="Courier"/>
              </a:rPr>
              <a:t>void</a:t>
            </a:r>
            <a:r>
              <a:rPr lang="en-US" sz="1200" dirty="0" smtClean="0">
                <a:solidFill>
                  <a:srgbClr val="000000"/>
                </a:solidFill>
                <a:latin typeface="Courier"/>
                <a:ea typeface="Courier"/>
                <a:cs typeface="Courier"/>
              </a:rPr>
              <a:t> </a:t>
            </a:r>
            <a:r>
              <a:rPr lang="en-US" sz="1200" dirty="0" err="1" smtClean="0">
                <a:solidFill>
                  <a:srgbClr val="000000"/>
                </a:solidFill>
                <a:latin typeface="Courier"/>
                <a:ea typeface="Courier"/>
                <a:cs typeface="Courier"/>
              </a:rPr>
              <a:t>main(String</a:t>
            </a:r>
            <a:r>
              <a:rPr lang="en-US" sz="1200" dirty="0" smtClean="0">
                <a:solidFill>
                  <a:srgbClr val="000000"/>
                </a:solidFill>
                <a:latin typeface="Courier"/>
                <a:ea typeface="Courier"/>
                <a:cs typeface="Courier"/>
              </a:rPr>
              <a:t>[] </a:t>
            </a:r>
            <a:r>
              <a:rPr lang="en-US" sz="1200" dirty="0" err="1" smtClean="0">
                <a:solidFill>
                  <a:srgbClr val="000000"/>
                </a:solidFill>
                <a:latin typeface="Courier"/>
                <a:ea typeface="Courier"/>
                <a:cs typeface="Courier"/>
              </a:rPr>
              <a:t>args</a:t>
            </a:r>
            <a:r>
              <a:rPr lang="en-US" sz="1200" dirty="0" smtClean="0">
                <a:solidFill>
                  <a:srgbClr val="000000"/>
                </a:solidFill>
                <a:latin typeface="Courier"/>
                <a:ea typeface="Courier"/>
                <a:cs typeface="Courier"/>
              </a:rPr>
              <a:t>)</a:t>
            </a:r>
          </a:p>
          <a:p>
            <a:pPr>
              <a:spcBef>
                <a:spcPts val="0"/>
              </a:spcBef>
              <a:buNone/>
            </a:pPr>
            <a:r>
              <a:rPr lang="en-US" sz="1200" b="1" dirty="0" smtClean="0">
                <a:solidFill>
                  <a:srgbClr val="0073FF"/>
                </a:solidFill>
                <a:latin typeface="Courier"/>
                <a:ea typeface="Courier"/>
                <a:cs typeface="Courier"/>
              </a:rPr>
              <a:t> 10  </a:t>
            </a:r>
            <a:r>
              <a:rPr lang="en-US" sz="1200" dirty="0" smtClean="0">
                <a:solidFill>
                  <a:srgbClr val="000000"/>
                </a:solidFill>
                <a:latin typeface="Courier"/>
                <a:ea typeface="Courier"/>
                <a:cs typeface="Courier"/>
              </a:rPr>
              <a:t>   {  </a:t>
            </a:r>
          </a:p>
          <a:p>
            <a:pPr>
              <a:spcBef>
                <a:spcPts val="0"/>
              </a:spcBef>
              <a:buNone/>
            </a:pPr>
            <a:r>
              <a:rPr lang="en-US" sz="1200" b="1" dirty="0" smtClean="0">
                <a:solidFill>
                  <a:srgbClr val="0073FF"/>
                </a:solidFill>
                <a:latin typeface="Courier"/>
                <a:ea typeface="Courier"/>
                <a:cs typeface="Courier"/>
              </a:rPr>
              <a:t> 11  </a:t>
            </a:r>
            <a:r>
              <a:rPr lang="en-US" sz="1200" dirty="0" smtClean="0">
                <a:solidFill>
                  <a:srgbClr val="000000"/>
                </a:solidFill>
                <a:latin typeface="Courier"/>
                <a:ea typeface="Courier"/>
                <a:cs typeface="Courier"/>
              </a:rPr>
              <a:t>      </a:t>
            </a:r>
            <a:r>
              <a:rPr lang="en-US" sz="1200" dirty="0" err="1" smtClean="0">
                <a:solidFill>
                  <a:srgbClr val="CC0066"/>
                </a:solidFill>
                <a:latin typeface="Courier"/>
                <a:ea typeface="Courier"/>
                <a:cs typeface="Courier"/>
              </a:rPr>
              <a:t>int</a:t>
            </a:r>
            <a:r>
              <a:rPr lang="en-US" sz="1200" dirty="0" smtClean="0">
                <a:solidFill>
                  <a:srgbClr val="000000"/>
                </a:solidFill>
                <a:latin typeface="Courier"/>
                <a:ea typeface="Courier"/>
                <a:cs typeface="Courier"/>
              </a:rPr>
              <a:t>[] a = ArrayUtil.randomIntArray(</a:t>
            </a:r>
            <a:r>
              <a:rPr lang="en-US" sz="1200" dirty="0" smtClean="0">
                <a:solidFill>
                  <a:srgbClr val="66FF19"/>
                </a:solidFill>
                <a:latin typeface="Courier"/>
                <a:ea typeface="Courier"/>
                <a:cs typeface="Courier"/>
              </a:rPr>
              <a:t>20</a:t>
            </a:r>
            <a:r>
              <a:rPr lang="en-US" sz="1200" dirty="0" smtClean="0">
                <a:solidFill>
                  <a:srgbClr val="000000"/>
                </a:solidFill>
                <a:latin typeface="Courier"/>
                <a:ea typeface="Courier"/>
                <a:cs typeface="Courier"/>
              </a:rPr>
              <a:t>, </a:t>
            </a:r>
            <a:r>
              <a:rPr lang="en-US" sz="1200" dirty="0" smtClean="0">
                <a:solidFill>
                  <a:srgbClr val="66FF19"/>
                </a:solidFill>
                <a:latin typeface="Courier"/>
                <a:ea typeface="Courier"/>
                <a:cs typeface="Courier"/>
              </a:rPr>
              <a:t>100</a:t>
            </a:r>
            <a:r>
              <a:rPr lang="en-US" sz="1200" dirty="0" smtClean="0">
                <a:solidFill>
                  <a:srgbClr val="000000"/>
                </a:solidFill>
                <a:latin typeface="Courier"/>
                <a:ea typeface="Courier"/>
                <a:cs typeface="Courier"/>
              </a:rPr>
              <a:t>);</a:t>
            </a:r>
          </a:p>
          <a:p>
            <a:pPr>
              <a:spcBef>
                <a:spcPts val="0"/>
              </a:spcBef>
              <a:buNone/>
            </a:pPr>
            <a:r>
              <a:rPr lang="en-US" sz="1200" b="1" dirty="0" smtClean="0">
                <a:solidFill>
                  <a:srgbClr val="0073FF"/>
                </a:solidFill>
                <a:latin typeface="Courier"/>
                <a:ea typeface="Courier"/>
                <a:cs typeface="Courier"/>
              </a:rPr>
              <a:t> 12  </a:t>
            </a:r>
            <a:r>
              <a:rPr lang="en-US" sz="1200" dirty="0" smtClean="0">
                <a:solidFill>
                  <a:srgbClr val="000000"/>
                </a:solidFill>
                <a:latin typeface="Courier"/>
                <a:ea typeface="Courier"/>
                <a:cs typeface="Courier"/>
              </a:rPr>
              <a:t>      </a:t>
            </a:r>
            <a:r>
              <a:rPr lang="en-US" sz="1200" dirty="0" err="1" smtClean="0">
                <a:solidFill>
                  <a:srgbClr val="000000"/>
                </a:solidFill>
                <a:latin typeface="Courier"/>
                <a:ea typeface="Courier"/>
                <a:cs typeface="Courier"/>
              </a:rPr>
              <a:t>System.out.println(Arrays.toString(a</a:t>
            </a:r>
            <a:r>
              <a:rPr lang="en-US" sz="1200" dirty="0" smtClean="0">
                <a:solidFill>
                  <a:srgbClr val="000000"/>
                </a:solidFill>
                <a:latin typeface="Courier"/>
                <a:ea typeface="Courier"/>
                <a:cs typeface="Courier"/>
              </a:rPr>
              <a:t>));</a:t>
            </a:r>
          </a:p>
          <a:p>
            <a:pPr>
              <a:spcBef>
                <a:spcPts val="0"/>
              </a:spcBef>
              <a:buNone/>
            </a:pPr>
            <a:r>
              <a:rPr lang="en-US" sz="1200" b="1" dirty="0" smtClean="0">
                <a:solidFill>
                  <a:srgbClr val="0073FF"/>
                </a:solidFill>
                <a:latin typeface="Courier"/>
                <a:ea typeface="Courier"/>
                <a:cs typeface="Courier"/>
              </a:rPr>
              <a:t> 13  </a:t>
            </a:r>
          </a:p>
          <a:p>
            <a:pPr>
              <a:spcBef>
                <a:spcPts val="0"/>
              </a:spcBef>
              <a:buNone/>
            </a:pPr>
            <a:r>
              <a:rPr lang="en-US" sz="1200" b="1" dirty="0" smtClean="0">
                <a:solidFill>
                  <a:srgbClr val="0073FF"/>
                </a:solidFill>
                <a:latin typeface="Courier"/>
                <a:ea typeface="Courier"/>
                <a:cs typeface="Courier"/>
              </a:rPr>
              <a:t> 14  </a:t>
            </a:r>
            <a:r>
              <a:rPr lang="en-US" sz="1200" dirty="0" smtClean="0">
                <a:solidFill>
                  <a:srgbClr val="000000"/>
                </a:solidFill>
                <a:latin typeface="Courier"/>
                <a:ea typeface="Courier"/>
                <a:cs typeface="Courier"/>
              </a:rPr>
              <a:t>      </a:t>
            </a:r>
            <a:r>
              <a:rPr lang="en-US" sz="1200" dirty="0" err="1" smtClean="0">
                <a:solidFill>
                  <a:srgbClr val="000000"/>
                </a:solidFill>
                <a:latin typeface="Courier"/>
                <a:ea typeface="Courier"/>
                <a:cs typeface="Courier"/>
              </a:rPr>
              <a:t>MergeSorter.sort(a</a:t>
            </a:r>
            <a:r>
              <a:rPr lang="en-US" sz="1200" dirty="0" smtClean="0">
                <a:solidFill>
                  <a:srgbClr val="000000"/>
                </a:solidFill>
                <a:latin typeface="Courier"/>
                <a:ea typeface="Courier"/>
                <a:cs typeface="Courier"/>
              </a:rPr>
              <a:t>);</a:t>
            </a:r>
          </a:p>
          <a:p>
            <a:pPr>
              <a:spcBef>
                <a:spcPts val="0"/>
              </a:spcBef>
              <a:buNone/>
            </a:pPr>
            <a:r>
              <a:rPr lang="en-US" sz="1200" b="1" dirty="0" smtClean="0">
                <a:solidFill>
                  <a:srgbClr val="0073FF"/>
                </a:solidFill>
                <a:latin typeface="Courier"/>
                <a:ea typeface="Courier"/>
                <a:cs typeface="Courier"/>
              </a:rPr>
              <a:t> 15  </a:t>
            </a:r>
          </a:p>
          <a:p>
            <a:pPr>
              <a:spcBef>
                <a:spcPts val="0"/>
              </a:spcBef>
              <a:buNone/>
            </a:pPr>
            <a:r>
              <a:rPr lang="en-US" sz="1200" b="1" dirty="0" smtClean="0">
                <a:solidFill>
                  <a:srgbClr val="0073FF"/>
                </a:solidFill>
                <a:latin typeface="Courier"/>
                <a:ea typeface="Courier"/>
                <a:cs typeface="Courier"/>
              </a:rPr>
              <a:t> 16  </a:t>
            </a:r>
            <a:r>
              <a:rPr lang="en-US" sz="1200" dirty="0" smtClean="0">
                <a:solidFill>
                  <a:srgbClr val="000000"/>
                </a:solidFill>
                <a:latin typeface="Courier"/>
                <a:ea typeface="Courier"/>
                <a:cs typeface="Courier"/>
              </a:rPr>
              <a:t>      </a:t>
            </a:r>
            <a:r>
              <a:rPr lang="en-US" sz="1200" dirty="0" err="1" smtClean="0">
                <a:solidFill>
                  <a:srgbClr val="000000"/>
                </a:solidFill>
                <a:latin typeface="Courier"/>
                <a:ea typeface="Courier"/>
                <a:cs typeface="Courier"/>
              </a:rPr>
              <a:t>System.out.println(Arrays.toString(a</a:t>
            </a:r>
            <a:r>
              <a:rPr lang="en-US" sz="1200" dirty="0" smtClean="0">
                <a:solidFill>
                  <a:srgbClr val="000000"/>
                </a:solidFill>
                <a:latin typeface="Courier"/>
                <a:ea typeface="Courier"/>
                <a:cs typeface="Courier"/>
              </a:rPr>
              <a:t>));</a:t>
            </a:r>
          </a:p>
          <a:p>
            <a:pPr>
              <a:spcBef>
                <a:spcPts val="0"/>
              </a:spcBef>
              <a:buNone/>
            </a:pPr>
            <a:r>
              <a:rPr lang="en-US" sz="1200" b="1" dirty="0" smtClean="0">
                <a:solidFill>
                  <a:srgbClr val="0073FF"/>
                </a:solidFill>
                <a:latin typeface="Courier"/>
                <a:ea typeface="Courier"/>
                <a:cs typeface="Courier"/>
              </a:rPr>
              <a:t> 17  </a:t>
            </a:r>
            <a:r>
              <a:rPr lang="en-US" sz="1200" dirty="0" smtClean="0">
                <a:solidFill>
                  <a:srgbClr val="000000"/>
                </a:solidFill>
                <a:latin typeface="Courier"/>
                <a:ea typeface="Courier"/>
                <a:cs typeface="Courier"/>
              </a:rPr>
              <a:t>   }</a:t>
            </a:r>
          </a:p>
          <a:p>
            <a:pPr>
              <a:spcBef>
                <a:spcPts val="0"/>
              </a:spcBef>
              <a:buNone/>
            </a:pPr>
            <a:r>
              <a:rPr lang="en-US" sz="1200" b="1" dirty="0" smtClean="0">
                <a:solidFill>
                  <a:srgbClr val="0073FF"/>
                </a:solidFill>
                <a:latin typeface="Courier"/>
                <a:ea typeface="Courier"/>
                <a:cs typeface="Courier"/>
              </a:rPr>
              <a:t> 18  </a:t>
            </a:r>
            <a:r>
              <a:rPr lang="en-US" sz="1200" dirty="0" smtClean="0">
                <a:solidFill>
                  <a:srgbClr val="000000"/>
                </a:solidFill>
                <a:latin typeface="Courier"/>
                <a:ea typeface="Courier"/>
                <a:cs typeface="Courier"/>
              </a:rPr>
              <a:t>}</a:t>
            </a:r>
          </a:p>
          <a:p>
            <a:pPr>
              <a:spcBef>
                <a:spcPts val="0"/>
              </a:spcBef>
              <a:buNone/>
            </a:pPr>
            <a:r>
              <a:rPr lang="en-US" sz="1200" b="1" dirty="0" smtClean="0">
                <a:solidFill>
                  <a:srgbClr val="0073FF"/>
                </a:solidFill>
                <a:latin typeface="Courier"/>
                <a:ea typeface="Courier"/>
                <a:cs typeface="Courier"/>
              </a:rPr>
              <a:t> 19 </a:t>
            </a:r>
          </a:p>
        </p:txBody>
      </p:sp>
      <p:sp>
        <p:nvSpPr>
          <p:cNvPr id="5" name="Content Placeholder 2"/>
          <p:cNvSpPr txBox="1">
            <a:spLocks/>
          </p:cNvSpPr>
          <p:nvPr/>
        </p:nvSpPr>
        <p:spPr>
          <a:xfrm>
            <a:off x="0" y="4459449"/>
            <a:ext cx="9134475" cy="1417876"/>
          </a:xfrm>
          <a:prstGeom prst="rect">
            <a:avLst/>
          </a:prstGeom>
        </p:spPr>
        <p:txBody>
          <a:bodyPr vert="horz" lIns="91440" tIns="45720" rIns="91440" bIns="45720" rtlCol="0">
            <a:normAutofit/>
          </a:bodyPr>
          <a:lstStyle/>
          <a:p>
            <a:r>
              <a:rPr lang="en-US" sz="2400" b="1" dirty="0" smtClean="0">
                <a:latin typeface="Lucida Sans"/>
                <a:cs typeface="Lucida Sans"/>
              </a:rPr>
              <a:t>Typical Program Run:</a:t>
            </a:r>
          </a:p>
          <a:p>
            <a:endParaRPr lang="en-US" sz="2400" b="1" dirty="0" smtClean="0">
              <a:latin typeface="Lucida Sans"/>
              <a:cs typeface="Lucida Sans"/>
            </a:endParaRPr>
          </a:p>
          <a:p>
            <a:r>
              <a:rPr lang="en-US" sz="1400" dirty="0" smtClean="0">
                <a:solidFill>
                  <a:srgbClr val="6E8080"/>
                </a:solidFill>
                <a:latin typeface="Lucida Sans Typewriter"/>
                <a:ea typeface="Courier New" charset="0"/>
                <a:cs typeface="Courier New" charset="0"/>
              </a:rPr>
              <a:t>[8, 81, 48, 53, 46, 70, 98, 42, 27, 76, 33, 24, 2, 76, 62, 89, 90, 5, 13, 21] </a:t>
            </a:r>
          </a:p>
          <a:p>
            <a:r>
              <a:rPr lang="en-US" sz="1400" dirty="0" smtClean="0">
                <a:solidFill>
                  <a:srgbClr val="6E8080"/>
                </a:solidFill>
                <a:latin typeface="Lucida Sans Typewriter"/>
                <a:ea typeface="Courier New" charset="0"/>
                <a:cs typeface="Courier New" charset="0"/>
              </a:rPr>
              <a:t>[2, 5, 8, 13, 21, 24, 27, 33, 42, 46, 48, 53, 62, 70, 76, 76, 81, 89, 90, 98]</a:t>
            </a:r>
          </a:p>
          <a:p>
            <a:endParaRPr lang="en-US" sz="2000" dirty="0" smtClean="0">
              <a:solidFill>
                <a:srgbClr val="6E8080"/>
              </a:solidFill>
              <a:latin typeface="Lucida Sans Typewriter"/>
              <a:ea typeface="Courier New" charset="0"/>
              <a:cs typeface="Courier New" charset="0"/>
            </a:endParaRP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Self Check 14.13</a:t>
            </a:r>
            <a:endParaRPr lang="en-US" dirty="0"/>
          </a:p>
        </p:txBody>
      </p:sp>
      <p:sp>
        <p:nvSpPr>
          <p:cNvPr id="8" name="Content Placeholder 5"/>
          <p:cNvSpPr>
            <a:spLocks noGrp="1"/>
          </p:cNvSpPr>
          <p:nvPr>
            <p:ph idx="4294967295"/>
          </p:nvPr>
        </p:nvSpPr>
        <p:spPr>
          <a:xfrm>
            <a:off x="425250" y="2500701"/>
            <a:ext cx="8535664" cy="1571231"/>
          </a:xfrm>
        </p:spPr>
        <p:txBody>
          <a:bodyPr>
            <a:normAutofit/>
          </a:bodyPr>
          <a:lstStyle/>
          <a:p>
            <a:pPr>
              <a:buNone/>
            </a:pPr>
            <a:r>
              <a:rPr lang="en-US" b="1" dirty="0" smtClean="0"/>
              <a:t>Answer:</a:t>
            </a:r>
            <a:r>
              <a:rPr lang="en-US" dirty="0" smtClean="0"/>
              <a:t> When the preceding </a:t>
            </a:r>
            <a:r>
              <a:rPr lang="en-US" dirty="0" smtClean="0">
                <a:solidFill>
                  <a:srgbClr val="6E8080"/>
                </a:solidFill>
                <a:latin typeface="Lucida Sans Typewriter"/>
                <a:ea typeface="Courier New" charset="0"/>
                <a:cs typeface="Courier New" charset="0"/>
              </a:rPr>
              <a:t>while</a:t>
            </a:r>
            <a:r>
              <a:rPr lang="en-US" dirty="0" smtClean="0"/>
              <a:t> loop ends, the loop condition must be </a:t>
            </a:r>
            <a:r>
              <a:rPr lang="en-US" dirty="0" smtClean="0">
                <a:solidFill>
                  <a:srgbClr val="6E8080"/>
                </a:solidFill>
                <a:latin typeface="Lucida Sans Typewriter"/>
                <a:ea typeface="Courier New" charset="0"/>
                <a:cs typeface="Courier New" charset="0"/>
              </a:rPr>
              <a:t>false</a:t>
            </a:r>
            <a:r>
              <a:rPr lang="en-US" dirty="0" smtClean="0"/>
              <a:t>, that is, </a:t>
            </a:r>
            <a:r>
              <a:rPr lang="en-US" dirty="0" err="1" smtClean="0">
                <a:solidFill>
                  <a:srgbClr val="6E8080"/>
                </a:solidFill>
                <a:latin typeface="Lucida Sans Typewriter"/>
                <a:ea typeface="Courier New" charset="0"/>
                <a:cs typeface="Courier New" charset="0"/>
              </a:rPr>
              <a:t>iFirst</a:t>
            </a:r>
            <a:r>
              <a:rPr lang="en-US" dirty="0" smtClean="0">
                <a:solidFill>
                  <a:srgbClr val="6E8080"/>
                </a:solidFill>
                <a:latin typeface="Lucida Sans Typewriter"/>
                <a:ea typeface="Courier New" charset="0"/>
                <a:cs typeface="Courier New" charset="0"/>
              </a:rPr>
              <a:t> &gt;= </a:t>
            </a:r>
            <a:r>
              <a:rPr lang="en-US" dirty="0" err="1" smtClean="0">
                <a:solidFill>
                  <a:srgbClr val="6E8080"/>
                </a:solidFill>
                <a:latin typeface="Lucida Sans Typewriter"/>
                <a:ea typeface="Courier New" charset="0"/>
                <a:cs typeface="Courier New" charset="0"/>
              </a:rPr>
              <a:t>first.length</a:t>
            </a:r>
            <a:r>
              <a:rPr lang="en-US" dirty="0" smtClean="0">
                <a:solidFill>
                  <a:srgbClr val="6E8080"/>
                </a:solidFill>
                <a:latin typeface="Lucida Sans Typewriter"/>
                <a:ea typeface="Courier New" charset="0"/>
                <a:cs typeface="Courier New" charset="0"/>
              </a:rPr>
              <a:t> </a:t>
            </a:r>
            <a:r>
              <a:rPr lang="en-US" dirty="0" smtClean="0"/>
              <a:t>or </a:t>
            </a:r>
            <a:r>
              <a:rPr lang="en-US" dirty="0" err="1" smtClean="0">
                <a:solidFill>
                  <a:srgbClr val="6E8080"/>
                </a:solidFill>
                <a:latin typeface="Lucida Sans Typewriter"/>
                <a:ea typeface="Courier New" charset="0"/>
                <a:cs typeface="Courier New" charset="0"/>
              </a:rPr>
              <a:t>iSecond</a:t>
            </a:r>
            <a:r>
              <a:rPr lang="en-US" dirty="0" smtClean="0">
                <a:solidFill>
                  <a:srgbClr val="6E8080"/>
                </a:solidFill>
                <a:latin typeface="Lucida Sans Typewriter"/>
                <a:ea typeface="Courier New" charset="0"/>
                <a:cs typeface="Courier New" charset="0"/>
              </a:rPr>
              <a:t> &gt;= </a:t>
            </a:r>
            <a:r>
              <a:rPr lang="en-US" dirty="0" err="1" smtClean="0">
                <a:solidFill>
                  <a:srgbClr val="6E8080"/>
                </a:solidFill>
                <a:latin typeface="Lucida Sans Typewriter"/>
                <a:ea typeface="Courier New" charset="0"/>
                <a:cs typeface="Courier New" charset="0"/>
              </a:rPr>
              <a:t>second.length</a:t>
            </a:r>
            <a:r>
              <a:rPr lang="en-US" dirty="0" smtClean="0">
                <a:solidFill>
                  <a:srgbClr val="6E8080"/>
                </a:solidFill>
                <a:latin typeface="Lucida Sans Typewriter"/>
                <a:ea typeface="Courier New" charset="0"/>
                <a:cs typeface="Courier New" charset="0"/>
              </a:rPr>
              <a:t> </a:t>
            </a:r>
            <a:r>
              <a:rPr lang="en-US" dirty="0" smtClean="0"/>
              <a:t/>
            </a:r>
            <a:br>
              <a:rPr lang="en-US" dirty="0" smtClean="0"/>
            </a:br>
            <a:r>
              <a:rPr lang="en-US" dirty="0" smtClean="0"/>
              <a:t>(De Morgan's Law). </a:t>
            </a:r>
            <a:endParaRPr lang="en-US" dirty="0"/>
          </a:p>
        </p:txBody>
      </p:sp>
      <p:sp>
        <p:nvSpPr>
          <p:cNvPr id="9" name="Content Placeholder 5"/>
          <p:cNvSpPr>
            <a:spLocks noGrp="1"/>
          </p:cNvSpPr>
          <p:nvPr>
            <p:ph idx="4294967295"/>
          </p:nvPr>
        </p:nvSpPr>
        <p:spPr>
          <a:xfrm>
            <a:off x="0" y="958815"/>
            <a:ext cx="9135036" cy="859942"/>
          </a:xfrm>
        </p:spPr>
        <p:txBody>
          <a:bodyPr/>
          <a:lstStyle/>
          <a:p>
            <a:pPr>
              <a:buNone/>
            </a:pPr>
            <a:r>
              <a:rPr lang="en-US" dirty="0" smtClean="0"/>
              <a:t>	Why does only one of the two </a:t>
            </a:r>
            <a:r>
              <a:rPr lang="en-US" dirty="0" smtClean="0">
                <a:solidFill>
                  <a:srgbClr val="6E8080"/>
                </a:solidFill>
                <a:latin typeface="Lucida Sans Typewriter"/>
                <a:ea typeface="Courier New" charset="0"/>
                <a:cs typeface="Courier New" charset="0"/>
              </a:rPr>
              <a:t>while</a:t>
            </a:r>
            <a:r>
              <a:rPr lang="en-US" dirty="0" smtClean="0"/>
              <a:t> loops at the end of the </a:t>
            </a:r>
            <a:r>
              <a:rPr lang="en-US" dirty="0" smtClean="0">
                <a:solidFill>
                  <a:srgbClr val="6E8080"/>
                </a:solidFill>
                <a:latin typeface="Lucida Sans Typewriter"/>
                <a:ea typeface="Courier New" charset="0"/>
                <a:cs typeface="Courier New" charset="0"/>
              </a:rPr>
              <a:t>merge</a:t>
            </a:r>
            <a:r>
              <a:rPr lang="en-US" dirty="0" smtClean="0"/>
              <a:t> method do any work? </a:t>
            </a:r>
            <a:endParaRPr lang="en-US" dirty="0"/>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Self Check 14.14</a:t>
            </a:r>
            <a:endParaRPr lang="en-US" dirty="0"/>
          </a:p>
        </p:txBody>
      </p:sp>
      <p:sp>
        <p:nvSpPr>
          <p:cNvPr id="8" name="Content Placeholder 5"/>
          <p:cNvSpPr>
            <a:spLocks noGrp="1"/>
          </p:cNvSpPr>
          <p:nvPr>
            <p:ph idx="4294967295"/>
          </p:nvPr>
        </p:nvSpPr>
        <p:spPr>
          <a:xfrm>
            <a:off x="599372" y="1793590"/>
            <a:ext cx="7697060" cy="3470568"/>
          </a:xfrm>
        </p:spPr>
        <p:txBody>
          <a:bodyPr>
            <a:normAutofit fontScale="85000" lnSpcReduction="20000"/>
          </a:bodyPr>
          <a:lstStyle/>
          <a:p>
            <a:pPr>
              <a:buNone/>
            </a:pPr>
            <a:r>
              <a:rPr lang="en-US" b="1" dirty="0" smtClean="0"/>
              <a:t>Answer:</a:t>
            </a:r>
            <a:r>
              <a:rPr lang="en-US" dirty="0" smtClean="0"/>
              <a:t> </a:t>
            </a:r>
            <a:br>
              <a:rPr lang="en-US" dirty="0" smtClean="0"/>
            </a:br>
            <a:r>
              <a:rPr lang="en-US" dirty="0" smtClean="0"/>
              <a:t>First sort 8 7 6 5. </a:t>
            </a:r>
            <a:br>
              <a:rPr lang="en-US" dirty="0" smtClean="0"/>
            </a:br>
            <a:r>
              <a:rPr lang="en-US" dirty="0" smtClean="0"/>
              <a:t>Recursively, first sort 8 7. </a:t>
            </a:r>
            <a:br>
              <a:rPr lang="en-US" dirty="0" smtClean="0"/>
            </a:br>
            <a:r>
              <a:rPr lang="en-US" dirty="0" smtClean="0"/>
              <a:t>Recursively, first sort 8. It's sorted. </a:t>
            </a:r>
            <a:br>
              <a:rPr lang="en-US" dirty="0" smtClean="0"/>
            </a:br>
            <a:r>
              <a:rPr lang="en-US" dirty="0" smtClean="0"/>
              <a:t>Sort 7. It's sorted. </a:t>
            </a:r>
            <a:br>
              <a:rPr lang="en-US" dirty="0" smtClean="0"/>
            </a:br>
            <a:r>
              <a:rPr lang="en-US" dirty="0" smtClean="0"/>
              <a:t>Merge them: 7 8. </a:t>
            </a:r>
            <a:br>
              <a:rPr lang="en-US" dirty="0" smtClean="0"/>
            </a:br>
            <a:r>
              <a:rPr lang="en-US" dirty="0" smtClean="0"/>
              <a:t>Do the same with 6 5 to get 5 6. </a:t>
            </a:r>
            <a:br>
              <a:rPr lang="en-US" dirty="0" smtClean="0"/>
            </a:br>
            <a:r>
              <a:rPr lang="en-US" dirty="0" smtClean="0"/>
              <a:t>Merge them to 5 6 7 8. </a:t>
            </a:r>
            <a:br>
              <a:rPr lang="en-US" dirty="0" smtClean="0"/>
            </a:br>
            <a:r>
              <a:rPr lang="en-US" dirty="0" smtClean="0"/>
              <a:t>Do the same with 4 3 2 1: Sort 4 3 by sorting 4 and 3 and merging them to 3 4. </a:t>
            </a:r>
            <a:br>
              <a:rPr lang="en-US" dirty="0" smtClean="0"/>
            </a:br>
            <a:r>
              <a:rPr lang="en-US" dirty="0" smtClean="0"/>
              <a:t>Sort 2 1 by sorting 2 and 1 and merging them to 1 2. </a:t>
            </a:r>
            <a:br>
              <a:rPr lang="en-US" dirty="0" smtClean="0"/>
            </a:br>
            <a:r>
              <a:rPr lang="en-US" dirty="0" smtClean="0"/>
              <a:t>Merge 3 4 and 1 2 to 1 2 3 4. </a:t>
            </a:r>
            <a:br>
              <a:rPr lang="en-US" dirty="0" smtClean="0"/>
            </a:br>
            <a:r>
              <a:rPr lang="en-US" dirty="0" smtClean="0"/>
              <a:t>Finally, merge 5 6 7 8 and 1 2 3 4 to 1 2 3 4 5 6 7 8. </a:t>
            </a:r>
            <a:endParaRPr lang="en-US" dirty="0"/>
          </a:p>
        </p:txBody>
      </p:sp>
      <p:sp>
        <p:nvSpPr>
          <p:cNvPr id="9" name="Content Placeholder 5"/>
          <p:cNvSpPr>
            <a:spLocks noGrp="1"/>
          </p:cNvSpPr>
          <p:nvPr>
            <p:ph idx="4294967295"/>
          </p:nvPr>
        </p:nvSpPr>
        <p:spPr>
          <a:xfrm>
            <a:off x="0" y="958815"/>
            <a:ext cx="9135036" cy="763084"/>
          </a:xfrm>
        </p:spPr>
        <p:txBody>
          <a:bodyPr>
            <a:normAutofit lnSpcReduction="10000"/>
          </a:bodyPr>
          <a:lstStyle/>
          <a:p>
            <a:pPr>
              <a:buNone/>
            </a:pPr>
            <a:r>
              <a:rPr lang="en-US" dirty="0" smtClean="0"/>
              <a:t>	Manually run the merge sort algorithm on the array 8 7 6 5 4 3 2 1. </a:t>
            </a:r>
            <a:endParaRPr lang="en-US" dirty="0"/>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Self Check 14.15</a:t>
            </a:r>
            <a:endParaRPr lang="en-US" dirty="0"/>
          </a:p>
        </p:txBody>
      </p:sp>
      <p:sp>
        <p:nvSpPr>
          <p:cNvPr id="8" name="Content Placeholder 5"/>
          <p:cNvSpPr>
            <a:spLocks noGrp="1"/>
          </p:cNvSpPr>
          <p:nvPr>
            <p:ph idx="4294967295"/>
          </p:nvPr>
        </p:nvSpPr>
        <p:spPr>
          <a:xfrm>
            <a:off x="599372" y="2795840"/>
            <a:ext cx="8535664" cy="2722752"/>
          </a:xfrm>
        </p:spPr>
        <p:txBody>
          <a:bodyPr>
            <a:normAutofit/>
          </a:bodyPr>
          <a:lstStyle/>
          <a:p>
            <a:pPr>
              <a:buNone/>
            </a:pPr>
            <a:r>
              <a:rPr lang="en-US" b="1" dirty="0" smtClean="0"/>
              <a:t>Answer:</a:t>
            </a:r>
            <a:r>
              <a:rPr lang="en-US" dirty="0" smtClean="0"/>
              <a:t> If the array size is 1, return its only element as the sum. Otherwise, recursively compute the sum of the first and second </a:t>
            </a:r>
            <a:r>
              <a:rPr lang="en-US" dirty="0" err="1" smtClean="0"/>
              <a:t>subarray</a:t>
            </a:r>
            <a:r>
              <a:rPr lang="en-US" dirty="0" smtClean="0"/>
              <a:t> and return the sum of these two values.</a:t>
            </a:r>
            <a:endParaRPr lang="en-US" dirty="0"/>
          </a:p>
        </p:txBody>
      </p:sp>
      <p:sp>
        <p:nvSpPr>
          <p:cNvPr id="9" name="Content Placeholder 5"/>
          <p:cNvSpPr>
            <a:spLocks noGrp="1"/>
          </p:cNvSpPr>
          <p:nvPr>
            <p:ph idx="4294967295"/>
          </p:nvPr>
        </p:nvSpPr>
        <p:spPr>
          <a:xfrm>
            <a:off x="0" y="958814"/>
            <a:ext cx="9135036" cy="1580987"/>
          </a:xfrm>
        </p:spPr>
        <p:txBody>
          <a:bodyPr/>
          <a:lstStyle/>
          <a:p>
            <a:pPr>
              <a:buNone/>
            </a:pPr>
            <a:r>
              <a:rPr lang="en-US" dirty="0" smtClean="0"/>
              <a:t>	The merge sort algorithm processes an array by recursively processing two halves. Describe a similar recursive algorithm for computing the sum of all elements in an array. </a:t>
            </a:r>
            <a:endParaRPr lang="en-US" dirty="0"/>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smtClean="0"/>
              <a:t>Analyzing the Merge Sort Algorithm</a:t>
            </a:r>
            <a:endParaRPr lang="en-US" dirty="0"/>
          </a:p>
        </p:txBody>
      </p:sp>
      <p:sp>
        <p:nvSpPr>
          <p:cNvPr id="3" name="Content Placeholder 2"/>
          <p:cNvSpPr>
            <a:spLocks noGrp="1"/>
          </p:cNvSpPr>
          <p:nvPr>
            <p:ph idx="4294967295"/>
          </p:nvPr>
        </p:nvSpPr>
        <p:spPr>
          <a:xfrm>
            <a:off x="112668" y="921456"/>
            <a:ext cx="9031332" cy="5664807"/>
          </a:xfrm>
        </p:spPr>
        <p:txBody>
          <a:bodyPr/>
          <a:lstStyle/>
          <a:p>
            <a:r>
              <a:rPr lang="en-US" dirty="0" smtClean="0"/>
              <a:t>In an array of size </a:t>
            </a:r>
            <a:r>
              <a:rPr lang="en-US" i="1" dirty="0" err="1" smtClean="0"/>
              <a:t>n</a:t>
            </a:r>
            <a:r>
              <a:rPr lang="en-US" dirty="0" smtClean="0"/>
              <a:t>, count how many times an array element is visited. </a:t>
            </a:r>
          </a:p>
          <a:p>
            <a:r>
              <a:rPr lang="en-US" dirty="0" smtClean="0"/>
              <a:t>Assume </a:t>
            </a:r>
            <a:r>
              <a:rPr lang="en-US" i="1" dirty="0" err="1" smtClean="0"/>
              <a:t>n</a:t>
            </a:r>
            <a:r>
              <a:rPr lang="en-US" dirty="0" smtClean="0"/>
              <a:t> is a power of 2: </a:t>
            </a:r>
            <a:r>
              <a:rPr lang="en-US" i="1" dirty="0" err="1" smtClean="0"/>
              <a:t>n</a:t>
            </a:r>
            <a:r>
              <a:rPr lang="en-US" dirty="0" smtClean="0"/>
              <a:t> = 2</a:t>
            </a:r>
            <a:r>
              <a:rPr lang="en-US" i="1" baseline="30000" dirty="0" smtClean="0"/>
              <a:t>m</a:t>
            </a:r>
            <a:r>
              <a:rPr lang="en-US" dirty="0" smtClean="0"/>
              <a:t>. </a:t>
            </a:r>
          </a:p>
          <a:p>
            <a:r>
              <a:rPr lang="en-US" dirty="0" smtClean="0"/>
              <a:t>Calculate the number of visits to create the two sub-arrays and then merge the two sorted arrays: </a:t>
            </a:r>
          </a:p>
          <a:p>
            <a:pPr lvl="1"/>
            <a:r>
              <a:rPr lang="en-US" dirty="0" smtClean="0"/>
              <a:t>3 visits to merge each element or 3</a:t>
            </a:r>
            <a:r>
              <a:rPr lang="en-US" i="1" dirty="0" smtClean="0"/>
              <a:t>n</a:t>
            </a:r>
            <a:r>
              <a:rPr lang="en-US" dirty="0" smtClean="0"/>
              <a:t> visits </a:t>
            </a:r>
          </a:p>
          <a:p>
            <a:pPr lvl="1"/>
            <a:r>
              <a:rPr lang="en-US" dirty="0" smtClean="0"/>
              <a:t>2</a:t>
            </a:r>
            <a:r>
              <a:rPr lang="en-US" i="1" dirty="0" smtClean="0"/>
              <a:t>n</a:t>
            </a:r>
            <a:r>
              <a:rPr lang="en-US" dirty="0" smtClean="0"/>
              <a:t> visits to create the two sub-arrays </a:t>
            </a:r>
          </a:p>
          <a:p>
            <a:pPr lvl="1"/>
            <a:r>
              <a:rPr lang="en-US" dirty="0" smtClean="0"/>
              <a:t>total of 5</a:t>
            </a:r>
            <a:r>
              <a:rPr lang="en-US" i="1" dirty="0" smtClean="0"/>
              <a:t>n</a:t>
            </a:r>
            <a:r>
              <a:rPr lang="en-US" dirty="0" smtClean="0"/>
              <a:t> visits </a:t>
            </a:r>
            <a:endParaRPr lang="en-US" dirty="0"/>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smtClean="0"/>
              <a:t>Analyzing the Merge Sort Algorithm</a:t>
            </a:r>
            <a:endParaRPr lang="en-US" dirty="0"/>
          </a:p>
        </p:txBody>
      </p:sp>
      <p:sp>
        <p:nvSpPr>
          <p:cNvPr id="3" name="Content Placeholder 2"/>
          <p:cNvSpPr>
            <a:spLocks noGrp="1"/>
          </p:cNvSpPr>
          <p:nvPr>
            <p:ph idx="4294967295"/>
          </p:nvPr>
        </p:nvSpPr>
        <p:spPr>
          <a:xfrm>
            <a:off x="9525" y="921456"/>
            <a:ext cx="9134475" cy="5664807"/>
          </a:xfrm>
        </p:spPr>
        <p:txBody>
          <a:bodyPr/>
          <a:lstStyle/>
          <a:p>
            <a:r>
              <a:rPr lang="en-US" dirty="0" smtClean="0"/>
              <a:t>Let </a:t>
            </a:r>
            <a:r>
              <a:rPr lang="en-US" i="1" dirty="0" err="1" smtClean="0"/>
              <a:t>T</a:t>
            </a:r>
            <a:r>
              <a:rPr lang="en-US" dirty="0" err="1" smtClean="0"/>
              <a:t>(</a:t>
            </a:r>
            <a:r>
              <a:rPr lang="en-US" i="1" dirty="0" err="1" smtClean="0"/>
              <a:t>n</a:t>
            </a:r>
            <a:r>
              <a:rPr lang="en-US" dirty="0" smtClean="0"/>
              <a:t>) denote the number of visits to sort an array of </a:t>
            </a:r>
            <a:r>
              <a:rPr lang="en-US" i="1" dirty="0" err="1" smtClean="0"/>
              <a:t>n</a:t>
            </a:r>
            <a:r>
              <a:rPr lang="en-US" dirty="0" smtClean="0"/>
              <a:t> elements then </a:t>
            </a:r>
          </a:p>
          <a:p>
            <a:pPr lvl="1"/>
            <a:r>
              <a:rPr lang="en-US" dirty="0" err="1" smtClean="0"/>
              <a:t>T(</a:t>
            </a:r>
            <a:r>
              <a:rPr lang="en-US" i="1" dirty="0" err="1" smtClean="0"/>
              <a:t>n</a:t>
            </a:r>
            <a:r>
              <a:rPr lang="en-US" dirty="0" smtClean="0"/>
              <a:t>) = </a:t>
            </a:r>
            <a:r>
              <a:rPr lang="en-US" i="1" dirty="0" err="1" smtClean="0"/>
              <a:t>T</a:t>
            </a:r>
            <a:r>
              <a:rPr lang="en-US" dirty="0" err="1" smtClean="0"/>
              <a:t>(</a:t>
            </a:r>
            <a:r>
              <a:rPr lang="en-US" i="1" dirty="0" err="1" smtClean="0"/>
              <a:t>n</a:t>
            </a:r>
            <a:r>
              <a:rPr lang="en-US" dirty="0" smtClean="0"/>
              <a:t> / 2) + </a:t>
            </a:r>
            <a:r>
              <a:rPr lang="en-US" i="1" dirty="0" err="1" smtClean="0"/>
              <a:t>T</a:t>
            </a:r>
            <a:r>
              <a:rPr lang="en-US" dirty="0" err="1" smtClean="0"/>
              <a:t>(</a:t>
            </a:r>
            <a:r>
              <a:rPr lang="en-US" i="1" dirty="0" err="1" smtClean="0"/>
              <a:t>n</a:t>
            </a:r>
            <a:r>
              <a:rPr lang="en-US" i="1" dirty="0" smtClean="0"/>
              <a:t> </a:t>
            </a:r>
            <a:r>
              <a:rPr lang="en-US" dirty="0" smtClean="0"/>
              <a:t>/ 2) + 5</a:t>
            </a:r>
            <a:r>
              <a:rPr lang="en-US" i="1" dirty="0" smtClean="0"/>
              <a:t>n</a:t>
            </a:r>
            <a:r>
              <a:rPr lang="en-US" dirty="0" smtClean="0"/>
              <a:t> or </a:t>
            </a:r>
          </a:p>
          <a:p>
            <a:pPr lvl="1"/>
            <a:r>
              <a:rPr lang="en-US" dirty="0" err="1" smtClean="0"/>
              <a:t>T(</a:t>
            </a:r>
            <a:r>
              <a:rPr lang="en-US" i="1" dirty="0" err="1" smtClean="0"/>
              <a:t>n</a:t>
            </a:r>
            <a:r>
              <a:rPr lang="en-US" dirty="0" smtClean="0"/>
              <a:t>) = 2T(</a:t>
            </a:r>
            <a:r>
              <a:rPr lang="en-US" i="1" dirty="0" smtClean="0"/>
              <a:t>n</a:t>
            </a:r>
            <a:r>
              <a:rPr lang="en-US" dirty="0" smtClean="0"/>
              <a:t> / 2) + 5</a:t>
            </a:r>
            <a:r>
              <a:rPr lang="en-US" i="1" dirty="0" smtClean="0"/>
              <a:t>n</a:t>
            </a:r>
            <a:r>
              <a:rPr lang="en-US" dirty="0" smtClean="0"/>
              <a:t> </a:t>
            </a:r>
          </a:p>
          <a:p>
            <a:r>
              <a:rPr lang="en-US" dirty="0" smtClean="0"/>
              <a:t>The visits for an array of size </a:t>
            </a:r>
            <a:r>
              <a:rPr lang="en-US" i="1" dirty="0" err="1" smtClean="0"/>
              <a:t>n</a:t>
            </a:r>
            <a:r>
              <a:rPr lang="en-US" i="1" dirty="0" smtClean="0"/>
              <a:t> </a:t>
            </a:r>
            <a:r>
              <a:rPr lang="en-US" dirty="0" smtClean="0"/>
              <a:t>/ 2 is: </a:t>
            </a:r>
            <a:r>
              <a:rPr lang="en-US" i="1" dirty="0" err="1" smtClean="0"/>
              <a:t>T</a:t>
            </a:r>
            <a:r>
              <a:rPr lang="en-US" dirty="0" err="1" smtClean="0"/>
              <a:t>(</a:t>
            </a:r>
            <a:r>
              <a:rPr lang="en-US" i="1" dirty="0" err="1" smtClean="0"/>
              <a:t>n</a:t>
            </a:r>
            <a:r>
              <a:rPr lang="en-US" i="1" dirty="0" smtClean="0"/>
              <a:t> </a:t>
            </a:r>
            <a:r>
              <a:rPr lang="en-US" dirty="0" smtClean="0"/>
              <a:t>/ 2) = 2</a:t>
            </a:r>
            <a:r>
              <a:rPr lang="en-US" i="1" dirty="0" smtClean="0"/>
              <a:t>T</a:t>
            </a:r>
            <a:r>
              <a:rPr lang="en-US" dirty="0" smtClean="0"/>
              <a:t>(</a:t>
            </a:r>
            <a:r>
              <a:rPr lang="en-US" i="1" dirty="0" smtClean="0"/>
              <a:t>n </a:t>
            </a:r>
            <a:r>
              <a:rPr lang="en-US" dirty="0" smtClean="0"/>
              <a:t>/ 4) + 5 </a:t>
            </a:r>
            <a:r>
              <a:rPr lang="en-US" i="1" dirty="0" err="1" smtClean="0"/>
              <a:t>n</a:t>
            </a:r>
            <a:r>
              <a:rPr lang="en-US" i="1" dirty="0" smtClean="0"/>
              <a:t> </a:t>
            </a:r>
            <a:r>
              <a:rPr lang="en-US" dirty="0" smtClean="0"/>
              <a:t>/ 2 </a:t>
            </a:r>
          </a:p>
          <a:p>
            <a:pPr lvl="1"/>
            <a:r>
              <a:rPr lang="en-US" dirty="0" smtClean="0"/>
              <a:t>So </a:t>
            </a:r>
            <a:r>
              <a:rPr lang="en-US" dirty="0" err="1" smtClean="0"/>
              <a:t>T(</a:t>
            </a:r>
            <a:r>
              <a:rPr lang="en-US" i="1" dirty="0" err="1" smtClean="0"/>
              <a:t>n</a:t>
            </a:r>
            <a:r>
              <a:rPr lang="en-US" dirty="0" smtClean="0"/>
              <a:t>) = 2 × 2T(</a:t>
            </a:r>
            <a:r>
              <a:rPr lang="en-US" i="1" dirty="0" smtClean="0"/>
              <a:t> </a:t>
            </a:r>
            <a:r>
              <a:rPr lang="en-US" i="1" dirty="0" err="1" smtClean="0"/>
              <a:t>n</a:t>
            </a:r>
            <a:r>
              <a:rPr lang="en-US" dirty="0" smtClean="0"/>
              <a:t> /4) +5</a:t>
            </a:r>
            <a:r>
              <a:rPr lang="en-US" i="1" dirty="0" smtClean="0"/>
              <a:t>n</a:t>
            </a:r>
            <a:r>
              <a:rPr lang="en-US" dirty="0" smtClean="0"/>
              <a:t> + 5</a:t>
            </a:r>
            <a:r>
              <a:rPr lang="en-US" i="1" dirty="0" smtClean="0"/>
              <a:t>n</a:t>
            </a:r>
            <a:r>
              <a:rPr lang="en-US" dirty="0" smtClean="0"/>
              <a:t> </a:t>
            </a:r>
          </a:p>
          <a:p>
            <a:r>
              <a:rPr lang="en-US" dirty="0" smtClean="0"/>
              <a:t>The visits for an array of size </a:t>
            </a:r>
            <a:r>
              <a:rPr lang="en-US" i="1" dirty="0" err="1" smtClean="0"/>
              <a:t>n</a:t>
            </a:r>
            <a:r>
              <a:rPr lang="en-US" i="1" dirty="0" smtClean="0"/>
              <a:t> </a:t>
            </a:r>
            <a:r>
              <a:rPr lang="en-US" dirty="0" smtClean="0"/>
              <a:t>/ 4 is: </a:t>
            </a:r>
            <a:r>
              <a:rPr lang="en-US" i="1" dirty="0" err="1" smtClean="0"/>
              <a:t>T</a:t>
            </a:r>
            <a:r>
              <a:rPr lang="en-US" dirty="0" err="1" smtClean="0"/>
              <a:t>(</a:t>
            </a:r>
            <a:r>
              <a:rPr lang="en-US" i="1" dirty="0" err="1" smtClean="0"/>
              <a:t>n</a:t>
            </a:r>
            <a:r>
              <a:rPr lang="en-US" i="1" dirty="0" smtClean="0"/>
              <a:t> </a:t>
            </a:r>
            <a:r>
              <a:rPr lang="en-US" dirty="0" smtClean="0"/>
              <a:t>/ 4) = 2</a:t>
            </a:r>
            <a:r>
              <a:rPr lang="en-US" i="1" dirty="0" smtClean="0"/>
              <a:t>T</a:t>
            </a:r>
            <a:r>
              <a:rPr lang="en-US" dirty="0" smtClean="0"/>
              <a:t>(</a:t>
            </a:r>
            <a:r>
              <a:rPr lang="en-US" i="1" dirty="0" smtClean="0"/>
              <a:t>n </a:t>
            </a:r>
            <a:r>
              <a:rPr lang="en-US" dirty="0" smtClean="0"/>
              <a:t>/ 8) + 5 </a:t>
            </a:r>
            <a:r>
              <a:rPr lang="en-US" i="1" dirty="0" err="1" smtClean="0"/>
              <a:t>n</a:t>
            </a:r>
            <a:r>
              <a:rPr lang="en-US" i="1" dirty="0" smtClean="0"/>
              <a:t> </a:t>
            </a:r>
            <a:r>
              <a:rPr lang="en-US" dirty="0" smtClean="0"/>
              <a:t>/ 4 </a:t>
            </a:r>
          </a:p>
          <a:p>
            <a:pPr lvl="1"/>
            <a:r>
              <a:rPr lang="en-US" dirty="0" smtClean="0"/>
              <a:t>So </a:t>
            </a:r>
            <a:r>
              <a:rPr lang="en-US" dirty="0" err="1" smtClean="0"/>
              <a:t>T(</a:t>
            </a:r>
            <a:r>
              <a:rPr lang="en-US" i="1" dirty="0" err="1" smtClean="0"/>
              <a:t>n</a:t>
            </a:r>
            <a:r>
              <a:rPr lang="en-US" dirty="0" smtClean="0"/>
              <a:t>) = 2 × 2 × 2T(</a:t>
            </a:r>
            <a:r>
              <a:rPr lang="en-US" i="1" dirty="0" smtClean="0"/>
              <a:t>n </a:t>
            </a:r>
            <a:r>
              <a:rPr lang="en-US" dirty="0" smtClean="0"/>
              <a:t>/ 8) + 5</a:t>
            </a:r>
            <a:r>
              <a:rPr lang="en-US" i="1" dirty="0" smtClean="0"/>
              <a:t>n</a:t>
            </a:r>
            <a:r>
              <a:rPr lang="en-US" dirty="0" smtClean="0"/>
              <a:t> + 5</a:t>
            </a:r>
            <a:r>
              <a:rPr lang="en-US" i="1" dirty="0" smtClean="0"/>
              <a:t>n</a:t>
            </a:r>
            <a:r>
              <a:rPr lang="en-US" dirty="0" smtClean="0"/>
              <a:t> + 5</a:t>
            </a:r>
            <a:r>
              <a:rPr lang="en-US" i="1" dirty="0" smtClean="0"/>
              <a:t>n</a:t>
            </a:r>
            <a:r>
              <a:rPr lang="en-US" dirty="0" smtClean="0"/>
              <a:t> </a:t>
            </a:r>
            <a:endParaRPr lang="en-US" dirty="0"/>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smtClean="0"/>
              <a:t>Analyzing the Merge Sort Algorithm</a:t>
            </a:r>
            <a:endParaRPr lang="en-US" dirty="0"/>
          </a:p>
        </p:txBody>
      </p:sp>
      <p:sp>
        <p:nvSpPr>
          <p:cNvPr id="3" name="Content Placeholder 2"/>
          <p:cNvSpPr>
            <a:spLocks noGrp="1"/>
          </p:cNvSpPr>
          <p:nvPr>
            <p:ph idx="4294967295"/>
          </p:nvPr>
        </p:nvSpPr>
        <p:spPr>
          <a:xfrm>
            <a:off x="9525" y="921456"/>
            <a:ext cx="9134475" cy="5664807"/>
          </a:xfrm>
        </p:spPr>
        <p:txBody>
          <a:bodyPr/>
          <a:lstStyle/>
          <a:p>
            <a:r>
              <a:rPr lang="en-US" dirty="0" smtClean="0"/>
              <a:t>Repeating the process </a:t>
            </a:r>
            <a:r>
              <a:rPr lang="en-US" i="1" dirty="0" err="1" smtClean="0"/>
              <a:t>k</a:t>
            </a:r>
            <a:r>
              <a:rPr lang="en-US" dirty="0" smtClean="0"/>
              <a:t> times: </a:t>
            </a:r>
            <a:r>
              <a:rPr lang="en-US" i="1" dirty="0" err="1" smtClean="0"/>
              <a:t>T</a:t>
            </a:r>
            <a:r>
              <a:rPr lang="en-US" dirty="0" err="1" smtClean="0"/>
              <a:t>(</a:t>
            </a:r>
            <a:r>
              <a:rPr lang="en-US" i="1" dirty="0" err="1" smtClean="0"/>
              <a:t>n</a:t>
            </a:r>
            <a:r>
              <a:rPr lang="en-US" dirty="0" smtClean="0"/>
              <a:t>) = 2</a:t>
            </a:r>
            <a:r>
              <a:rPr lang="en-US" baseline="30000" dirty="0" smtClean="0"/>
              <a:t> </a:t>
            </a:r>
            <a:r>
              <a:rPr lang="en-US" i="1" baseline="30000" dirty="0" err="1" smtClean="0"/>
              <a:t>k</a:t>
            </a:r>
            <a:r>
              <a:rPr lang="en-US" i="1" dirty="0" err="1" smtClean="0"/>
              <a:t>T</a:t>
            </a:r>
            <a:r>
              <a:rPr lang="en-US" dirty="0" smtClean="0"/>
              <a:t>(</a:t>
            </a:r>
            <a:r>
              <a:rPr lang="en-US" i="1" dirty="0" smtClean="0"/>
              <a:t> </a:t>
            </a:r>
            <a:r>
              <a:rPr lang="en-US" i="1" dirty="0" err="1" smtClean="0"/>
              <a:t>n</a:t>
            </a:r>
            <a:r>
              <a:rPr lang="en-US" i="1" dirty="0" smtClean="0"/>
              <a:t> </a:t>
            </a:r>
            <a:r>
              <a:rPr lang="en-US" dirty="0" smtClean="0"/>
              <a:t>/ 2</a:t>
            </a:r>
            <a:r>
              <a:rPr lang="en-US" i="1" baseline="30000" dirty="0" smtClean="0"/>
              <a:t>k</a:t>
            </a:r>
            <a:r>
              <a:rPr lang="en-US" dirty="0" smtClean="0"/>
              <a:t>) +5</a:t>
            </a:r>
            <a:r>
              <a:rPr lang="en-US" i="1" dirty="0" smtClean="0"/>
              <a:t>nk</a:t>
            </a:r>
            <a:r>
              <a:rPr lang="en-US" dirty="0" smtClean="0"/>
              <a:t> </a:t>
            </a:r>
          </a:p>
          <a:p>
            <a:r>
              <a:rPr lang="en-US" dirty="0" smtClean="0"/>
              <a:t>Since </a:t>
            </a:r>
            <a:r>
              <a:rPr lang="en-US" i="1" dirty="0" err="1" smtClean="0"/>
              <a:t>n</a:t>
            </a:r>
            <a:r>
              <a:rPr lang="en-US" dirty="0" smtClean="0"/>
              <a:t> = 2</a:t>
            </a:r>
            <a:r>
              <a:rPr lang="en-US" i="1" baseline="30000" dirty="0" smtClean="0"/>
              <a:t>m</a:t>
            </a:r>
            <a:r>
              <a:rPr lang="en-US" dirty="0" smtClean="0"/>
              <a:t>, when </a:t>
            </a:r>
            <a:r>
              <a:rPr lang="en-US" i="1" dirty="0" err="1" smtClean="0"/>
              <a:t>k</a:t>
            </a:r>
            <a:r>
              <a:rPr lang="en-US" i="1" dirty="0" smtClean="0"/>
              <a:t> </a:t>
            </a:r>
            <a:r>
              <a:rPr lang="en-US" dirty="0" smtClean="0"/>
              <a:t>=</a:t>
            </a:r>
            <a:r>
              <a:rPr lang="en-US" i="1" dirty="0" smtClean="0"/>
              <a:t> </a:t>
            </a:r>
            <a:r>
              <a:rPr lang="en-US" i="1" dirty="0" err="1" smtClean="0"/>
              <a:t>m</a:t>
            </a:r>
            <a:r>
              <a:rPr lang="en-US" i="1" dirty="0" smtClean="0"/>
              <a:t>: </a:t>
            </a:r>
            <a:r>
              <a:rPr lang="en-US" i="1" dirty="0" err="1" smtClean="0"/>
              <a:t>T</a:t>
            </a:r>
            <a:r>
              <a:rPr lang="en-US" dirty="0" err="1" smtClean="0"/>
              <a:t>(</a:t>
            </a:r>
            <a:r>
              <a:rPr lang="en-US" i="1" dirty="0" err="1" smtClean="0"/>
              <a:t>n</a:t>
            </a:r>
            <a:r>
              <a:rPr lang="en-US" dirty="0" smtClean="0"/>
              <a:t>) = 2</a:t>
            </a:r>
            <a:r>
              <a:rPr lang="en-US" i="1" baseline="30000" dirty="0" smtClean="0"/>
              <a:t>m</a:t>
            </a:r>
            <a:r>
              <a:rPr lang="en-US" i="1" dirty="0" smtClean="0"/>
              <a:t>T</a:t>
            </a:r>
            <a:r>
              <a:rPr lang="en-US" dirty="0" smtClean="0"/>
              <a:t>(</a:t>
            </a:r>
            <a:r>
              <a:rPr lang="en-US" i="1" dirty="0" smtClean="0"/>
              <a:t>n </a:t>
            </a:r>
            <a:r>
              <a:rPr lang="en-US" dirty="0" smtClean="0"/>
              <a:t>/ 2</a:t>
            </a:r>
            <a:r>
              <a:rPr lang="en-US" i="1" baseline="30000" dirty="0" smtClean="0"/>
              <a:t>m</a:t>
            </a:r>
            <a:r>
              <a:rPr lang="en-US" dirty="0" smtClean="0"/>
              <a:t>) +5</a:t>
            </a:r>
            <a:r>
              <a:rPr lang="en-US" i="1" dirty="0" smtClean="0"/>
              <a:t>nm</a:t>
            </a:r>
            <a:r>
              <a:rPr lang="en-US" dirty="0" smtClean="0"/>
              <a:t> </a:t>
            </a:r>
          </a:p>
          <a:p>
            <a:r>
              <a:rPr lang="en-US" i="1" dirty="0" err="1" smtClean="0"/>
              <a:t>T</a:t>
            </a:r>
            <a:r>
              <a:rPr lang="en-US" dirty="0" err="1" smtClean="0"/>
              <a:t>(</a:t>
            </a:r>
            <a:r>
              <a:rPr lang="en-US" i="1" dirty="0" err="1" smtClean="0"/>
              <a:t>n</a:t>
            </a:r>
            <a:r>
              <a:rPr lang="en-US" dirty="0" smtClean="0"/>
              <a:t>) = </a:t>
            </a:r>
            <a:r>
              <a:rPr lang="en-US" i="1" dirty="0" smtClean="0"/>
              <a:t>nT</a:t>
            </a:r>
            <a:r>
              <a:rPr lang="en-US" dirty="0" smtClean="0"/>
              <a:t>(1) +5</a:t>
            </a:r>
            <a:r>
              <a:rPr lang="en-US" i="1" dirty="0" smtClean="0"/>
              <a:t>nm</a:t>
            </a:r>
            <a:r>
              <a:rPr lang="en-US" dirty="0" smtClean="0"/>
              <a:t> </a:t>
            </a:r>
          </a:p>
          <a:p>
            <a:r>
              <a:rPr lang="en-US" i="1" dirty="0" err="1" smtClean="0"/>
              <a:t>T</a:t>
            </a:r>
            <a:r>
              <a:rPr lang="en-US" dirty="0" err="1" smtClean="0"/>
              <a:t>(</a:t>
            </a:r>
            <a:r>
              <a:rPr lang="en-US" i="1" dirty="0" err="1" smtClean="0"/>
              <a:t>n</a:t>
            </a:r>
            <a:r>
              <a:rPr lang="en-US" dirty="0" smtClean="0"/>
              <a:t>) = </a:t>
            </a:r>
            <a:r>
              <a:rPr lang="en-US" i="1" dirty="0" err="1" smtClean="0"/>
              <a:t>n</a:t>
            </a:r>
            <a:r>
              <a:rPr lang="en-US" dirty="0" smtClean="0"/>
              <a:t> + 5</a:t>
            </a:r>
            <a:r>
              <a:rPr lang="en-US" i="1" dirty="0" smtClean="0"/>
              <a:t>n</a:t>
            </a:r>
            <a:r>
              <a:rPr lang="en-US" dirty="0" smtClean="0"/>
              <a:t>log</a:t>
            </a:r>
            <a:r>
              <a:rPr lang="en-US" baseline="-25000" dirty="0" smtClean="0"/>
              <a:t>2</a:t>
            </a:r>
            <a:r>
              <a:rPr lang="en-US" dirty="0" smtClean="0"/>
              <a:t>(</a:t>
            </a:r>
            <a:r>
              <a:rPr lang="en-US" i="1" dirty="0" smtClean="0"/>
              <a:t>n</a:t>
            </a:r>
            <a:r>
              <a:rPr lang="en-US" dirty="0" smtClean="0"/>
              <a:t>) </a:t>
            </a:r>
            <a:endParaRPr lang="en-US" dirty="0"/>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smtClean="0"/>
              <a:t>Analyzing the Merge Sort Algorithm</a:t>
            </a:r>
            <a:endParaRPr lang="en-US" dirty="0"/>
          </a:p>
        </p:txBody>
      </p:sp>
      <p:sp>
        <p:nvSpPr>
          <p:cNvPr id="3" name="Content Placeholder 2"/>
          <p:cNvSpPr>
            <a:spLocks noGrp="1"/>
          </p:cNvSpPr>
          <p:nvPr>
            <p:ph idx="4294967295"/>
          </p:nvPr>
        </p:nvSpPr>
        <p:spPr>
          <a:xfrm>
            <a:off x="9525" y="921456"/>
            <a:ext cx="9134475" cy="5664807"/>
          </a:xfrm>
        </p:spPr>
        <p:txBody>
          <a:bodyPr/>
          <a:lstStyle/>
          <a:p>
            <a:r>
              <a:rPr lang="en-US" dirty="0" smtClean="0"/>
              <a:t>To establish growth order: </a:t>
            </a:r>
          </a:p>
          <a:p>
            <a:pPr lvl="1"/>
            <a:r>
              <a:rPr lang="en-US" dirty="0" smtClean="0"/>
              <a:t>Drop the lower-order term </a:t>
            </a:r>
            <a:r>
              <a:rPr lang="en-US" i="1" dirty="0" err="1" smtClean="0"/>
              <a:t>n</a:t>
            </a:r>
            <a:r>
              <a:rPr lang="en-US" dirty="0" smtClean="0"/>
              <a:t> </a:t>
            </a:r>
          </a:p>
          <a:p>
            <a:pPr lvl="1"/>
            <a:r>
              <a:rPr lang="en-US" dirty="0" smtClean="0"/>
              <a:t>Drop the constant factor 5 </a:t>
            </a:r>
          </a:p>
          <a:p>
            <a:pPr lvl="1"/>
            <a:r>
              <a:rPr lang="en-US" dirty="0" smtClean="0"/>
              <a:t>Drop the base of the logarithm since all logarithms are related by a constant factor </a:t>
            </a:r>
          </a:p>
          <a:p>
            <a:pPr lvl="1"/>
            <a:r>
              <a:rPr lang="en-US" dirty="0" smtClean="0"/>
              <a:t>We are left with </a:t>
            </a:r>
            <a:r>
              <a:rPr lang="en-US" i="1" dirty="0" err="1" smtClean="0"/>
              <a:t>n</a:t>
            </a:r>
            <a:r>
              <a:rPr lang="en-US" dirty="0" smtClean="0"/>
              <a:t> </a:t>
            </a:r>
            <a:r>
              <a:rPr lang="en-US" dirty="0" err="1" smtClean="0"/>
              <a:t>log(</a:t>
            </a:r>
            <a:r>
              <a:rPr lang="en-US" i="1" dirty="0" err="1" smtClean="0"/>
              <a:t>n</a:t>
            </a:r>
            <a:r>
              <a:rPr lang="en-US" dirty="0" smtClean="0"/>
              <a:t>) </a:t>
            </a:r>
          </a:p>
          <a:p>
            <a:r>
              <a:rPr lang="en-US" dirty="0" smtClean="0"/>
              <a:t>Using big-Oh notation: number of visits is </a:t>
            </a:r>
            <a:r>
              <a:rPr lang="en-US" i="1" dirty="0" err="1" smtClean="0"/>
              <a:t>O</a:t>
            </a:r>
            <a:r>
              <a:rPr lang="en-US" dirty="0" err="1" smtClean="0"/>
              <a:t>(</a:t>
            </a:r>
            <a:r>
              <a:rPr lang="en-US" i="1" dirty="0" err="1" smtClean="0"/>
              <a:t>n</a:t>
            </a:r>
            <a:r>
              <a:rPr lang="en-US" i="1" dirty="0" smtClean="0"/>
              <a:t> </a:t>
            </a:r>
            <a:r>
              <a:rPr lang="en-US" dirty="0" err="1" smtClean="0"/>
              <a:t>log(</a:t>
            </a:r>
            <a:r>
              <a:rPr lang="en-US" i="1" dirty="0" err="1" smtClean="0"/>
              <a:t>n</a:t>
            </a:r>
            <a:r>
              <a:rPr lang="en-US" dirty="0" smtClean="0"/>
              <a:t>)). </a:t>
            </a:r>
            <a:endParaRPr lang="en-US" dirty="0"/>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Selection Sort</a:t>
            </a:r>
            <a:endParaRPr lang="en-US" dirty="0"/>
          </a:p>
        </p:txBody>
      </p:sp>
      <p:sp>
        <p:nvSpPr>
          <p:cNvPr id="3" name="Content Placeholder 2"/>
          <p:cNvSpPr>
            <a:spLocks noGrp="1"/>
          </p:cNvSpPr>
          <p:nvPr>
            <p:ph idx="4294967295"/>
          </p:nvPr>
        </p:nvSpPr>
        <p:spPr>
          <a:xfrm>
            <a:off x="4369532" y="927100"/>
            <a:ext cx="4774468" cy="4228073"/>
          </a:xfrm>
        </p:spPr>
        <p:txBody>
          <a:bodyPr/>
          <a:lstStyle/>
          <a:p>
            <a:pPr>
              <a:buNone/>
            </a:pPr>
            <a:r>
              <a:rPr lang="en-US" dirty="0" smtClean="0"/>
              <a:t>	In selection sort, pick the smallest element and swap it with the first one. Pick the smallest element of the remaining ones and swap it with the next one, and so on.</a:t>
            </a:r>
            <a:endParaRPr lang="en-US" dirty="0" smtClean="0">
              <a:solidFill>
                <a:srgbClr val="6E8080"/>
              </a:solidFill>
              <a:latin typeface="Lucida Sans Typewriter"/>
              <a:ea typeface="Courier New" charset="0"/>
              <a:cs typeface="Courier New" charset="0"/>
            </a:endParaRPr>
          </a:p>
        </p:txBody>
      </p:sp>
      <p:pic>
        <p:nvPicPr>
          <p:cNvPr id="6" name="Picture 5" descr="santas.jpg"/>
          <p:cNvPicPr>
            <a:picLocks noChangeAspect="1"/>
          </p:cNvPicPr>
          <p:nvPr/>
        </p:nvPicPr>
        <p:blipFill>
          <a:blip r:embed="rId2"/>
          <a:stretch>
            <a:fillRect/>
          </a:stretch>
        </p:blipFill>
        <p:spPr>
          <a:xfrm>
            <a:off x="190973" y="927100"/>
            <a:ext cx="4048125" cy="2933700"/>
          </a:xfrm>
          <a:prstGeom prst="rect">
            <a:avLst/>
          </a:prstGeom>
        </p:spPr>
      </p:pic>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smtClean="0"/>
              <a:t>Merge Sort Vs Selection Sort</a:t>
            </a:r>
            <a:endParaRPr lang="en-US" dirty="0"/>
          </a:p>
        </p:txBody>
      </p:sp>
      <p:sp>
        <p:nvSpPr>
          <p:cNvPr id="3" name="Content Placeholder 2"/>
          <p:cNvSpPr>
            <a:spLocks noGrp="1"/>
          </p:cNvSpPr>
          <p:nvPr>
            <p:ph idx="4294967295"/>
          </p:nvPr>
        </p:nvSpPr>
        <p:spPr>
          <a:xfrm>
            <a:off x="9525" y="921456"/>
            <a:ext cx="9134475" cy="5664807"/>
          </a:xfrm>
        </p:spPr>
        <p:txBody>
          <a:bodyPr/>
          <a:lstStyle/>
          <a:p>
            <a:r>
              <a:rPr lang="en-US" dirty="0" smtClean="0"/>
              <a:t>Selection sort is an </a:t>
            </a:r>
            <a:r>
              <a:rPr lang="en-US" i="1" dirty="0" smtClean="0"/>
              <a:t>O</a:t>
            </a:r>
            <a:r>
              <a:rPr lang="en-US" dirty="0" smtClean="0"/>
              <a:t>(</a:t>
            </a:r>
            <a:r>
              <a:rPr lang="en-US" i="1" dirty="0" smtClean="0"/>
              <a:t>n</a:t>
            </a:r>
            <a:r>
              <a:rPr lang="en-US" baseline="30000" dirty="0" smtClean="0"/>
              <a:t>2</a:t>
            </a:r>
            <a:r>
              <a:rPr lang="en-US" dirty="0" smtClean="0"/>
              <a:t>) algorithm. </a:t>
            </a:r>
          </a:p>
          <a:p>
            <a:r>
              <a:rPr lang="en-US" dirty="0" smtClean="0"/>
              <a:t>Merge sort is an </a:t>
            </a:r>
            <a:r>
              <a:rPr lang="en-US" i="1" dirty="0" err="1" smtClean="0"/>
              <a:t>O</a:t>
            </a:r>
            <a:r>
              <a:rPr lang="en-US" dirty="0" err="1" smtClean="0"/>
              <a:t>(</a:t>
            </a:r>
            <a:r>
              <a:rPr lang="en-US" i="1" dirty="0" err="1" smtClean="0"/>
              <a:t>n</a:t>
            </a:r>
            <a:r>
              <a:rPr lang="en-US" dirty="0" smtClean="0"/>
              <a:t> </a:t>
            </a:r>
            <a:r>
              <a:rPr lang="en-US" dirty="0" err="1" smtClean="0"/>
              <a:t>log(</a:t>
            </a:r>
            <a:r>
              <a:rPr lang="en-US" i="1" dirty="0" err="1" smtClean="0"/>
              <a:t>n</a:t>
            </a:r>
            <a:r>
              <a:rPr lang="en-US" dirty="0" smtClean="0"/>
              <a:t>)) algorithm. </a:t>
            </a:r>
          </a:p>
          <a:p>
            <a:r>
              <a:rPr lang="en-US" dirty="0" smtClean="0"/>
              <a:t>The </a:t>
            </a:r>
            <a:r>
              <a:rPr lang="en-US" i="1" dirty="0" err="1" smtClean="0"/>
              <a:t>n</a:t>
            </a:r>
            <a:r>
              <a:rPr lang="en-US" i="1" dirty="0" smtClean="0"/>
              <a:t> </a:t>
            </a:r>
            <a:r>
              <a:rPr lang="en-US" dirty="0" err="1" smtClean="0"/>
              <a:t>log(</a:t>
            </a:r>
            <a:r>
              <a:rPr lang="en-US" i="1" dirty="0" err="1" smtClean="0"/>
              <a:t>n</a:t>
            </a:r>
            <a:r>
              <a:rPr lang="en-US" dirty="0" smtClean="0"/>
              <a:t>) function grows much more slowly than </a:t>
            </a:r>
            <a:r>
              <a:rPr lang="en-US" i="1" dirty="0" smtClean="0"/>
              <a:t>n</a:t>
            </a:r>
            <a:r>
              <a:rPr lang="en-US" baseline="30000" dirty="0" smtClean="0"/>
              <a:t>2</a:t>
            </a:r>
            <a:r>
              <a:rPr lang="en-US" dirty="0" smtClean="0"/>
              <a:t>. </a:t>
            </a:r>
            <a:endParaRPr lang="en-US" dirty="0"/>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smtClean="0"/>
              <a:t>Merge Sort Timing vs. Selection Sort</a:t>
            </a:r>
            <a:endParaRPr lang="en-US" dirty="0"/>
          </a:p>
        </p:txBody>
      </p:sp>
      <p:pic>
        <p:nvPicPr>
          <p:cNvPr id="4" name="Picture 3" descr="merge_graph.png"/>
          <p:cNvPicPr>
            <a:picLocks noChangeAspect="1"/>
          </p:cNvPicPr>
          <p:nvPr/>
        </p:nvPicPr>
        <p:blipFill>
          <a:blip r:embed="rId2"/>
          <a:stretch>
            <a:fillRect/>
          </a:stretch>
        </p:blipFill>
        <p:spPr>
          <a:xfrm>
            <a:off x="8964" y="1020285"/>
            <a:ext cx="4327911" cy="3658115"/>
          </a:xfrm>
          <a:prstGeom prst="rect">
            <a:avLst/>
          </a:prstGeom>
        </p:spPr>
      </p:pic>
      <p:pic>
        <p:nvPicPr>
          <p:cNvPr id="5" name="Picture 4"/>
          <p:cNvPicPr>
            <a:picLocks noChangeAspect="1"/>
          </p:cNvPicPr>
          <p:nvPr/>
        </p:nvPicPr>
        <p:blipFill>
          <a:blip r:embed="rId3"/>
          <a:stretch>
            <a:fillRect/>
          </a:stretch>
        </p:blipFill>
        <p:spPr>
          <a:xfrm>
            <a:off x="4192280" y="1375427"/>
            <a:ext cx="4708221" cy="2415096"/>
          </a:xfrm>
          <a:prstGeom prst="rect">
            <a:avLst/>
          </a:prstGeom>
        </p:spPr>
      </p:pic>
    </p:spTree>
  </p:cSld>
  <p:clrMapOvr>
    <a:masterClrMapping/>
  </p:clrMapOvr>
  <p:timing>
    <p:tnLst>
      <p:par>
        <p:cTn xmlns:p14="http://schemas.microsoft.com/office/powerpoint/2010/mai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Self Check 14.16</a:t>
            </a:r>
            <a:endParaRPr lang="en-US" dirty="0"/>
          </a:p>
        </p:txBody>
      </p:sp>
      <p:sp>
        <p:nvSpPr>
          <p:cNvPr id="8" name="Content Placeholder 5"/>
          <p:cNvSpPr>
            <a:spLocks noGrp="1"/>
          </p:cNvSpPr>
          <p:nvPr>
            <p:ph idx="4294967295"/>
          </p:nvPr>
        </p:nvSpPr>
        <p:spPr>
          <a:xfrm>
            <a:off x="599372" y="2765799"/>
            <a:ext cx="8535664" cy="2027248"/>
          </a:xfrm>
        </p:spPr>
        <p:txBody>
          <a:bodyPr>
            <a:normAutofit/>
          </a:bodyPr>
          <a:lstStyle/>
          <a:p>
            <a:pPr>
              <a:buNone/>
            </a:pPr>
            <a:r>
              <a:rPr lang="en-US" b="1" dirty="0" smtClean="0"/>
              <a:t>Answer:</a:t>
            </a:r>
            <a:r>
              <a:rPr lang="en-US" dirty="0" smtClean="0"/>
              <a:t> Approximately 100,000 × log(100,000) / 50,000 × log(50,000) = 2 × 5 / 4.7 = 2.13 times the time required for 50,000 values. That's 2.13 × 97 milliseconds or approximately 409 milliseconds. </a:t>
            </a:r>
            <a:endParaRPr lang="en-US" dirty="0"/>
          </a:p>
        </p:txBody>
      </p:sp>
      <p:sp>
        <p:nvSpPr>
          <p:cNvPr id="9" name="Content Placeholder 5"/>
          <p:cNvSpPr>
            <a:spLocks noGrp="1"/>
          </p:cNvSpPr>
          <p:nvPr>
            <p:ph idx="4294967295"/>
          </p:nvPr>
        </p:nvSpPr>
        <p:spPr>
          <a:xfrm>
            <a:off x="0" y="958814"/>
            <a:ext cx="9135036" cy="1215083"/>
          </a:xfrm>
        </p:spPr>
        <p:txBody>
          <a:bodyPr/>
          <a:lstStyle/>
          <a:p>
            <a:pPr>
              <a:buNone/>
            </a:pPr>
            <a:r>
              <a:rPr lang="en-US" dirty="0" smtClean="0"/>
              <a:t>	Given the timing data for the merge sort algorithm in the table at the beginning of this section, how long would it take to sort an array of 100,000 values?</a:t>
            </a:r>
            <a:endParaRPr lang="en-US" dirty="0"/>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Self Check 14.17</a:t>
            </a:r>
            <a:endParaRPr lang="en-US" dirty="0"/>
          </a:p>
        </p:txBody>
      </p:sp>
      <p:sp>
        <p:nvSpPr>
          <p:cNvPr id="8" name="Content Placeholder 5"/>
          <p:cNvSpPr>
            <a:spLocks noGrp="1"/>
          </p:cNvSpPr>
          <p:nvPr>
            <p:ph idx="4294967295"/>
          </p:nvPr>
        </p:nvSpPr>
        <p:spPr>
          <a:xfrm>
            <a:off x="517431" y="2309831"/>
            <a:ext cx="8535664" cy="2442944"/>
          </a:xfrm>
        </p:spPr>
        <p:txBody>
          <a:bodyPr>
            <a:normAutofit/>
          </a:bodyPr>
          <a:lstStyle/>
          <a:p>
            <a:pPr>
              <a:buNone/>
            </a:pPr>
            <a:r>
              <a:rPr lang="en-US" b="1" dirty="0" smtClean="0"/>
              <a:t>Answer:</a:t>
            </a:r>
            <a:r>
              <a:rPr lang="en-US" dirty="0" smtClean="0"/>
              <a:t> (2</a:t>
            </a:r>
            <a:r>
              <a:rPr lang="en-US" i="1" dirty="0" smtClean="0"/>
              <a:t>n</a:t>
            </a:r>
            <a:r>
              <a:rPr lang="en-US" dirty="0" smtClean="0"/>
              <a:t> log(2</a:t>
            </a:r>
            <a:r>
              <a:rPr lang="en-US" i="1" dirty="0" smtClean="0"/>
              <a:t>n</a:t>
            </a:r>
            <a:r>
              <a:rPr lang="en-US" dirty="0" smtClean="0"/>
              <a:t>) /</a:t>
            </a:r>
            <a:r>
              <a:rPr lang="en-US" i="1" dirty="0" smtClean="0"/>
              <a:t> </a:t>
            </a:r>
            <a:r>
              <a:rPr lang="en-US" i="1" dirty="0" err="1" smtClean="0"/>
              <a:t>n</a:t>
            </a:r>
            <a:r>
              <a:rPr lang="en-US" dirty="0" smtClean="0"/>
              <a:t> </a:t>
            </a:r>
            <a:r>
              <a:rPr lang="en-US" dirty="0" err="1" smtClean="0"/>
              <a:t>log(</a:t>
            </a:r>
            <a:r>
              <a:rPr lang="en-US" i="1" dirty="0" err="1" smtClean="0"/>
              <a:t>n</a:t>
            </a:r>
            <a:r>
              <a:rPr lang="en-US" dirty="0" smtClean="0"/>
              <a:t>)) = 2(1+ log(2) / </a:t>
            </a:r>
            <a:r>
              <a:rPr lang="en-US" dirty="0" err="1" smtClean="0"/>
              <a:t>log(</a:t>
            </a:r>
            <a:r>
              <a:rPr lang="en-US" i="1" dirty="0" err="1" smtClean="0"/>
              <a:t>n</a:t>
            </a:r>
            <a:r>
              <a:rPr lang="en-US" dirty="0" smtClean="0"/>
              <a:t>)). For </a:t>
            </a:r>
            <a:r>
              <a:rPr lang="en-US" i="1" dirty="0" err="1" smtClean="0"/>
              <a:t>n</a:t>
            </a:r>
            <a:r>
              <a:rPr lang="en-US" dirty="0" smtClean="0"/>
              <a:t> &gt; 2, that is a value &lt; 3. </a:t>
            </a:r>
            <a:endParaRPr lang="en-US" dirty="0"/>
          </a:p>
        </p:txBody>
      </p:sp>
      <p:sp>
        <p:nvSpPr>
          <p:cNvPr id="9" name="Content Placeholder 5"/>
          <p:cNvSpPr>
            <a:spLocks noGrp="1"/>
          </p:cNvSpPr>
          <p:nvPr>
            <p:ph idx="4294967295"/>
          </p:nvPr>
        </p:nvSpPr>
        <p:spPr>
          <a:xfrm>
            <a:off x="0" y="958815"/>
            <a:ext cx="9135036" cy="849180"/>
          </a:xfrm>
        </p:spPr>
        <p:txBody>
          <a:bodyPr/>
          <a:lstStyle/>
          <a:p>
            <a:pPr>
              <a:buNone/>
            </a:pPr>
            <a:r>
              <a:rPr lang="en-US" dirty="0" smtClean="0"/>
              <a:t>	If you double the size of an array, how much longer will the merge sort algorithm take to sort the new array?</a:t>
            </a:r>
            <a:endParaRPr lang="en-US" dirty="0"/>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smtClean="0"/>
              <a:t>The </a:t>
            </a:r>
            <a:r>
              <a:rPr lang="en-US" dirty="0" err="1" smtClean="0"/>
              <a:t>Quicksort</a:t>
            </a:r>
            <a:r>
              <a:rPr lang="en-US" dirty="0" smtClean="0"/>
              <a:t> Algorithm</a:t>
            </a:r>
            <a:endParaRPr lang="en-US" dirty="0"/>
          </a:p>
        </p:txBody>
      </p:sp>
      <p:sp>
        <p:nvSpPr>
          <p:cNvPr id="3" name="Content Placeholder 2"/>
          <p:cNvSpPr>
            <a:spLocks noGrp="1"/>
          </p:cNvSpPr>
          <p:nvPr>
            <p:ph idx="4294967295"/>
          </p:nvPr>
        </p:nvSpPr>
        <p:spPr>
          <a:xfrm>
            <a:off x="9525" y="921456"/>
            <a:ext cx="9134475" cy="5664807"/>
          </a:xfrm>
        </p:spPr>
        <p:txBody>
          <a:bodyPr/>
          <a:lstStyle/>
          <a:p>
            <a:r>
              <a:rPr lang="en-US" dirty="0" smtClean="0"/>
              <a:t>No temporary arrays are required.</a:t>
            </a:r>
          </a:p>
          <a:p>
            <a:pPr marL="914400" lvl="1" indent="-457200">
              <a:buFont typeface="+mj-lt"/>
              <a:buAutoNum type="arabicPeriod"/>
            </a:pPr>
            <a:r>
              <a:rPr lang="en-US" dirty="0" smtClean="0"/>
              <a:t>Divide and conquer Partition the range </a:t>
            </a:r>
          </a:p>
          <a:p>
            <a:pPr marL="914400" lvl="1" indent="-457200">
              <a:buFont typeface="+mj-lt"/>
              <a:buAutoNum type="arabicPeriod"/>
            </a:pPr>
            <a:r>
              <a:rPr lang="en-US" dirty="0" smtClean="0"/>
              <a:t>Sort each partition </a:t>
            </a:r>
          </a:p>
          <a:p>
            <a:r>
              <a:rPr lang="en-US" dirty="0" smtClean="0"/>
              <a:t>In </a:t>
            </a:r>
            <a:r>
              <a:rPr lang="en-US" dirty="0" err="1" smtClean="0"/>
              <a:t>quicksort</a:t>
            </a:r>
            <a:r>
              <a:rPr lang="en-US" dirty="0" smtClean="0"/>
              <a:t>, one partitions the elements into two groups, holding the smaller and larger elements. Then one sorts each group.</a:t>
            </a:r>
            <a:endParaRPr lang="en-US" dirty="0"/>
          </a:p>
        </p:txBody>
      </p:sp>
      <p:pic>
        <p:nvPicPr>
          <p:cNvPr id="4" name="Picture 3" descr="two_groups.jpg"/>
          <p:cNvPicPr>
            <a:picLocks noChangeAspect="1"/>
          </p:cNvPicPr>
          <p:nvPr/>
        </p:nvPicPr>
        <p:blipFill>
          <a:blip r:embed="rId2"/>
          <a:stretch>
            <a:fillRect/>
          </a:stretch>
        </p:blipFill>
        <p:spPr>
          <a:xfrm>
            <a:off x="488578" y="3429000"/>
            <a:ext cx="2333625" cy="1790700"/>
          </a:xfrm>
          <a:prstGeom prst="rect">
            <a:avLst/>
          </a:prstGeom>
        </p:spPr>
      </p:pic>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smtClean="0"/>
              <a:t>The </a:t>
            </a:r>
            <a:r>
              <a:rPr lang="en-US" dirty="0" err="1" smtClean="0"/>
              <a:t>Quicksort</a:t>
            </a:r>
            <a:r>
              <a:rPr lang="en-US" dirty="0" smtClean="0"/>
              <a:t> Algorithm</a:t>
            </a:r>
            <a:endParaRPr lang="en-US" dirty="0"/>
          </a:p>
        </p:txBody>
      </p:sp>
      <p:sp>
        <p:nvSpPr>
          <p:cNvPr id="3" name="Content Placeholder 2"/>
          <p:cNvSpPr>
            <a:spLocks noGrp="1"/>
          </p:cNvSpPr>
          <p:nvPr>
            <p:ph idx="4294967295"/>
          </p:nvPr>
        </p:nvSpPr>
        <p:spPr>
          <a:xfrm>
            <a:off x="245820" y="921456"/>
            <a:ext cx="8898180" cy="5664807"/>
          </a:xfrm>
        </p:spPr>
        <p:txBody>
          <a:bodyPr>
            <a:normAutofit/>
          </a:bodyPr>
          <a:lstStyle/>
          <a:p>
            <a:pPr>
              <a:spcBef>
                <a:spcPts val="0"/>
              </a:spcBef>
              <a:buNone/>
            </a:pPr>
            <a:r>
              <a:rPr lang="en-US" sz="1600" dirty="0" smtClean="0">
                <a:solidFill>
                  <a:srgbClr val="6E8080"/>
                </a:solidFill>
                <a:latin typeface="Lucida Sans Typewriter"/>
                <a:ea typeface="Courier New" charset="0"/>
                <a:cs typeface="Courier New" charset="0"/>
              </a:rPr>
              <a:t>public void </a:t>
            </a:r>
            <a:r>
              <a:rPr lang="en-US" sz="1600" dirty="0" err="1" smtClean="0">
                <a:solidFill>
                  <a:srgbClr val="6E8080"/>
                </a:solidFill>
                <a:latin typeface="Lucida Sans Typewriter"/>
                <a:ea typeface="Courier New" charset="0"/>
                <a:cs typeface="Courier New" charset="0"/>
              </a:rPr>
              <a:t>sort(int</a:t>
            </a:r>
            <a:r>
              <a:rPr lang="en-US" sz="1600" dirty="0" smtClean="0">
                <a:solidFill>
                  <a:srgbClr val="6E8080"/>
                </a:solidFill>
                <a:latin typeface="Lucida Sans Typewriter"/>
                <a:ea typeface="Courier New" charset="0"/>
                <a:cs typeface="Courier New" charset="0"/>
              </a:rPr>
              <a:t> from, </a:t>
            </a:r>
            <a:r>
              <a:rPr lang="en-US" sz="1600" dirty="0" err="1" smtClean="0">
                <a:solidFill>
                  <a:srgbClr val="6E8080"/>
                </a:solidFill>
                <a:latin typeface="Lucida Sans Typewriter"/>
                <a:ea typeface="Courier New" charset="0"/>
                <a:cs typeface="Courier New" charset="0"/>
              </a:rPr>
              <a:t>int</a:t>
            </a:r>
            <a:r>
              <a:rPr lang="en-US" sz="1600" dirty="0" smtClean="0">
                <a:solidFill>
                  <a:srgbClr val="6E8080"/>
                </a:solidFill>
                <a:latin typeface="Lucida Sans Typewriter"/>
                <a:ea typeface="Courier New" charset="0"/>
                <a:cs typeface="Courier New" charset="0"/>
              </a:rPr>
              <a:t> to)</a:t>
            </a:r>
          </a:p>
          <a:p>
            <a:pPr>
              <a:spcBef>
                <a:spcPts val="0"/>
              </a:spcBef>
              <a:buNone/>
            </a:pPr>
            <a:r>
              <a:rPr lang="en-US" sz="1600" dirty="0" smtClean="0">
                <a:solidFill>
                  <a:srgbClr val="6E8080"/>
                </a:solidFill>
                <a:latin typeface="Lucida Sans Typewriter"/>
                <a:ea typeface="Courier New" charset="0"/>
                <a:cs typeface="Courier New" charset="0"/>
              </a:rPr>
              <a:t>{</a:t>
            </a:r>
          </a:p>
          <a:p>
            <a:pPr>
              <a:spcBef>
                <a:spcPts val="0"/>
              </a:spcBef>
              <a:buNone/>
            </a:pPr>
            <a:r>
              <a:rPr lang="en-US" sz="1600" dirty="0" smtClean="0">
                <a:solidFill>
                  <a:srgbClr val="6E8080"/>
                </a:solidFill>
                <a:latin typeface="Lucida Sans Typewriter"/>
                <a:ea typeface="Courier New" charset="0"/>
                <a:cs typeface="Courier New" charset="0"/>
              </a:rPr>
              <a:t>   if (from &gt;= to) return; </a:t>
            </a:r>
          </a:p>
          <a:p>
            <a:pPr>
              <a:spcBef>
                <a:spcPts val="0"/>
              </a:spcBef>
              <a:buNone/>
            </a:pPr>
            <a:r>
              <a:rPr lang="en-US" sz="1600" dirty="0" smtClean="0">
                <a:solidFill>
                  <a:srgbClr val="6E8080"/>
                </a:solidFill>
                <a:latin typeface="Lucida Sans Typewriter"/>
                <a:ea typeface="Courier New" charset="0"/>
                <a:cs typeface="Courier New" charset="0"/>
              </a:rPr>
              <a:t>   </a:t>
            </a:r>
            <a:r>
              <a:rPr lang="en-US" sz="1600" dirty="0" err="1" smtClean="0">
                <a:solidFill>
                  <a:srgbClr val="6E8080"/>
                </a:solidFill>
                <a:latin typeface="Lucida Sans Typewriter"/>
                <a:ea typeface="Courier New" charset="0"/>
                <a:cs typeface="Courier New" charset="0"/>
              </a:rPr>
              <a:t>int</a:t>
            </a:r>
            <a:r>
              <a:rPr lang="en-US" sz="1600" dirty="0" smtClean="0">
                <a:solidFill>
                  <a:srgbClr val="6E8080"/>
                </a:solidFill>
                <a:latin typeface="Lucida Sans Typewriter"/>
                <a:ea typeface="Courier New" charset="0"/>
                <a:cs typeface="Courier New" charset="0"/>
              </a:rPr>
              <a:t> </a:t>
            </a:r>
            <a:r>
              <a:rPr lang="en-US" sz="1600" dirty="0" err="1" smtClean="0">
                <a:solidFill>
                  <a:srgbClr val="6E8080"/>
                </a:solidFill>
                <a:latin typeface="Lucida Sans Typewriter"/>
                <a:ea typeface="Courier New" charset="0"/>
                <a:cs typeface="Courier New" charset="0"/>
              </a:rPr>
              <a:t>p</a:t>
            </a:r>
            <a:r>
              <a:rPr lang="en-US" sz="1600" dirty="0" smtClean="0">
                <a:solidFill>
                  <a:srgbClr val="6E8080"/>
                </a:solidFill>
                <a:latin typeface="Lucida Sans Typewriter"/>
                <a:ea typeface="Courier New" charset="0"/>
                <a:cs typeface="Courier New" charset="0"/>
              </a:rPr>
              <a:t> = </a:t>
            </a:r>
            <a:r>
              <a:rPr lang="en-US" sz="1600" dirty="0" err="1" smtClean="0">
                <a:solidFill>
                  <a:srgbClr val="6E8080"/>
                </a:solidFill>
                <a:latin typeface="Lucida Sans Typewriter"/>
                <a:ea typeface="Courier New" charset="0"/>
                <a:cs typeface="Courier New" charset="0"/>
              </a:rPr>
              <a:t>partition(from</a:t>
            </a:r>
            <a:r>
              <a:rPr lang="en-US" sz="1600" dirty="0" smtClean="0">
                <a:solidFill>
                  <a:srgbClr val="6E8080"/>
                </a:solidFill>
                <a:latin typeface="Lucida Sans Typewriter"/>
                <a:ea typeface="Courier New" charset="0"/>
                <a:cs typeface="Courier New" charset="0"/>
              </a:rPr>
              <a:t>, to);</a:t>
            </a:r>
          </a:p>
          <a:p>
            <a:pPr>
              <a:spcBef>
                <a:spcPts val="0"/>
              </a:spcBef>
              <a:buNone/>
            </a:pPr>
            <a:r>
              <a:rPr lang="en-US" sz="1600" dirty="0" smtClean="0">
                <a:solidFill>
                  <a:srgbClr val="6E8080"/>
                </a:solidFill>
                <a:latin typeface="Lucida Sans Typewriter"/>
                <a:ea typeface="Courier New" charset="0"/>
                <a:cs typeface="Courier New" charset="0"/>
              </a:rPr>
              <a:t>   </a:t>
            </a:r>
            <a:r>
              <a:rPr lang="en-US" sz="1600" dirty="0" err="1" smtClean="0">
                <a:solidFill>
                  <a:srgbClr val="6E8080"/>
                </a:solidFill>
                <a:latin typeface="Lucida Sans Typewriter"/>
                <a:ea typeface="Courier New" charset="0"/>
                <a:cs typeface="Courier New" charset="0"/>
              </a:rPr>
              <a:t>sort(from</a:t>
            </a:r>
            <a:r>
              <a:rPr lang="en-US" sz="1600" dirty="0" smtClean="0">
                <a:solidFill>
                  <a:srgbClr val="6E8080"/>
                </a:solidFill>
                <a:latin typeface="Lucida Sans Typewriter"/>
                <a:ea typeface="Courier New" charset="0"/>
                <a:cs typeface="Courier New" charset="0"/>
              </a:rPr>
              <a:t>, </a:t>
            </a:r>
            <a:r>
              <a:rPr lang="en-US" sz="1600" dirty="0" err="1" smtClean="0">
                <a:solidFill>
                  <a:srgbClr val="6E8080"/>
                </a:solidFill>
                <a:latin typeface="Lucida Sans Typewriter"/>
                <a:ea typeface="Courier New" charset="0"/>
                <a:cs typeface="Courier New" charset="0"/>
              </a:rPr>
              <a:t>p</a:t>
            </a:r>
            <a:r>
              <a:rPr lang="en-US" sz="1600" dirty="0" smtClean="0">
                <a:solidFill>
                  <a:srgbClr val="6E8080"/>
                </a:solidFill>
                <a:latin typeface="Lucida Sans Typewriter"/>
                <a:ea typeface="Courier New" charset="0"/>
                <a:cs typeface="Courier New" charset="0"/>
              </a:rPr>
              <a:t>);</a:t>
            </a:r>
          </a:p>
          <a:p>
            <a:pPr>
              <a:spcBef>
                <a:spcPts val="0"/>
              </a:spcBef>
              <a:buNone/>
            </a:pPr>
            <a:r>
              <a:rPr lang="en-US" sz="1600" dirty="0" smtClean="0">
                <a:solidFill>
                  <a:srgbClr val="6E8080"/>
                </a:solidFill>
                <a:latin typeface="Lucida Sans Typewriter"/>
                <a:ea typeface="Courier New" charset="0"/>
                <a:cs typeface="Courier New" charset="0"/>
              </a:rPr>
              <a:t>   </a:t>
            </a:r>
            <a:r>
              <a:rPr lang="en-US" sz="1600" dirty="0" err="1" smtClean="0">
                <a:solidFill>
                  <a:srgbClr val="6E8080"/>
                </a:solidFill>
                <a:latin typeface="Lucida Sans Typewriter"/>
                <a:ea typeface="Courier New" charset="0"/>
                <a:cs typeface="Courier New" charset="0"/>
              </a:rPr>
              <a:t>sort(p</a:t>
            </a:r>
            <a:r>
              <a:rPr lang="en-US" sz="1600" dirty="0" smtClean="0">
                <a:solidFill>
                  <a:srgbClr val="6E8080"/>
                </a:solidFill>
                <a:latin typeface="Lucida Sans Typewriter"/>
                <a:ea typeface="Courier New" charset="0"/>
                <a:cs typeface="Courier New" charset="0"/>
              </a:rPr>
              <a:t> + 1, to); </a:t>
            </a:r>
          </a:p>
          <a:p>
            <a:pPr>
              <a:spcBef>
                <a:spcPts val="0"/>
              </a:spcBef>
              <a:buNone/>
            </a:pPr>
            <a:r>
              <a:rPr lang="en-US" sz="1600" dirty="0" smtClean="0">
                <a:solidFill>
                  <a:srgbClr val="6E8080"/>
                </a:solidFill>
                <a:latin typeface="Lucida Sans Typewriter"/>
                <a:ea typeface="Courier New" charset="0"/>
                <a:cs typeface="Courier New" charset="0"/>
              </a:rPr>
              <a:t>}</a:t>
            </a:r>
            <a:endParaRPr lang="en-US" sz="1600" dirty="0">
              <a:solidFill>
                <a:srgbClr val="6E8080"/>
              </a:solidFill>
              <a:latin typeface="Lucida Sans Typewriter"/>
              <a:ea typeface="Courier New" charset="0"/>
              <a:cs typeface="Courier New" charset="0"/>
            </a:endParaRPr>
          </a:p>
        </p:txBody>
      </p:sp>
    </p:spTree>
  </p:cSld>
  <p:clrMapOvr>
    <a:masterClrMapping/>
  </p:clrMapOvr>
  <p:timing>
    <p:tnLst>
      <p:par>
        <p:cTn xmlns:p14="http://schemas.microsoft.com/office/powerpoint/2010/mai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smtClean="0"/>
              <a:t>The </a:t>
            </a:r>
            <a:r>
              <a:rPr lang="en-US" dirty="0" err="1" smtClean="0"/>
              <a:t>Quicksort</a:t>
            </a:r>
            <a:r>
              <a:rPr lang="en-US" dirty="0" smtClean="0"/>
              <a:t> Algorithm</a:t>
            </a:r>
            <a:endParaRPr lang="en-US" dirty="0"/>
          </a:p>
        </p:txBody>
      </p:sp>
      <p:sp>
        <p:nvSpPr>
          <p:cNvPr id="3" name="Content Placeholder 2"/>
          <p:cNvSpPr>
            <a:spLocks noGrp="1"/>
          </p:cNvSpPr>
          <p:nvPr>
            <p:ph idx="4294967295"/>
          </p:nvPr>
        </p:nvSpPr>
        <p:spPr>
          <a:xfrm>
            <a:off x="9525" y="921456"/>
            <a:ext cx="9134475" cy="5664807"/>
          </a:xfrm>
        </p:spPr>
        <p:txBody>
          <a:bodyPr/>
          <a:lstStyle/>
          <a:p>
            <a:r>
              <a:rPr lang="en-US" dirty="0" smtClean="0"/>
              <a:t>Starting range</a:t>
            </a:r>
          </a:p>
          <a:p>
            <a:endParaRPr lang="en-US" dirty="0" smtClean="0"/>
          </a:p>
          <a:p>
            <a:r>
              <a:rPr lang="en-US" dirty="0" smtClean="0"/>
              <a:t>A partition of the range so that no element in first section is larger than element in second section</a:t>
            </a:r>
          </a:p>
          <a:p>
            <a:endParaRPr lang="en-US" dirty="0" smtClean="0"/>
          </a:p>
          <a:p>
            <a:r>
              <a:rPr lang="en-US" dirty="0" smtClean="0"/>
              <a:t>Recursively apply the algorithm until array is sorted</a:t>
            </a:r>
            <a:endParaRPr lang="en-US" dirty="0"/>
          </a:p>
        </p:txBody>
      </p:sp>
      <p:pic>
        <p:nvPicPr>
          <p:cNvPr id="5" name="Picture 4" descr="start_range.png"/>
          <p:cNvPicPr>
            <a:picLocks noChangeAspect="1"/>
          </p:cNvPicPr>
          <p:nvPr/>
        </p:nvPicPr>
        <p:blipFill>
          <a:blip r:embed="rId2"/>
          <a:stretch>
            <a:fillRect/>
          </a:stretch>
        </p:blipFill>
        <p:spPr>
          <a:xfrm>
            <a:off x="392656" y="1356868"/>
            <a:ext cx="2202598" cy="463705"/>
          </a:xfrm>
          <a:prstGeom prst="rect">
            <a:avLst/>
          </a:prstGeom>
        </p:spPr>
      </p:pic>
      <p:pic>
        <p:nvPicPr>
          <p:cNvPr id="6" name="Picture 5" descr="first_partition.png"/>
          <p:cNvPicPr>
            <a:picLocks noChangeAspect="1"/>
          </p:cNvPicPr>
          <p:nvPr/>
        </p:nvPicPr>
        <p:blipFill>
          <a:blip r:embed="rId3"/>
          <a:stretch>
            <a:fillRect/>
          </a:stretch>
        </p:blipFill>
        <p:spPr>
          <a:xfrm>
            <a:off x="392656" y="2583721"/>
            <a:ext cx="2344285" cy="463705"/>
          </a:xfrm>
          <a:prstGeom prst="rect">
            <a:avLst/>
          </a:prstGeom>
        </p:spPr>
      </p:pic>
      <p:pic>
        <p:nvPicPr>
          <p:cNvPr id="7" name="Picture 6" descr="final_partition.png"/>
          <p:cNvPicPr>
            <a:picLocks noChangeAspect="1"/>
          </p:cNvPicPr>
          <p:nvPr/>
        </p:nvPicPr>
        <p:blipFill>
          <a:blip r:embed="rId4"/>
          <a:stretch>
            <a:fillRect/>
          </a:stretch>
        </p:blipFill>
        <p:spPr>
          <a:xfrm>
            <a:off x="392656" y="3461285"/>
            <a:ext cx="2370047" cy="437943"/>
          </a:xfrm>
          <a:prstGeom prst="rect">
            <a:avLst/>
          </a:prstGeom>
        </p:spPr>
      </p:pic>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smtClean="0"/>
              <a:t>The </a:t>
            </a:r>
            <a:r>
              <a:rPr lang="en-US" dirty="0" err="1" smtClean="0"/>
              <a:t>Quicksort</a:t>
            </a:r>
            <a:r>
              <a:rPr lang="en-US" dirty="0" smtClean="0"/>
              <a:t> Algorithm</a:t>
            </a:r>
            <a:endParaRPr lang="en-US" dirty="0"/>
          </a:p>
        </p:txBody>
      </p:sp>
      <p:sp>
        <p:nvSpPr>
          <p:cNvPr id="3" name="Content Placeholder 2"/>
          <p:cNvSpPr>
            <a:spLocks noGrp="1"/>
          </p:cNvSpPr>
          <p:nvPr>
            <p:ph idx="4294967295"/>
          </p:nvPr>
        </p:nvSpPr>
        <p:spPr>
          <a:xfrm>
            <a:off x="9525" y="921456"/>
            <a:ext cx="9134475" cy="5664807"/>
          </a:xfrm>
        </p:spPr>
        <p:txBody>
          <a:bodyPr>
            <a:normAutofit/>
          </a:bodyPr>
          <a:lstStyle/>
          <a:p>
            <a:pPr>
              <a:spcBef>
                <a:spcPts val="0"/>
              </a:spcBef>
              <a:buNone/>
            </a:pPr>
            <a:r>
              <a:rPr lang="en-US" sz="1600" dirty="0" smtClean="0">
                <a:solidFill>
                  <a:srgbClr val="6E8080"/>
                </a:solidFill>
                <a:latin typeface="Lucida Sans Typewriter"/>
                <a:ea typeface="Courier New" charset="0"/>
                <a:cs typeface="Courier New" charset="0"/>
              </a:rPr>
              <a:t>private static </a:t>
            </a:r>
            <a:r>
              <a:rPr lang="en-US" sz="1600" dirty="0" err="1" smtClean="0">
                <a:solidFill>
                  <a:srgbClr val="6E8080"/>
                </a:solidFill>
                <a:latin typeface="Lucida Sans Typewriter"/>
                <a:ea typeface="Courier New" charset="0"/>
                <a:cs typeface="Courier New" charset="0"/>
              </a:rPr>
              <a:t>int</a:t>
            </a:r>
            <a:r>
              <a:rPr lang="en-US" sz="1600" dirty="0" smtClean="0">
                <a:solidFill>
                  <a:srgbClr val="6E8080"/>
                </a:solidFill>
                <a:latin typeface="Lucida Sans Typewriter"/>
                <a:ea typeface="Courier New" charset="0"/>
                <a:cs typeface="Courier New" charset="0"/>
              </a:rPr>
              <a:t> </a:t>
            </a:r>
            <a:r>
              <a:rPr lang="en-US" sz="1600" dirty="0" err="1" smtClean="0">
                <a:solidFill>
                  <a:srgbClr val="6E8080"/>
                </a:solidFill>
                <a:latin typeface="Lucida Sans Typewriter"/>
                <a:ea typeface="Courier New" charset="0"/>
                <a:cs typeface="Courier New" charset="0"/>
              </a:rPr>
              <a:t>partition(int</a:t>
            </a:r>
            <a:r>
              <a:rPr lang="en-US" sz="1600" dirty="0" smtClean="0">
                <a:solidFill>
                  <a:srgbClr val="6E8080"/>
                </a:solidFill>
                <a:latin typeface="Lucida Sans Typewriter"/>
                <a:ea typeface="Courier New" charset="0"/>
                <a:cs typeface="Courier New" charset="0"/>
              </a:rPr>
              <a:t>[] a, </a:t>
            </a:r>
            <a:r>
              <a:rPr lang="en-US" sz="1600" dirty="0" err="1" smtClean="0">
                <a:solidFill>
                  <a:srgbClr val="6E8080"/>
                </a:solidFill>
                <a:latin typeface="Lucida Sans Typewriter"/>
                <a:ea typeface="Courier New" charset="0"/>
                <a:cs typeface="Courier New" charset="0"/>
              </a:rPr>
              <a:t>int</a:t>
            </a:r>
            <a:r>
              <a:rPr lang="en-US" sz="1600" dirty="0" smtClean="0">
                <a:solidFill>
                  <a:srgbClr val="6E8080"/>
                </a:solidFill>
                <a:latin typeface="Lucida Sans Typewriter"/>
                <a:ea typeface="Courier New" charset="0"/>
                <a:cs typeface="Courier New" charset="0"/>
              </a:rPr>
              <a:t> from, </a:t>
            </a:r>
            <a:r>
              <a:rPr lang="en-US" sz="1600" dirty="0" err="1" smtClean="0">
                <a:solidFill>
                  <a:srgbClr val="6E8080"/>
                </a:solidFill>
                <a:latin typeface="Lucida Sans Typewriter"/>
                <a:ea typeface="Courier New" charset="0"/>
                <a:cs typeface="Courier New" charset="0"/>
              </a:rPr>
              <a:t>int</a:t>
            </a:r>
            <a:r>
              <a:rPr lang="en-US" sz="1600" dirty="0" smtClean="0">
                <a:solidFill>
                  <a:srgbClr val="6E8080"/>
                </a:solidFill>
                <a:latin typeface="Lucida Sans Typewriter"/>
                <a:ea typeface="Courier New" charset="0"/>
                <a:cs typeface="Courier New" charset="0"/>
              </a:rPr>
              <a:t> to)</a:t>
            </a:r>
          </a:p>
          <a:p>
            <a:pPr>
              <a:spcBef>
                <a:spcPts val="0"/>
              </a:spcBef>
              <a:buNone/>
            </a:pPr>
            <a:r>
              <a:rPr lang="en-US" sz="1600" dirty="0" smtClean="0">
                <a:solidFill>
                  <a:srgbClr val="6E8080"/>
                </a:solidFill>
                <a:latin typeface="Lucida Sans Typewriter"/>
                <a:ea typeface="Courier New" charset="0"/>
                <a:cs typeface="Courier New" charset="0"/>
              </a:rPr>
              <a:t>{</a:t>
            </a:r>
          </a:p>
          <a:p>
            <a:pPr>
              <a:spcBef>
                <a:spcPts val="0"/>
              </a:spcBef>
              <a:buNone/>
            </a:pPr>
            <a:r>
              <a:rPr lang="en-US" sz="1600" dirty="0" smtClean="0">
                <a:solidFill>
                  <a:srgbClr val="6E8080"/>
                </a:solidFill>
                <a:latin typeface="Lucida Sans Typewriter"/>
                <a:ea typeface="Courier New" charset="0"/>
                <a:cs typeface="Courier New" charset="0"/>
              </a:rPr>
              <a:t>    </a:t>
            </a:r>
            <a:r>
              <a:rPr lang="en-US" sz="1600" dirty="0" err="1" smtClean="0">
                <a:solidFill>
                  <a:srgbClr val="6E8080"/>
                </a:solidFill>
                <a:latin typeface="Lucida Sans Typewriter"/>
                <a:ea typeface="Courier New" charset="0"/>
                <a:cs typeface="Courier New" charset="0"/>
              </a:rPr>
              <a:t>int</a:t>
            </a:r>
            <a:r>
              <a:rPr lang="en-US" sz="1600" dirty="0" smtClean="0">
                <a:solidFill>
                  <a:srgbClr val="6E8080"/>
                </a:solidFill>
                <a:latin typeface="Lucida Sans Typewriter"/>
                <a:ea typeface="Courier New" charset="0"/>
                <a:cs typeface="Courier New" charset="0"/>
              </a:rPr>
              <a:t> pivot = </a:t>
            </a:r>
            <a:r>
              <a:rPr lang="en-US" sz="1600" dirty="0" err="1" smtClean="0">
                <a:solidFill>
                  <a:srgbClr val="6E8080"/>
                </a:solidFill>
                <a:latin typeface="Lucida Sans Typewriter"/>
                <a:ea typeface="Courier New" charset="0"/>
                <a:cs typeface="Courier New" charset="0"/>
              </a:rPr>
              <a:t>a[from</a:t>
            </a:r>
            <a:r>
              <a:rPr lang="en-US" sz="1600" dirty="0" smtClean="0">
                <a:solidFill>
                  <a:srgbClr val="6E8080"/>
                </a:solidFill>
                <a:latin typeface="Lucida Sans Typewriter"/>
                <a:ea typeface="Courier New" charset="0"/>
                <a:cs typeface="Courier New" charset="0"/>
              </a:rPr>
              <a:t>];</a:t>
            </a:r>
          </a:p>
          <a:p>
            <a:pPr>
              <a:spcBef>
                <a:spcPts val="0"/>
              </a:spcBef>
              <a:buNone/>
            </a:pPr>
            <a:r>
              <a:rPr lang="en-US" sz="1600" dirty="0" smtClean="0">
                <a:solidFill>
                  <a:srgbClr val="6E8080"/>
                </a:solidFill>
                <a:latin typeface="Lucida Sans Typewriter"/>
                <a:ea typeface="Courier New" charset="0"/>
                <a:cs typeface="Courier New" charset="0"/>
              </a:rPr>
              <a:t>    </a:t>
            </a:r>
            <a:r>
              <a:rPr lang="en-US" sz="1600" dirty="0" err="1" smtClean="0">
                <a:solidFill>
                  <a:srgbClr val="6E8080"/>
                </a:solidFill>
                <a:latin typeface="Lucida Sans Typewriter"/>
                <a:ea typeface="Courier New" charset="0"/>
                <a:cs typeface="Courier New" charset="0"/>
              </a:rPr>
              <a:t>int</a:t>
            </a:r>
            <a:r>
              <a:rPr lang="en-US" sz="1600" dirty="0" smtClean="0">
                <a:solidFill>
                  <a:srgbClr val="6E8080"/>
                </a:solidFill>
                <a:latin typeface="Lucida Sans Typewriter"/>
                <a:ea typeface="Courier New" charset="0"/>
                <a:cs typeface="Courier New" charset="0"/>
              </a:rPr>
              <a:t> </a:t>
            </a:r>
            <a:r>
              <a:rPr lang="en-US" sz="1600" dirty="0" err="1" smtClean="0">
                <a:solidFill>
                  <a:srgbClr val="6E8080"/>
                </a:solidFill>
                <a:latin typeface="Lucida Sans Typewriter"/>
                <a:ea typeface="Courier New" charset="0"/>
                <a:cs typeface="Courier New" charset="0"/>
              </a:rPr>
              <a:t>i</a:t>
            </a:r>
            <a:r>
              <a:rPr lang="en-US" sz="1600" dirty="0" smtClean="0">
                <a:solidFill>
                  <a:srgbClr val="6E8080"/>
                </a:solidFill>
                <a:latin typeface="Lucida Sans Typewriter"/>
                <a:ea typeface="Courier New" charset="0"/>
                <a:cs typeface="Courier New" charset="0"/>
              </a:rPr>
              <a:t> = from - 1;</a:t>
            </a:r>
          </a:p>
          <a:p>
            <a:pPr>
              <a:spcBef>
                <a:spcPts val="0"/>
              </a:spcBef>
              <a:buNone/>
            </a:pPr>
            <a:r>
              <a:rPr lang="en-US" sz="1600" dirty="0" smtClean="0">
                <a:solidFill>
                  <a:srgbClr val="6E8080"/>
                </a:solidFill>
                <a:latin typeface="Lucida Sans Typewriter"/>
                <a:ea typeface="Courier New" charset="0"/>
                <a:cs typeface="Courier New" charset="0"/>
              </a:rPr>
              <a:t>    </a:t>
            </a:r>
            <a:r>
              <a:rPr lang="en-US" sz="1600" dirty="0" err="1" smtClean="0">
                <a:solidFill>
                  <a:srgbClr val="6E8080"/>
                </a:solidFill>
                <a:latin typeface="Lucida Sans Typewriter"/>
                <a:ea typeface="Courier New" charset="0"/>
                <a:cs typeface="Courier New" charset="0"/>
              </a:rPr>
              <a:t>int</a:t>
            </a:r>
            <a:r>
              <a:rPr lang="en-US" sz="1600" dirty="0" smtClean="0">
                <a:solidFill>
                  <a:srgbClr val="6E8080"/>
                </a:solidFill>
                <a:latin typeface="Lucida Sans Typewriter"/>
                <a:ea typeface="Courier New" charset="0"/>
                <a:cs typeface="Courier New" charset="0"/>
              </a:rPr>
              <a:t> </a:t>
            </a:r>
            <a:r>
              <a:rPr lang="en-US" sz="1600" dirty="0" err="1" smtClean="0">
                <a:solidFill>
                  <a:srgbClr val="6E8080"/>
                </a:solidFill>
                <a:latin typeface="Lucida Sans Typewriter"/>
                <a:ea typeface="Courier New" charset="0"/>
                <a:cs typeface="Courier New" charset="0"/>
              </a:rPr>
              <a:t>j</a:t>
            </a:r>
            <a:r>
              <a:rPr lang="en-US" sz="1600" dirty="0" smtClean="0">
                <a:solidFill>
                  <a:srgbClr val="6E8080"/>
                </a:solidFill>
                <a:latin typeface="Lucida Sans Typewriter"/>
                <a:ea typeface="Courier New" charset="0"/>
                <a:cs typeface="Courier New" charset="0"/>
              </a:rPr>
              <a:t> = to + 1;</a:t>
            </a:r>
          </a:p>
          <a:p>
            <a:pPr>
              <a:spcBef>
                <a:spcPts val="0"/>
              </a:spcBef>
              <a:buNone/>
            </a:pPr>
            <a:r>
              <a:rPr lang="en-US" sz="1600" dirty="0" smtClean="0">
                <a:solidFill>
                  <a:srgbClr val="6E8080"/>
                </a:solidFill>
                <a:latin typeface="Lucida Sans Typewriter"/>
                <a:ea typeface="Courier New" charset="0"/>
                <a:cs typeface="Courier New" charset="0"/>
              </a:rPr>
              <a:t>    while (</a:t>
            </a:r>
            <a:r>
              <a:rPr lang="en-US" sz="1600" dirty="0" err="1" smtClean="0">
                <a:solidFill>
                  <a:srgbClr val="6E8080"/>
                </a:solidFill>
                <a:latin typeface="Lucida Sans Typewriter"/>
                <a:ea typeface="Courier New" charset="0"/>
                <a:cs typeface="Courier New" charset="0"/>
              </a:rPr>
              <a:t>i</a:t>
            </a:r>
            <a:r>
              <a:rPr lang="en-US" sz="1600" dirty="0" smtClean="0">
                <a:solidFill>
                  <a:srgbClr val="6E8080"/>
                </a:solidFill>
                <a:latin typeface="Lucida Sans Typewriter"/>
                <a:ea typeface="Courier New" charset="0"/>
                <a:cs typeface="Courier New" charset="0"/>
              </a:rPr>
              <a:t> &amp;</a:t>
            </a:r>
            <a:r>
              <a:rPr lang="en-US" sz="1600" dirty="0" err="1" smtClean="0">
                <a:solidFill>
                  <a:srgbClr val="6E8080"/>
                </a:solidFill>
                <a:latin typeface="Lucida Sans Typewriter"/>
                <a:ea typeface="Courier New" charset="0"/>
                <a:cs typeface="Courier New" charset="0"/>
              </a:rPr>
              <a:t>lt</a:t>
            </a:r>
            <a:r>
              <a:rPr lang="en-US" sz="1600" dirty="0" smtClean="0">
                <a:solidFill>
                  <a:srgbClr val="6E8080"/>
                </a:solidFill>
                <a:latin typeface="Lucida Sans Typewriter"/>
                <a:ea typeface="Courier New" charset="0"/>
                <a:cs typeface="Courier New" charset="0"/>
              </a:rPr>
              <a:t>; </a:t>
            </a:r>
            <a:r>
              <a:rPr lang="en-US" sz="1600" dirty="0" err="1" smtClean="0">
                <a:solidFill>
                  <a:srgbClr val="6E8080"/>
                </a:solidFill>
                <a:latin typeface="Lucida Sans Typewriter"/>
                <a:ea typeface="Courier New" charset="0"/>
                <a:cs typeface="Courier New" charset="0"/>
              </a:rPr>
              <a:t>j</a:t>
            </a:r>
            <a:r>
              <a:rPr lang="en-US" sz="1600" dirty="0" smtClean="0">
                <a:solidFill>
                  <a:srgbClr val="6E8080"/>
                </a:solidFill>
                <a:latin typeface="Lucida Sans Typewriter"/>
                <a:ea typeface="Courier New" charset="0"/>
                <a:cs typeface="Courier New" charset="0"/>
              </a:rPr>
              <a:t>)</a:t>
            </a:r>
          </a:p>
          <a:p>
            <a:pPr>
              <a:spcBef>
                <a:spcPts val="0"/>
              </a:spcBef>
              <a:buNone/>
            </a:pPr>
            <a:r>
              <a:rPr lang="en-US" sz="1600" dirty="0" smtClean="0">
                <a:solidFill>
                  <a:srgbClr val="6E8080"/>
                </a:solidFill>
                <a:latin typeface="Lucida Sans Typewriter"/>
                <a:ea typeface="Courier New" charset="0"/>
                <a:cs typeface="Courier New" charset="0"/>
              </a:rPr>
              <a:t>    {</a:t>
            </a:r>
          </a:p>
          <a:p>
            <a:pPr>
              <a:spcBef>
                <a:spcPts val="0"/>
              </a:spcBef>
              <a:buNone/>
            </a:pPr>
            <a:r>
              <a:rPr lang="en-US" sz="1600" dirty="0" smtClean="0">
                <a:solidFill>
                  <a:srgbClr val="6E8080"/>
                </a:solidFill>
                <a:latin typeface="Lucida Sans Typewriter"/>
                <a:ea typeface="Courier New" charset="0"/>
                <a:cs typeface="Courier New" charset="0"/>
              </a:rPr>
              <a:t>        </a:t>
            </a:r>
            <a:r>
              <a:rPr lang="en-US" sz="1600" dirty="0" err="1" smtClean="0">
                <a:solidFill>
                  <a:srgbClr val="6E8080"/>
                </a:solidFill>
                <a:latin typeface="Lucida Sans Typewriter"/>
                <a:ea typeface="Courier New" charset="0"/>
                <a:cs typeface="Courier New" charset="0"/>
              </a:rPr>
              <a:t>i</a:t>
            </a:r>
            <a:r>
              <a:rPr lang="en-US" sz="1600" dirty="0" smtClean="0">
                <a:solidFill>
                  <a:srgbClr val="6E8080"/>
                </a:solidFill>
                <a:latin typeface="Lucida Sans Typewriter"/>
                <a:ea typeface="Courier New" charset="0"/>
                <a:cs typeface="Courier New" charset="0"/>
              </a:rPr>
              <a:t>++; while (</a:t>
            </a:r>
            <a:r>
              <a:rPr lang="en-US" sz="1600" dirty="0" err="1" smtClean="0">
                <a:solidFill>
                  <a:srgbClr val="6E8080"/>
                </a:solidFill>
                <a:latin typeface="Lucida Sans Typewriter"/>
                <a:ea typeface="Courier New" charset="0"/>
                <a:cs typeface="Courier New" charset="0"/>
              </a:rPr>
              <a:t>a[i</a:t>
            </a:r>
            <a:r>
              <a:rPr lang="en-US" sz="1600" dirty="0" smtClean="0">
                <a:solidFill>
                  <a:srgbClr val="6E8080"/>
                </a:solidFill>
                <a:latin typeface="Lucida Sans Typewriter"/>
                <a:ea typeface="Courier New" charset="0"/>
                <a:cs typeface="Courier New" charset="0"/>
              </a:rPr>
              <a:t>] &lt; pivot) { </a:t>
            </a:r>
            <a:r>
              <a:rPr lang="en-US" sz="1600" dirty="0" err="1" smtClean="0">
                <a:solidFill>
                  <a:srgbClr val="6E8080"/>
                </a:solidFill>
                <a:latin typeface="Lucida Sans Typewriter"/>
                <a:ea typeface="Courier New" charset="0"/>
                <a:cs typeface="Courier New" charset="0"/>
              </a:rPr>
              <a:t>i</a:t>
            </a:r>
            <a:r>
              <a:rPr lang="en-US" sz="1600" dirty="0" smtClean="0">
                <a:solidFill>
                  <a:srgbClr val="6E8080"/>
                </a:solidFill>
                <a:latin typeface="Lucida Sans Typewriter"/>
                <a:ea typeface="Courier New" charset="0"/>
                <a:cs typeface="Courier New" charset="0"/>
              </a:rPr>
              <a:t>++; }</a:t>
            </a:r>
          </a:p>
          <a:p>
            <a:pPr>
              <a:spcBef>
                <a:spcPts val="0"/>
              </a:spcBef>
              <a:buNone/>
            </a:pPr>
            <a:r>
              <a:rPr lang="en-US" sz="1600" dirty="0" smtClean="0">
                <a:solidFill>
                  <a:srgbClr val="6E8080"/>
                </a:solidFill>
                <a:latin typeface="Lucida Sans Typewriter"/>
                <a:ea typeface="Courier New" charset="0"/>
                <a:cs typeface="Courier New" charset="0"/>
              </a:rPr>
              <a:t>        </a:t>
            </a:r>
            <a:r>
              <a:rPr lang="en-US" sz="1600" dirty="0" err="1" smtClean="0">
                <a:solidFill>
                  <a:srgbClr val="6E8080"/>
                </a:solidFill>
                <a:latin typeface="Lucida Sans Typewriter"/>
                <a:ea typeface="Courier New" charset="0"/>
                <a:cs typeface="Courier New" charset="0"/>
              </a:rPr>
              <a:t>j</a:t>
            </a:r>
            <a:r>
              <a:rPr lang="en-US" sz="1600" dirty="0" smtClean="0">
                <a:solidFill>
                  <a:srgbClr val="6E8080"/>
                </a:solidFill>
                <a:latin typeface="Lucida Sans Typewriter"/>
                <a:ea typeface="Courier New" charset="0"/>
                <a:cs typeface="Courier New" charset="0"/>
              </a:rPr>
              <a:t>--; while (</a:t>
            </a:r>
            <a:r>
              <a:rPr lang="en-US" sz="1600" dirty="0" err="1" smtClean="0">
                <a:solidFill>
                  <a:srgbClr val="6E8080"/>
                </a:solidFill>
                <a:latin typeface="Lucida Sans Typewriter"/>
                <a:ea typeface="Courier New" charset="0"/>
                <a:cs typeface="Courier New" charset="0"/>
              </a:rPr>
              <a:t>a[j</a:t>
            </a:r>
            <a:r>
              <a:rPr lang="en-US" sz="1600" dirty="0" smtClean="0">
                <a:solidFill>
                  <a:srgbClr val="6E8080"/>
                </a:solidFill>
                <a:latin typeface="Lucida Sans Typewriter"/>
                <a:ea typeface="Courier New" charset="0"/>
                <a:cs typeface="Courier New" charset="0"/>
              </a:rPr>
              <a:t>] &gt; pivot) { </a:t>
            </a:r>
            <a:r>
              <a:rPr lang="en-US" sz="1600" dirty="0" err="1" smtClean="0">
                <a:solidFill>
                  <a:srgbClr val="6E8080"/>
                </a:solidFill>
                <a:latin typeface="Lucida Sans Typewriter"/>
                <a:ea typeface="Courier New" charset="0"/>
                <a:cs typeface="Courier New" charset="0"/>
              </a:rPr>
              <a:t>j</a:t>
            </a:r>
            <a:r>
              <a:rPr lang="en-US" sz="1600" dirty="0" smtClean="0">
                <a:solidFill>
                  <a:srgbClr val="6E8080"/>
                </a:solidFill>
                <a:latin typeface="Lucida Sans Typewriter"/>
                <a:ea typeface="Courier New" charset="0"/>
                <a:cs typeface="Courier New" charset="0"/>
              </a:rPr>
              <a:t>--; }</a:t>
            </a:r>
          </a:p>
          <a:p>
            <a:pPr>
              <a:spcBef>
                <a:spcPts val="0"/>
              </a:spcBef>
              <a:buNone/>
            </a:pPr>
            <a:r>
              <a:rPr lang="en-US" sz="1600" dirty="0" smtClean="0">
                <a:solidFill>
                  <a:srgbClr val="6E8080"/>
                </a:solidFill>
                <a:latin typeface="Lucida Sans Typewriter"/>
                <a:ea typeface="Courier New" charset="0"/>
                <a:cs typeface="Courier New" charset="0"/>
              </a:rPr>
              <a:t>        if (</a:t>
            </a:r>
            <a:r>
              <a:rPr lang="en-US" sz="1600" dirty="0" err="1" smtClean="0">
                <a:solidFill>
                  <a:srgbClr val="6E8080"/>
                </a:solidFill>
                <a:latin typeface="Lucida Sans Typewriter"/>
                <a:ea typeface="Courier New" charset="0"/>
                <a:cs typeface="Courier New" charset="0"/>
              </a:rPr>
              <a:t>i</a:t>
            </a:r>
            <a:r>
              <a:rPr lang="en-US" sz="1600" dirty="0" smtClean="0">
                <a:solidFill>
                  <a:srgbClr val="6E8080"/>
                </a:solidFill>
                <a:latin typeface="Lucida Sans Typewriter"/>
                <a:ea typeface="Courier New" charset="0"/>
                <a:cs typeface="Courier New" charset="0"/>
              </a:rPr>
              <a:t> &amp;</a:t>
            </a:r>
            <a:r>
              <a:rPr lang="en-US" sz="1600" dirty="0" err="1" smtClean="0">
                <a:solidFill>
                  <a:srgbClr val="6E8080"/>
                </a:solidFill>
                <a:latin typeface="Lucida Sans Typewriter"/>
                <a:ea typeface="Courier New" charset="0"/>
                <a:cs typeface="Courier New" charset="0"/>
              </a:rPr>
              <a:t>lt</a:t>
            </a:r>
            <a:r>
              <a:rPr lang="en-US" sz="1600" dirty="0" smtClean="0">
                <a:solidFill>
                  <a:srgbClr val="6E8080"/>
                </a:solidFill>
                <a:latin typeface="Lucida Sans Typewriter"/>
                <a:ea typeface="Courier New" charset="0"/>
                <a:cs typeface="Courier New" charset="0"/>
              </a:rPr>
              <a:t>; </a:t>
            </a:r>
            <a:r>
              <a:rPr lang="en-US" sz="1600" dirty="0" err="1" smtClean="0">
                <a:solidFill>
                  <a:srgbClr val="6E8080"/>
                </a:solidFill>
                <a:latin typeface="Lucida Sans Typewriter"/>
                <a:ea typeface="Courier New" charset="0"/>
                <a:cs typeface="Courier New" charset="0"/>
              </a:rPr>
              <a:t>j</a:t>
            </a:r>
            <a:r>
              <a:rPr lang="en-US" sz="1600" dirty="0" smtClean="0">
                <a:solidFill>
                  <a:srgbClr val="6E8080"/>
                </a:solidFill>
                <a:latin typeface="Lucida Sans Typewriter"/>
                <a:ea typeface="Courier New" charset="0"/>
                <a:cs typeface="Courier New" charset="0"/>
              </a:rPr>
              <a:t>) { </a:t>
            </a:r>
            <a:r>
              <a:rPr lang="en-US" sz="1600" dirty="0" err="1" smtClean="0">
                <a:solidFill>
                  <a:srgbClr val="6E8080"/>
                </a:solidFill>
                <a:latin typeface="Lucida Sans Typewriter"/>
                <a:ea typeface="Courier New" charset="0"/>
                <a:cs typeface="Courier New" charset="0"/>
              </a:rPr>
              <a:t>ArrayUtil.swap(a</a:t>
            </a:r>
            <a:r>
              <a:rPr lang="en-US" sz="1600" dirty="0" smtClean="0">
                <a:solidFill>
                  <a:srgbClr val="6E8080"/>
                </a:solidFill>
                <a:latin typeface="Lucida Sans Typewriter"/>
                <a:ea typeface="Courier New" charset="0"/>
                <a:cs typeface="Courier New" charset="0"/>
              </a:rPr>
              <a:t>, </a:t>
            </a:r>
            <a:r>
              <a:rPr lang="en-US" sz="1600" dirty="0" err="1" smtClean="0">
                <a:solidFill>
                  <a:srgbClr val="6E8080"/>
                </a:solidFill>
                <a:latin typeface="Lucida Sans Typewriter"/>
                <a:ea typeface="Courier New" charset="0"/>
                <a:cs typeface="Courier New" charset="0"/>
              </a:rPr>
              <a:t>i</a:t>
            </a:r>
            <a:r>
              <a:rPr lang="en-US" sz="1600" dirty="0" smtClean="0">
                <a:solidFill>
                  <a:srgbClr val="6E8080"/>
                </a:solidFill>
                <a:latin typeface="Lucida Sans Typewriter"/>
                <a:ea typeface="Courier New" charset="0"/>
                <a:cs typeface="Courier New" charset="0"/>
              </a:rPr>
              <a:t>, </a:t>
            </a:r>
            <a:r>
              <a:rPr lang="en-US" sz="1600" dirty="0" err="1" smtClean="0">
                <a:solidFill>
                  <a:srgbClr val="6E8080"/>
                </a:solidFill>
                <a:latin typeface="Lucida Sans Typewriter"/>
                <a:ea typeface="Courier New" charset="0"/>
                <a:cs typeface="Courier New" charset="0"/>
              </a:rPr>
              <a:t>j</a:t>
            </a:r>
            <a:r>
              <a:rPr lang="en-US" sz="1600" dirty="0" smtClean="0">
                <a:solidFill>
                  <a:srgbClr val="6E8080"/>
                </a:solidFill>
                <a:latin typeface="Lucida Sans Typewriter"/>
                <a:ea typeface="Courier New" charset="0"/>
                <a:cs typeface="Courier New" charset="0"/>
              </a:rPr>
              <a:t>); }</a:t>
            </a:r>
          </a:p>
          <a:p>
            <a:pPr>
              <a:spcBef>
                <a:spcPts val="0"/>
              </a:spcBef>
              <a:buNone/>
            </a:pPr>
            <a:r>
              <a:rPr lang="en-US" sz="1600" dirty="0" smtClean="0">
                <a:solidFill>
                  <a:srgbClr val="6E8080"/>
                </a:solidFill>
                <a:latin typeface="Lucida Sans Typewriter"/>
                <a:ea typeface="Courier New" charset="0"/>
                <a:cs typeface="Courier New" charset="0"/>
              </a:rPr>
              <a:t>    }</a:t>
            </a:r>
          </a:p>
          <a:p>
            <a:pPr>
              <a:spcBef>
                <a:spcPts val="0"/>
              </a:spcBef>
              <a:buNone/>
            </a:pPr>
            <a:r>
              <a:rPr lang="en-US" sz="1600" dirty="0" smtClean="0">
                <a:solidFill>
                  <a:srgbClr val="6E8080"/>
                </a:solidFill>
                <a:latin typeface="Lucida Sans Typewriter"/>
                <a:ea typeface="Courier New" charset="0"/>
                <a:cs typeface="Courier New" charset="0"/>
              </a:rPr>
              <a:t>    return </a:t>
            </a:r>
            <a:r>
              <a:rPr lang="en-US" sz="1600" dirty="0" err="1" smtClean="0">
                <a:solidFill>
                  <a:srgbClr val="6E8080"/>
                </a:solidFill>
                <a:latin typeface="Lucida Sans Typewriter"/>
                <a:ea typeface="Courier New" charset="0"/>
                <a:cs typeface="Courier New" charset="0"/>
              </a:rPr>
              <a:t>j</a:t>
            </a:r>
            <a:r>
              <a:rPr lang="en-US" sz="1600" dirty="0" smtClean="0">
                <a:solidFill>
                  <a:srgbClr val="6E8080"/>
                </a:solidFill>
                <a:latin typeface="Lucida Sans Typewriter"/>
                <a:ea typeface="Courier New" charset="0"/>
                <a:cs typeface="Courier New" charset="0"/>
              </a:rPr>
              <a:t>;</a:t>
            </a:r>
          </a:p>
          <a:p>
            <a:pPr>
              <a:spcBef>
                <a:spcPts val="0"/>
              </a:spcBef>
              <a:buNone/>
            </a:pPr>
            <a:r>
              <a:rPr lang="en-US" sz="1600" dirty="0" smtClean="0">
                <a:solidFill>
                  <a:srgbClr val="6E8080"/>
                </a:solidFill>
                <a:latin typeface="Lucida Sans Typewriter"/>
                <a:ea typeface="Courier New" charset="0"/>
                <a:cs typeface="Courier New" charset="0"/>
              </a:rPr>
              <a:t>}</a:t>
            </a:r>
            <a:endParaRPr lang="en-US" sz="1600" dirty="0">
              <a:solidFill>
                <a:srgbClr val="6E8080"/>
              </a:solidFill>
              <a:latin typeface="Lucida Sans Typewriter"/>
              <a:ea typeface="Courier New" charset="0"/>
              <a:cs typeface="Courier New" charset="0"/>
            </a:endParaRPr>
          </a:p>
        </p:txBody>
      </p:sp>
    </p:spTree>
  </p:cSld>
  <p:clrMapOvr>
    <a:masterClrMapping/>
  </p:clrMapOvr>
  <p:timing>
    <p:tnLst>
      <p:par>
        <p:cTn xmlns:p14="http://schemas.microsoft.com/office/powerpoint/2010/mai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smtClean="0"/>
              <a:t>The </a:t>
            </a:r>
            <a:r>
              <a:rPr lang="en-US" dirty="0" err="1" smtClean="0"/>
              <a:t>Quicksort</a:t>
            </a:r>
            <a:r>
              <a:rPr lang="en-US" dirty="0" smtClean="0"/>
              <a:t> Algorithm - </a:t>
            </a:r>
            <a:r>
              <a:rPr lang="en-US" dirty="0" err="1" smtClean="0"/>
              <a:t>Partioning</a:t>
            </a:r>
            <a:endParaRPr lang="en-US" dirty="0"/>
          </a:p>
        </p:txBody>
      </p:sp>
      <p:pic>
        <p:nvPicPr>
          <p:cNvPr id="4" name="Picture 3" descr="partitioning.png"/>
          <p:cNvPicPr>
            <a:picLocks noChangeAspect="1"/>
          </p:cNvPicPr>
          <p:nvPr/>
        </p:nvPicPr>
        <p:blipFill>
          <a:blip r:embed="rId2"/>
          <a:stretch>
            <a:fillRect/>
          </a:stretch>
        </p:blipFill>
        <p:spPr>
          <a:xfrm>
            <a:off x="0" y="998411"/>
            <a:ext cx="6363060" cy="1223665"/>
          </a:xfrm>
          <a:prstGeom prst="rect">
            <a:avLst/>
          </a:prstGeom>
        </p:spPr>
      </p:pic>
      <p:pic>
        <p:nvPicPr>
          <p:cNvPr id="5" name="Picture 4" descr="extend_partition.png"/>
          <p:cNvPicPr>
            <a:picLocks noChangeAspect="1"/>
          </p:cNvPicPr>
          <p:nvPr/>
        </p:nvPicPr>
        <p:blipFill>
          <a:blip r:embed="rId3"/>
          <a:stretch>
            <a:fillRect/>
          </a:stretch>
        </p:blipFill>
        <p:spPr>
          <a:xfrm>
            <a:off x="0" y="2222076"/>
            <a:ext cx="6723719" cy="1700251"/>
          </a:xfrm>
          <a:prstGeom prst="rect">
            <a:avLst/>
          </a:prstGeom>
        </p:spPr>
      </p:pic>
    </p:spTree>
  </p:cSld>
  <p:clrMapOvr>
    <a:masterClrMapping/>
  </p:clrMapOvr>
  <p:timing>
    <p:tnLst>
      <p:par>
        <p:cTn xmlns:p14="http://schemas.microsoft.com/office/powerpoint/2010/mai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smtClean="0"/>
              <a:t>The </a:t>
            </a:r>
            <a:r>
              <a:rPr lang="en-US" dirty="0" err="1" smtClean="0"/>
              <a:t>Quicksort</a:t>
            </a:r>
            <a:r>
              <a:rPr lang="en-US" dirty="0" smtClean="0"/>
              <a:t> Algorithm</a:t>
            </a:r>
            <a:endParaRPr lang="en-US" dirty="0"/>
          </a:p>
        </p:txBody>
      </p:sp>
      <p:sp>
        <p:nvSpPr>
          <p:cNvPr id="3" name="Content Placeholder 2"/>
          <p:cNvSpPr>
            <a:spLocks noGrp="1"/>
          </p:cNvSpPr>
          <p:nvPr>
            <p:ph idx="4294967295"/>
          </p:nvPr>
        </p:nvSpPr>
        <p:spPr>
          <a:xfrm>
            <a:off x="9525" y="921456"/>
            <a:ext cx="9134475" cy="5664807"/>
          </a:xfrm>
        </p:spPr>
        <p:txBody>
          <a:bodyPr/>
          <a:lstStyle/>
          <a:p>
            <a:r>
              <a:rPr lang="en-US" dirty="0" smtClean="0"/>
              <a:t>On average, the </a:t>
            </a:r>
            <a:r>
              <a:rPr lang="en-US" dirty="0" err="1" smtClean="0"/>
              <a:t>quicksort</a:t>
            </a:r>
            <a:r>
              <a:rPr lang="en-US" dirty="0" smtClean="0"/>
              <a:t> algorithm is an </a:t>
            </a:r>
            <a:r>
              <a:rPr lang="en-US" i="1" dirty="0" err="1" smtClean="0"/>
              <a:t>O</a:t>
            </a:r>
            <a:r>
              <a:rPr lang="en-US" dirty="0" err="1" smtClean="0"/>
              <a:t>(</a:t>
            </a:r>
            <a:r>
              <a:rPr lang="en-US" i="1" dirty="0" err="1" smtClean="0"/>
              <a:t>n</a:t>
            </a:r>
            <a:r>
              <a:rPr lang="en-US" dirty="0" smtClean="0"/>
              <a:t> </a:t>
            </a:r>
            <a:r>
              <a:rPr lang="en-US" dirty="0" err="1" smtClean="0"/>
              <a:t>log(</a:t>
            </a:r>
            <a:r>
              <a:rPr lang="en-US" i="1" dirty="0" err="1" smtClean="0"/>
              <a:t>n</a:t>
            </a:r>
            <a:r>
              <a:rPr lang="en-US" dirty="0" smtClean="0"/>
              <a:t>)) algorithm.</a:t>
            </a:r>
          </a:p>
          <a:p>
            <a:r>
              <a:rPr lang="en-US" dirty="0" smtClean="0"/>
              <a:t>Its worst-case run-time behavior is </a:t>
            </a:r>
            <a:r>
              <a:rPr lang="en-US" i="1" dirty="0" smtClean="0"/>
              <a:t>O</a:t>
            </a:r>
            <a:r>
              <a:rPr lang="en-US" dirty="0" smtClean="0"/>
              <a:t>(</a:t>
            </a:r>
            <a:r>
              <a:rPr lang="en-US" i="1" dirty="0" smtClean="0"/>
              <a:t>n</a:t>
            </a:r>
            <a:r>
              <a:rPr lang="en-US" dirty="0" smtClean="0"/>
              <a:t>²).</a:t>
            </a:r>
          </a:p>
          <a:p>
            <a:r>
              <a:rPr lang="en-US" dirty="0" smtClean="0"/>
              <a:t>If the pivot element is chosen as the first element of the region, </a:t>
            </a:r>
          </a:p>
          <a:p>
            <a:pPr lvl="1"/>
            <a:r>
              <a:rPr lang="en-US" dirty="0" smtClean="0"/>
              <a:t>That worst-case behavior occurs when the input set is already sorted </a:t>
            </a:r>
            <a:endParaRPr lang="en-US" dirty="0"/>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section_1/</a:t>
            </a:r>
            <a:r>
              <a:rPr lang="en-US" dirty="0" smtClean="0">
                <a:hlinkClick r:id="rId2" action="ppaction://hlinkfile"/>
              </a:rPr>
              <a:t>SelectionSorter.java</a:t>
            </a:r>
            <a:endParaRPr lang="en-US" dirty="0"/>
          </a:p>
        </p:txBody>
      </p:sp>
      <p:sp>
        <p:nvSpPr>
          <p:cNvPr id="3" name="Content Placeholder 2"/>
          <p:cNvSpPr>
            <a:spLocks noGrp="1"/>
          </p:cNvSpPr>
          <p:nvPr>
            <p:ph idx="4294967295"/>
          </p:nvPr>
        </p:nvSpPr>
        <p:spPr>
          <a:xfrm>
            <a:off x="0" y="762000"/>
            <a:ext cx="9134475" cy="5770454"/>
          </a:xfrm>
        </p:spPr>
        <p:txBody>
          <a:bodyPr>
            <a:noAutofit/>
          </a:bodyPr>
          <a:lstStyle/>
          <a:p>
            <a:pPr>
              <a:spcBef>
                <a:spcPts val="0"/>
              </a:spcBef>
              <a:buNone/>
            </a:pPr>
            <a:r>
              <a:rPr lang="en-US" sz="1400" b="1" dirty="0" smtClean="0">
                <a:solidFill>
                  <a:srgbClr val="0073FF"/>
                </a:solidFill>
                <a:latin typeface="Courier"/>
                <a:ea typeface="Courier"/>
                <a:cs typeface="Courier"/>
              </a:rPr>
              <a:t>  1  </a:t>
            </a:r>
            <a:r>
              <a:rPr lang="en-US" sz="1400" dirty="0" smtClean="0">
                <a:solidFill>
                  <a:srgbClr val="000000"/>
                </a:solidFill>
                <a:latin typeface="Courier"/>
                <a:ea typeface="Courier"/>
                <a:cs typeface="Courier"/>
              </a:rPr>
              <a:t>/**</a:t>
            </a:r>
          </a:p>
          <a:p>
            <a:pPr>
              <a:spcBef>
                <a:spcPts val="0"/>
              </a:spcBef>
              <a:buNone/>
            </a:pPr>
            <a:r>
              <a:rPr lang="en-US" sz="1400" b="1" dirty="0" smtClean="0">
                <a:solidFill>
                  <a:srgbClr val="0073FF"/>
                </a:solidFill>
                <a:latin typeface="Courier"/>
                <a:ea typeface="Courier"/>
                <a:cs typeface="Courier"/>
              </a:rPr>
              <a:t>  2  </a:t>
            </a:r>
            <a:r>
              <a:rPr lang="en-US" sz="1400" dirty="0" smtClean="0">
                <a:solidFill>
                  <a:srgbClr val="000000"/>
                </a:solidFill>
                <a:latin typeface="Courier"/>
                <a:ea typeface="Courier"/>
                <a:cs typeface="Courier"/>
              </a:rPr>
              <a:t>   </a:t>
            </a:r>
            <a:r>
              <a:rPr lang="en-US" sz="1400" dirty="0" smtClean="0">
                <a:solidFill>
                  <a:srgbClr val="0073FF"/>
                </a:solidFill>
                <a:latin typeface="Times"/>
                <a:ea typeface="Times"/>
                <a:cs typeface="Times"/>
              </a:rPr>
              <a:t>The sort method of this class sorts an array, using the selection </a:t>
            </a:r>
          </a:p>
          <a:p>
            <a:pPr>
              <a:spcBef>
                <a:spcPts val="0"/>
              </a:spcBef>
              <a:buNone/>
            </a:pPr>
            <a:r>
              <a:rPr lang="en-US" sz="1400" b="1" dirty="0" smtClean="0">
                <a:solidFill>
                  <a:srgbClr val="0073FF"/>
                </a:solidFill>
                <a:latin typeface="Courier"/>
                <a:ea typeface="Courier"/>
                <a:cs typeface="Courier"/>
              </a:rPr>
              <a:t>  3  </a:t>
            </a:r>
            <a:r>
              <a:rPr lang="en-US" sz="1400" dirty="0" smtClean="0">
                <a:solidFill>
                  <a:srgbClr val="000000"/>
                </a:solidFill>
                <a:latin typeface="Courier"/>
                <a:ea typeface="Courier"/>
                <a:cs typeface="Courier"/>
              </a:rPr>
              <a:t>   </a:t>
            </a:r>
            <a:r>
              <a:rPr lang="en-US" sz="1400" dirty="0" smtClean="0">
                <a:solidFill>
                  <a:srgbClr val="0073FF"/>
                </a:solidFill>
                <a:latin typeface="Times"/>
                <a:ea typeface="Times"/>
                <a:cs typeface="Times"/>
              </a:rPr>
              <a:t>sort algorithm.</a:t>
            </a:r>
          </a:p>
          <a:p>
            <a:pPr>
              <a:spcBef>
                <a:spcPts val="0"/>
              </a:spcBef>
              <a:buNone/>
            </a:pPr>
            <a:r>
              <a:rPr lang="en-US" sz="1400" b="1" dirty="0" smtClean="0">
                <a:solidFill>
                  <a:srgbClr val="0073FF"/>
                </a:solidFill>
                <a:latin typeface="Courier"/>
                <a:ea typeface="Courier"/>
                <a:cs typeface="Courier"/>
              </a:rPr>
              <a:t>  4  </a:t>
            </a:r>
            <a:r>
              <a:rPr lang="en-US" sz="1400" dirty="0" smtClean="0">
                <a:solidFill>
                  <a:srgbClr val="000000"/>
                </a:solidFill>
                <a:latin typeface="Courier"/>
                <a:ea typeface="Courier"/>
                <a:cs typeface="Courier"/>
              </a:rPr>
              <a:t>*/</a:t>
            </a:r>
          </a:p>
          <a:p>
            <a:pPr>
              <a:spcBef>
                <a:spcPts val="0"/>
              </a:spcBef>
              <a:buNone/>
            </a:pPr>
            <a:r>
              <a:rPr lang="en-US" sz="1400" b="1" dirty="0" smtClean="0">
                <a:solidFill>
                  <a:srgbClr val="0073FF"/>
                </a:solidFill>
                <a:latin typeface="Courier"/>
                <a:ea typeface="Courier"/>
                <a:cs typeface="Courier"/>
              </a:rPr>
              <a:t>  5  </a:t>
            </a:r>
            <a:r>
              <a:rPr lang="en-US" sz="1400" dirty="0" smtClean="0">
                <a:solidFill>
                  <a:srgbClr val="CC0066"/>
                </a:solidFill>
                <a:latin typeface="Courier"/>
                <a:ea typeface="Courier"/>
                <a:cs typeface="Courier"/>
              </a:rPr>
              <a:t>public</a:t>
            </a:r>
            <a:r>
              <a:rPr lang="en-US" sz="1400" dirty="0" smtClean="0">
                <a:solidFill>
                  <a:srgbClr val="000000"/>
                </a:solidFill>
                <a:latin typeface="Courier"/>
                <a:ea typeface="Courier"/>
                <a:cs typeface="Courier"/>
              </a:rPr>
              <a:t> </a:t>
            </a:r>
            <a:r>
              <a:rPr lang="en-US" sz="1400" dirty="0" smtClean="0">
                <a:solidFill>
                  <a:srgbClr val="CC0066"/>
                </a:solidFill>
                <a:latin typeface="Courier"/>
                <a:ea typeface="Courier"/>
                <a:cs typeface="Courier"/>
              </a:rPr>
              <a:t>class</a:t>
            </a:r>
            <a:r>
              <a:rPr lang="en-US" sz="1400" dirty="0" smtClean="0">
                <a:solidFill>
                  <a:srgbClr val="000000"/>
                </a:solidFill>
                <a:latin typeface="Courier"/>
                <a:ea typeface="Courier"/>
                <a:cs typeface="Courier"/>
              </a:rPr>
              <a:t> </a:t>
            </a:r>
            <a:r>
              <a:rPr lang="en-US" sz="1400" dirty="0" err="1" smtClean="0">
                <a:solidFill>
                  <a:srgbClr val="000000"/>
                </a:solidFill>
                <a:latin typeface="Courier"/>
                <a:ea typeface="Courier"/>
                <a:cs typeface="Courier"/>
              </a:rPr>
              <a:t>SelectionSorter</a:t>
            </a:r>
            <a:endParaRPr lang="en-US" sz="1400" dirty="0" smtClean="0">
              <a:solidFill>
                <a:srgbClr val="000000"/>
              </a:solidFill>
              <a:latin typeface="Courier"/>
              <a:ea typeface="Courier"/>
              <a:cs typeface="Courier"/>
            </a:endParaRPr>
          </a:p>
          <a:p>
            <a:pPr>
              <a:spcBef>
                <a:spcPts val="0"/>
              </a:spcBef>
              <a:buNone/>
            </a:pPr>
            <a:r>
              <a:rPr lang="en-US" sz="1400" b="1" dirty="0" smtClean="0">
                <a:solidFill>
                  <a:srgbClr val="0073FF"/>
                </a:solidFill>
                <a:latin typeface="Courier"/>
                <a:ea typeface="Courier"/>
                <a:cs typeface="Courier"/>
              </a:rPr>
              <a:t>  6  </a:t>
            </a:r>
            <a:r>
              <a:rPr lang="en-US" sz="1400" dirty="0" smtClean="0">
                <a:solidFill>
                  <a:srgbClr val="000000"/>
                </a:solidFill>
                <a:latin typeface="Courier"/>
                <a:ea typeface="Courier"/>
                <a:cs typeface="Courier"/>
              </a:rPr>
              <a:t>{</a:t>
            </a:r>
          </a:p>
          <a:p>
            <a:pPr>
              <a:spcBef>
                <a:spcPts val="0"/>
              </a:spcBef>
              <a:buNone/>
            </a:pPr>
            <a:r>
              <a:rPr lang="en-US" sz="1400" b="1" dirty="0" smtClean="0">
                <a:solidFill>
                  <a:srgbClr val="0073FF"/>
                </a:solidFill>
                <a:latin typeface="Courier"/>
                <a:ea typeface="Courier"/>
                <a:cs typeface="Courier"/>
              </a:rPr>
              <a:t>  7  </a:t>
            </a:r>
            <a:r>
              <a:rPr lang="en-US" sz="1400" dirty="0" smtClean="0">
                <a:solidFill>
                  <a:srgbClr val="000000"/>
                </a:solidFill>
                <a:latin typeface="Courier"/>
                <a:ea typeface="Courier"/>
                <a:cs typeface="Courier"/>
              </a:rPr>
              <a:t>   /**</a:t>
            </a:r>
          </a:p>
          <a:p>
            <a:pPr>
              <a:spcBef>
                <a:spcPts val="0"/>
              </a:spcBef>
              <a:buNone/>
            </a:pPr>
            <a:r>
              <a:rPr lang="en-US" sz="1400" b="1" dirty="0" smtClean="0">
                <a:solidFill>
                  <a:srgbClr val="0073FF"/>
                </a:solidFill>
                <a:latin typeface="Courier"/>
                <a:ea typeface="Courier"/>
                <a:cs typeface="Courier"/>
              </a:rPr>
              <a:t>  8  </a:t>
            </a:r>
            <a:r>
              <a:rPr lang="en-US" sz="1400" dirty="0" smtClean="0">
                <a:solidFill>
                  <a:srgbClr val="000000"/>
                </a:solidFill>
                <a:latin typeface="Courier"/>
                <a:ea typeface="Courier"/>
                <a:cs typeface="Courier"/>
              </a:rPr>
              <a:t>      </a:t>
            </a:r>
            <a:r>
              <a:rPr lang="en-US" sz="1400" dirty="0" smtClean="0">
                <a:solidFill>
                  <a:srgbClr val="0073FF"/>
                </a:solidFill>
                <a:latin typeface="Times"/>
                <a:ea typeface="Times"/>
                <a:cs typeface="Times"/>
              </a:rPr>
              <a:t>Sorts an array, using selection sort.</a:t>
            </a:r>
          </a:p>
          <a:p>
            <a:pPr>
              <a:spcBef>
                <a:spcPts val="0"/>
              </a:spcBef>
              <a:buNone/>
            </a:pPr>
            <a:r>
              <a:rPr lang="en-US" sz="1400" b="1" dirty="0" smtClean="0">
                <a:solidFill>
                  <a:srgbClr val="0073FF"/>
                </a:solidFill>
                <a:latin typeface="Courier"/>
                <a:ea typeface="Courier"/>
                <a:cs typeface="Courier"/>
              </a:rPr>
              <a:t>  9  </a:t>
            </a:r>
            <a:r>
              <a:rPr lang="en-US" sz="1400" dirty="0" smtClean="0">
                <a:solidFill>
                  <a:srgbClr val="000000"/>
                </a:solidFill>
                <a:latin typeface="Courier"/>
                <a:ea typeface="Courier"/>
                <a:cs typeface="Courier"/>
              </a:rPr>
              <a:t>      @</a:t>
            </a:r>
            <a:r>
              <a:rPr lang="en-US" sz="1400" dirty="0" err="1" smtClean="0">
                <a:solidFill>
                  <a:srgbClr val="000000"/>
                </a:solidFill>
                <a:latin typeface="Courier"/>
                <a:ea typeface="Courier"/>
                <a:cs typeface="Courier"/>
              </a:rPr>
              <a:t>param</a:t>
            </a:r>
            <a:r>
              <a:rPr lang="en-US" sz="1400" dirty="0" smtClean="0">
                <a:solidFill>
                  <a:srgbClr val="000000"/>
                </a:solidFill>
                <a:latin typeface="Courier"/>
                <a:ea typeface="Courier"/>
                <a:cs typeface="Courier"/>
              </a:rPr>
              <a:t> a</a:t>
            </a:r>
            <a:r>
              <a:rPr lang="en-US" sz="1400" dirty="0" smtClean="0">
                <a:solidFill>
                  <a:srgbClr val="0073FF"/>
                </a:solidFill>
                <a:latin typeface="Times"/>
                <a:ea typeface="Times"/>
                <a:cs typeface="Times"/>
              </a:rPr>
              <a:t> the array to sort</a:t>
            </a:r>
          </a:p>
          <a:p>
            <a:pPr>
              <a:spcBef>
                <a:spcPts val="0"/>
              </a:spcBef>
              <a:buNone/>
            </a:pPr>
            <a:r>
              <a:rPr lang="en-US" sz="1400" b="1" dirty="0" smtClean="0">
                <a:solidFill>
                  <a:srgbClr val="0073FF"/>
                </a:solidFill>
                <a:latin typeface="Courier"/>
                <a:ea typeface="Courier"/>
                <a:cs typeface="Courier"/>
              </a:rPr>
              <a:t> 10  </a:t>
            </a:r>
            <a:r>
              <a:rPr lang="en-US" sz="1400" dirty="0" smtClean="0">
                <a:solidFill>
                  <a:srgbClr val="000000"/>
                </a:solidFill>
                <a:latin typeface="Courier"/>
                <a:ea typeface="Courier"/>
                <a:cs typeface="Courier"/>
              </a:rPr>
              <a:t>   */</a:t>
            </a:r>
          </a:p>
          <a:p>
            <a:pPr>
              <a:spcBef>
                <a:spcPts val="0"/>
              </a:spcBef>
              <a:buNone/>
            </a:pPr>
            <a:r>
              <a:rPr lang="en-US" sz="1400" b="1" dirty="0" smtClean="0">
                <a:solidFill>
                  <a:srgbClr val="0073FF"/>
                </a:solidFill>
                <a:latin typeface="Courier"/>
                <a:ea typeface="Courier"/>
                <a:cs typeface="Courier"/>
              </a:rPr>
              <a:t> 11  </a:t>
            </a:r>
            <a:r>
              <a:rPr lang="en-US" sz="1400" dirty="0" smtClean="0">
                <a:solidFill>
                  <a:srgbClr val="000000"/>
                </a:solidFill>
                <a:latin typeface="Courier"/>
                <a:ea typeface="Courier"/>
                <a:cs typeface="Courier"/>
              </a:rPr>
              <a:t>   </a:t>
            </a:r>
            <a:r>
              <a:rPr lang="en-US" sz="1400" dirty="0" smtClean="0">
                <a:solidFill>
                  <a:srgbClr val="CC0066"/>
                </a:solidFill>
                <a:latin typeface="Courier"/>
                <a:ea typeface="Courier"/>
                <a:cs typeface="Courier"/>
              </a:rPr>
              <a:t>public</a:t>
            </a:r>
            <a:r>
              <a:rPr lang="en-US" sz="1400" dirty="0" smtClean="0">
                <a:solidFill>
                  <a:srgbClr val="000000"/>
                </a:solidFill>
                <a:latin typeface="Courier"/>
                <a:ea typeface="Courier"/>
                <a:cs typeface="Courier"/>
              </a:rPr>
              <a:t> </a:t>
            </a:r>
            <a:r>
              <a:rPr lang="en-US" sz="1400" dirty="0" smtClean="0">
                <a:solidFill>
                  <a:srgbClr val="CC0066"/>
                </a:solidFill>
                <a:latin typeface="Courier"/>
                <a:ea typeface="Courier"/>
                <a:cs typeface="Courier"/>
              </a:rPr>
              <a:t>static</a:t>
            </a:r>
            <a:r>
              <a:rPr lang="en-US" sz="1400" dirty="0" smtClean="0">
                <a:solidFill>
                  <a:srgbClr val="000000"/>
                </a:solidFill>
                <a:latin typeface="Courier"/>
                <a:ea typeface="Courier"/>
                <a:cs typeface="Courier"/>
              </a:rPr>
              <a:t> </a:t>
            </a:r>
            <a:r>
              <a:rPr lang="en-US" sz="1400" dirty="0" smtClean="0">
                <a:solidFill>
                  <a:srgbClr val="CC0066"/>
                </a:solidFill>
                <a:latin typeface="Courier"/>
                <a:ea typeface="Courier"/>
                <a:cs typeface="Courier"/>
              </a:rPr>
              <a:t>void</a:t>
            </a:r>
            <a:r>
              <a:rPr lang="en-US" sz="1400" dirty="0" smtClean="0">
                <a:solidFill>
                  <a:srgbClr val="000000"/>
                </a:solidFill>
                <a:latin typeface="Courier"/>
                <a:ea typeface="Courier"/>
                <a:cs typeface="Courier"/>
              </a:rPr>
              <a:t> </a:t>
            </a:r>
            <a:r>
              <a:rPr lang="en-US" sz="1400" dirty="0" err="1" smtClean="0">
                <a:solidFill>
                  <a:srgbClr val="000000"/>
                </a:solidFill>
                <a:latin typeface="Courier"/>
                <a:ea typeface="Courier"/>
                <a:cs typeface="Courier"/>
              </a:rPr>
              <a:t>sort(</a:t>
            </a:r>
            <a:r>
              <a:rPr lang="en-US" sz="1400" dirty="0" err="1" smtClean="0">
                <a:solidFill>
                  <a:srgbClr val="CC0066"/>
                </a:solidFill>
                <a:latin typeface="Courier"/>
                <a:ea typeface="Courier"/>
                <a:cs typeface="Courier"/>
              </a:rPr>
              <a:t>int</a:t>
            </a:r>
            <a:r>
              <a:rPr lang="en-US" sz="1400" dirty="0" smtClean="0">
                <a:solidFill>
                  <a:srgbClr val="000000"/>
                </a:solidFill>
                <a:latin typeface="Courier"/>
                <a:ea typeface="Courier"/>
                <a:cs typeface="Courier"/>
              </a:rPr>
              <a:t>[] a)</a:t>
            </a:r>
          </a:p>
          <a:p>
            <a:pPr>
              <a:spcBef>
                <a:spcPts val="0"/>
              </a:spcBef>
              <a:buNone/>
            </a:pPr>
            <a:r>
              <a:rPr lang="en-US" sz="1400" b="1" dirty="0" smtClean="0">
                <a:solidFill>
                  <a:srgbClr val="0073FF"/>
                </a:solidFill>
                <a:latin typeface="Courier"/>
                <a:ea typeface="Courier"/>
                <a:cs typeface="Courier"/>
              </a:rPr>
              <a:t> 12  </a:t>
            </a:r>
            <a:r>
              <a:rPr lang="en-US" sz="1400" dirty="0" smtClean="0">
                <a:solidFill>
                  <a:srgbClr val="000000"/>
                </a:solidFill>
                <a:latin typeface="Courier"/>
                <a:ea typeface="Courier"/>
                <a:cs typeface="Courier"/>
              </a:rPr>
              <a:t>   {  </a:t>
            </a:r>
          </a:p>
          <a:p>
            <a:pPr>
              <a:spcBef>
                <a:spcPts val="0"/>
              </a:spcBef>
              <a:buNone/>
            </a:pPr>
            <a:r>
              <a:rPr lang="en-US" sz="1400" b="1" dirty="0" smtClean="0">
                <a:solidFill>
                  <a:srgbClr val="0073FF"/>
                </a:solidFill>
                <a:latin typeface="Courier"/>
                <a:ea typeface="Courier"/>
                <a:cs typeface="Courier"/>
              </a:rPr>
              <a:t> 13  </a:t>
            </a:r>
            <a:r>
              <a:rPr lang="en-US" sz="1400" dirty="0" smtClean="0">
                <a:solidFill>
                  <a:srgbClr val="000000"/>
                </a:solidFill>
                <a:latin typeface="Courier"/>
                <a:ea typeface="Courier"/>
                <a:cs typeface="Courier"/>
              </a:rPr>
              <a:t>      </a:t>
            </a:r>
            <a:r>
              <a:rPr lang="en-US" sz="1400" dirty="0" smtClean="0">
                <a:solidFill>
                  <a:srgbClr val="CC0066"/>
                </a:solidFill>
                <a:latin typeface="Courier"/>
                <a:ea typeface="Courier"/>
                <a:cs typeface="Courier"/>
              </a:rPr>
              <a:t>for</a:t>
            </a:r>
            <a:r>
              <a:rPr lang="en-US" sz="1400" dirty="0" smtClean="0">
                <a:solidFill>
                  <a:srgbClr val="000000"/>
                </a:solidFill>
                <a:latin typeface="Courier"/>
                <a:ea typeface="Courier"/>
                <a:cs typeface="Courier"/>
              </a:rPr>
              <a:t> (</a:t>
            </a:r>
            <a:r>
              <a:rPr lang="en-US" sz="1400" dirty="0" err="1" smtClean="0">
                <a:solidFill>
                  <a:srgbClr val="CC0066"/>
                </a:solidFill>
                <a:latin typeface="Courier"/>
                <a:ea typeface="Courier"/>
                <a:cs typeface="Courier"/>
              </a:rPr>
              <a:t>int</a:t>
            </a:r>
            <a:r>
              <a:rPr lang="en-US" sz="1400" dirty="0" smtClean="0">
                <a:solidFill>
                  <a:srgbClr val="000000"/>
                </a:solidFill>
                <a:latin typeface="Courier"/>
                <a:ea typeface="Courier"/>
                <a:cs typeface="Courier"/>
              </a:rPr>
              <a:t> </a:t>
            </a:r>
            <a:r>
              <a:rPr lang="en-US" sz="1400" dirty="0" err="1" smtClean="0">
                <a:solidFill>
                  <a:srgbClr val="000000"/>
                </a:solidFill>
                <a:latin typeface="Courier"/>
                <a:ea typeface="Courier"/>
                <a:cs typeface="Courier"/>
              </a:rPr>
              <a:t>i</a:t>
            </a:r>
            <a:r>
              <a:rPr lang="en-US" sz="1400" dirty="0" smtClean="0">
                <a:solidFill>
                  <a:srgbClr val="000000"/>
                </a:solidFill>
                <a:latin typeface="Courier"/>
                <a:ea typeface="Courier"/>
                <a:cs typeface="Courier"/>
              </a:rPr>
              <a:t> = </a:t>
            </a:r>
            <a:r>
              <a:rPr lang="en-US" sz="1400" dirty="0" smtClean="0">
                <a:solidFill>
                  <a:srgbClr val="66FF19"/>
                </a:solidFill>
                <a:latin typeface="Courier"/>
                <a:ea typeface="Courier"/>
                <a:cs typeface="Courier"/>
              </a:rPr>
              <a:t>0</a:t>
            </a:r>
            <a:r>
              <a:rPr lang="en-US" sz="1400" dirty="0" smtClean="0">
                <a:solidFill>
                  <a:srgbClr val="000000"/>
                </a:solidFill>
                <a:latin typeface="Courier"/>
                <a:ea typeface="Courier"/>
                <a:cs typeface="Courier"/>
              </a:rPr>
              <a:t>; </a:t>
            </a:r>
            <a:r>
              <a:rPr lang="en-US" sz="1400" dirty="0" err="1" smtClean="0">
                <a:solidFill>
                  <a:srgbClr val="000000"/>
                </a:solidFill>
                <a:latin typeface="Courier"/>
                <a:ea typeface="Courier"/>
                <a:cs typeface="Courier"/>
              </a:rPr>
              <a:t>i</a:t>
            </a:r>
            <a:r>
              <a:rPr lang="en-US" sz="1400" dirty="0" smtClean="0">
                <a:solidFill>
                  <a:srgbClr val="000000"/>
                </a:solidFill>
                <a:latin typeface="Courier"/>
                <a:ea typeface="Courier"/>
                <a:cs typeface="Courier"/>
              </a:rPr>
              <a:t> &lt; </a:t>
            </a:r>
            <a:r>
              <a:rPr lang="en-US" sz="1400" dirty="0" err="1" smtClean="0">
                <a:solidFill>
                  <a:srgbClr val="000000"/>
                </a:solidFill>
                <a:latin typeface="Courier"/>
                <a:ea typeface="Courier"/>
                <a:cs typeface="Courier"/>
              </a:rPr>
              <a:t>a.length</a:t>
            </a:r>
            <a:r>
              <a:rPr lang="en-US" sz="1400" dirty="0" smtClean="0">
                <a:solidFill>
                  <a:srgbClr val="000000"/>
                </a:solidFill>
                <a:latin typeface="Courier"/>
                <a:ea typeface="Courier"/>
                <a:cs typeface="Courier"/>
              </a:rPr>
              <a:t> - </a:t>
            </a:r>
            <a:r>
              <a:rPr lang="en-US" sz="1400" dirty="0" smtClean="0">
                <a:solidFill>
                  <a:srgbClr val="66FF19"/>
                </a:solidFill>
                <a:latin typeface="Courier"/>
                <a:ea typeface="Courier"/>
                <a:cs typeface="Courier"/>
              </a:rPr>
              <a:t>1</a:t>
            </a:r>
            <a:r>
              <a:rPr lang="en-US" sz="1400" dirty="0" smtClean="0">
                <a:solidFill>
                  <a:srgbClr val="000000"/>
                </a:solidFill>
                <a:latin typeface="Courier"/>
                <a:ea typeface="Courier"/>
                <a:cs typeface="Courier"/>
              </a:rPr>
              <a:t>; </a:t>
            </a:r>
            <a:r>
              <a:rPr lang="en-US" sz="1400" dirty="0" err="1" smtClean="0">
                <a:solidFill>
                  <a:srgbClr val="000000"/>
                </a:solidFill>
                <a:latin typeface="Courier"/>
                <a:ea typeface="Courier"/>
                <a:cs typeface="Courier"/>
              </a:rPr>
              <a:t>i</a:t>
            </a:r>
            <a:r>
              <a:rPr lang="en-US" sz="1400" dirty="0" smtClean="0">
                <a:solidFill>
                  <a:srgbClr val="000000"/>
                </a:solidFill>
                <a:latin typeface="Courier"/>
                <a:ea typeface="Courier"/>
                <a:cs typeface="Courier"/>
              </a:rPr>
              <a:t>++)</a:t>
            </a:r>
          </a:p>
          <a:p>
            <a:pPr>
              <a:spcBef>
                <a:spcPts val="0"/>
              </a:spcBef>
              <a:buNone/>
            </a:pPr>
            <a:r>
              <a:rPr lang="en-US" sz="1400" b="1" dirty="0" smtClean="0">
                <a:solidFill>
                  <a:srgbClr val="0073FF"/>
                </a:solidFill>
                <a:latin typeface="Courier"/>
                <a:ea typeface="Courier"/>
                <a:cs typeface="Courier"/>
              </a:rPr>
              <a:t> 14  </a:t>
            </a:r>
            <a:r>
              <a:rPr lang="en-US" sz="1400" dirty="0" smtClean="0">
                <a:solidFill>
                  <a:srgbClr val="000000"/>
                </a:solidFill>
                <a:latin typeface="Courier"/>
                <a:ea typeface="Courier"/>
                <a:cs typeface="Courier"/>
              </a:rPr>
              <a:t>      {  </a:t>
            </a:r>
          </a:p>
          <a:p>
            <a:pPr>
              <a:spcBef>
                <a:spcPts val="0"/>
              </a:spcBef>
              <a:buNone/>
            </a:pPr>
            <a:r>
              <a:rPr lang="en-US" sz="1400" b="1" dirty="0" smtClean="0">
                <a:solidFill>
                  <a:srgbClr val="0073FF"/>
                </a:solidFill>
                <a:latin typeface="Courier"/>
                <a:ea typeface="Courier"/>
                <a:cs typeface="Courier"/>
              </a:rPr>
              <a:t> 15  </a:t>
            </a:r>
            <a:r>
              <a:rPr lang="en-US" sz="1400" dirty="0" smtClean="0">
                <a:solidFill>
                  <a:srgbClr val="000000"/>
                </a:solidFill>
                <a:latin typeface="Courier"/>
                <a:ea typeface="Courier"/>
                <a:cs typeface="Courier"/>
              </a:rPr>
              <a:t>         </a:t>
            </a:r>
            <a:r>
              <a:rPr lang="en-US" sz="1400" dirty="0" err="1" smtClean="0">
                <a:solidFill>
                  <a:srgbClr val="CC0066"/>
                </a:solidFill>
                <a:latin typeface="Courier"/>
                <a:ea typeface="Courier"/>
                <a:cs typeface="Courier"/>
              </a:rPr>
              <a:t>int</a:t>
            </a:r>
            <a:r>
              <a:rPr lang="en-US" sz="1400" dirty="0" smtClean="0">
                <a:solidFill>
                  <a:srgbClr val="000000"/>
                </a:solidFill>
                <a:latin typeface="Courier"/>
                <a:ea typeface="Courier"/>
                <a:cs typeface="Courier"/>
              </a:rPr>
              <a:t> </a:t>
            </a:r>
            <a:r>
              <a:rPr lang="en-US" sz="1400" dirty="0" err="1" smtClean="0">
                <a:solidFill>
                  <a:srgbClr val="000000"/>
                </a:solidFill>
                <a:latin typeface="Courier"/>
                <a:ea typeface="Courier"/>
                <a:cs typeface="Courier"/>
              </a:rPr>
              <a:t>minPos</a:t>
            </a:r>
            <a:r>
              <a:rPr lang="en-US" sz="1400" dirty="0" smtClean="0">
                <a:solidFill>
                  <a:srgbClr val="000000"/>
                </a:solidFill>
                <a:latin typeface="Courier"/>
                <a:ea typeface="Courier"/>
                <a:cs typeface="Courier"/>
              </a:rPr>
              <a:t> = </a:t>
            </a:r>
            <a:r>
              <a:rPr lang="en-US" sz="1400" dirty="0" err="1" smtClean="0">
                <a:solidFill>
                  <a:srgbClr val="000000"/>
                </a:solidFill>
                <a:latin typeface="Courier"/>
                <a:ea typeface="Courier"/>
                <a:cs typeface="Courier"/>
              </a:rPr>
              <a:t>minimumPosition(a</a:t>
            </a:r>
            <a:r>
              <a:rPr lang="en-US" sz="1400" dirty="0" smtClean="0">
                <a:solidFill>
                  <a:srgbClr val="000000"/>
                </a:solidFill>
                <a:latin typeface="Courier"/>
                <a:ea typeface="Courier"/>
                <a:cs typeface="Courier"/>
              </a:rPr>
              <a:t>, </a:t>
            </a:r>
            <a:r>
              <a:rPr lang="en-US" sz="1400" dirty="0" err="1" smtClean="0">
                <a:solidFill>
                  <a:srgbClr val="000000"/>
                </a:solidFill>
                <a:latin typeface="Courier"/>
                <a:ea typeface="Courier"/>
                <a:cs typeface="Courier"/>
              </a:rPr>
              <a:t>i</a:t>
            </a:r>
            <a:r>
              <a:rPr lang="en-US" sz="1400" dirty="0" smtClean="0">
                <a:solidFill>
                  <a:srgbClr val="000000"/>
                </a:solidFill>
                <a:latin typeface="Courier"/>
                <a:ea typeface="Courier"/>
                <a:cs typeface="Courier"/>
              </a:rPr>
              <a:t>);</a:t>
            </a:r>
          </a:p>
          <a:p>
            <a:pPr>
              <a:spcBef>
                <a:spcPts val="0"/>
              </a:spcBef>
              <a:buNone/>
            </a:pPr>
            <a:r>
              <a:rPr lang="en-US" sz="1400" b="1" dirty="0" smtClean="0">
                <a:solidFill>
                  <a:srgbClr val="0073FF"/>
                </a:solidFill>
                <a:latin typeface="Courier"/>
                <a:ea typeface="Courier"/>
                <a:cs typeface="Courier"/>
              </a:rPr>
              <a:t> 16  </a:t>
            </a:r>
            <a:r>
              <a:rPr lang="en-US" sz="1400" dirty="0" smtClean="0">
                <a:solidFill>
                  <a:srgbClr val="000000"/>
                </a:solidFill>
                <a:latin typeface="Courier"/>
                <a:ea typeface="Courier"/>
                <a:cs typeface="Courier"/>
              </a:rPr>
              <a:t>         </a:t>
            </a:r>
            <a:r>
              <a:rPr lang="en-US" sz="1400" dirty="0" err="1" smtClean="0">
                <a:solidFill>
                  <a:srgbClr val="000000"/>
                </a:solidFill>
                <a:latin typeface="Courier"/>
                <a:ea typeface="Courier"/>
                <a:cs typeface="Courier"/>
              </a:rPr>
              <a:t>ArrayUtil.swap(a</a:t>
            </a:r>
            <a:r>
              <a:rPr lang="en-US" sz="1400" dirty="0" smtClean="0">
                <a:solidFill>
                  <a:srgbClr val="000000"/>
                </a:solidFill>
                <a:latin typeface="Courier"/>
                <a:ea typeface="Courier"/>
                <a:cs typeface="Courier"/>
              </a:rPr>
              <a:t>, </a:t>
            </a:r>
            <a:r>
              <a:rPr lang="en-US" sz="1400" dirty="0" err="1" smtClean="0">
                <a:solidFill>
                  <a:srgbClr val="000000"/>
                </a:solidFill>
                <a:latin typeface="Courier"/>
                <a:ea typeface="Courier"/>
                <a:cs typeface="Courier"/>
              </a:rPr>
              <a:t>minPos</a:t>
            </a:r>
            <a:r>
              <a:rPr lang="en-US" sz="1400" dirty="0" smtClean="0">
                <a:solidFill>
                  <a:srgbClr val="000000"/>
                </a:solidFill>
                <a:latin typeface="Courier"/>
                <a:ea typeface="Courier"/>
                <a:cs typeface="Courier"/>
              </a:rPr>
              <a:t>, </a:t>
            </a:r>
            <a:r>
              <a:rPr lang="en-US" sz="1400" dirty="0" err="1" smtClean="0">
                <a:solidFill>
                  <a:srgbClr val="000000"/>
                </a:solidFill>
                <a:latin typeface="Courier"/>
                <a:ea typeface="Courier"/>
                <a:cs typeface="Courier"/>
              </a:rPr>
              <a:t>i</a:t>
            </a:r>
            <a:r>
              <a:rPr lang="en-US" sz="1400" dirty="0" smtClean="0">
                <a:solidFill>
                  <a:srgbClr val="000000"/>
                </a:solidFill>
                <a:latin typeface="Courier"/>
                <a:ea typeface="Courier"/>
                <a:cs typeface="Courier"/>
              </a:rPr>
              <a:t>);</a:t>
            </a:r>
          </a:p>
          <a:p>
            <a:pPr>
              <a:spcBef>
                <a:spcPts val="0"/>
              </a:spcBef>
              <a:buNone/>
            </a:pPr>
            <a:r>
              <a:rPr lang="en-US" sz="1400" b="1" dirty="0" smtClean="0">
                <a:solidFill>
                  <a:srgbClr val="0073FF"/>
                </a:solidFill>
                <a:latin typeface="Courier"/>
                <a:ea typeface="Courier"/>
                <a:cs typeface="Courier"/>
              </a:rPr>
              <a:t> 17  </a:t>
            </a:r>
            <a:r>
              <a:rPr lang="en-US" sz="1400" dirty="0" smtClean="0">
                <a:solidFill>
                  <a:srgbClr val="000000"/>
                </a:solidFill>
                <a:latin typeface="Courier"/>
                <a:ea typeface="Courier"/>
                <a:cs typeface="Courier"/>
              </a:rPr>
              <a:t>      }</a:t>
            </a:r>
          </a:p>
          <a:p>
            <a:pPr>
              <a:spcBef>
                <a:spcPts val="0"/>
              </a:spcBef>
              <a:buNone/>
            </a:pPr>
            <a:r>
              <a:rPr lang="en-US" sz="1400" b="1" dirty="0" smtClean="0">
                <a:solidFill>
                  <a:srgbClr val="0073FF"/>
                </a:solidFill>
                <a:latin typeface="Courier"/>
                <a:ea typeface="Courier"/>
                <a:cs typeface="Courier"/>
              </a:rPr>
              <a:t> 18  </a:t>
            </a:r>
            <a:r>
              <a:rPr lang="en-US" sz="1400" dirty="0" smtClean="0">
                <a:solidFill>
                  <a:srgbClr val="000000"/>
                </a:solidFill>
                <a:latin typeface="Courier"/>
                <a:ea typeface="Courier"/>
                <a:cs typeface="Courier"/>
              </a:rPr>
              <a:t>   }</a:t>
            </a:r>
          </a:p>
          <a:p>
            <a:pPr>
              <a:spcBef>
                <a:spcPts val="0"/>
              </a:spcBef>
              <a:buNone/>
            </a:pPr>
            <a:r>
              <a:rPr lang="en-US" sz="1400" b="1" dirty="0" smtClean="0">
                <a:solidFill>
                  <a:srgbClr val="0073FF"/>
                </a:solidFill>
                <a:latin typeface="Courier"/>
                <a:ea typeface="Courier"/>
                <a:cs typeface="Courier"/>
              </a:rPr>
              <a:t> 19  </a:t>
            </a:r>
          </a:p>
        </p:txBody>
      </p:sp>
      <p:sp>
        <p:nvSpPr>
          <p:cNvPr id="4" name="Text Box 7"/>
          <p:cNvSpPr txBox="1">
            <a:spLocks noChangeArrowheads="1"/>
          </p:cNvSpPr>
          <p:nvPr/>
        </p:nvSpPr>
        <p:spPr bwMode="auto">
          <a:xfrm>
            <a:off x="7162800" y="5791200"/>
            <a:ext cx="1524000" cy="366713"/>
          </a:xfrm>
          <a:prstGeom prst="rect">
            <a:avLst/>
          </a:prstGeom>
          <a:noFill/>
          <a:ln w="9525">
            <a:noFill/>
            <a:miter lim="800000"/>
            <a:headEnd/>
            <a:tailEnd/>
          </a:ln>
        </p:spPr>
        <p:txBody>
          <a:bodyPr>
            <a:prstTxWarp prst="textNoShape">
              <a:avLst/>
            </a:prstTxWarp>
            <a:spAutoFit/>
          </a:bodyPr>
          <a:lstStyle/>
          <a:p>
            <a:pPr>
              <a:spcBef>
                <a:spcPct val="50000"/>
              </a:spcBef>
            </a:pPr>
            <a:r>
              <a:rPr lang="en-US" b="1" i="1" dirty="0"/>
              <a:t>Continued</a:t>
            </a:r>
          </a:p>
        </p:txBody>
      </p:sp>
    </p:spTree>
  </p:cSld>
  <p:clrMapOvr>
    <a:masterClrMapping/>
  </p:clrMapOvr>
  <p:timing>
    <p:tnLst>
      <p:par>
        <p:cTn xmlns:p14="http://schemas.microsoft.com/office/powerpoint/2010/mai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smtClean="0"/>
              <a:t>Searching</a:t>
            </a:r>
            <a:endParaRPr lang="en-US" dirty="0"/>
          </a:p>
        </p:txBody>
      </p:sp>
      <p:sp>
        <p:nvSpPr>
          <p:cNvPr id="3" name="Content Placeholder 2"/>
          <p:cNvSpPr>
            <a:spLocks noGrp="1"/>
          </p:cNvSpPr>
          <p:nvPr>
            <p:ph idx="4294967295"/>
          </p:nvPr>
        </p:nvSpPr>
        <p:spPr>
          <a:xfrm>
            <a:off x="9525" y="921456"/>
            <a:ext cx="9134475" cy="5664807"/>
          </a:xfrm>
        </p:spPr>
        <p:txBody>
          <a:bodyPr/>
          <a:lstStyle/>
          <a:p>
            <a:r>
              <a:rPr lang="en-US" b="1" dirty="0" smtClean="0"/>
              <a:t>Linear search:</a:t>
            </a:r>
            <a:r>
              <a:rPr lang="en-US" dirty="0" smtClean="0"/>
              <a:t> also called </a:t>
            </a:r>
            <a:r>
              <a:rPr lang="en-US" b="1" dirty="0" smtClean="0"/>
              <a:t>sequential search</a:t>
            </a:r>
            <a:r>
              <a:rPr lang="en-US" dirty="0" smtClean="0"/>
              <a:t> </a:t>
            </a:r>
          </a:p>
          <a:p>
            <a:r>
              <a:rPr lang="en-US" dirty="0" smtClean="0"/>
              <a:t>Examines all values in an array until it finds a match or reaches the end </a:t>
            </a:r>
          </a:p>
          <a:p>
            <a:r>
              <a:rPr lang="en-US" dirty="0" smtClean="0"/>
              <a:t>Number of visits for a linear search of an array of </a:t>
            </a:r>
            <a:r>
              <a:rPr lang="en-US" i="1" dirty="0" err="1" smtClean="0"/>
              <a:t>n</a:t>
            </a:r>
            <a:r>
              <a:rPr lang="en-US" dirty="0" smtClean="0"/>
              <a:t> elements: </a:t>
            </a:r>
          </a:p>
          <a:p>
            <a:pPr lvl="1"/>
            <a:r>
              <a:rPr lang="en-US" dirty="0" smtClean="0"/>
              <a:t>The average search visits </a:t>
            </a:r>
            <a:r>
              <a:rPr lang="en-US" i="1" dirty="0" smtClean="0"/>
              <a:t>n</a:t>
            </a:r>
            <a:r>
              <a:rPr lang="en-US" dirty="0" smtClean="0"/>
              <a:t>/2 elements </a:t>
            </a:r>
          </a:p>
          <a:p>
            <a:pPr lvl="1"/>
            <a:r>
              <a:rPr lang="en-US" dirty="0" smtClean="0"/>
              <a:t>The maximum visits is </a:t>
            </a:r>
            <a:r>
              <a:rPr lang="en-US" i="1" dirty="0" err="1" smtClean="0"/>
              <a:t>n</a:t>
            </a:r>
            <a:r>
              <a:rPr lang="en-US" dirty="0" smtClean="0"/>
              <a:t> </a:t>
            </a:r>
          </a:p>
          <a:p>
            <a:r>
              <a:rPr lang="en-US" dirty="0" smtClean="0"/>
              <a:t>A linear search locates a value in an array in </a:t>
            </a:r>
            <a:r>
              <a:rPr lang="en-US" i="1" dirty="0" err="1" smtClean="0"/>
              <a:t>O</a:t>
            </a:r>
            <a:r>
              <a:rPr lang="en-US" dirty="0" err="1" smtClean="0"/>
              <a:t>(</a:t>
            </a:r>
            <a:r>
              <a:rPr lang="en-US" i="1" dirty="0" err="1" smtClean="0"/>
              <a:t>n</a:t>
            </a:r>
            <a:r>
              <a:rPr lang="en-US" dirty="0" smtClean="0"/>
              <a:t>) steps </a:t>
            </a:r>
            <a:endParaRPr lang="en-US" dirty="0"/>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section_6_1/</a:t>
            </a:r>
            <a:r>
              <a:rPr lang="en-US" dirty="0" smtClean="0">
                <a:hlinkClick r:id="rId2" action="ppaction://hlinkfile"/>
              </a:rPr>
              <a:t>LinearSearcher.java</a:t>
            </a:r>
            <a:endParaRPr lang="en-US" dirty="0"/>
          </a:p>
        </p:txBody>
      </p:sp>
      <p:sp>
        <p:nvSpPr>
          <p:cNvPr id="3" name="Content Placeholder 2"/>
          <p:cNvSpPr>
            <a:spLocks noGrp="1"/>
          </p:cNvSpPr>
          <p:nvPr>
            <p:ph idx="4294967295"/>
          </p:nvPr>
        </p:nvSpPr>
        <p:spPr>
          <a:xfrm>
            <a:off x="0" y="762000"/>
            <a:ext cx="9134475" cy="5770454"/>
          </a:xfrm>
        </p:spPr>
        <p:txBody>
          <a:bodyPr>
            <a:noAutofit/>
          </a:bodyPr>
          <a:lstStyle/>
          <a:p>
            <a:pPr>
              <a:spcBef>
                <a:spcPts val="0"/>
              </a:spcBef>
              <a:buNone/>
            </a:pPr>
            <a:r>
              <a:rPr lang="en-US" sz="1400" b="1" dirty="0" smtClean="0">
                <a:solidFill>
                  <a:srgbClr val="0073FF"/>
                </a:solidFill>
                <a:latin typeface="Courier"/>
                <a:ea typeface="Courier"/>
                <a:cs typeface="Courier"/>
              </a:rPr>
              <a:t>  1  </a:t>
            </a:r>
            <a:r>
              <a:rPr lang="en-US" sz="1400" dirty="0" smtClean="0">
                <a:solidFill>
                  <a:srgbClr val="000000"/>
                </a:solidFill>
                <a:latin typeface="Courier"/>
                <a:ea typeface="Courier"/>
                <a:cs typeface="Courier"/>
              </a:rPr>
              <a:t>/**</a:t>
            </a:r>
          </a:p>
          <a:p>
            <a:pPr>
              <a:spcBef>
                <a:spcPts val="0"/>
              </a:spcBef>
              <a:buNone/>
            </a:pPr>
            <a:r>
              <a:rPr lang="en-US" sz="1400" b="1" dirty="0" smtClean="0">
                <a:solidFill>
                  <a:srgbClr val="0073FF"/>
                </a:solidFill>
                <a:latin typeface="Courier"/>
                <a:ea typeface="Courier"/>
                <a:cs typeface="Courier"/>
              </a:rPr>
              <a:t>  2  </a:t>
            </a:r>
            <a:r>
              <a:rPr lang="en-US" sz="1400" dirty="0" smtClean="0">
                <a:solidFill>
                  <a:srgbClr val="000000"/>
                </a:solidFill>
                <a:latin typeface="Courier"/>
                <a:ea typeface="Courier"/>
                <a:cs typeface="Courier"/>
              </a:rPr>
              <a:t>   </a:t>
            </a:r>
            <a:r>
              <a:rPr lang="en-US" sz="1400" dirty="0" smtClean="0">
                <a:solidFill>
                  <a:srgbClr val="0073FF"/>
                </a:solidFill>
                <a:latin typeface="Times"/>
                <a:ea typeface="Times"/>
                <a:cs typeface="Times"/>
              </a:rPr>
              <a:t>A class for executing linear searches in an array.</a:t>
            </a:r>
          </a:p>
          <a:p>
            <a:pPr>
              <a:spcBef>
                <a:spcPts val="0"/>
              </a:spcBef>
              <a:buNone/>
            </a:pPr>
            <a:r>
              <a:rPr lang="en-US" sz="1400" b="1" dirty="0" smtClean="0">
                <a:solidFill>
                  <a:srgbClr val="0073FF"/>
                </a:solidFill>
                <a:latin typeface="Courier"/>
                <a:ea typeface="Courier"/>
                <a:cs typeface="Courier"/>
              </a:rPr>
              <a:t>  3  </a:t>
            </a:r>
            <a:r>
              <a:rPr lang="en-US" sz="1400" dirty="0" smtClean="0">
                <a:solidFill>
                  <a:srgbClr val="000000"/>
                </a:solidFill>
                <a:latin typeface="Courier"/>
                <a:ea typeface="Courier"/>
                <a:cs typeface="Courier"/>
              </a:rPr>
              <a:t>*/</a:t>
            </a:r>
          </a:p>
          <a:p>
            <a:pPr>
              <a:spcBef>
                <a:spcPts val="0"/>
              </a:spcBef>
              <a:buNone/>
            </a:pPr>
            <a:r>
              <a:rPr lang="en-US" sz="1400" b="1" dirty="0" smtClean="0">
                <a:solidFill>
                  <a:srgbClr val="0073FF"/>
                </a:solidFill>
                <a:latin typeface="Courier"/>
                <a:ea typeface="Courier"/>
                <a:cs typeface="Courier"/>
              </a:rPr>
              <a:t>  4  </a:t>
            </a:r>
            <a:r>
              <a:rPr lang="en-US" sz="1400" dirty="0" smtClean="0">
                <a:solidFill>
                  <a:srgbClr val="CC0066"/>
                </a:solidFill>
                <a:latin typeface="Courier"/>
                <a:ea typeface="Courier"/>
                <a:cs typeface="Courier"/>
              </a:rPr>
              <a:t>public</a:t>
            </a:r>
            <a:r>
              <a:rPr lang="en-US" sz="1400" dirty="0" smtClean="0">
                <a:solidFill>
                  <a:srgbClr val="000000"/>
                </a:solidFill>
                <a:latin typeface="Courier"/>
                <a:ea typeface="Courier"/>
                <a:cs typeface="Courier"/>
              </a:rPr>
              <a:t> </a:t>
            </a:r>
            <a:r>
              <a:rPr lang="en-US" sz="1400" dirty="0" smtClean="0">
                <a:solidFill>
                  <a:srgbClr val="CC0066"/>
                </a:solidFill>
                <a:latin typeface="Courier"/>
                <a:ea typeface="Courier"/>
                <a:cs typeface="Courier"/>
              </a:rPr>
              <a:t>class</a:t>
            </a:r>
            <a:r>
              <a:rPr lang="en-US" sz="1400" dirty="0" smtClean="0">
                <a:solidFill>
                  <a:srgbClr val="000000"/>
                </a:solidFill>
                <a:latin typeface="Courier"/>
                <a:ea typeface="Courier"/>
                <a:cs typeface="Courier"/>
              </a:rPr>
              <a:t> </a:t>
            </a:r>
            <a:r>
              <a:rPr lang="en-US" sz="1400" dirty="0" err="1" smtClean="0">
                <a:solidFill>
                  <a:srgbClr val="000000"/>
                </a:solidFill>
                <a:latin typeface="Courier"/>
                <a:ea typeface="Courier"/>
                <a:cs typeface="Courier"/>
              </a:rPr>
              <a:t>LinearSearcher</a:t>
            </a:r>
            <a:endParaRPr lang="en-US" sz="1400" dirty="0" smtClean="0">
              <a:solidFill>
                <a:srgbClr val="000000"/>
              </a:solidFill>
              <a:latin typeface="Courier"/>
              <a:ea typeface="Courier"/>
              <a:cs typeface="Courier"/>
            </a:endParaRPr>
          </a:p>
          <a:p>
            <a:pPr>
              <a:spcBef>
                <a:spcPts val="0"/>
              </a:spcBef>
              <a:buNone/>
            </a:pPr>
            <a:r>
              <a:rPr lang="en-US" sz="1400" b="1" dirty="0" smtClean="0">
                <a:solidFill>
                  <a:srgbClr val="0073FF"/>
                </a:solidFill>
                <a:latin typeface="Courier"/>
                <a:ea typeface="Courier"/>
                <a:cs typeface="Courier"/>
              </a:rPr>
              <a:t>  5  </a:t>
            </a:r>
            <a:r>
              <a:rPr lang="en-US" sz="1400" dirty="0" smtClean="0">
                <a:solidFill>
                  <a:srgbClr val="000000"/>
                </a:solidFill>
                <a:latin typeface="Courier"/>
                <a:ea typeface="Courier"/>
                <a:cs typeface="Courier"/>
              </a:rPr>
              <a:t>{  </a:t>
            </a:r>
          </a:p>
          <a:p>
            <a:pPr>
              <a:spcBef>
                <a:spcPts val="0"/>
              </a:spcBef>
              <a:buNone/>
            </a:pPr>
            <a:r>
              <a:rPr lang="en-US" sz="1400" b="1" dirty="0" smtClean="0">
                <a:solidFill>
                  <a:srgbClr val="0073FF"/>
                </a:solidFill>
                <a:latin typeface="Courier"/>
                <a:ea typeface="Courier"/>
                <a:cs typeface="Courier"/>
              </a:rPr>
              <a:t>  6  </a:t>
            </a:r>
            <a:r>
              <a:rPr lang="en-US" sz="1400" dirty="0" smtClean="0">
                <a:solidFill>
                  <a:srgbClr val="000000"/>
                </a:solidFill>
                <a:latin typeface="Courier"/>
                <a:ea typeface="Courier"/>
                <a:cs typeface="Courier"/>
              </a:rPr>
              <a:t>   /**</a:t>
            </a:r>
          </a:p>
          <a:p>
            <a:pPr>
              <a:spcBef>
                <a:spcPts val="0"/>
              </a:spcBef>
              <a:buNone/>
            </a:pPr>
            <a:r>
              <a:rPr lang="en-US" sz="1400" b="1" dirty="0" smtClean="0">
                <a:solidFill>
                  <a:srgbClr val="0073FF"/>
                </a:solidFill>
                <a:latin typeface="Courier"/>
                <a:ea typeface="Courier"/>
                <a:cs typeface="Courier"/>
              </a:rPr>
              <a:t>  7  </a:t>
            </a:r>
            <a:r>
              <a:rPr lang="en-US" sz="1400" dirty="0" smtClean="0">
                <a:solidFill>
                  <a:srgbClr val="000000"/>
                </a:solidFill>
                <a:latin typeface="Courier"/>
                <a:ea typeface="Courier"/>
                <a:cs typeface="Courier"/>
              </a:rPr>
              <a:t>      </a:t>
            </a:r>
            <a:r>
              <a:rPr lang="en-US" sz="1400" dirty="0" smtClean="0">
                <a:solidFill>
                  <a:srgbClr val="0073FF"/>
                </a:solidFill>
                <a:latin typeface="Times"/>
                <a:ea typeface="Times"/>
                <a:cs typeface="Times"/>
              </a:rPr>
              <a:t>Finds a value in an array, using the linear search </a:t>
            </a:r>
          </a:p>
          <a:p>
            <a:pPr>
              <a:spcBef>
                <a:spcPts val="0"/>
              </a:spcBef>
              <a:buNone/>
            </a:pPr>
            <a:r>
              <a:rPr lang="en-US" sz="1400" b="1" dirty="0" smtClean="0">
                <a:solidFill>
                  <a:srgbClr val="0073FF"/>
                </a:solidFill>
                <a:latin typeface="Courier"/>
                <a:ea typeface="Courier"/>
                <a:cs typeface="Courier"/>
              </a:rPr>
              <a:t>  8  </a:t>
            </a:r>
            <a:r>
              <a:rPr lang="en-US" sz="1400" dirty="0" smtClean="0">
                <a:solidFill>
                  <a:srgbClr val="000000"/>
                </a:solidFill>
                <a:latin typeface="Courier"/>
                <a:ea typeface="Courier"/>
                <a:cs typeface="Courier"/>
              </a:rPr>
              <a:t>      </a:t>
            </a:r>
            <a:r>
              <a:rPr lang="en-US" sz="1400" dirty="0" smtClean="0">
                <a:solidFill>
                  <a:srgbClr val="0073FF"/>
                </a:solidFill>
                <a:latin typeface="Times"/>
                <a:ea typeface="Times"/>
                <a:cs typeface="Times"/>
              </a:rPr>
              <a:t>algorithm.</a:t>
            </a:r>
          </a:p>
          <a:p>
            <a:pPr>
              <a:spcBef>
                <a:spcPts val="0"/>
              </a:spcBef>
              <a:buNone/>
            </a:pPr>
            <a:r>
              <a:rPr lang="en-US" sz="1400" b="1" dirty="0" smtClean="0">
                <a:solidFill>
                  <a:srgbClr val="0073FF"/>
                </a:solidFill>
                <a:latin typeface="Courier"/>
                <a:ea typeface="Courier"/>
                <a:cs typeface="Courier"/>
              </a:rPr>
              <a:t>  9  </a:t>
            </a:r>
            <a:r>
              <a:rPr lang="en-US" sz="1400" dirty="0" smtClean="0">
                <a:solidFill>
                  <a:srgbClr val="000000"/>
                </a:solidFill>
                <a:latin typeface="Courier"/>
                <a:ea typeface="Courier"/>
                <a:cs typeface="Courier"/>
              </a:rPr>
              <a:t>      @</a:t>
            </a:r>
            <a:r>
              <a:rPr lang="en-US" sz="1400" dirty="0" err="1" smtClean="0">
                <a:solidFill>
                  <a:srgbClr val="000000"/>
                </a:solidFill>
                <a:latin typeface="Courier"/>
                <a:ea typeface="Courier"/>
                <a:cs typeface="Courier"/>
              </a:rPr>
              <a:t>param</a:t>
            </a:r>
            <a:r>
              <a:rPr lang="en-US" sz="1400" dirty="0" smtClean="0">
                <a:solidFill>
                  <a:srgbClr val="000000"/>
                </a:solidFill>
                <a:latin typeface="Courier"/>
                <a:ea typeface="Courier"/>
                <a:cs typeface="Courier"/>
              </a:rPr>
              <a:t> a</a:t>
            </a:r>
            <a:r>
              <a:rPr lang="en-US" sz="1400" dirty="0" smtClean="0">
                <a:solidFill>
                  <a:srgbClr val="0073FF"/>
                </a:solidFill>
                <a:latin typeface="Times"/>
                <a:ea typeface="Times"/>
                <a:cs typeface="Times"/>
              </a:rPr>
              <a:t> the array to search</a:t>
            </a:r>
          </a:p>
          <a:p>
            <a:pPr>
              <a:spcBef>
                <a:spcPts val="0"/>
              </a:spcBef>
              <a:buNone/>
            </a:pPr>
            <a:r>
              <a:rPr lang="en-US" sz="1400" b="1" dirty="0" smtClean="0">
                <a:solidFill>
                  <a:srgbClr val="0073FF"/>
                </a:solidFill>
                <a:latin typeface="Courier"/>
                <a:ea typeface="Courier"/>
                <a:cs typeface="Courier"/>
              </a:rPr>
              <a:t> 10  </a:t>
            </a:r>
            <a:r>
              <a:rPr lang="en-US" sz="1400" dirty="0" smtClean="0">
                <a:solidFill>
                  <a:srgbClr val="000000"/>
                </a:solidFill>
                <a:latin typeface="Courier"/>
                <a:ea typeface="Courier"/>
                <a:cs typeface="Courier"/>
              </a:rPr>
              <a:t>      @</a:t>
            </a:r>
            <a:r>
              <a:rPr lang="en-US" sz="1400" dirty="0" err="1" smtClean="0">
                <a:solidFill>
                  <a:srgbClr val="000000"/>
                </a:solidFill>
                <a:latin typeface="Courier"/>
                <a:ea typeface="Courier"/>
                <a:cs typeface="Courier"/>
              </a:rPr>
              <a:t>param</a:t>
            </a:r>
            <a:r>
              <a:rPr lang="en-US" sz="1400" dirty="0" smtClean="0">
                <a:solidFill>
                  <a:srgbClr val="000000"/>
                </a:solidFill>
                <a:latin typeface="Courier"/>
                <a:ea typeface="Courier"/>
                <a:cs typeface="Courier"/>
              </a:rPr>
              <a:t> value</a:t>
            </a:r>
            <a:r>
              <a:rPr lang="en-US" sz="1400" dirty="0" smtClean="0">
                <a:solidFill>
                  <a:srgbClr val="0073FF"/>
                </a:solidFill>
                <a:latin typeface="Times"/>
                <a:ea typeface="Times"/>
                <a:cs typeface="Times"/>
              </a:rPr>
              <a:t> the value to find</a:t>
            </a:r>
          </a:p>
          <a:p>
            <a:pPr>
              <a:spcBef>
                <a:spcPts val="0"/>
              </a:spcBef>
              <a:buNone/>
            </a:pPr>
            <a:r>
              <a:rPr lang="en-US" sz="1400" b="1" dirty="0" smtClean="0">
                <a:solidFill>
                  <a:srgbClr val="0073FF"/>
                </a:solidFill>
                <a:latin typeface="Courier"/>
                <a:ea typeface="Courier"/>
                <a:cs typeface="Courier"/>
              </a:rPr>
              <a:t> 11  </a:t>
            </a:r>
            <a:r>
              <a:rPr lang="en-US" sz="1400" dirty="0" smtClean="0">
                <a:solidFill>
                  <a:srgbClr val="000000"/>
                </a:solidFill>
                <a:latin typeface="Courier"/>
                <a:ea typeface="Courier"/>
                <a:cs typeface="Courier"/>
              </a:rPr>
              <a:t>      @return</a:t>
            </a:r>
            <a:r>
              <a:rPr lang="en-US" sz="1400" dirty="0" smtClean="0">
                <a:solidFill>
                  <a:srgbClr val="0073FF"/>
                </a:solidFill>
                <a:latin typeface="Times"/>
                <a:ea typeface="Times"/>
                <a:cs typeface="Times"/>
              </a:rPr>
              <a:t> the index at which the value occurs, or -1</a:t>
            </a:r>
          </a:p>
          <a:p>
            <a:pPr>
              <a:spcBef>
                <a:spcPts val="0"/>
              </a:spcBef>
              <a:buNone/>
            </a:pPr>
            <a:r>
              <a:rPr lang="en-US" sz="1400" b="1" dirty="0" smtClean="0">
                <a:solidFill>
                  <a:srgbClr val="0073FF"/>
                </a:solidFill>
                <a:latin typeface="Courier"/>
                <a:ea typeface="Courier"/>
                <a:cs typeface="Courier"/>
              </a:rPr>
              <a:t> 12  </a:t>
            </a:r>
            <a:r>
              <a:rPr lang="en-US" sz="1400" dirty="0" smtClean="0">
                <a:solidFill>
                  <a:srgbClr val="000000"/>
                </a:solidFill>
                <a:latin typeface="Courier"/>
                <a:ea typeface="Courier"/>
                <a:cs typeface="Courier"/>
              </a:rPr>
              <a:t>      </a:t>
            </a:r>
            <a:r>
              <a:rPr lang="en-US" sz="1400" dirty="0" smtClean="0">
                <a:solidFill>
                  <a:srgbClr val="0073FF"/>
                </a:solidFill>
                <a:latin typeface="Times"/>
                <a:ea typeface="Times"/>
                <a:cs typeface="Times"/>
              </a:rPr>
              <a:t>if it does not occur in the array</a:t>
            </a:r>
          </a:p>
          <a:p>
            <a:pPr>
              <a:spcBef>
                <a:spcPts val="0"/>
              </a:spcBef>
              <a:buNone/>
            </a:pPr>
            <a:r>
              <a:rPr lang="en-US" sz="1400" b="1" dirty="0" smtClean="0">
                <a:solidFill>
                  <a:srgbClr val="0073FF"/>
                </a:solidFill>
                <a:latin typeface="Courier"/>
                <a:ea typeface="Courier"/>
                <a:cs typeface="Courier"/>
              </a:rPr>
              <a:t> 13  </a:t>
            </a:r>
            <a:r>
              <a:rPr lang="en-US" sz="1400" dirty="0" smtClean="0">
                <a:solidFill>
                  <a:srgbClr val="000000"/>
                </a:solidFill>
                <a:latin typeface="Courier"/>
                <a:ea typeface="Courier"/>
                <a:cs typeface="Courier"/>
              </a:rPr>
              <a:t>   */</a:t>
            </a:r>
          </a:p>
          <a:p>
            <a:pPr>
              <a:spcBef>
                <a:spcPts val="0"/>
              </a:spcBef>
              <a:buNone/>
            </a:pPr>
            <a:r>
              <a:rPr lang="en-US" sz="1400" b="1" dirty="0" smtClean="0">
                <a:solidFill>
                  <a:srgbClr val="0073FF"/>
                </a:solidFill>
                <a:latin typeface="Courier"/>
                <a:ea typeface="Courier"/>
                <a:cs typeface="Courier"/>
              </a:rPr>
              <a:t> 14  </a:t>
            </a:r>
            <a:r>
              <a:rPr lang="en-US" sz="1400" dirty="0" smtClean="0">
                <a:solidFill>
                  <a:srgbClr val="000000"/>
                </a:solidFill>
                <a:latin typeface="Courier"/>
                <a:ea typeface="Courier"/>
                <a:cs typeface="Courier"/>
              </a:rPr>
              <a:t>   </a:t>
            </a:r>
            <a:r>
              <a:rPr lang="en-US" sz="1400" dirty="0" smtClean="0">
                <a:solidFill>
                  <a:srgbClr val="CC0066"/>
                </a:solidFill>
                <a:latin typeface="Courier"/>
                <a:ea typeface="Courier"/>
                <a:cs typeface="Courier"/>
              </a:rPr>
              <a:t>public</a:t>
            </a:r>
            <a:r>
              <a:rPr lang="en-US" sz="1400" dirty="0" smtClean="0">
                <a:solidFill>
                  <a:srgbClr val="000000"/>
                </a:solidFill>
                <a:latin typeface="Courier"/>
                <a:ea typeface="Courier"/>
                <a:cs typeface="Courier"/>
              </a:rPr>
              <a:t> </a:t>
            </a:r>
            <a:r>
              <a:rPr lang="en-US" sz="1400" dirty="0" smtClean="0">
                <a:solidFill>
                  <a:srgbClr val="CC0066"/>
                </a:solidFill>
                <a:latin typeface="Courier"/>
                <a:ea typeface="Courier"/>
                <a:cs typeface="Courier"/>
              </a:rPr>
              <a:t>static</a:t>
            </a:r>
            <a:r>
              <a:rPr lang="en-US" sz="1400" dirty="0" smtClean="0">
                <a:solidFill>
                  <a:srgbClr val="000000"/>
                </a:solidFill>
                <a:latin typeface="Courier"/>
                <a:ea typeface="Courier"/>
                <a:cs typeface="Courier"/>
              </a:rPr>
              <a:t> </a:t>
            </a:r>
            <a:r>
              <a:rPr lang="en-US" sz="1400" dirty="0" err="1" smtClean="0">
                <a:solidFill>
                  <a:srgbClr val="CC0066"/>
                </a:solidFill>
                <a:latin typeface="Courier"/>
                <a:ea typeface="Courier"/>
                <a:cs typeface="Courier"/>
              </a:rPr>
              <a:t>int</a:t>
            </a:r>
            <a:r>
              <a:rPr lang="en-US" sz="1400" dirty="0" smtClean="0">
                <a:solidFill>
                  <a:srgbClr val="000000"/>
                </a:solidFill>
                <a:latin typeface="Courier"/>
                <a:ea typeface="Courier"/>
                <a:cs typeface="Courier"/>
              </a:rPr>
              <a:t> </a:t>
            </a:r>
            <a:r>
              <a:rPr lang="en-US" sz="1400" dirty="0" err="1" smtClean="0">
                <a:solidFill>
                  <a:srgbClr val="000000"/>
                </a:solidFill>
                <a:latin typeface="Courier"/>
                <a:ea typeface="Courier"/>
                <a:cs typeface="Courier"/>
              </a:rPr>
              <a:t>search(</a:t>
            </a:r>
            <a:r>
              <a:rPr lang="en-US" sz="1400" dirty="0" err="1" smtClean="0">
                <a:solidFill>
                  <a:srgbClr val="CC0066"/>
                </a:solidFill>
                <a:latin typeface="Courier"/>
                <a:ea typeface="Courier"/>
                <a:cs typeface="Courier"/>
              </a:rPr>
              <a:t>int</a:t>
            </a:r>
            <a:r>
              <a:rPr lang="en-US" sz="1400" dirty="0" smtClean="0">
                <a:solidFill>
                  <a:srgbClr val="000000"/>
                </a:solidFill>
                <a:latin typeface="Courier"/>
                <a:ea typeface="Courier"/>
                <a:cs typeface="Courier"/>
              </a:rPr>
              <a:t>[] a, </a:t>
            </a:r>
            <a:r>
              <a:rPr lang="en-US" sz="1400" dirty="0" err="1" smtClean="0">
                <a:solidFill>
                  <a:srgbClr val="CC0066"/>
                </a:solidFill>
                <a:latin typeface="Courier"/>
                <a:ea typeface="Courier"/>
                <a:cs typeface="Courier"/>
              </a:rPr>
              <a:t>int</a:t>
            </a:r>
            <a:r>
              <a:rPr lang="en-US" sz="1400" dirty="0" smtClean="0">
                <a:solidFill>
                  <a:srgbClr val="000000"/>
                </a:solidFill>
                <a:latin typeface="Courier"/>
                <a:ea typeface="Courier"/>
                <a:cs typeface="Courier"/>
              </a:rPr>
              <a:t> value)</a:t>
            </a:r>
          </a:p>
          <a:p>
            <a:pPr>
              <a:spcBef>
                <a:spcPts val="0"/>
              </a:spcBef>
              <a:buNone/>
            </a:pPr>
            <a:r>
              <a:rPr lang="en-US" sz="1400" b="1" dirty="0" smtClean="0">
                <a:solidFill>
                  <a:srgbClr val="0073FF"/>
                </a:solidFill>
                <a:latin typeface="Courier"/>
                <a:ea typeface="Courier"/>
                <a:cs typeface="Courier"/>
              </a:rPr>
              <a:t> 15  </a:t>
            </a:r>
            <a:r>
              <a:rPr lang="en-US" sz="1400" dirty="0" smtClean="0">
                <a:solidFill>
                  <a:srgbClr val="000000"/>
                </a:solidFill>
                <a:latin typeface="Courier"/>
                <a:ea typeface="Courier"/>
                <a:cs typeface="Courier"/>
              </a:rPr>
              <a:t>   {  </a:t>
            </a:r>
          </a:p>
          <a:p>
            <a:pPr>
              <a:spcBef>
                <a:spcPts val="0"/>
              </a:spcBef>
              <a:buNone/>
            </a:pPr>
            <a:r>
              <a:rPr lang="en-US" sz="1400" b="1" dirty="0" smtClean="0">
                <a:solidFill>
                  <a:srgbClr val="0073FF"/>
                </a:solidFill>
                <a:latin typeface="Courier"/>
                <a:ea typeface="Courier"/>
                <a:cs typeface="Courier"/>
              </a:rPr>
              <a:t> 16  </a:t>
            </a:r>
            <a:r>
              <a:rPr lang="en-US" sz="1400" dirty="0" smtClean="0">
                <a:solidFill>
                  <a:srgbClr val="000000"/>
                </a:solidFill>
                <a:latin typeface="Courier"/>
                <a:ea typeface="Courier"/>
                <a:cs typeface="Courier"/>
              </a:rPr>
              <a:t>      </a:t>
            </a:r>
            <a:r>
              <a:rPr lang="en-US" sz="1400" dirty="0" smtClean="0">
                <a:solidFill>
                  <a:srgbClr val="CC0066"/>
                </a:solidFill>
                <a:latin typeface="Courier"/>
                <a:ea typeface="Courier"/>
                <a:cs typeface="Courier"/>
              </a:rPr>
              <a:t>for</a:t>
            </a:r>
            <a:r>
              <a:rPr lang="en-US" sz="1400" dirty="0" smtClean="0">
                <a:solidFill>
                  <a:srgbClr val="000000"/>
                </a:solidFill>
                <a:latin typeface="Courier"/>
                <a:ea typeface="Courier"/>
                <a:cs typeface="Courier"/>
              </a:rPr>
              <a:t> (</a:t>
            </a:r>
            <a:r>
              <a:rPr lang="en-US" sz="1400" dirty="0" err="1" smtClean="0">
                <a:solidFill>
                  <a:srgbClr val="CC0066"/>
                </a:solidFill>
                <a:latin typeface="Courier"/>
                <a:ea typeface="Courier"/>
                <a:cs typeface="Courier"/>
              </a:rPr>
              <a:t>int</a:t>
            </a:r>
            <a:r>
              <a:rPr lang="en-US" sz="1400" dirty="0" smtClean="0">
                <a:solidFill>
                  <a:srgbClr val="000000"/>
                </a:solidFill>
                <a:latin typeface="Courier"/>
                <a:ea typeface="Courier"/>
                <a:cs typeface="Courier"/>
              </a:rPr>
              <a:t> </a:t>
            </a:r>
            <a:r>
              <a:rPr lang="en-US" sz="1400" dirty="0" err="1" smtClean="0">
                <a:solidFill>
                  <a:srgbClr val="000000"/>
                </a:solidFill>
                <a:latin typeface="Courier"/>
                <a:ea typeface="Courier"/>
                <a:cs typeface="Courier"/>
              </a:rPr>
              <a:t>i</a:t>
            </a:r>
            <a:r>
              <a:rPr lang="en-US" sz="1400" dirty="0" smtClean="0">
                <a:solidFill>
                  <a:srgbClr val="000000"/>
                </a:solidFill>
                <a:latin typeface="Courier"/>
                <a:ea typeface="Courier"/>
                <a:cs typeface="Courier"/>
              </a:rPr>
              <a:t> = </a:t>
            </a:r>
            <a:r>
              <a:rPr lang="en-US" sz="1400" dirty="0" smtClean="0">
                <a:solidFill>
                  <a:srgbClr val="66FF19"/>
                </a:solidFill>
                <a:latin typeface="Courier"/>
                <a:ea typeface="Courier"/>
                <a:cs typeface="Courier"/>
              </a:rPr>
              <a:t>0</a:t>
            </a:r>
            <a:r>
              <a:rPr lang="en-US" sz="1400" dirty="0" smtClean="0">
                <a:solidFill>
                  <a:srgbClr val="000000"/>
                </a:solidFill>
                <a:latin typeface="Courier"/>
                <a:ea typeface="Courier"/>
                <a:cs typeface="Courier"/>
              </a:rPr>
              <a:t>; </a:t>
            </a:r>
            <a:r>
              <a:rPr lang="en-US" sz="1400" dirty="0" err="1" smtClean="0">
                <a:solidFill>
                  <a:srgbClr val="000000"/>
                </a:solidFill>
                <a:latin typeface="Courier"/>
                <a:ea typeface="Courier"/>
                <a:cs typeface="Courier"/>
              </a:rPr>
              <a:t>i</a:t>
            </a:r>
            <a:r>
              <a:rPr lang="en-US" sz="1400" dirty="0" smtClean="0">
                <a:solidFill>
                  <a:srgbClr val="000000"/>
                </a:solidFill>
                <a:latin typeface="Courier"/>
                <a:ea typeface="Courier"/>
                <a:cs typeface="Courier"/>
              </a:rPr>
              <a:t> &lt; </a:t>
            </a:r>
            <a:r>
              <a:rPr lang="en-US" sz="1400" dirty="0" err="1" smtClean="0">
                <a:solidFill>
                  <a:srgbClr val="000000"/>
                </a:solidFill>
                <a:latin typeface="Courier"/>
                <a:ea typeface="Courier"/>
                <a:cs typeface="Courier"/>
              </a:rPr>
              <a:t>a.length</a:t>
            </a:r>
            <a:r>
              <a:rPr lang="en-US" sz="1400" dirty="0" smtClean="0">
                <a:solidFill>
                  <a:srgbClr val="000000"/>
                </a:solidFill>
                <a:latin typeface="Courier"/>
                <a:ea typeface="Courier"/>
                <a:cs typeface="Courier"/>
              </a:rPr>
              <a:t>; </a:t>
            </a:r>
            <a:r>
              <a:rPr lang="en-US" sz="1400" dirty="0" err="1" smtClean="0">
                <a:solidFill>
                  <a:srgbClr val="000000"/>
                </a:solidFill>
                <a:latin typeface="Courier"/>
                <a:ea typeface="Courier"/>
                <a:cs typeface="Courier"/>
              </a:rPr>
              <a:t>i</a:t>
            </a:r>
            <a:r>
              <a:rPr lang="en-US" sz="1400" dirty="0" smtClean="0">
                <a:solidFill>
                  <a:srgbClr val="000000"/>
                </a:solidFill>
                <a:latin typeface="Courier"/>
                <a:ea typeface="Courier"/>
                <a:cs typeface="Courier"/>
              </a:rPr>
              <a:t>++)</a:t>
            </a:r>
          </a:p>
          <a:p>
            <a:pPr>
              <a:spcBef>
                <a:spcPts val="0"/>
              </a:spcBef>
              <a:buNone/>
            </a:pPr>
            <a:r>
              <a:rPr lang="en-US" sz="1400" b="1" dirty="0" smtClean="0">
                <a:solidFill>
                  <a:srgbClr val="0073FF"/>
                </a:solidFill>
                <a:latin typeface="Courier"/>
                <a:ea typeface="Courier"/>
                <a:cs typeface="Courier"/>
              </a:rPr>
              <a:t> 17  </a:t>
            </a:r>
            <a:r>
              <a:rPr lang="en-US" sz="1400" dirty="0" smtClean="0">
                <a:solidFill>
                  <a:srgbClr val="000000"/>
                </a:solidFill>
                <a:latin typeface="Courier"/>
                <a:ea typeface="Courier"/>
                <a:cs typeface="Courier"/>
              </a:rPr>
              <a:t>      {  </a:t>
            </a:r>
          </a:p>
          <a:p>
            <a:pPr>
              <a:spcBef>
                <a:spcPts val="0"/>
              </a:spcBef>
              <a:buNone/>
            </a:pPr>
            <a:r>
              <a:rPr lang="en-US" sz="1400" b="1" dirty="0" smtClean="0">
                <a:solidFill>
                  <a:srgbClr val="0073FF"/>
                </a:solidFill>
                <a:latin typeface="Courier"/>
                <a:ea typeface="Courier"/>
                <a:cs typeface="Courier"/>
              </a:rPr>
              <a:t> 18  </a:t>
            </a:r>
            <a:r>
              <a:rPr lang="en-US" sz="1400" dirty="0" smtClean="0">
                <a:solidFill>
                  <a:srgbClr val="000000"/>
                </a:solidFill>
                <a:latin typeface="Courier"/>
                <a:ea typeface="Courier"/>
                <a:cs typeface="Courier"/>
              </a:rPr>
              <a:t>         </a:t>
            </a:r>
            <a:r>
              <a:rPr lang="en-US" sz="1400" dirty="0" smtClean="0">
                <a:solidFill>
                  <a:srgbClr val="CC0066"/>
                </a:solidFill>
                <a:latin typeface="Courier"/>
                <a:ea typeface="Courier"/>
                <a:cs typeface="Courier"/>
              </a:rPr>
              <a:t>if</a:t>
            </a:r>
            <a:r>
              <a:rPr lang="en-US" sz="1400" dirty="0" smtClean="0">
                <a:solidFill>
                  <a:srgbClr val="000000"/>
                </a:solidFill>
                <a:latin typeface="Courier"/>
                <a:ea typeface="Courier"/>
                <a:cs typeface="Courier"/>
              </a:rPr>
              <a:t> (</a:t>
            </a:r>
            <a:r>
              <a:rPr lang="en-US" sz="1400" dirty="0" err="1" smtClean="0">
                <a:solidFill>
                  <a:srgbClr val="000000"/>
                </a:solidFill>
                <a:latin typeface="Courier"/>
                <a:ea typeface="Courier"/>
                <a:cs typeface="Courier"/>
              </a:rPr>
              <a:t>a[i</a:t>
            </a:r>
            <a:r>
              <a:rPr lang="en-US" sz="1400" dirty="0" smtClean="0">
                <a:solidFill>
                  <a:srgbClr val="000000"/>
                </a:solidFill>
                <a:latin typeface="Courier"/>
                <a:ea typeface="Courier"/>
                <a:cs typeface="Courier"/>
              </a:rPr>
              <a:t>] == value) { </a:t>
            </a:r>
            <a:r>
              <a:rPr lang="en-US" sz="1400" dirty="0" smtClean="0">
                <a:solidFill>
                  <a:srgbClr val="CC0066"/>
                </a:solidFill>
                <a:latin typeface="Courier"/>
                <a:ea typeface="Courier"/>
                <a:cs typeface="Courier"/>
              </a:rPr>
              <a:t>return</a:t>
            </a:r>
            <a:r>
              <a:rPr lang="en-US" sz="1400" dirty="0" smtClean="0">
                <a:solidFill>
                  <a:srgbClr val="000000"/>
                </a:solidFill>
                <a:latin typeface="Courier"/>
                <a:ea typeface="Courier"/>
                <a:cs typeface="Courier"/>
              </a:rPr>
              <a:t> </a:t>
            </a:r>
            <a:r>
              <a:rPr lang="en-US" sz="1400" dirty="0" err="1" smtClean="0">
                <a:solidFill>
                  <a:srgbClr val="000000"/>
                </a:solidFill>
                <a:latin typeface="Courier"/>
                <a:ea typeface="Courier"/>
                <a:cs typeface="Courier"/>
              </a:rPr>
              <a:t>i</a:t>
            </a:r>
            <a:r>
              <a:rPr lang="en-US" sz="1400" dirty="0" smtClean="0">
                <a:solidFill>
                  <a:srgbClr val="000000"/>
                </a:solidFill>
                <a:latin typeface="Courier"/>
                <a:ea typeface="Courier"/>
                <a:cs typeface="Courier"/>
              </a:rPr>
              <a:t>; }</a:t>
            </a:r>
          </a:p>
          <a:p>
            <a:pPr>
              <a:spcBef>
                <a:spcPts val="0"/>
              </a:spcBef>
              <a:buNone/>
            </a:pPr>
            <a:r>
              <a:rPr lang="en-US" sz="1400" b="1" dirty="0" smtClean="0">
                <a:solidFill>
                  <a:srgbClr val="0073FF"/>
                </a:solidFill>
                <a:latin typeface="Courier"/>
                <a:ea typeface="Courier"/>
                <a:cs typeface="Courier"/>
              </a:rPr>
              <a:t> 19  </a:t>
            </a:r>
            <a:r>
              <a:rPr lang="en-US" sz="1400" dirty="0" smtClean="0">
                <a:solidFill>
                  <a:srgbClr val="000000"/>
                </a:solidFill>
                <a:latin typeface="Courier"/>
                <a:ea typeface="Courier"/>
                <a:cs typeface="Courier"/>
              </a:rPr>
              <a:t>      }</a:t>
            </a:r>
          </a:p>
          <a:p>
            <a:pPr>
              <a:spcBef>
                <a:spcPts val="0"/>
              </a:spcBef>
              <a:buNone/>
            </a:pPr>
            <a:r>
              <a:rPr lang="en-US" sz="1400" b="1" dirty="0" smtClean="0">
                <a:solidFill>
                  <a:srgbClr val="0073FF"/>
                </a:solidFill>
                <a:latin typeface="Courier"/>
                <a:ea typeface="Courier"/>
                <a:cs typeface="Courier"/>
              </a:rPr>
              <a:t> 20  </a:t>
            </a:r>
            <a:r>
              <a:rPr lang="en-US" sz="1400" dirty="0" smtClean="0">
                <a:solidFill>
                  <a:srgbClr val="000000"/>
                </a:solidFill>
                <a:latin typeface="Courier"/>
                <a:ea typeface="Courier"/>
                <a:cs typeface="Courier"/>
              </a:rPr>
              <a:t>      </a:t>
            </a:r>
            <a:r>
              <a:rPr lang="en-US" sz="1400" dirty="0" smtClean="0">
                <a:solidFill>
                  <a:srgbClr val="CC0066"/>
                </a:solidFill>
                <a:latin typeface="Courier"/>
                <a:ea typeface="Courier"/>
                <a:cs typeface="Courier"/>
              </a:rPr>
              <a:t>return</a:t>
            </a:r>
            <a:r>
              <a:rPr lang="en-US" sz="1400" dirty="0" smtClean="0">
                <a:solidFill>
                  <a:srgbClr val="000000"/>
                </a:solidFill>
                <a:latin typeface="Courier"/>
                <a:ea typeface="Courier"/>
                <a:cs typeface="Courier"/>
              </a:rPr>
              <a:t> </a:t>
            </a:r>
            <a:r>
              <a:rPr lang="en-US" sz="1400" dirty="0" smtClean="0">
                <a:solidFill>
                  <a:srgbClr val="66FF19"/>
                </a:solidFill>
                <a:latin typeface="Courier"/>
                <a:ea typeface="Courier"/>
                <a:cs typeface="Courier"/>
              </a:rPr>
              <a:t>-1</a:t>
            </a:r>
            <a:r>
              <a:rPr lang="en-US" sz="1400" dirty="0" smtClean="0">
                <a:solidFill>
                  <a:srgbClr val="000000"/>
                </a:solidFill>
                <a:latin typeface="Courier"/>
                <a:ea typeface="Courier"/>
                <a:cs typeface="Courier"/>
              </a:rPr>
              <a:t>;</a:t>
            </a:r>
          </a:p>
          <a:p>
            <a:pPr>
              <a:spcBef>
                <a:spcPts val="0"/>
              </a:spcBef>
              <a:buNone/>
            </a:pPr>
            <a:r>
              <a:rPr lang="en-US" sz="1400" b="1" dirty="0" smtClean="0">
                <a:solidFill>
                  <a:srgbClr val="0073FF"/>
                </a:solidFill>
                <a:latin typeface="Courier"/>
                <a:ea typeface="Courier"/>
                <a:cs typeface="Courier"/>
              </a:rPr>
              <a:t> 21  </a:t>
            </a:r>
            <a:r>
              <a:rPr lang="en-US" sz="1400" dirty="0" smtClean="0">
                <a:solidFill>
                  <a:srgbClr val="000000"/>
                </a:solidFill>
                <a:latin typeface="Courier"/>
                <a:ea typeface="Courier"/>
                <a:cs typeface="Courier"/>
              </a:rPr>
              <a:t>   }</a:t>
            </a:r>
          </a:p>
          <a:p>
            <a:pPr>
              <a:spcBef>
                <a:spcPts val="0"/>
              </a:spcBef>
              <a:buNone/>
            </a:pPr>
            <a:r>
              <a:rPr lang="en-US" sz="1400" b="1" dirty="0" smtClean="0">
                <a:solidFill>
                  <a:srgbClr val="0073FF"/>
                </a:solidFill>
                <a:latin typeface="Courier"/>
                <a:ea typeface="Courier"/>
                <a:cs typeface="Courier"/>
              </a:rPr>
              <a:t> 22  </a:t>
            </a:r>
            <a:r>
              <a:rPr lang="en-US" sz="1400" dirty="0" smtClean="0">
                <a:solidFill>
                  <a:srgbClr val="000000"/>
                </a:solidFill>
                <a:latin typeface="Courier"/>
                <a:ea typeface="Courier"/>
                <a:cs typeface="Courier"/>
              </a:rPr>
              <a:t>}</a:t>
            </a:r>
            <a:endParaRPr lang="en-US" sz="1400" b="1" dirty="0" smtClean="0">
              <a:solidFill>
                <a:srgbClr val="0073FF"/>
              </a:solidFill>
              <a:latin typeface="Courier"/>
              <a:ea typeface="Courier"/>
              <a:cs typeface="Courier"/>
            </a:endParaRPr>
          </a:p>
        </p:txBody>
      </p:sp>
    </p:spTree>
  </p:cSld>
  <p:clrMapOvr>
    <a:masterClrMapping/>
  </p:clrMapOvr>
  <p:timing>
    <p:tnLst>
      <p:par>
        <p:cTn xmlns:p14="http://schemas.microsoft.com/office/powerpoint/2010/mai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section_6_1/</a:t>
            </a:r>
            <a:r>
              <a:rPr lang="en-US" dirty="0" smtClean="0">
                <a:hlinkClick r:id="rId2" action="ppaction://hlinkfile"/>
              </a:rPr>
              <a:t>LinearSearchDemo.java</a:t>
            </a:r>
            <a:endParaRPr lang="en-US" dirty="0"/>
          </a:p>
        </p:txBody>
      </p:sp>
      <p:sp>
        <p:nvSpPr>
          <p:cNvPr id="3" name="Content Placeholder 2"/>
          <p:cNvSpPr>
            <a:spLocks noGrp="1"/>
          </p:cNvSpPr>
          <p:nvPr>
            <p:ph idx="4294967295"/>
          </p:nvPr>
        </p:nvSpPr>
        <p:spPr>
          <a:xfrm>
            <a:off x="0" y="762000"/>
            <a:ext cx="9134475" cy="5770454"/>
          </a:xfrm>
        </p:spPr>
        <p:txBody>
          <a:bodyPr>
            <a:noAutofit/>
          </a:bodyPr>
          <a:lstStyle/>
          <a:p>
            <a:pPr>
              <a:spcBef>
                <a:spcPts val="0"/>
              </a:spcBef>
              <a:buNone/>
            </a:pPr>
            <a:r>
              <a:rPr lang="en-US" sz="1200" b="1" dirty="0" smtClean="0">
                <a:solidFill>
                  <a:srgbClr val="0073FF"/>
                </a:solidFill>
                <a:latin typeface="Courier"/>
                <a:ea typeface="Courier"/>
                <a:cs typeface="Courier"/>
              </a:rPr>
              <a:t>  1  </a:t>
            </a:r>
            <a:r>
              <a:rPr lang="en-US" sz="1200" dirty="0" smtClean="0">
                <a:solidFill>
                  <a:srgbClr val="CC0066"/>
                </a:solidFill>
                <a:latin typeface="Courier"/>
                <a:ea typeface="Courier"/>
                <a:cs typeface="Courier"/>
              </a:rPr>
              <a:t>import</a:t>
            </a:r>
            <a:r>
              <a:rPr lang="en-US" sz="1200" dirty="0" smtClean="0">
                <a:solidFill>
                  <a:srgbClr val="000000"/>
                </a:solidFill>
                <a:latin typeface="Courier"/>
                <a:ea typeface="Courier"/>
                <a:cs typeface="Courier"/>
              </a:rPr>
              <a:t> </a:t>
            </a:r>
            <a:r>
              <a:rPr lang="en-US" sz="1200" dirty="0" err="1" smtClean="0">
                <a:solidFill>
                  <a:srgbClr val="000000"/>
                </a:solidFill>
                <a:latin typeface="Courier"/>
                <a:ea typeface="Courier"/>
                <a:cs typeface="Courier"/>
              </a:rPr>
              <a:t>java.util.Arrays</a:t>
            </a:r>
            <a:r>
              <a:rPr lang="en-US" sz="1200" dirty="0" smtClean="0">
                <a:solidFill>
                  <a:srgbClr val="000000"/>
                </a:solidFill>
                <a:latin typeface="Courier"/>
                <a:ea typeface="Courier"/>
                <a:cs typeface="Courier"/>
              </a:rPr>
              <a:t>;</a:t>
            </a:r>
          </a:p>
          <a:p>
            <a:pPr>
              <a:spcBef>
                <a:spcPts val="0"/>
              </a:spcBef>
              <a:buNone/>
            </a:pPr>
            <a:r>
              <a:rPr lang="en-US" sz="1200" b="1" dirty="0" smtClean="0">
                <a:solidFill>
                  <a:srgbClr val="0073FF"/>
                </a:solidFill>
                <a:latin typeface="Courier"/>
                <a:ea typeface="Courier"/>
                <a:cs typeface="Courier"/>
              </a:rPr>
              <a:t>  2  </a:t>
            </a:r>
            <a:r>
              <a:rPr lang="en-US" sz="1200" dirty="0" smtClean="0">
                <a:solidFill>
                  <a:srgbClr val="CC0066"/>
                </a:solidFill>
                <a:latin typeface="Courier"/>
                <a:ea typeface="Courier"/>
                <a:cs typeface="Courier"/>
              </a:rPr>
              <a:t>import</a:t>
            </a:r>
            <a:r>
              <a:rPr lang="en-US" sz="1200" dirty="0" smtClean="0">
                <a:solidFill>
                  <a:srgbClr val="000000"/>
                </a:solidFill>
                <a:latin typeface="Courier"/>
                <a:ea typeface="Courier"/>
                <a:cs typeface="Courier"/>
              </a:rPr>
              <a:t> </a:t>
            </a:r>
            <a:r>
              <a:rPr lang="en-US" sz="1200" dirty="0" err="1" smtClean="0">
                <a:solidFill>
                  <a:srgbClr val="000000"/>
                </a:solidFill>
                <a:latin typeface="Courier"/>
                <a:ea typeface="Courier"/>
                <a:cs typeface="Courier"/>
              </a:rPr>
              <a:t>java.util.Scanner</a:t>
            </a:r>
            <a:r>
              <a:rPr lang="en-US" sz="1200" dirty="0" smtClean="0">
                <a:solidFill>
                  <a:srgbClr val="000000"/>
                </a:solidFill>
                <a:latin typeface="Courier"/>
                <a:ea typeface="Courier"/>
                <a:cs typeface="Courier"/>
              </a:rPr>
              <a:t>;</a:t>
            </a:r>
          </a:p>
          <a:p>
            <a:pPr>
              <a:spcBef>
                <a:spcPts val="0"/>
              </a:spcBef>
              <a:buNone/>
            </a:pPr>
            <a:r>
              <a:rPr lang="en-US" sz="1200" b="1" dirty="0" smtClean="0">
                <a:solidFill>
                  <a:srgbClr val="0073FF"/>
                </a:solidFill>
                <a:latin typeface="Courier"/>
                <a:ea typeface="Courier"/>
                <a:cs typeface="Courier"/>
              </a:rPr>
              <a:t>  3  </a:t>
            </a:r>
          </a:p>
          <a:p>
            <a:pPr>
              <a:spcBef>
                <a:spcPts val="0"/>
              </a:spcBef>
              <a:buNone/>
            </a:pPr>
            <a:r>
              <a:rPr lang="en-US" sz="1200" b="1" dirty="0" smtClean="0">
                <a:solidFill>
                  <a:srgbClr val="0073FF"/>
                </a:solidFill>
                <a:latin typeface="Courier"/>
                <a:ea typeface="Courier"/>
                <a:cs typeface="Courier"/>
              </a:rPr>
              <a:t>  4  </a:t>
            </a:r>
            <a:r>
              <a:rPr lang="en-US" sz="1200" dirty="0" smtClean="0">
                <a:solidFill>
                  <a:srgbClr val="000000"/>
                </a:solidFill>
                <a:latin typeface="Courier"/>
                <a:ea typeface="Courier"/>
                <a:cs typeface="Courier"/>
              </a:rPr>
              <a:t>/**</a:t>
            </a:r>
          </a:p>
          <a:p>
            <a:pPr>
              <a:spcBef>
                <a:spcPts val="0"/>
              </a:spcBef>
              <a:buNone/>
            </a:pPr>
            <a:r>
              <a:rPr lang="en-US" sz="1200" b="1" dirty="0" smtClean="0">
                <a:solidFill>
                  <a:srgbClr val="0073FF"/>
                </a:solidFill>
                <a:latin typeface="Courier"/>
                <a:ea typeface="Courier"/>
                <a:cs typeface="Courier"/>
              </a:rPr>
              <a:t>  5  </a:t>
            </a:r>
            <a:r>
              <a:rPr lang="en-US" sz="1200" dirty="0" smtClean="0">
                <a:solidFill>
                  <a:srgbClr val="000000"/>
                </a:solidFill>
                <a:latin typeface="Courier"/>
                <a:ea typeface="Courier"/>
                <a:cs typeface="Courier"/>
              </a:rPr>
              <a:t>   </a:t>
            </a:r>
            <a:r>
              <a:rPr lang="en-US" sz="1200" dirty="0" smtClean="0">
                <a:solidFill>
                  <a:srgbClr val="0073FF"/>
                </a:solidFill>
                <a:latin typeface="Times"/>
                <a:ea typeface="Times"/>
                <a:cs typeface="Times"/>
              </a:rPr>
              <a:t>This program demonstrates the linear search algorithm.</a:t>
            </a:r>
          </a:p>
          <a:p>
            <a:pPr>
              <a:spcBef>
                <a:spcPts val="0"/>
              </a:spcBef>
              <a:buNone/>
            </a:pPr>
            <a:r>
              <a:rPr lang="en-US" sz="1200" b="1" dirty="0" smtClean="0">
                <a:solidFill>
                  <a:srgbClr val="0073FF"/>
                </a:solidFill>
                <a:latin typeface="Courier"/>
                <a:ea typeface="Courier"/>
                <a:cs typeface="Courier"/>
              </a:rPr>
              <a:t>  6  </a:t>
            </a:r>
            <a:r>
              <a:rPr lang="en-US" sz="1200" dirty="0" smtClean="0">
                <a:solidFill>
                  <a:srgbClr val="000000"/>
                </a:solidFill>
                <a:latin typeface="Courier"/>
                <a:ea typeface="Courier"/>
                <a:cs typeface="Courier"/>
              </a:rPr>
              <a:t>*/</a:t>
            </a:r>
          </a:p>
          <a:p>
            <a:pPr>
              <a:spcBef>
                <a:spcPts val="0"/>
              </a:spcBef>
              <a:buNone/>
            </a:pPr>
            <a:r>
              <a:rPr lang="en-US" sz="1200" b="1" dirty="0" smtClean="0">
                <a:solidFill>
                  <a:srgbClr val="0073FF"/>
                </a:solidFill>
                <a:latin typeface="Courier"/>
                <a:ea typeface="Courier"/>
                <a:cs typeface="Courier"/>
              </a:rPr>
              <a:t>  7  </a:t>
            </a:r>
            <a:r>
              <a:rPr lang="en-US" sz="1200" dirty="0" smtClean="0">
                <a:solidFill>
                  <a:srgbClr val="CC0066"/>
                </a:solidFill>
                <a:latin typeface="Courier"/>
                <a:ea typeface="Courier"/>
                <a:cs typeface="Courier"/>
              </a:rPr>
              <a:t>public</a:t>
            </a:r>
            <a:r>
              <a:rPr lang="en-US" sz="1200" dirty="0" smtClean="0">
                <a:solidFill>
                  <a:srgbClr val="000000"/>
                </a:solidFill>
                <a:latin typeface="Courier"/>
                <a:ea typeface="Courier"/>
                <a:cs typeface="Courier"/>
              </a:rPr>
              <a:t> </a:t>
            </a:r>
            <a:r>
              <a:rPr lang="en-US" sz="1200" dirty="0" smtClean="0">
                <a:solidFill>
                  <a:srgbClr val="CC0066"/>
                </a:solidFill>
                <a:latin typeface="Courier"/>
                <a:ea typeface="Courier"/>
                <a:cs typeface="Courier"/>
              </a:rPr>
              <a:t>class</a:t>
            </a:r>
            <a:r>
              <a:rPr lang="en-US" sz="1200" dirty="0" smtClean="0">
                <a:solidFill>
                  <a:srgbClr val="000000"/>
                </a:solidFill>
                <a:latin typeface="Courier"/>
                <a:ea typeface="Courier"/>
                <a:cs typeface="Courier"/>
              </a:rPr>
              <a:t> </a:t>
            </a:r>
            <a:r>
              <a:rPr lang="en-US" sz="1200" dirty="0" err="1" smtClean="0">
                <a:solidFill>
                  <a:srgbClr val="000000"/>
                </a:solidFill>
                <a:latin typeface="Courier"/>
                <a:ea typeface="Courier"/>
                <a:cs typeface="Courier"/>
              </a:rPr>
              <a:t>LinearSearchDemo</a:t>
            </a:r>
            <a:endParaRPr lang="en-US" sz="1200" dirty="0" smtClean="0">
              <a:solidFill>
                <a:srgbClr val="000000"/>
              </a:solidFill>
              <a:latin typeface="Courier"/>
              <a:ea typeface="Courier"/>
              <a:cs typeface="Courier"/>
            </a:endParaRPr>
          </a:p>
          <a:p>
            <a:pPr>
              <a:spcBef>
                <a:spcPts val="0"/>
              </a:spcBef>
              <a:buNone/>
            </a:pPr>
            <a:r>
              <a:rPr lang="en-US" sz="1200" b="1" dirty="0" smtClean="0">
                <a:solidFill>
                  <a:srgbClr val="0073FF"/>
                </a:solidFill>
                <a:latin typeface="Courier"/>
                <a:ea typeface="Courier"/>
                <a:cs typeface="Courier"/>
              </a:rPr>
              <a:t>  8  </a:t>
            </a:r>
            <a:r>
              <a:rPr lang="en-US" sz="1200" dirty="0" smtClean="0">
                <a:solidFill>
                  <a:srgbClr val="000000"/>
                </a:solidFill>
                <a:latin typeface="Courier"/>
                <a:ea typeface="Courier"/>
                <a:cs typeface="Courier"/>
              </a:rPr>
              <a:t>{  </a:t>
            </a:r>
          </a:p>
          <a:p>
            <a:pPr>
              <a:spcBef>
                <a:spcPts val="0"/>
              </a:spcBef>
              <a:buNone/>
            </a:pPr>
            <a:r>
              <a:rPr lang="en-US" sz="1200" b="1" dirty="0" smtClean="0">
                <a:solidFill>
                  <a:srgbClr val="0073FF"/>
                </a:solidFill>
                <a:latin typeface="Courier"/>
                <a:ea typeface="Courier"/>
                <a:cs typeface="Courier"/>
              </a:rPr>
              <a:t>  9  </a:t>
            </a:r>
            <a:r>
              <a:rPr lang="en-US" sz="1200" dirty="0" smtClean="0">
                <a:solidFill>
                  <a:srgbClr val="000000"/>
                </a:solidFill>
                <a:latin typeface="Courier"/>
                <a:ea typeface="Courier"/>
                <a:cs typeface="Courier"/>
              </a:rPr>
              <a:t>   </a:t>
            </a:r>
            <a:r>
              <a:rPr lang="en-US" sz="1200" dirty="0" smtClean="0">
                <a:solidFill>
                  <a:srgbClr val="CC0066"/>
                </a:solidFill>
                <a:latin typeface="Courier"/>
                <a:ea typeface="Courier"/>
                <a:cs typeface="Courier"/>
              </a:rPr>
              <a:t>public</a:t>
            </a:r>
            <a:r>
              <a:rPr lang="en-US" sz="1200" dirty="0" smtClean="0">
                <a:solidFill>
                  <a:srgbClr val="000000"/>
                </a:solidFill>
                <a:latin typeface="Courier"/>
                <a:ea typeface="Courier"/>
                <a:cs typeface="Courier"/>
              </a:rPr>
              <a:t> </a:t>
            </a:r>
            <a:r>
              <a:rPr lang="en-US" sz="1200" dirty="0" smtClean="0">
                <a:solidFill>
                  <a:srgbClr val="CC0066"/>
                </a:solidFill>
                <a:latin typeface="Courier"/>
                <a:ea typeface="Courier"/>
                <a:cs typeface="Courier"/>
              </a:rPr>
              <a:t>static</a:t>
            </a:r>
            <a:r>
              <a:rPr lang="en-US" sz="1200" dirty="0" smtClean="0">
                <a:solidFill>
                  <a:srgbClr val="000000"/>
                </a:solidFill>
                <a:latin typeface="Courier"/>
                <a:ea typeface="Courier"/>
                <a:cs typeface="Courier"/>
              </a:rPr>
              <a:t> </a:t>
            </a:r>
            <a:r>
              <a:rPr lang="en-US" sz="1200" dirty="0" smtClean="0">
                <a:solidFill>
                  <a:srgbClr val="CC0066"/>
                </a:solidFill>
                <a:latin typeface="Courier"/>
                <a:ea typeface="Courier"/>
                <a:cs typeface="Courier"/>
              </a:rPr>
              <a:t>void</a:t>
            </a:r>
            <a:r>
              <a:rPr lang="en-US" sz="1200" dirty="0" smtClean="0">
                <a:solidFill>
                  <a:srgbClr val="000000"/>
                </a:solidFill>
                <a:latin typeface="Courier"/>
                <a:ea typeface="Courier"/>
                <a:cs typeface="Courier"/>
              </a:rPr>
              <a:t> </a:t>
            </a:r>
            <a:r>
              <a:rPr lang="en-US" sz="1200" dirty="0" err="1" smtClean="0">
                <a:solidFill>
                  <a:srgbClr val="000000"/>
                </a:solidFill>
                <a:latin typeface="Courier"/>
                <a:ea typeface="Courier"/>
                <a:cs typeface="Courier"/>
              </a:rPr>
              <a:t>main(String</a:t>
            </a:r>
            <a:r>
              <a:rPr lang="en-US" sz="1200" dirty="0" smtClean="0">
                <a:solidFill>
                  <a:srgbClr val="000000"/>
                </a:solidFill>
                <a:latin typeface="Courier"/>
                <a:ea typeface="Courier"/>
                <a:cs typeface="Courier"/>
              </a:rPr>
              <a:t>[] </a:t>
            </a:r>
            <a:r>
              <a:rPr lang="en-US" sz="1200" dirty="0" err="1" smtClean="0">
                <a:solidFill>
                  <a:srgbClr val="000000"/>
                </a:solidFill>
                <a:latin typeface="Courier"/>
                <a:ea typeface="Courier"/>
                <a:cs typeface="Courier"/>
              </a:rPr>
              <a:t>args</a:t>
            </a:r>
            <a:r>
              <a:rPr lang="en-US" sz="1200" dirty="0" smtClean="0">
                <a:solidFill>
                  <a:srgbClr val="000000"/>
                </a:solidFill>
                <a:latin typeface="Courier"/>
                <a:ea typeface="Courier"/>
                <a:cs typeface="Courier"/>
              </a:rPr>
              <a:t>)</a:t>
            </a:r>
          </a:p>
          <a:p>
            <a:pPr>
              <a:spcBef>
                <a:spcPts val="0"/>
              </a:spcBef>
              <a:buNone/>
            </a:pPr>
            <a:r>
              <a:rPr lang="en-US" sz="1200" b="1" dirty="0" smtClean="0">
                <a:solidFill>
                  <a:srgbClr val="0073FF"/>
                </a:solidFill>
                <a:latin typeface="Courier"/>
                <a:ea typeface="Courier"/>
                <a:cs typeface="Courier"/>
              </a:rPr>
              <a:t> 10  </a:t>
            </a:r>
            <a:r>
              <a:rPr lang="en-US" sz="1200" dirty="0" smtClean="0">
                <a:solidFill>
                  <a:srgbClr val="000000"/>
                </a:solidFill>
                <a:latin typeface="Courier"/>
                <a:ea typeface="Courier"/>
                <a:cs typeface="Courier"/>
              </a:rPr>
              <a:t>   {  </a:t>
            </a:r>
          </a:p>
          <a:p>
            <a:pPr>
              <a:spcBef>
                <a:spcPts val="0"/>
              </a:spcBef>
              <a:buNone/>
            </a:pPr>
            <a:r>
              <a:rPr lang="en-US" sz="1200" b="1" dirty="0" smtClean="0">
                <a:solidFill>
                  <a:srgbClr val="0073FF"/>
                </a:solidFill>
                <a:latin typeface="Courier"/>
                <a:ea typeface="Courier"/>
                <a:cs typeface="Courier"/>
              </a:rPr>
              <a:t> 11  </a:t>
            </a:r>
            <a:r>
              <a:rPr lang="en-US" sz="1200" dirty="0" smtClean="0">
                <a:solidFill>
                  <a:srgbClr val="000000"/>
                </a:solidFill>
                <a:latin typeface="Courier"/>
                <a:ea typeface="Courier"/>
                <a:cs typeface="Courier"/>
              </a:rPr>
              <a:t>      </a:t>
            </a:r>
            <a:r>
              <a:rPr lang="en-US" sz="1200" dirty="0" err="1" smtClean="0">
                <a:solidFill>
                  <a:srgbClr val="CC0066"/>
                </a:solidFill>
                <a:latin typeface="Courier"/>
                <a:ea typeface="Courier"/>
                <a:cs typeface="Courier"/>
              </a:rPr>
              <a:t>int</a:t>
            </a:r>
            <a:r>
              <a:rPr lang="en-US" sz="1200" dirty="0" smtClean="0">
                <a:solidFill>
                  <a:srgbClr val="000000"/>
                </a:solidFill>
                <a:latin typeface="Courier"/>
                <a:ea typeface="Courier"/>
                <a:cs typeface="Courier"/>
              </a:rPr>
              <a:t>[] a = ArrayUtil.randomIntArray(</a:t>
            </a:r>
            <a:r>
              <a:rPr lang="en-US" sz="1200" dirty="0" smtClean="0">
                <a:solidFill>
                  <a:srgbClr val="66FF19"/>
                </a:solidFill>
                <a:latin typeface="Courier"/>
                <a:ea typeface="Courier"/>
                <a:cs typeface="Courier"/>
              </a:rPr>
              <a:t>20</a:t>
            </a:r>
            <a:r>
              <a:rPr lang="en-US" sz="1200" dirty="0" smtClean="0">
                <a:solidFill>
                  <a:srgbClr val="000000"/>
                </a:solidFill>
                <a:latin typeface="Courier"/>
                <a:ea typeface="Courier"/>
                <a:cs typeface="Courier"/>
              </a:rPr>
              <a:t>, </a:t>
            </a:r>
            <a:r>
              <a:rPr lang="en-US" sz="1200" dirty="0" smtClean="0">
                <a:solidFill>
                  <a:srgbClr val="66FF19"/>
                </a:solidFill>
                <a:latin typeface="Courier"/>
                <a:ea typeface="Courier"/>
                <a:cs typeface="Courier"/>
              </a:rPr>
              <a:t>100</a:t>
            </a:r>
            <a:r>
              <a:rPr lang="en-US" sz="1200" dirty="0" smtClean="0">
                <a:solidFill>
                  <a:srgbClr val="000000"/>
                </a:solidFill>
                <a:latin typeface="Courier"/>
                <a:ea typeface="Courier"/>
                <a:cs typeface="Courier"/>
              </a:rPr>
              <a:t>);</a:t>
            </a:r>
          </a:p>
          <a:p>
            <a:pPr>
              <a:spcBef>
                <a:spcPts val="0"/>
              </a:spcBef>
              <a:buNone/>
            </a:pPr>
            <a:r>
              <a:rPr lang="en-US" sz="1200" b="1" dirty="0" smtClean="0">
                <a:solidFill>
                  <a:srgbClr val="0073FF"/>
                </a:solidFill>
                <a:latin typeface="Courier"/>
                <a:ea typeface="Courier"/>
                <a:cs typeface="Courier"/>
              </a:rPr>
              <a:t> 12  </a:t>
            </a:r>
            <a:r>
              <a:rPr lang="en-US" sz="1200" dirty="0" smtClean="0">
                <a:solidFill>
                  <a:srgbClr val="000000"/>
                </a:solidFill>
                <a:latin typeface="Courier"/>
                <a:ea typeface="Courier"/>
                <a:cs typeface="Courier"/>
              </a:rPr>
              <a:t>      </a:t>
            </a:r>
            <a:r>
              <a:rPr lang="en-US" sz="1200" dirty="0" err="1" smtClean="0">
                <a:solidFill>
                  <a:srgbClr val="000000"/>
                </a:solidFill>
                <a:latin typeface="Courier"/>
                <a:ea typeface="Courier"/>
                <a:cs typeface="Courier"/>
              </a:rPr>
              <a:t>System.out.println(Arrays.toString(a</a:t>
            </a:r>
            <a:r>
              <a:rPr lang="en-US" sz="1200" dirty="0" smtClean="0">
                <a:solidFill>
                  <a:srgbClr val="000000"/>
                </a:solidFill>
                <a:latin typeface="Courier"/>
                <a:ea typeface="Courier"/>
                <a:cs typeface="Courier"/>
              </a:rPr>
              <a:t>));</a:t>
            </a:r>
          </a:p>
          <a:p>
            <a:pPr>
              <a:spcBef>
                <a:spcPts val="0"/>
              </a:spcBef>
              <a:buNone/>
            </a:pPr>
            <a:r>
              <a:rPr lang="en-US" sz="1200" b="1" dirty="0" smtClean="0">
                <a:solidFill>
                  <a:srgbClr val="0073FF"/>
                </a:solidFill>
                <a:latin typeface="Courier"/>
                <a:ea typeface="Courier"/>
                <a:cs typeface="Courier"/>
              </a:rPr>
              <a:t> 13  </a:t>
            </a:r>
            <a:r>
              <a:rPr lang="en-US" sz="1200" dirty="0" smtClean="0">
                <a:solidFill>
                  <a:srgbClr val="000000"/>
                </a:solidFill>
                <a:latin typeface="Courier"/>
                <a:ea typeface="Courier"/>
                <a:cs typeface="Courier"/>
              </a:rPr>
              <a:t>      Scanner in = </a:t>
            </a:r>
            <a:r>
              <a:rPr lang="en-US" sz="1200" dirty="0" smtClean="0">
                <a:solidFill>
                  <a:srgbClr val="CC0066"/>
                </a:solidFill>
                <a:latin typeface="Courier"/>
                <a:ea typeface="Courier"/>
                <a:cs typeface="Courier"/>
              </a:rPr>
              <a:t>new</a:t>
            </a:r>
            <a:r>
              <a:rPr lang="en-US" sz="1200" dirty="0" smtClean="0">
                <a:solidFill>
                  <a:srgbClr val="000000"/>
                </a:solidFill>
                <a:latin typeface="Courier"/>
                <a:ea typeface="Courier"/>
                <a:cs typeface="Courier"/>
              </a:rPr>
              <a:t> </a:t>
            </a:r>
            <a:r>
              <a:rPr lang="en-US" sz="1200" dirty="0" err="1" smtClean="0">
                <a:solidFill>
                  <a:srgbClr val="000000"/>
                </a:solidFill>
                <a:latin typeface="Courier"/>
                <a:ea typeface="Courier"/>
                <a:cs typeface="Courier"/>
              </a:rPr>
              <a:t>Scanner(System.in</a:t>
            </a:r>
            <a:r>
              <a:rPr lang="en-US" sz="1200" dirty="0" smtClean="0">
                <a:solidFill>
                  <a:srgbClr val="000000"/>
                </a:solidFill>
                <a:latin typeface="Courier"/>
                <a:ea typeface="Courier"/>
                <a:cs typeface="Courier"/>
              </a:rPr>
              <a:t>);</a:t>
            </a:r>
          </a:p>
          <a:p>
            <a:pPr>
              <a:spcBef>
                <a:spcPts val="0"/>
              </a:spcBef>
              <a:buNone/>
            </a:pPr>
            <a:r>
              <a:rPr lang="en-US" sz="1200" b="1" dirty="0" smtClean="0">
                <a:solidFill>
                  <a:srgbClr val="0073FF"/>
                </a:solidFill>
                <a:latin typeface="Courier"/>
                <a:ea typeface="Courier"/>
                <a:cs typeface="Courier"/>
              </a:rPr>
              <a:t> 14  </a:t>
            </a:r>
          </a:p>
          <a:p>
            <a:pPr>
              <a:spcBef>
                <a:spcPts val="0"/>
              </a:spcBef>
              <a:buNone/>
            </a:pPr>
            <a:r>
              <a:rPr lang="en-US" sz="1200" b="1" dirty="0" smtClean="0">
                <a:solidFill>
                  <a:srgbClr val="0073FF"/>
                </a:solidFill>
                <a:latin typeface="Courier"/>
                <a:ea typeface="Courier"/>
                <a:cs typeface="Courier"/>
              </a:rPr>
              <a:t> 15  </a:t>
            </a:r>
            <a:r>
              <a:rPr lang="en-US" sz="1200" dirty="0" smtClean="0">
                <a:solidFill>
                  <a:srgbClr val="000000"/>
                </a:solidFill>
                <a:latin typeface="Courier"/>
                <a:ea typeface="Courier"/>
                <a:cs typeface="Courier"/>
              </a:rPr>
              <a:t>      </a:t>
            </a:r>
            <a:r>
              <a:rPr lang="en-US" sz="1200" dirty="0" err="1" smtClean="0">
                <a:solidFill>
                  <a:srgbClr val="CC0066"/>
                </a:solidFill>
                <a:latin typeface="Courier"/>
                <a:ea typeface="Courier"/>
                <a:cs typeface="Courier"/>
              </a:rPr>
              <a:t>boolean</a:t>
            </a:r>
            <a:r>
              <a:rPr lang="en-US" sz="1200" dirty="0" smtClean="0">
                <a:solidFill>
                  <a:srgbClr val="000000"/>
                </a:solidFill>
                <a:latin typeface="Courier"/>
                <a:ea typeface="Courier"/>
                <a:cs typeface="Courier"/>
              </a:rPr>
              <a:t> done = </a:t>
            </a:r>
            <a:r>
              <a:rPr lang="en-US" sz="1200" dirty="0" smtClean="0">
                <a:solidFill>
                  <a:srgbClr val="66FF19"/>
                </a:solidFill>
                <a:latin typeface="Courier"/>
                <a:ea typeface="Courier"/>
                <a:cs typeface="Courier"/>
              </a:rPr>
              <a:t>false</a:t>
            </a:r>
            <a:r>
              <a:rPr lang="en-US" sz="1200" dirty="0" smtClean="0">
                <a:solidFill>
                  <a:srgbClr val="000000"/>
                </a:solidFill>
                <a:latin typeface="Courier"/>
                <a:ea typeface="Courier"/>
                <a:cs typeface="Courier"/>
              </a:rPr>
              <a:t>;</a:t>
            </a:r>
          </a:p>
          <a:p>
            <a:pPr>
              <a:spcBef>
                <a:spcPts val="0"/>
              </a:spcBef>
              <a:buNone/>
            </a:pPr>
            <a:r>
              <a:rPr lang="en-US" sz="1200" b="1" dirty="0" smtClean="0">
                <a:solidFill>
                  <a:srgbClr val="0073FF"/>
                </a:solidFill>
                <a:latin typeface="Courier"/>
                <a:ea typeface="Courier"/>
                <a:cs typeface="Courier"/>
              </a:rPr>
              <a:t> 16  </a:t>
            </a:r>
            <a:r>
              <a:rPr lang="en-US" sz="1200" dirty="0" smtClean="0">
                <a:solidFill>
                  <a:srgbClr val="000000"/>
                </a:solidFill>
                <a:latin typeface="Courier"/>
                <a:ea typeface="Courier"/>
                <a:cs typeface="Courier"/>
              </a:rPr>
              <a:t>      </a:t>
            </a:r>
            <a:r>
              <a:rPr lang="en-US" sz="1200" dirty="0" smtClean="0">
                <a:solidFill>
                  <a:srgbClr val="CC0066"/>
                </a:solidFill>
                <a:latin typeface="Courier"/>
                <a:ea typeface="Courier"/>
                <a:cs typeface="Courier"/>
              </a:rPr>
              <a:t>while</a:t>
            </a:r>
            <a:r>
              <a:rPr lang="en-US" sz="1200" dirty="0" smtClean="0">
                <a:solidFill>
                  <a:srgbClr val="000000"/>
                </a:solidFill>
                <a:latin typeface="Courier"/>
                <a:ea typeface="Courier"/>
                <a:cs typeface="Courier"/>
              </a:rPr>
              <a:t> (!done)</a:t>
            </a:r>
          </a:p>
          <a:p>
            <a:pPr>
              <a:spcBef>
                <a:spcPts val="0"/>
              </a:spcBef>
              <a:buNone/>
            </a:pPr>
            <a:r>
              <a:rPr lang="en-US" sz="1200" b="1" dirty="0" smtClean="0">
                <a:solidFill>
                  <a:srgbClr val="0073FF"/>
                </a:solidFill>
                <a:latin typeface="Courier"/>
                <a:ea typeface="Courier"/>
                <a:cs typeface="Courier"/>
              </a:rPr>
              <a:t> 17  </a:t>
            </a:r>
            <a:r>
              <a:rPr lang="en-US" sz="1200" dirty="0" smtClean="0">
                <a:solidFill>
                  <a:srgbClr val="000000"/>
                </a:solidFill>
                <a:latin typeface="Courier"/>
                <a:ea typeface="Courier"/>
                <a:cs typeface="Courier"/>
              </a:rPr>
              <a:t>      {</a:t>
            </a:r>
          </a:p>
          <a:p>
            <a:pPr>
              <a:spcBef>
                <a:spcPts val="0"/>
              </a:spcBef>
              <a:buNone/>
            </a:pPr>
            <a:r>
              <a:rPr lang="en-US" sz="1200" b="1" dirty="0" smtClean="0">
                <a:solidFill>
                  <a:srgbClr val="0073FF"/>
                </a:solidFill>
                <a:latin typeface="Courier"/>
                <a:ea typeface="Courier"/>
                <a:cs typeface="Courier"/>
              </a:rPr>
              <a:t> 18  </a:t>
            </a:r>
            <a:r>
              <a:rPr lang="en-US" sz="1200" dirty="0" smtClean="0">
                <a:solidFill>
                  <a:srgbClr val="000000"/>
                </a:solidFill>
                <a:latin typeface="Courier"/>
                <a:ea typeface="Courier"/>
                <a:cs typeface="Courier"/>
              </a:rPr>
              <a:t>         </a:t>
            </a:r>
            <a:r>
              <a:rPr lang="en-US" sz="1200" dirty="0" err="1" smtClean="0">
                <a:solidFill>
                  <a:srgbClr val="000000"/>
                </a:solidFill>
                <a:latin typeface="Courier"/>
                <a:ea typeface="Courier"/>
                <a:cs typeface="Courier"/>
              </a:rPr>
              <a:t>System.out.print(</a:t>
            </a:r>
            <a:r>
              <a:rPr lang="en-US" sz="1200" dirty="0" err="1" smtClean="0">
                <a:solidFill>
                  <a:srgbClr val="32E598"/>
                </a:solidFill>
                <a:latin typeface="Courier"/>
                <a:ea typeface="Courier"/>
                <a:cs typeface="Courier"/>
              </a:rPr>
              <a:t>"Enter</a:t>
            </a:r>
            <a:r>
              <a:rPr lang="en-US" sz="1200" dirty="0" smtClean="0">
                <a:solidFill>
                  <a:srgbClr val="32E598"/>
                </a:solidFill>
                <a:latin typeface="Courier"/>
                <a:ea typeface="Courier"/>
                <a:cs typeface="Courier"/>
              </a:rPr>
              <a:t> number to search for, -1 to quit: "</a:t>
            </a:r>
            <a:r>
              <a:rPr lang="en-US" sz="1200" dirty="0" smtClean="0">
                <a:solidFill>
                  <a:srgbClr val="000000"/>
                </a:solidFill>
                <a:latin typeface="Courier"/>
                <a:ea typeface="Courier"/>
                <a:cs typeface="Courier"/>
              </a:rPr>
              <a:t>);</a:t>
            </a:r>
          </a:p>
          <a:p>
            <a:pPr>
              <a:spcBef>
                <a:spcPts val="0"/>
              </a:spcBef>
              <a:buNone/>
            </a:pPr>
            <a:r>
              <a:rPr lang="en-US" sz="1200" b="1" dirty="0" smtClean="0">
                <a:solidFill>
                  <a:srgbClr val="0073FF"/>
                </a:solidFill>
                <a:latin typeface="Courier"/>
                <a:ea typeface="Courier"/>
                <a:cs typeface="Courier"/>
              </a:rPr>
              <a:t> 19  </a:t>
            </a:r>
            <a:r>
              <a:rPr lang="en-US" sz="1200" dirty="0" smtClean="0">
                <a:solidFill>
                  <a:srgbClr val="000000"/>
                </a:solidFill>
                <a:latin typeface="Courier"/>
                <a:ea typeface="Courier"/>
                <a:cs typeface="Courier"/>
              </a:rPr>
              <a:t>         </a:t>
            </a:r>
            <a:r>
              <a:rPr lang="en-US" sz="1200" dirty="0" err="1" smtClean="0">
                <a:solidFill>
                  <a:srgbClr val="CC0066"/>
                </a:solidFill>
                <a:latin typeface="Courier"/>
                <a:ea typeface="Courier"/>
                <a:cs typeface="Courier"/>
              </a:rPr>
              <a:t>int</a:t>
            </a:r>
            <a:r>
              <a:rPr lang="en-US" sz="1200" dirty="0" smtClean="0">
                <a:solidFill>
                  <a:srgbClr val="000000"/>
                </a:solidFill>
                <a:latin typeface="Courier"/>
                <a:ea typeface="Courier"/>
                <a:cs typeface="Courier"/>
              </a:rPr>
              <a:t> </a:t>
            </a:r>
            <a:r>
              <a:rPr lang="en-US" sz="1200" dirty="0" err="1" smtClean="0">
                <a:solidFill>
                  <a:srgbClr val="000000"/>
                </a:solidFill>
                <a:latin typeface="Courier"/>
                <a:ea typeface="Courier"/>
                <a:cs typeface="Courier"/>
              </a:rPr>
              <a:t>n</a:t>
            </a:r>
            <a:r>
              <a:rPr lang="en-US" sz="1200" dirty="0" smtClean="0">
                <a:solidFill>
                  <a:srgbClr val="000000"/>
                </a:solidFill>
                <a:latin typeface="Courier"/>
                <a:ea typeface="Courier"/>
                <a:cs typeface="Courier"/>
              </a:rPr>
              <a:t> = </a:t>
            </a:r>
            <a:r>
              <a:rPr lang="en-US" sz="1200" dirty="0" err="1" smtClean="0">
                <a:solidFill>
                  <a:srgbClr val="000000"/>
                </a:solidFill>
                <a:latin typeface="Courier"/>
                <a:ea typeface="Courier"/>
                <a:cs typeface="Courier"/>
              </a:rPr>
              <a:t>in.nextInt</a:t>
            </a:r>
            <a:r>
              <a:rPr lang="en-US" sz="1200" dirty="0" smtClean="0">
                <a:solidFill>
                  <a:srgbClr val="000000"/>
                </a:solidFill>
                <a:latin typeface="Courier"/>
                <a:ea typeface="Courier"/>
                <a:cs typeface="Courier"/>
              </a:rPr>
              <a:t>();</a:t>
            </a:r>
          </a:p>
          <a:p>
            <a:pPr>
              <a:spcBef>
                <a:spcPts val="0"/>
              </a:spcBef>
              <a:buNone/>
            </a:pPr>
            <a:r>
              <a:rPr lang="en-US" sz="1200" b="1" dirty="0" smtClean="0">
                <a:solidFill>
                  <a:srgbClr val="0073FF"/>
                </a:solidFill>
                <a:latin typeface="Courier"/>
                <a:ea typeface="Courier"/>
                <a:cs typeface="Courier"/>
              </a:rPr>
              <a:t> 20  </a:t>
            </a:r>
            <a:r>
              <a:rPr lang="en-US" sz="1200" dirty="0" smtClean="0">
                <a:solidFill>
                  <a:srgbClr val="000000"/>
                </a:solidFill>
                <a:latin typeface="Courier"/>
                <a:ea typeface="Courier"/>
                <a:cs typeface="Courier"/>
              </a:rPr>
              <a:t>         </a:t>
            </a:r>
            <a:r>
              <a:rPr lang="en-US" sz="1200" dirty="0" smtClean="0">
                <a:solidFill>
                  <a:srgbClr val="CC0066"/>
                </a:solidFill>
                <a:latin typeface="Courier"/>
                <a:ea typeface="Courier"/>
                <a:cs typeface="Courier"/>
              </a:rPr>
              <a:t>if</a:t>
            </a:r>
            <a:r>
              <a:rPr lang="en-US" sz="1200" dirty="0" smtClean="0">
                <a:solidFill>
                  <a:srgbClr val="000000"/>
                </a:solidFill>
                <a:latin typeface="Courier"/>
                <a:ea typeface="Courier"/>
                <a:cs typeface="Courier"/>
              </a:rPr>
              <a:t> (</a:t>
            </a:r>
            <a:r>
              <a:rPr lang="en-US" sz="1200" dirty="0" err="1" smtClean="0">
                <a:solidFill>
                  <a:srgbClr val="000000"/>
                </a:solidFill>
                <a:latin typeface="Courier"/>
                <a:ea typeface="Courier"/>
                <a:cs typeface="Courier"/>
              </a:rPr>
              <a:t>n</a:t>
            </a:r>
            <a:r>
              <a:rPr lang="en-US" sz="1200" dirty="0" smtClean="0">
                <a:solidFill>
                  <a:srgbClr val="000000"/>
                </a:solidFill>
                <a:latin typeface="Courier"/>
                <a:ea typeface="Courier"/>
                <a:cs typeface="Courier"/>
              </a:rPr>
              <a:t> == </a:t>
            </a:r>
            <a:r>
              <a:rPr lang="en-US" sz="1200" dirty="0" smtClean="0">
                <a:solidFill>
                  <a:srgbClr val="66FF19"/>
                </a:solidFill>
                <a:latin typeface="Courier"/>
                <a:ea typeface="Courier"/>
                <a:cs typeface="Courier"/>
              </a:rPr>
              <a:t>-1</a:t>
            </a:r>
            <a:r>
              <a:rPr lang="en-US" sz="1200" dirty="0" smtClean="0">
                <a:solidFill>
                  <a:srgbClr val="000000"/>
                </a:solidFill>
                <a:latin typeface="Courier"/>
                <a:ea typeface="Courier"/>
                <a:cs typeface="Courier"/>
              </a:rPr>
              <a:t>) </a:t>
            </a:r>
          </a:p>
          <a:p>
            <a:pPr>
              <a:spcBef>
                <a:spcPts val="0"/>
              </a:spcBef>
              <a:buNone/>
            </a:pPr>
            <a:r>
              <a:rPr lang="en-US" sz="1200" b="1" dirty="0" smtClean="0">
                <a:solidFill>
                  <a:srgbClr val="0073FF"/>
                </a:solidFill>
                <a:latin typeface="Courier"/>
                <a:ea typeface="Courier"/>
                <a:cs typeface="Courier"/>
              </a:rPr>
              <a:t> 21  </a:t>
            </a:r>
            <a:r>
              <a:rPr lang="en-US" sz="1200" dirty="0" smtClean="0">
                <a:solidFill>
                  <a:srgbClr val="000000"/>
                </a:solidFill>
                <a:latin typeface="Courier"/>
                <a:ea typeface="Courier"/>
                <a:cs typeface="Courier"/>
              </a:rPr>
              <a:t>         {</a:t>
            </a:r>
          </a:p>
          <a:p>
            <a:pPr>
              <a:spcBef>
                <a:spcPts val="0"/>
              </a:spcBef>
              <a:buNone/>
            </a:pPr>
            <a:r>
              <a:rPr lang="en-US" sz="1200" b="1" dirty="0" smtClean="0">
                <a:solidFill>
                  <a:srgbClr val="0073FF"/>
                </a:solidFill>
                <a:latin typeface="Courier"/>
                <a:ea typeface="Courier"/>
                <a:cs typeface="Courier"/>
              </a:rPr>
              <a:t> 22  </a:t>
            </a:r>
            <a:r>
              <a:rPr lang="en-US" sz="1200" dirty="0" smtClean="0">
                <a:solidFill>
                  <a:srgbClr val="000000"/>
                </a:solidFill>
                <a:latin typeface="Courier"/>
                <a:ea typeface="Courier"/>
                <a:cs typeface="Courier"/>
              </a:rPr>
              <a:t>            done = </a:t>
            </a:r>
            <a:r>
              <a:rPr lang="en-US" sz="1200" dirty="0" smtClean="0">
                <a:solidFill>
                  <a:srgbClr val="66FF19"/>
                </a:solidFill>
                <a:latin typeface="Courier"/>
                <a:ea typeface="Courier"/>
                <a:cs typeface="Courier"/>
              </a:rPr>
              <a:t>true</a:t>
            </a:r>
            <a:r>
              <a:rPr lang="en-US" sz="1200" dirty="0" smtClean="0">
                <a:solidFill>
                  <a:srgbClr val="000000"/>
                </a:solidFill>
                <a:latin typeface="Courier"/>
                <a:ea typeface="Courier"/>
                <a:cs typeface="Courier"/>
              </a:rPr>
              <a:t>;</a:t>
            </a:r>
          </a:p>
          <a:p>
            <a:pPr>
              <a:spcBef>
                <a:spcPts val="0"/>
              </a:spcBef>
              <a:buNone/>
            </a:pPr>
            <a:r>
              <a:rPr lang="en-US" sz="1200" b="1" dirty="0" smtClean="0">
                <a:solidFill>
                  <a:srgbClr val="0073FF"/>
                </a:solidFill>
                <a:latin typeface="Courier"/>
                <a:ea typeface="Courier"/>
                <a:cs typeface="Courier"/>
              </a:rPr>
              <a:t> 23  </a:t>
            </a:r>
            <a:r>
              <a:rPr lang="en-US" sz="1200" dirty="0" smtClean="0">
                <a:solidFill>
                  <a:srgbClr val="000000"/>
                </a:solidFill>
                <a:latin typeface="Courier"/>
                <a:ea typeface="Courier"/>
                <a:cs typeface="Courier"/>
              </a:rPr>
              <a:t>         }</a:t>
            </a:r>
          </a:p>
          <a:p>
            <a:pPr>
              <a:spcBef>
                <a:spcPts val="0"/>
              </a:spcBef>
              <a:buNone/>
            </a:pPr>
            <a:r>
              <a:rPr lang="en-US" sz="1200" b="1" dirty="0" smtClean="0">
                <a:solidFill>
                  <a:srgbClr val="0073FF"/>
                </a:solidFill>
                <a:latin typeface="Courier"/>
                <a:ea typeface="Courier"/>
                <a:cs typeface="Courier"/>
              </a:rPr>
              <a:t> 24  </a:t>
            </a:r>
            <a:r>
              <a:rPr lang="en-US" sz="1200" dirty="0" smtClean="0">
                <a:solidFill>
                  <a:srgbClr val="000000"/>
                </a:solidFill>
                <a:latin typeface="Courier"/>
                <a:ea typeface="Courier"/>
                <a:cs typeface="Courier"/>
              </a:rPr>
              <a:t>         </a:t>
            </a:r>
            <a:r>
              <a:rPr lang="en-US" sz="1200" dirty="0" smtClean="0">
                <a:solidFill>
                  <a:srgbClr val="CC0066"/>
                </a:solidFill>
                <a:latin typeface="Courier"/>
                <a:ea typeface="Courier"/>
                <a:cs typeface="Courier"/>
              </a:rPr>
              <a:t>else</a:t>
            </a:r>
          </a:p>
          <a:p>
            <a:pPr>
              <a:spcBef>
                <a:spcPts val="0"/>
              </a:spcBef>
              <a:buNone/>
            </a:pPr>
            <a:r>
              <a:rPr lang="en-US" sz="1200" b="1" dirty="0" smtClean="0">
                <a:solidFill>
                  <a:srgbClr val="0073FF"/>
                </a:solidFill>
                <a:latin typeface="Courier"/>
                <a:ea typeface="Courier"/>
                <a:cs typeface="Courier"/>
              </a:rPr>
              <a:t> 25  </a:t>
            </a:r>
            <a:r>
              <a:rPr lang="en-US" sz="1200" dirty="0" smtClean="0">
                <a:solidFill>
                  <a:srgbClr val="000000"/>
                </a:solidFill>
                <a:latin typeface="Courier"/>
                <a:ea typeface="Courier"/>
                <a:cs typeface="Courier"/>
              </a:rPr>
              <a:t>         {</a:t>
            </a:r>
          </a:p>
          <a:p>
            <a:pPr>
              <a:spcBef>
                <a:spcPts val="0"/>
              </a:spcBef>
              <a:buNone/>
            </a:pPr>
            <a:r>
              <a:rPr lang="en-US" sz="1200" b="1" dirty="0" smtClean="0">
                <a:solidFill>
                  <a:srgbClr val="0073FF"/>
                </a:solidFill>
                <a:latin typeface="Courier"/>
                <a:ea typeface="Courier"/>
                <a:cs typeface="Courier"/>
              </a:rPr>
              <a:t> 26  </a:t>
            </a:r>
            <a:r>
              <a:rPr lang="en-US" sz="1200" dirty="0" smtClean="0">
                <a:solidFill>
                  <a:srgbClr val="000000"/>
                </a:solidFill>
                <a:latin typeface="Courier"/>
                <a:ea typeface="Courier"/>
                <a:cs typeface="Courier"/>
              </a:rPr>
              <a:t>            </a:t>
            </a:r>
            <a:r>
              <a:rPr lang="en-US" sz="1200" dirty="0" err="1" smtClean="0">
                <a:solidFill>
                  <a:srgbClr val="CC0066"/>
                </a:solidFill>
                <a:latin typeface="Courier"/>
                <a:ea typeface="Courier"/>
                <a:cs typeface="Courier"/>
              </a:rPr>
              <a:t>int</a:t>
            </a:r>
            <a:r>
              <a:rPr lang="en-US" sz="1200" dirty="0" smtClean="0">
                <a:solidFill>
                  <a:srgbClr val="000000"/>
                </a:solidFill>
                <a:latin typeface="Courier"/>
                <a:ea typeface="Courier"/>
                <a:cs typeface="Courier"/>
              </a:rPr>
              <a:t> pos = </a:t>
            </a:r>
            <a:r>
              <a:rPr lang="en-US" sz="1200" dirty="0" err="1" smtClean="0">
                <a:solidFill>
                  <a:srgbClr val="000000"/>
                </a:solidFill>
                <a:latin typeface="Courier"/>
                <a:ea typeface="Courier"/>
                <a:cs typeface="Courier"/>
              </a:rPr>
              <a:t>LinearSearcher.search(a</a:t>
            </a:r>
            <a:r>
              <a:rPr lang="en-US" sz="1200" dirty="0" smtClean="0">
                <a:solidFill>
                  <a:srgbClr val="000000"/>
                </a:solidFill>
                <a:latin typeface="Courier"/>
                <a:ea typeface="Courier"/>
                <a:cs typeface="Courier"/>
              </a:rPr>
              <a:t>, </a:t>
            </a:r>
            <a:r>
              <a:rPr lang="en-US" sz="1200" dirty="0" err="1" smtClean="0">
                <a:solidFill>
                  <a:srgbClr val="000000"/>
                </a:solidFill>
                <a:latin typeface="Courier"/>
                <a:ea typeface="Courier"/>
                <a:cs typeface="Courier"/>
              </a:rPr>
              <a:t>n</a:t>
            </a:r>
            <a:r>
              <a:rPr lang="en-US" sz="1200" dirty="0" smtClean="0">
                <a:solidFill>
                  <a:srgbClr val="000000"/>
                </a:solidFill>
                <a:latin typeface="Courier"/>
                <a:ea typeface="Courier"/>
                <a:cs typeface="Courier"/>
              </a:rPr>
              <a:t>);</a:t>
            </a:r>
          </a:p>
          <a:p>
            <a:pPr>
              <a:spcBef>
                <a:spcPts val="0"/>
              </a:spcBef>
              <a:buNone/>
            </a:pPr>
            <a:r>
              <a:rPr lang="en-US" sz="1200" b="1" dirty="0" smtClean="0">
                <a:solidFill>
                  <a:srgbClr val="0073FF"/>
                </a:solidFill>
                <a:latin typeface="Courier"/>
                <a:ea typeface="Courier"/>
                <a:cs typeface="Courier"/>
              </a:rPr>
              <a:t> 27  </a:t>
            </a:r>
            <a:r>
              <a:rPr lang="en-US" sz="1200" dirty="0" smtClean="0">
                <a:solidFill>
                  <a:srgbClr val="000000"/>
                </a:solidFill>
                <a:latin typeface="Courier"/>
                <a:ea typeface="Courier"/>
                <a:cs typeface="Courier"/>
              </a:rPr>
              <a:t>            </a:t>
            </a:r>
            <a:r>
              <a:rPr lang="en-US" sz="1200" dirty="0" err="1" smtClean="0">
                <a:solidFill>
                  <a:srgbClr val="000000"/>
                </a:solidFill>
                <a:latin typeface="Courier"/>
                <a:ea typeface="Courier"/>
                <a:cs typeface="Courier"/>
              </a:rPr>
              <a:t>System.out.println(</a:t>
            </a:r>
            <a:r>
              <a:rPr lang="en-US" sz="1200" dirty="0" err="1" smtClean="0">
                <a:solidFill>
                  <a:srgbClr val="32E598"/>
                </a:solidFill>
                <a:latin typeface="Courier"/>
                <a:ea typeface="Courier"/>
                <a:cs typeface="Courier"/>
              </a:rPr>
              <a:t>"Found</a:t>
            </a:r>
            <a:r>
              <a:rPr lang="en-US" sz="1200" dirty="0" smtClean="0">
                <a:solidFill>
                  <a:srgbClr val="32E598"/>
                </a:solidFill>
                <a:latin typeface="Courier"/>
                <a:ea typeface="Courier"/>
                <a:cs typeface="Courier"/>
              </a:rPr>
              <a:t> in position "</a:t>
            </a:r>
            <a:r>
              <a:rPr lang="en-US" sz="1200" dirty="0" smtClean="0">
                <a:solidFill>
                  <a:srgbClr val="000000"/>
                </a:solidFill>
                <a:latin typeface="Courier"/>
                <a:ea typeface="Courier"/>
                <a:cs typeface="Courier"/>
              </a:rPr>
              <a:t> + pos);</a:t>
            </a:r>
          </a:p>
          <a:p>
            <a:pPr>
              <a:spcBef>
                <a:spcPts val="0"/>
              </a:spcBef>
              <a:buNone/>
            </a:pPr>
            <a:r>
              <a:rPr lang="en-US" sz="1200" b="1" dirty="0" smtClean="0">
                <a:solidFill>
                  <a:srgbClr val="0073FF"/>
                </a:solidFill>
                <a:latin typeface="Courier"/>
                <a:ea typeface="Courier"/>
                <a:cs typeface="Courier"/>
              </a:rPr>
              <a:t> 28  </a:t>
            </a:r>
            <a:r>
              <a:rPr lang="en-US" sz="1200" dirty="0" smtClean="0">
                <a:solidFill>
                  <a:srgbClr val="000000"/>
                </a:solidFill>
                <a:latin typeface="Courier"/>
                <a:ea typeface="Courier"/>
                <a:cs typeface="Courier"/>
              </a:rPr>
              <a:t>         }</a:t>
            </a:r>
          </a:p>
          <a:p>
            <a:pPr>
              <a:spcBef>
                <a:spcPts val="0"/>
              </a:spcBef>
              <a:buNone/>
            </a:pPr>
            <a:r>
              <a:rPr lang="en-US" sz="1200" b="1" dirty="0" smtClean="0">
                <a:solidFill>
                  <a:srgbClr val="0073FF"/>
                </a:solidFill>
                <a:latin typeface="Courier"/>
                <a:ea typeface="Courier"/>
                <a:cs typeface="Courier"/>
              </a:rPr>
              <a:t> 29  </a:t>
            </a:r>
            <a:r>
              <a:rPr lang="en-US" sz="1200" dirty="0" smtClean="0">
                <a:solidFill>
                  <a:srgbClr val="000000"/>
                </a:solidFill>
                <a:latin typeface="Courier"/>
                <a:ea typeface="Courier"/>
                <a:cs typeface="Courier"/>
              </a:rPr>
              <a:t>      }</a:t>
            </a:r>
          </a:p>
          <a:p>
            <a:pPr>
              <a:spcBef>
                <a:spcPts val="0"/>
              </a:spcBef>
              <a:buNone/>
            </a:pPr>
            <a:r>
              <a:rPr lang="en-US" sz="1200" b="1" dirty="0" smtClean="0">
                <a:solidFill>
                  <a:srgbClr val="0073FF"/>
                </a:solidFill>
                <a:latin typeface="Courier"/>
                <a:ea typeface="Courier"/>
                <a:cs typeface="Courier"/>
              </a:rPr>
              <a:t> 30  </a:t>
            </a:r>
            <a:r>
              <a:rPr lang="en-US" sz="1200" dirty="0" smtClean="0">
                <a:solidFill>
                  <a:srgbClr val="000000"/>
                </a:solidFill>
                <a:latin typeface="Courier"/>
                <a:ea typeface="Courier"/>
                <a:cs typeface="Courier"/>
              </a:rPr>
              <a:t>   }</a:t>
            </a:r>
          </a:p>
          <a:p>
            <a:pPr>
              <a:spcBef>
                <a:spcPts val="0"/>
              </a:spcBef>
              <a:buNone/>
            </a:pPr>
            <a:r>
              <a:rPr lang="en-US" sz="1200" b="1" dirty="0" smtClean="0">
                <a:solidFill>
                  <a:srgbClr val="0073FF"/>
                </a:solidFill>
                <a:latin typeface="Courier"/>
                <a:ea typeface="Courier"/>
                <a:cs typeface="Courier"/>
              </a:rPr>
              <a:t> 31  </a:t>
            </a:r>
            <a:r>
              <a:rPr lang="en-US" sz="1200" dirty="0" smtClean="0">
                <a:solidFill>
                  <a:srgbClr val="000000"/>
                </a:solidFill>
                <a:latin typeface="Courier"/>
                <a:ea typeface="Courier"/>
                <a:cs typeface="Courier"/>
              </a:rPr>
              <a:t>}</a:t>
            </a:r>
            <a:endParaRPr lang="en-US" sz="1200" b="1" dirty="0" smtClean="0">
              <a:solidFill>
                <a:srgbClr val="0073FF"/>
              </a:solidFill>
              <a:latin typeface="Courier"/>
              <a:ea typeface="Courier"/>
              <a:cs typeface="Courier"/>
            </a:endParaRPr>
          </a:p>
        </p:txBody>
      </p:sp>
      <p:sp>
        <p:nvSpPr>
          <p:cNvPr id="4" name="Text Box 7"/>
          <p:cNvSpPr txBox="1">
            <a:spLocks noChangeArrowheads="1"/>
          </p:cNvSpPr>
          <p:nvPr/>
        </p:nvSpPr>
        <p:spPr bwMode="auto">
          <a:xfrm>
            <a:off x="7162800" y="5791200"/>
            <a:ext cx="1524000" cy="366713"/>
          </a:xfrm>
          <a:prstGeom prst="rect">
            <a:avLst/>
          </a:prstGeom>
          <a:noFill/>
          <a:ln w="9525">
            <a:noFill/>
            <a:miter lim="800000"/>
            <a:headEnd/>
            <a:tailEnd/>
          </a:ln>
        </p:spPr>
        <p:txBody>
          <a:bodyPr>
            <a:prstTxWarp prst="textNoShape">
              <a:avLst/>
            </a:prstTxWarp>
            <a:spAutoFit/>
          </a:bodyPr>
          <a:lstStyle/>
          <a:p>
            <a:pPr>
              <a:spcBef>
                <a:spcPct val="50000"/>
              </a:spcBef>
            </a:pPr>
            <a:r>
              <a:rPr lang="en-US" b="1" i="1" dirty="0"/>
              <a:t>Continued</a:t>
            </a:r>
          </a:p>
        </p:txBody>
      </p:sp>
    </p:spTree>
  </p:cSld>
  <p:clrMapOvr>
    <a:masterClrMapping/>
  </p:clrMapOvr>
  <p:timing>
    <p:tnLst>
      <p:par>
        <p:cTn xmlns:p14="http://schemas.microsoft.com/office/powerpoint/2010/mai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section_6_1/</a:t>
            </a:r>
            <a:r>
              <a:rPr lang="en-US" dirty="0" smtClean="0">
                <a:hlinkClick r:id="rId2" action="ppaction://hlinkfile"/>
              </a:rPr>
              <a:t>LinearSearchDemo.java</a:t>
            </a:r>
            <a:endParaRPr lang="en-US" dirty="0"/>
          </a:p>
        </p:txBody>
      </p:sp>
      <p:sp>
        <p:nvSpPr>
          <p:cNvPr id="4" name="Content Placeholder 2"/>
          <p:cNvSpPr txBox="1">
            <a:spLocks/>
          </p:cNvSpPr>
          <p:nvPr/>
        </p:nvSpPr>
        <p:spPr>
          <a:xfrm>
            <a:off x="0" y="903997"/>
            <a:ext cx="9134475" cy="3056370"/>
          </a:xfrm>
          <a:prstGeom prst="rect">
            <a:avLst/>
          </a:prstGeom>
        </p:spPr>
        <p:txBody>
          <a:bodyPr vert="horz" lIns="91440" tIns="45720" rIns="91440" bIns="45720" rtlCol="0">
            <a:normAutofit/>
          </a:bodyPr>
          <a:lstStyle/>
          <a:p>
            <a:r>
              <a:rPr lang="en-US" sz="2400" b="1" dirty="0" smtClean="0">
                <a:latin typeface="Lucida Sans"/>
                <a:cs typeface="Lucida Sans"/>
              </a:rPr>
              <a:t>Program Run:</a:t>
            </a:r>
          </a:p>
          <a:p>
            <a:endParaRPr lang="en-US" sz="2400" b="1" dirty="0" smtClean="0">
              <a:latin typeface="Lucida Sans"/>
              <a:cs typeface="Lucida Sans"/>
            </a:endParaRPr>
          </a:p>
          <a:p>
            <a:r>
              <a:rPr lang="en-US" sz="1400" dirty="0" smtClean="0">
                <a:solidFill>
                  <a:srgbClr val="6E8080"/>
                </a:solidFill>
                <a:latin typeface="Lucida Sans Typewriter"/>
                <a:ea typeface="Courier New" charset="0"/>
                <a:cs typeface="Courier New" charset="0"/>
              </a:rPr>
              <a:t>[46, 99, 45, 57, 64, 95, 81, 69, 11, 97, 6, 85, 61, 88, 29, 65, 83, 88, 45, 88]</a:t>
            </a:r>
          </a:p>
          <a:p>
            <a:r>
              <a:rPr lang="en-US" sz="1400" dirty="0" smtClean="0">
                <a:solidFill>
                  <a:srgbClr val="6E8080"/>
                </a:solidFill>
                <a:latin typeface="Lucida Sans Typewriter"/>
                <a:ea typeface="Courier New" charset="0"/>
                <a:cs typeface="Courier New" charset="0"/>
              </a:rPr>
              <a:t>Enter number to search for, -1 to quit: </a:t>
            </a:r>
            <a:r>
              <a:rPr lang="en-US" sz="1400" dirty="0" smtClean="0">
                <a:solidFill>
                  <a:srgbClr val="006CB8"/>
                </a:solidFill>
                <a:latin typeface="Lucida Sans Typewriter"/>
                <a:ea typeface="Courier New" charset="0"/>
                <a:cs typeface="Courier New" charset="0"/>
              </a:rPr>
              <a:t>12</a:t>
            </a:r>
          </a:p>
          <a:p>
            <a:r>
              <a:rPr lang="en-US" sz="1400" dirty="0" smtClean="0">
                <a:solidFill>
                  <a:srgbClr val="6E8080"/>
                </a:solidFill>
                <a:latin typeface="Lucida Sans Typewriter"/>
                <a:ea typeface="Courier New" charset="0"/>
                <a:cs typeface="Courier New" charset="0"/>
              </a:rPr>
              <a:t>Found in position -1</a:t>
            </a:r>
          </a:p>
          <a:p>
            <a:r>
              <a:rPr lang="en-US" sz="1400" dirty="0" smtClean="0">
                <a:solidFill>
                  <a:srgbClr val="6E8080"/>
                </a:solidFill>
                <a:latin typeface="Lucida Sans Typewriter"/>
                <a:ea typeface="Courier New" charset="0"/>
                <a:cs typeface="Courier New" charset="0"/>
              </a:rPr>
              <a:t>Enter number to search for, -1 to quit: </a:t>
            </a:r>
            <a:r>
              <a:rPr lang="en-US" sz="1400" dirty="0" smtClean="0">
                <a:solidFill>
                  <a:srgbClr val="006CB8"/>
                </a:solidFill>
                <a:latin typeface="Lucida Sans Typewriter"/>
                <a:ea typeface="Courier New" charset="0"/>
                <a:cs typeface="Courier New" charset="0"/>
              </a:rPr>
              <a:t>-1</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Self Check 14.11</a:t>
            </a:r>
            <a:endParaRPr lang="en-US" dirty="0"/>
          </a:p>
        </p:txBody>
      </p:sp>
      <p:sp>
        <p:nvSpPr>
          <p:cNvPr id="8" name="Content Placeholder 5"/>
          <p:cNvSpPr>
            <a:spLocks noGrp="1"/>
          </p:cNvSpPr>
          <p:nvPr>
            <p:ph idx="4294967295"/>
          </p:nvPr>
        </p:nvSpPr>
        <p:spPr>
          <a:xfrm>
            <a:off x="599372" y="2400251"/>
            <a:ext cx="8535664" cy="3389988"/>
          </a:xfrm>
        </p:spPr>
        <p:txBody>
          <a:bodyPr>
            <a:normAutofit/>
          </a:bodyPr>
          <a:lstStyle/>
          <a:p>
            <a:pPr>
              <a:buNone/>
            </a:pPr>
            <a:r>
              <a:rPr lang="en-US" b="1" dirty="0" smtClean="0"/>
              <a:t>Answer:</a:t>
            </a:r>
            <a:r>
              <a:rPr lang="en-US" dirty="0" smtClean="0"/>
              <a:t> On average, you'd make 500,000 comparisons. </a:t>
            </a:r>
            <a:endParaRPr lang="en-US" dirty="0"/>
          </a:p>
        </p:txBody>
      </p:sp>
      <p:sp>
        <p:nvSpPr>
          <p:cNvPr id="9" name="Content Placeholder 5"/>
          <p:cNvSpPr>
            <a:spLocks noGrp="1"/>
          </p:cNvSpPr>
          <p:nvPr>
            <p:ph idx="4294967295"/>
          </p:nvPr>
        </p:nvSpPr>
        <p:spPr>
          <a:xfrm>
            <a:off x="0" y="958813"/>
            <a:ext cx="9135036" cy="1236607"/>
          </a:xfrm>
        </p:spPr>
        <p:txBody>
          <a:bodyPr/>
          <a:lstStyle/>
          <a:p>
            <a:pPr>
              <a:buNone/>
            </a:pPr>
            <a:r>
              <a:rPr lang="en-US" dirty="0" smtClean="0"/>
              <a:t>	Suppose you need to look through 1,000,000 records to find a telephone number. How many records do you expect to search before finding the number? </a:t>
            </a:r>
            <a:endParaRPr lang="en-US" dirty="0"/>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Self Check 14.12</a:t>
            </a:r>
            <a:endParaRPr lang="en-US" dirty="0"/>
          </a:p>
        </p:txBody>
      </p:sp>
      <p:sp>
        <p:nvSpPr>
          <p:cNvPr id="8" name="Content Placeholder 5"/>
          <p:cNvSpPr>
            <a:spLocks noGrp="1"/>
          </p:cNvSpPr>
          <p:nvPr>
            <p:ph idx="4294967295"/>
          </p:nvPr>
        </p:nvSpPr>
        <p:spPr>
          <a:xfrm>
            <a:off x="599371" y="2506830"/>
            <a:ext cx="8535664" cy="3389988"/>
          </a:xfrm>
        </p:spPr>
        <p:txBody>
          <a:bodyPr>
            <a:normAutofit/>
          </a:bodyPr>
          <a:lstStyle/>
          <a:p>
            <a:pPr>
              <a:buNone/>
            </a:pPr>
            <a:r>
              <a:rPr lang="en-US" b="1" dirty="0" smtClean="0"/>
              <a:t>Answer:</a:t>
            </a:r>
            <a:r>
              <a:rPr lang="en-US" dirty="0" smtClean="0"/>
              <a:t> The search method returns the index at which the match occurs, not the data stored at that location. </a:t>
            </a:r>
            <a:endParaRPr lang="en-US" dirty="0"/>
          </a:p>
        </p:txBody>
      </p:sp>
      <p:sp>
        <p:nvSpPr>
          <p:cNvPr id="9" name="Content Placeholder 5"/>
          <p:cNvSpPr>
            <a:spLocks noGrp="1"/>
          </p:cNvSpPr>
          <p:nvPr>
            <p:ph idx="4294967295"/>
          </p:nvPr>
        </p:nvSpPr>
        <p:spPr>
          <a:xfrm>
            <a:off x="143394" y="958814"/>
            <a:ext cx="8991641" cy="1322702"/>
          </a:xfrm>
        </p:spPr>
        <p:txBody>
          <a:bodyPr>
            <a:normAutofit lnSpcReduction="10000"/>
          </a:bodyPr>
          <a:lstStyle/>
          <a:p>
            <a:pPr>
              <a:buNone/>
            </a:pPr>
            <a:r>
              <a:rPr lang="en-US" dirty="0" smtClean="0"/>
              <a:t>Why can't you use a “for each” loop</a:t>
            </a:r>
          </a:p>
          <a:p>
            <a:pPr>
              <a:buNone/>
            </a:pPr>
            <a:r>
              <a:rPr lang="en-US" dirty="0" smtClean="0">
                <a:solidFill>
                  <a:srgbClr val="6E8080"/>
                </a:solidFill>
                <a:latin typeface="Lucida Sans Typewriter"/>
                <a:ea typeface="Courier New" charset="0"/>
                <a:cs typeface="Courier New" charset="0"/>
              </a:rPr>
              <a:t>	for (</a:t>
            </a:r>
            <a:r>
              <a:rPr lang="en-US" dirty="0" err="1" smtClean="0">
                <a:solidFill>
                  <a:srgbClr val="6E8080"/>
                </a:solidFill>
                <a:latin typeface="Lucida Sans Typewriter"/>
                <a:ea typeface="Courier New" charset="0"/>
                <a:cs typeface="Courier New" charset="0"/>
              </a:rPr>
              <a:t>int</a:t>
            </a:r>
            <a:r>
              <a:rPr lang="en-US" dirty="0" smtClean="0">
                <a:solidFill>
                  <a:srgbClr val="6E8080"/>
                </a:solidFill>
                <a:latin typeface="Lucida Sans Typewriter"/>
                <a:ea typeface="Courier New" charset="0"/>
                <a:cs typeface="Courier New" charset="0"/>
              </a:rPr>
              <a:t> element : a)</a:t>
            </a:r>
            <a:endParaRPr lang="en-US" dirty="0" smtClean="0"/>
          </a:p>
          <a:p>
            <a:pPr>
              <a:buNone/>
            </a:pPr>
            <a:r>
              <a:rPr lang="en-US" dirty="0" smtClean="0"/>
              <a:t>in the search method? </a:t>
            </a:r>
            <a:endParaRPr lang="en-US" dirty="0"/>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smtClean="0"/>
              <a:t>Binary Search</a:t>
            </a:r>
            <a:endParaRPr lang="en-US" dirty="0"/>
          </a:p>
        </p:txBody>
      </p:sp>
      <p:sp>
        <p:nvSpPr>
          <p:cNvPr id="3" name="Content Placeholder 2"/>
          <p:cNvSpPr>
            <a:spLocks noGrp="1"/>
          </p:cNvSpPr>
          <p:nvPr>
            <p:ph idx="4294967295"/>
          </p:nvPr>
        </p:nvSpPr>
        <p:spPr>
          <a:xfrm>
            <a:off x="9525" y="921456"/>
            <a:ext cx="9134475" cy="5664807"/>
          </a:xfrm>
        </p:spPr>
        <p:txBody>
          <a:bodyPr/>
          <a:lstStyle/>
          <a:p>
            <a:r>
              <a:rPr lang="en-US" dirty="0" smtClean="0"/>
              <a:t>A binary search locates a value in a </a:t>
            </a:r>
            <a:r>
              <a:rPr lang="en-US" b="1" dirty="0" smtClean="0"/>
              <a:t>sorted</a:t>
            </a:r>
            <a:r>
              <a:rPr lang="en-US" dirty="0" smtClean="0"/>
              <a:t> array by: </a:t>
            </a:r>
          </a:p>
          <a:p>
            <a:pPr lvl="1"/>
            <a:r>
              <a:rPr lang="en-US" dirty="0" smtClean="0"/>
              <a:t>Determining whether the value occurs in the first or second half </a:t>
            </a:r>
          </a:p>
          <a:p>
            <a:pPr lvl="1"/>
            <a:r>
              <a:rPr lang="en-US" dirty="0" smtClean="0"/>
              <a:t>Then repeating the search in one of the halves </a:t>
            </a:r>
          </a:p>
          <a:p>
            <a:r>
              <a:rPr lang="en-US" dirty="0" smtClean="0"/>
              <a:t>The size of the search is cut in half with each step.</a:t>
            </a:r>
            <a:endParaRPr lang="en-US" dirty="0"/>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smtClean="0"/>
              <a:t>Binary Search</a:t>
            </a:r>
            <a:endParaRPr lang="en-US" dirty="0"/>
          </a:p>
        </p:txBody>
      </p:sp>
      <p:sp>
        <p:nvSpPr>
          <p:cNvPr id="3" name="Content Placeholder 2"/>
          <p:cNvSpPr>
            <a:spLocks noGrp="1"/>
          </p:cNvSpPr>
          <p:nvPr>
            <p:ph idx="4294967295"/>
          </p:nvPr>
        </p:nvSpPr>
        <p:spPr>
          <a:xfrm>
            <a:off x="9525" y="921456"/>
            <a:ext cx="9134475" cy="5664807"/>
          </a:xfrm>
        </p:spPr>
        <p:txBody>
          <a:bodyPr/>
          <a:lstStyle/>
          <a:p>
            <a:r>
              <a:rPr lang="en-US" dirty="0" smtClean="0"/>
              <a:t>Searching for 15 in this array </a:t>
            </a:r>
            <a:br>
              <a:rPr lang="en-US" dirty="0" smtClean="0"/>
            </a:br>
            <a:r>
              <a:rPr lang="en-US" dirty="0" smtClean="0"/>
              <a:t/>
            </a:r>
            <a:br>
              <a:rPr lang="en-US" dirty="0" smtClean="0"/>
            </a:br>
            <a:endParaRPr lang="en-US" dirty="0" smtClean="0"/>
          </a:p>
          <a:p>
            <a:r>
              <a:rPr lang="en-US" dirty="0" smtClean="0"/>
              <a:t>The last value in the first half is 9 </a:t>
            </a:r>
          </a:p>
          <a:p>
            <a:pPr lvl="1"/>
            <a:r>
              <a:rPr lang="en-US" dirty="0" smtClean="0"/>
              <a:t>So look in the second (darker colored) half</a:t>
            </a:r>
            <a:br>
              <a:rPr lang="en-US" dirty="0" smtClean="0"/>
            </a:br>
            <a:endParaRPr lang="en-US" dirty="0" smtClean="0"/>
          </a:p>
          <a:p>
            <a:endParaRPr lang="en-US" dirty="0" smtClean="0"/>
          </a:p>
          <a:p>
            <a:r>
              <a:rPr lang="en-US" dirty="0" smtClean="0"/>
              <a:t>The last value of the first half of this sequence is 17 </a:t>
            </a:r>
          </a:p>
          <a:p>
            <a:pPr lvl="1"/>
            <a:r>
              <a:rPr lang="en-US" dirty="0" smtClean="0"/>
              <a:t>Look in the darker colored sequence </a:t>
            </a:r>
            <a:br>
              <a:rPr lang="en-US" dirty="0" smtClean="0"/>
            </a:br>
            <a:endParaRPr lang="en-US" dirty="0" smtClean="0"/>
          </a:p>
          <a:p>
            <a:pPr lvl="1"/>
            <a:endParaRPr lang="en-US" dirty="0" smtClean="0"/>
          </a:p>
        </p:txBody>
      </p:sp>
      <p:pic>
        <p:nvPicPr>
          <p:cNvPr id="4" name="Picture 3" descr="binary_search1.png"/>
          <p:cNvPicPr>
            <a:picLocks noChangeAspect="1"/>
          </p:cNvPicPr>
          <p:nvPr/>
        </p:nvPicPr>
        <p:blipFill>
          <a:blip r:embed="rId2"/>
          <a:stretch>
            <a:fillRect/>
          </a:stretch>
        </p:blipFill>
        <p:spPr>
          <a:xfrm>
            <a:off x="388419" y="1345233"/>
            <a:ext cx="2254120" cy="631154"/>
          </a:xfrm>
          <a:prstGeom prst="rect">
            <a:avLst/>
          </a:prstGeom>
        </p:spPr>
      </p:pic>
      <p:pic>
        <p:nvPicPr>
          <p:cNvPr id="5" name="Picture 4" descr="binary_search2.png"/>
          <p:cNvPicPr>
            <a:picLocks noChangeAspect="1"/>
          </p:cNvPicPr>
          <p:nvPr/>
        </p:nvPicPr>
        <p:blipFill>
          <a:blip r:embed="rId3"/>
          <a:stretch>
            <a:fillRect/>
          </a:stretch>
        </p:blipFill>
        <p:spPr>
          <a:xfrm>
            <a:off x="388419" y="2860300"/>
            <a:ext cx="2254120" cy="644034"/>
          </a:xfrm>
          <a:prstGeom prst="rect">
            <a:avLst/>
          </a:prstGeom>
        </p:spPr>
      </p:pic>
      <p:pic>
        <p:nvPicPr>
          <p:cNvPr id="6" name="Picture 5" descr="binary_search3.png"/>
          <p:cNvPicPr>
            <a:picLocks noChangeAspect="1"/>
          </p:cNvPicPr>
          <p:nvPr/>
        </p:nvPicPr>
        <p:blipFill>
          <a:blip r:embed="rId4"/>
          <a:stretch>
            <a:fillRect/>
          </a:stretch>
        </p:blipFill>
        <p:spPr>
          <a:xfrm>
            <a:off x="336896" y="4445692"/>
            <a:ext cx="2305643" cy="592512"/>
          </a:xfrm>
          <a:prstGeom prst="rect">
            <a:avLst/>
          </a:prstGeom>
        </p:spPr>
      </p:pic>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smtClean="0"/>
              <a:t>Binary Search</a:t>
            </a:r>
            <a:endParaRPr lang="en-US" dirty="0"/>
          </a:p>
        </p:txBody>
      </p:sp>
      <p:sp>
        <p:nvSpPr>
          <p:cNvPr id="3" name="Content Placeholder 2"/>
          <p:cNvSpPr>
            <a:spLocks noGrp="1"/>
          </p:cNvSpPr>
          <p:nvPr>
            <p:ph idx="4294967295"/>
          </p:nvPr>
        </p:nvSpPr>
        <p:spPr>
          <a:xfrm>
            <a:off x="9525" y="921456"/>
            <a:ext cx="9134475" cy="5664807"/>
          </a:xfrm>
        </p:spPr>
        <p:txBody>
          <a:bodyPr/>
          <a:lstStyle/>
          <a:p>
            <a:r>
              <a:rPr lang="en-US" dirty="0" smtClean="0"/>
              <a:t>The last value of the first half of this very short sequence is 12, </a:t>
            </a:r>
          </a:p>
          <a:p>
            <a:pPr lvl="1"/>
            <a:r>
              <a:rPr lang="en-US" dirty="0" smtClean="0"/>
              <a:t>This is smaller than the value that we are searching,</a:t>
            </a:r>
          </a:p>
          <a:p>
            <a:pPr lvl="1"/>
            <a:r>
              <a:rPr lang="en-US" dirty="0" smtClean="0"/>
              <a:t>so we must look in the second half</a:t>
            </a:r>
            <a:br>
              <a:rPr lang="en-US" dirty="0" smtClean="0"/>
            </a:br>
            <a:endParaRPr lang="en-US" dirty="0" smtClean="0"/>
          </a:p>
          <a:p>
            <a:pPr lvl="1"/>
            <a:endParaRPr lang="en-US" dirty="0" smtClean="0"/>
          </a:p>
          <a:p>
            <a:r>
              <a:rPr lang="en-US" dirty="0" smtClean="0"/>
              <a:t>15 ≠ 17: we don't have a match </a:t>
            </a:r>
            <a:endParaRPr lang="en-US" dirty="0"/>
          </a:p>
        </p:txBody>
      </p:sp>
      <p:pic>
        <p:nvPicPr>
          <p:cNvPr id="7" name="Picture 6" descr="binary_search4.png"/>
          <p:cNvPicPr>
            <a:picLocks noChangeAspect="1"/>
          </p:cNvPicPr>
          <p:nvPr/>
        </p:nvPicPr>
        <p:blipFill>
          <a:blip r:embed="rId2"/>
          <a:stretch>
            <a:fillRect/>
          </a:stretch>
        </p:blipFill>
        <p:spPr>
          <a:xfrm>
            <a:off x="437910" y="2424306"/>
            <a:ext cx="2241240" cy="669796"/>
          </a:xfrm>
          <a:prstGeom prst="rect">
            <a:avLst/>
          </a:prstGeom>
        </p:spPr>
      </p:pic>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section_6_2/</a:t>
            </a:r>
            <a:r>
              <a:rPr lang="en-US" dirty="0" smtClean="0">
                <a:hlinkClick r:id="rId2" action="ppaction://hlinkfile"/>
              </a:rPr>
              <a:t>BinarySearcher.java</a:t>
            </a:r>
            <a:endParaRPr lang="en-US" dirty="0"/>
          </a:p>
        </p:txBody>
      </p:sp>
      <p:sp>
        <p:nvSpPr>
          <p:cNvPr id="3" name="Content Placeholder 2"/>
          <p:cNvSpPr>
            <a:spLocks noGrp="1"/>
          </p:cNvSpPr>
          <p:nvPr>
            <p:ph idx="4294967295"/>
          </p:nvPr>
        </p:nvSpPr>
        <p:spPr>
          <a:xfrm>
            <a:off x="0" y="762000"/>
            <a:ext cx="9134475" cy="5770454"/>
          </a:xfrm>
        </p:spPr>
        <p:txBody>
          <a:bodyPr>
            <a:noAutofit/>
          </a:bodyPr>
          <a:lstStyle/>
          <a:p>
            <a:pPr>
              <a:spcBef>
                <a:spcPts val="0"/>
              </a:spcBef>
              <a:buNone/>
            </a:pPr>
            <a:r>
              <a:rPr lang="en-US" sz="1200" b="1" dirty="0" smtClean="0">
                <a:solidFill>
                  <a:srgbClr val="0073FF"/>
                </a:solidFill>
                <a:latin typeface="Courier"/>
                <a:ea typeface="Courier"/>
                <a:cs typeface="Courier"/>
              </a:rPr>
              <a:t>  1  </a:t>
            </a:r>
            <a:r>
              <a:rPr lang="en-US" sz="1200" dirty="0" smtClean="0">
                <a:solidFill>
                  <a:srgbClr val="000000"/>
                </a:solidFill>
                <a:latin typeface="Courier"/>
                <a:ea typeface="Courier"/>
                <a:cs typeface="Courier"/>
              </a:rPr>
              <a:t>/**</a:t>
            </a:r>
          </a:p>
          <a:p>
            <a:pPr>
              <a:spcBef>
                <a:spcPts val="0"/>
              </a:spcBef>
              <a:buNone/>
            </a:pPr>
            <a:r>
              <a:rPr lang="en-US" sz="1200" b="1" dirty="0" smtClean="0">
                <a:solidFill>
                  <a:srgbClr val="0073FF"/>
                </a:solidFill>
                <a:latin typeface="Courier"/>
                <a:ea typeface="Courier"/>
                <a:cs typeface="Courier"/>
              </a:rPr>
              <a:t>  2  </a:t>
            </a:r>
            <a:r>
              <a:rPr lang="en-US" sz="1200" dirty="0" smtClean="0">
                <a:solidFill>
                  <a:srgbClr val="000000"/>
                </a:solidFill>
                <a:latin typeface="Courier"/>
                <a:ea typeface="Courier"/>
                <a:cs typeface="Courier"/>
              </a:rPr>
              <a:t>   </a:t>
            </a:r>
            <a:r>
              <a:rPr lang="en-US" sz="1200" dirty="0" smtClean="0">
                <a:solidFill>
                  <a:srgbClr val="0073FF"/>
                </a:solidFill>
                <a:latin typeface="Times"/>
                <a:ea typeface="Times"/>
                <a:cs typeface="Times"/>
              </a:rPr>
              <a:t>A class for executing binary searches in an array.</a:t>
            </a:r>
          </a:p>
          <a:p>
            <a:pPr>
              <a:spcBef>
                <a:spcPts val="0"/>
              </a:spcBef>
              <a:buNone/>
            </a:pPr>
            <a:r>
              <a:rPr lang="en-US" sz="1200" b="1" dirty="0" smtClean="0">
                <a:solidFill>
                  <a:srgbClr val="0073FF"/>
                </a:solidFill>
                <a:latin typeface="Courier"/>
                <a:ea typeface="Courier"/>
                <a:cs typeface="Courier"/>
              </a:rPr>
              <a:t>  3  </a:t>
            </a:r>
            <a:r>
              <a:rPr lang="en-US" sz="1200" dirty="0" smtClean="0">
                <a:solidFill>
                  <a:srgbClr val="000000"/>
                </a:solidFill>
                <a:latin typeface="Courier"/>
                <a:ea typeface="Courier"/>
                <a:cs typeface="Courier"/>
              </a:rPr>
              <a:t>*/</a:t>
            </a:r>
          </a:p>
          <a:p>
            <a:pPr>
              <a:spcBef>
                <a:spcPts val="0"/>
              </a:spcBef>
              <a:buNone/>
            </a:pPr>
            <a:r>
              <a:rPr lang="en-US" sz="1200" b="1" dirty="0" smtClean="0">
                <a:solidFill>
                  <a:srgbClr val="0073FF"/>
                </a:solidFill>
                <a:latin typeface="Courier"/>
                <a:ea typeface="Courier"/>
                <a:cs typeface="Courier"/>
              </a:rPr>
              <a:t>  4  </a:t>
            </a:r>
            <a:r>
              <a:rPr lang="en-US" sz="1200" dirty="0" smtClean="0">
                <a:solidFill>
                  <a:srgbClr val="CC0066"/>
                </a:solidFill>
                <a:latin typeface="Courier"/>
                <a:ea typeface="Courier"/>
                <a:cs typeface="Courier"/>
              </a:rPr>
              <a:t>public</a:t>
            </a:r>
            <a:r>
              <a:rPr lang="en-US" sz="1200" dirty="0" smtClean="0">
                <a:solidFill>
                  <a:srgbClr val="000000"/>
                </a:solidFill>
                <a:latin typeface="Courier"/>
                <a:ea typeface="Courier"/>
                <a:cs typeface="Courier"/>
              </a:rPr>
              <a:t> </a:t>
            </a:r>
            <a:r>
              <a:rPr lang="en-US" sz="1200" dirty="0" smtClean="0">
                <a:solidFill>
                  <a:srgbClr val="CC0066"/>
                </a:solidFill>
                <a:latin typeface="Courier"/>
                <a:ea typeface="Courier"/>
                <a:cs typeface="Courier"/>
              </a:rPr>
              <a:t>class</a:t>
            </a:r>
            <a:r>
              <a:rPr lang="en-US" sz="1200" dirty="0" smtClean="0">
                <a:solidFill>
                  <a:srgbClr val="000000"/>
                </a:solidFill>
                <a:latin typeface="Courier"/>
                <a:ea typeface="Courier"/>
                <a:cs typeface="Courier"/>
              </a:rPr>
              <a:t> </a:t>
            </a:r>
            <a:r>
              <a:rPr lang="en-US" sz="1200" dirty="0" err="1" smtClean="0">
                <a:solidFill>
                  <a:srgbClr val="000000"/>
                </a:solidFill>
                <a:latin typeface="Courier"/>
                <a:ea typeface="Courier"/>
                <a:cs typeface="Courier"/>
              </a:rPr>
              <a:t>BinarySearcher</a:t>
            </a:r>
            <a:endParaRPr lang="en-US" sz="1200" dirty="0" smtClean="0">
              <a:solidFill>
                <a:srgbClr val="000000"/>
              </a:solidFill>
              <a:latin typeface="Courier"/>
              <a:ea typeface="Courier"/>
              <a:cs typeface="Courier"/>
            </a:endParaRPr>
          </a:p>
          <a:p>
            <a:pPr>
              <a:spcBef>
                <a:spcPts val="0"/>
              </a:spcBef>
              <a:buNone/>
            </a:pPr>
            <a:r>
              <a:rPr lang="en-US" sz="1200" b="1" dirty="0" smtClean="0">
                <a:solidFill>
                  <a:srgbClr val="0073FF"/>
                </a:solidFill>
                <a:latin typeface="Courier"/>
                <a:ea typeface="Courier"/>
                <a:cs typeface="Courier"/>
              </a:rPr>
              <a:t>  5  </a:t>
            </a:r>
            <a:r>
              <a:rPr lang="en-US" sz="1200" dirty="0" smtClean="0">
                <a:solidFill>
                  <a:srgbClr val="000000"/>
                </a:solidFill>
                <a:latin typeface="Courier"/>
                <a:ea typeface="Courier"/>
                <a:cs typeface="Courier"/>
              </a:rPr>
              <a:t>{  </a:t>
            </a:r>
          </a:p>
          <a:p>
            <a:pPr>
              <a:spcBef>
                <a:spcPts val="0"/>
              </a:spcBef>
              <a:buNone/>
            </a:pPr>
            <a:r>
              <a:rPr lang="en-US" sz="1200" b="1" dirty="0" smtClean="0">
                <a:solidFill>
                  <a:srgbClr val="0073FF"/>
                </a:solidFill>
                <a:latin typeface="Courier"/>
                <a:ea typeface="Courier"/>
                <a:cs typeface="Courier"/>
              </a:rPr>
              <a:t>  6  </a:t>
            </a:r>
            <a:r>
              <a:rPr lang="en-US" sz="1200" dirty="0" smtClean="0">
                <a:solidFill>
                  <a:srgbClr val="000000"/>
                </a:solidFill>
                <a:latin typeface="Courier"/>
                <a:ea typeface="Courier"/>
                <a:cs typeface="Courier"/>
              </a:rPr>
              <a:t>   /**</a:t>
            </a:r>
          </a:p>
          <a:p>
            <a:pPr>
              <a:spcBef>
                <a:spcPts val="0"/>
              </a:spcBef>
              <a:buNone/>
            </a:pPr>
            <a:r>
              <a:rPr lang="en-US" sz="1200" b="1" dirty="0" smtClean="0">
                <a:solidFill>
                  <a:srgbClr val="0073FF"/>
                </a:solidFill>
                <a:latin typeface="Courier"/>
                <a:ea typeface="Courier"/>
                <a:cs typeface="Courier"/>
              </a:rPr>
              <a:t>  7  </a:t>
            </a:r>
            <a:r>
              <a:rPr lang="en-US" sz="1200" dirty="0" smtClean="0">
                <a:solidFill>
                  <a:srgbClr val="000000"/>
                </a:solidFill>
                <a:latin typeface="Courier"/>
                <a:ea typeface="Courier"/>
                <a:cs typeface="Courier"/>
              </a:rPr>
              <a:t>      </a:t>
            </a:r>
            <a:r>
              <a:rPr lang="en-US" sz="1200" dirty="0" smtClean="0">
                <a:solidFill>
                  <a:srgbClr val="0073FF"/>
                </a:solidFill>
                <a:latin typeface="Times"/>
                <a:ea typeface="Times"/>
                <a:cs typeface="Times"/>
              </a:rPr>
              <a:t>Finds a value in a range of a sorted array, using the binary</a:t>
            </a:r>
          </a:p>
          <a:p>
            <a:pPr>
              <a:spcBef>
                <a:spcPts val="0"/>
              </a:spcBef>
              <a:buNone/>
            </a:pPr>
            <a:r>
              <a:rPr lang="en-US" sz="1200" b="1" dirty="0" smtClean="0">
                <a:solidFill>
                  <a:srgbClr val="0073FF"/>
                </a:solidFill>
                <a:latin typeface="Courier"/>
                <a:ea typeface="Courier"/>
                <a:cs typeface="Courier"/>
              </a:rPr>
              <a:t>  8  </a:t>
            </a:r>
            <a:r>
              <a:rPr lang="en-US" sz="1200" dirty="0" smtClean="0">
                <a:solidFill>
                  <a:srgbClr val="000000"/>
                </a:solidFill>
                <a:latin typeface="Courier"/>
                <a:ea typeface="Courier"/>
                <a:cs typeface="Courier"/>
              </a:rPr>
              <a:t>      </a:t>
            </a:r>
            <a:r>
              <a:rPr lang="en-US" sz="1200" dirty="0" smtClean="0">
                <a:solidFill>
                  <a:srgbClr val="0073FF"/>
                </a:solidFill>
                <a:latin typeface="Times"/>
                <a:ea typeface="Times"/>
                <a:cs typeface="Times"/>
              </a:rPr>
              <a:t>search algorithm.</a:t>
            </a:r>
          </a:p>
          <a:p>
            <a:pPr>
              <a:spcBef>
                <a:spcPts val="0"/>
              </a:spcBef>
              <a:buNone/>
            </a:pPr>
            <a:r>
              <a:rPr lang="en-US" sz="1200" b="1" dirty="0" smtClean="0">
                <a:solidFill>
                  <a:srgbClr val="0073FF"/>
                </a:solidFill>
                <a:latin typeface="Courier"/>
                <a:ea typeface="Courier"/>
                <a:cs typeface="Courier"/>
              </a:rPr>
              <a:t>  9  </a:t>
            </a:r>
            <a:r>
              <a:rPr lang="en-US" sz="1200" dirty="0" smtClean="0">
                <a:solidFill>
                  <a:srgbClr val="000000"/>
                </a:solidFill>
                <a:latin typeface="Courier"/>
                <a:ea typeface="Courier"/>
                <a:cs typeface="Courier"/>
              </a:rPr>
              <a:t>      @</a:t>
            </a:r>
            <a:r>
              <a:rPr lang="en-US" sz="1200" dirty="0" err="1" smtClean="0">
                <a:solidFill>
                  <a:srgbClr val="000000"/>
                </a:solidFill>
                <a:latin typeface="Courier"/>
                <a:ea typeface="Courier"/>
                <a:cs typeface="Courier"/>
              </a:rPr>
              <a:t>param</a:t>
            </a:r>
            <a:r>
              <a:rPr lang="en-US" sz="1200" dirty="0" smtClean="0">
                <a:solidFill>
                  <a:srgbClr val="000000"/>
                </a:solidFill>
                <a:latin typeface="Courier"/>
                <a:ea typeface="Courier"/>
                <a:cs typeface="Courier"/>
              </a:rPr>
              <a:t> a</a:t>
            </a:r>
            <a:r>
              <a:rPr lang="en-US" sz="1200" dirty="0" smtClean="0">
                <a:solidFill>
                  <a:srgbClr val="0073FF"/>
                </a:solidFill>
                <a:latin typeface="Times"/>
                <a:ea typeface="Times"/>
                <a:cs typeface="Times"/>
              </a:rPr>
              <a:t> the array in which to search</a:t>
            </a:r>
          </a:p>
          <a:p>
            <a:pPr>
              <a:spcBef>
                <a:spcPts val="0"/>
              </a:spcBef>
              <a:buNone/>
            </a:pPr>
            <a:r>
              <a:rPr lang="en-US" sz="1200" b="1" dirty="0" smtClean="0">
                <a:solidFill>
                  <a:srgbClr val="0073FF"/>
                </a:solidFill>
                <a:latin typeface="Courier"/>
                <a:ea typeface="Courier"/>
                <a:cs typeface="Courier"/>
              </a:rPr>
              <a:t> 10  </a:t>
            </a:r>
            <a:r>
              <a:rPr lang="en-US" sz="1200" dirty="0" smtClean="0">
                <a:solidFill>
                  <a:srgbClr val="000000"/>
                </a:solidFill>
                <a:latin typeface="Courier"/>
                <a:ea typeface="Courier"/>
                <a:cs typeface="Courier"/>
              </a:rPr>
              <a:t>      @</a:t>
            </a:r>
            <a:r>
              <a:rPr lang="en-US" sz="1200" dirty="0" err="1" smtClean="0">
                <a:solidFill>
                  <a:srgbClr val="000000"/>
                </a:solidFill>
                <a:latin typeface="Courier"/>
                <a:ea typeface="Courier"/>
                <a:cs typeface="Courier"/>
              </a:rPr>
              <a:t>param</a:t>
            </a:r>
            <a:r>
              <a:rPr lang="en-US" sz="1200" dirty="0" smtClean="0">
                <a:solidFill>
                  <a:srgbClr val="000000"/>
                </a:solidFill>
                <a:latin typeface="Courier"/>
                <a:ea typeface="Courier"/>
                <a:cs typeface="Courier"/>
              </a:rPr>
              <a:t> low</a:t>
            </a:r>
            <a:r>
              <a:rPr lang="en-US" sz="1200" dirty="0" smtClean="0">
                <a:solidFill>
                  <a:srgbClr val="0073FF"/>
                </a:solidFill>
                <a:latin typeface="Times"/>
                <a:ea typeface="Times"/>
                <a:cs typeface="Times"/>
              </a:rPr>
              <a:t> the low index of the range</a:t>
            </a:r>
          </a:p>
          <a:p>
            <a:pPr>
              <a:spcBef>
                <a:spcPts val="0"/>
              </a:spcBef>
              <a:buNone/>
            </a:pPr>
            <a:r>
              <a:rPr lang="en-US" sz="1200" b="1" dirty="0" smtClean="0">
                <a:solidFill>
                  <a:srgbClr val="0073FF"/>
                </a:solidFill>
                <a:latin typeface="Courier"/>
                <a:ea typeface="Courier"/>
                <a:cs typeface="Courier"/>
              </a:rPr>
              <a:t> 11  </a:t>
            </a:r>
            <a:r>
              <a:rPr lang="en-US" sz="1200" dirty="0" smtClean="0">
                <a:solidFill>
                  <a:srgbClr val="000000"/>
                </a:solidFill>
                <a:latin typeface="Courier"/>
                <a:ea typeface="Courier"/>
                <a:cs typeface="Courier"/>
              </a:rPr>
              <a:t>      @</a:t>
            </a:r>
            <a:r>
              <a:rPr lang="en-US" sz="1200" dirty="0" err="1" smtClean="0">
                <a:solidFill>
                  <a:srgbClr val="000000"/>
                </a:solidFill>
                <a:latin typeface="Courier"/>
                <a:ea typeface="Courier"/>
                <a:cs typeface="Courier"/>
              </a:rPr>
              <a:t>param</a:t>
            </a:r>
            <a:r>
              <a:rPr lang="en-US" sz="1200" dirty="0" smtClean="0">
                <a:solidFill>
                  <a:srgbClr val="000000"/>
                </a:solidFill>
                <a:latin typeface="Courier"/>
                <a:ea typeface="Courier"/>
                <a:cs typeface="Courier"/>
              </a:rPr>
              <a:t> high</a:t>
            </a:r>
            <a:r>
              <a:rPr lang="en-US" sz="1200" dirty="0" smtClean="0">
                <a:solidFill>
                  <a:srgbClr val="0073FF"/>
                </a:solidFill>
                <a:latin typeface="Times"/>
                <a:ea typeface="Times"/>
                <a:cs typeface="Times"/>
              </a:rPr>
              <a:t> the high index of the range</a:t>
            </a:r>
          </a:p>
          <a:p>
            <a:pPr>
              <a:spcBef>
                <a:spcPts val="0"/>
              </a:spcBef>
              <a:buNone/>
            </a:pPr>
            <a:r>
              <a:rPr lang="en-US" sz="1200" b="1" dirty="0" smtClean="0">
                <a:solidFill>
                  <a:srgbClr val="0073FF"/>
                </a:solidFill>
                <a:latin typeface="Courier"/>
                <a:ea typeface="Courier"/>
                <a:cs typeface="Courier"/>
              </a:rPr>
              <a:t> 12  </a:t>
            </a:r>
            <a:r>
              <a:rPr lang="en-US" sz="1200" dirty="0" smtClean="0">
                <a:solidFill>
                  <a:srgbClr val="000000"/>
                </a:solidFill>
                <a:latin typeface="Courier"/>
                <a:ea typeface="Courier"/>
                <a:cs typeface="Courier"/>
              </a:rPr>
              <a:t>      @</a:t>
            </a:r>
            <a:r>
              <a:rPr lang="en-US" sz="1200" dirty="0" err="1" smtClean="0">
                <a:solidFill>
                  <a:srgbClr val="000000"/>
                </a:solidFill>
                <a:latin typeface="Courier"/>
                <a:ea typeface="Courier"/>
                <a:cs typeface="Courier"/>
              </a:rPr>
              <a:t>param</a:t>
            </a:r>
            <a:r>
              <a:rPr lang="en-US" sz="1200" dirty="0" smtClean="0">
                <a:solidFill>
                  <a:srgbClr val="000000"/>
                </a:solidFill>
                <a:latin typeface="Courier"/>
                <a:ea typeface="Courier"/>
                <a:cs typeface="Courier"/>
              </a:rPr>
              <a:t> value</a:t>
            </a:r>
            <a:r>
              <a:rPr lang="en-US" sz="1200" dirty="0" smtClean="0">
                <a:solidFill>
                  <a:srgbClr val="0073FF"/>
                </a:solidFill>
                <a:latin typeface="Times"/>
                <a:ea typeface="Times"/>
                <a:cs typeface="Times"/>
              </a:rPr>
              <a:t> the value to find</a:t>
            </a:r>
          </a:p>
          <a:p>
            <a:pPr>
              <a:spcBef>
                <a:spcPts val="0"/>
              </a:spcBef>
              <a:buNone/>
            </a:pPr>
            <a:r>
              <a:rPr lang="en-US" sz="1200" b="1" dirty="0" smtClean="0">
                <a:solidFill>
                  <a:srgbClr val="0073FF"/>
                </a:solidFill>
                <a:latin typeface="Courier"/>
                <a:ea typeface="Courier"/>
                <a:cs typeface="Courier"/>
              </a:rPr>
              <a:t> 13  </a:t>
            </a:r>
            <a:r>
              <a:rPr lang="en-US" sz="1200" dirty="0" smtClean="0">
                <a:solidFill>
                  <a:srgbClr val="000000"/>
                </a:solidFill>
                <a:latin typeface="Courier"/>
                <a:ea typeface="Courier"/>
                <a:cs typeface="Courier"/>
              </a:rPr>
              <a:t>      @return</a:t>
            </a:r>
            <a:r>
              <a:rPr lang="en-US" sz="1200" dirty="0" smtClean="0">
                <a:solidFill>
                  <a:srgbClr val="0073FF"/>
                </a:solidFill>
                <a:latin typeface="Times"/>
                <a:ea typeface="Times"/>
                <a:cs typeface="Times"/>
              </a:rPr>
              <a:t> the index at which the value occurs, or -1</a:t>
            </a:r>
          </a:p>
          <a:p>
            <a:pPr>
              <a:spcBef>
                <a:spcPts val="0"/>
              </a:spcBef>
              <a:buNone/>
            </a:pPr>
            <a:r>
              <a:rPr lang="en-US" sz="1200" b="1" dirty="0" smtClean="0">
                <a:solidFill>
                  <a:srgbClr val="0073FF"/>
                </a:solidFill>
                <a:latin typeface="Courier"/>
                <a:ea typeface="Courier"/>
                <a:cs typeface="Courier"/>
              </a:rPr>
              <a:t> 14  </a:t>
            </a:r>
            <a:r>
              <a:rPr lang="en-US" sz="1200" dirty="0" smtClean="0">
                <a:solidFill>
                  <a:srgbClr val="000000"/>
                </a:solidFill>
                <a:latin typeface="Courier"/>
                <a:ea typeface="Courier"/>
                <a:cs typeface="Courier"/>
              </a:rPr>
              <a:t>      </a:t>
            </a:r>
            <a:r>
              <a:rPr lang="en-US" sz="1200" dirty="0" smtClean="0">
                <a:solidFill>
                  <a:srgbClr val="0073FF"/>
                </a:solidFill>
                <a:latin typeface="Times"/>
                <a:ea typeface="Times"/>
                <a:cs typeface="Times"/>
              </a:rPr>
              <a:t>if it does not occur in the array</a:t>
            </a:r>
          </a:p>
          <a:p>
            <a:pPr>
              <a:spcBef>
                <a:spcPts val="0"/>
              </a:spcBef>
              <a:buNone/>
            </a:pPr>
            <a:r>
              <a:rPr lang="en-US" sz="1200" b="1" dirty="0" smtClean="0">
                <a:solidFill>
                  <a:srgbClr val="0073FF"/>
                </a:solidFill>
                <a:latin typeface="Courier"/>
                <a:ea typeface="Courier"/>
                <a:cs typeface="Courier"/>
              </a:rPr>
              <a:t> 15  </a:t>
            </a:r>
            <a:r>
              <a:rPr lang="en-US" sz="1200" dirty="0" smtClean="0">
                <a:solidFill>
                  <a:srgbClr val="000000"/>
                </a:solidFill>
                <a:latin typeface="Courier"/>
                <a:ea typeface="Courier"/>
                <a:cs typeface="Courier"/>
              </a:rPr>
              <a:t>   */</a:t>
            </a:r>
          </a:p>
          <a:p>
            <a:pPr>
              <a:spcBef>
                <a:spcPts val="0"/>
              </a:spcBef>
              <a:buNone/>
            </a:pPr>
            <a:r>
              <a:rPr lang="en-US" sz="1200" b="1" dirty="0" smtClean="0">
                <a:solidFill>
                  <a:srgbClr val="0073FF"/>
                </a:solidFill>
                <a:latin typeface="Courier"/>
                <a:ea typeface="Courier"/>
                <a:cs typeface="Courier"/>
              </a:rPr>
              <a:t> </a:t>
            </a:r>
          </a:p>
        </p:txBody>
      </p:sp>
      <p:sp>
        <p:nvSpPr>
          <p:cNvPr id="4" name="Text Box 7"/>
          <p:cNvSpPr txBox="1">
            <a:spLocks noChangeArrowheads="1"/>
          </p:cNvSpPr>
          <p:nvPr/>
        </p:nvSpPr>
        <p:spPr bwMode="auto">
          <a:xfrm>
            <a:off x="7162800" y="5791200"/>
            <a:ext cx="1524000" cy="366713"/>
          </a:xfrm>
          <a:prstGeom prst="rect">
            <a:avLst/>
          </a:prstGeom>
          <a:noFill/>
          <a:ln w="9525">
            <a:noFill/>
            <a:miter lim="800000"/>
            <a:headEnd/>
            <a:tailEnd/>
          </a:ln>
        </p:spPr>
        <p:txBody>
          <a:bodyPr>
            <a:prstTxWarp prst="textNoShape">
              <a:avLst/>
            </a:prstTxWarp>
            <a:spAutoFit/>
          </a:bodyPr>
          <a:lstStyle/>
          <a:p>
            <a:pPr>
              <a:spcBef>
                <a:spcPct val="50000"/>
              </a:spcBef>
            </a:pPr>
            <a:r>
              <a:rPr lang="en-US" b="1" i="1" dirty="0"/>
              <a:t>Continued</a:t>
            </a:r>
          </a:p>
        </p:txBody>
      </p:sp>
    </p:spTree>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section_1/</a:t>
            </a:r>
            <a:r>
              <a:rPr lang="en-US" dirty="0" smtClean="0">
                <a:hlinkClick r:id="rId2" action="ppaction://hlinkfile"/>
              </a:rPr>
              <a:t>SelectionSorter.java</a:t>
            </a:r>
            <a:endParaRPr lang="en-US" dirty="0"/>
          </a:p>
        </p:txBody>
      </p:sp>
      <p:sp>
        <p:nvSpPr>
          <p:cNvPr id="3" name="Content Placeholder 2"/>
          <p:cNvSpPr>
            <a:spLocks noGrp="1"/>
          </p:cNvSpPr>
          <p:nvPr>
            <p:ph idx="4294967295"/>
          </p:nvPr>
        </p:nvSpPr>
        <p:spPr>
          <a:xfrm>
            <a:off x="0" y="762000"/>
            <a:ext cx="9134475" cy="5770454"/>
          </a:xfrm>
        </p:spPr>
        <p:txBody>
          <a:bodyPr>
            <a:noAutofit/>
          </a:bodyPr>
          <a:lstStyle/>
          <a:p>
            <a:pPr>
              <a:spcBef>
                <a:spcPts val="0"/>
              </a:spcBef>
              <a:buNone/>
            </a:pPr>
            <a:r>
              <a:rPr lang="en-US" sz="1400" b="1" dirty="0" smtClean="0">
                <a:solidFill>
                  <a:srgbClr val="0073FF"/>
                </a:solidFill>
                <a:latin typeface="Courier"/>
                <a:ea typeface="Courier"/>
                <a:cs typeface="Courier"/>
              </a:rPr>
              <a:t> 20  </a:t>
            </a:r>
            <a:r>
              <a:rPr lang="en-US" sz="1400" dirty="0" smtClean="0">
                <a:solidFill>
                  <a:srgbClr val="000000"/>
                </a:solidFill>
                <a:latin typeface="Courier"/>
                <a:ea typeface="Courier"/>
                <a:cs typeface="Courier"/>
              </a:rPr>
              <a:t>   /**</a:t>
            </a:r>
          </a:p>
          <a:p>
            <a:pPr>
              <a:spcBef>
                <a:spcPts val="0"/>
              </a:spcBef>
              <a:buNone/>
            </a:pPr>
            <a:r>
              <a:rPr lang="en-US" sz="1400" b="1" dirty="0" smtClean="0">
                <a:solidFill>
                  <a:srgbClr val="0073FF"/>
                </a:solidFill>
                <a:latin typeface="Courier"/>
                <a:ea typeface="Courier"/>
                <a:cs typeface="Courier"/>
              </a:rPr>
              <a:t> 21  </a:t>
            </a:r>
            <a:r>
              <a:rPr lang="en-US" sz="1400" dirty="0" smtClean="0">
                <a:solidFill>
                  <a:srgbClr val="000000"/>
                </a:solidFill>
                <a:latin typeface="Courier"/>
                <a:ea typeface="Courier"/>
                <a:cs typeface="Courier"/>
              </a:rPr>
              <a:t>      </a:t>
            </a:r>
            <a:r>
              <a:rPr lang="en-US" sz="1400" dirty="0" smtClean="0">
                <a:solidFill>
                  <a:srgbClr val="0073FF"/>
                </a:solidFill>
                <a:latin typeface="Times"/>
                <a:ea typeface="Times"/>
                <a:cs typeface="Times"/>
              </a:rPr>
              <a:t>Finds the smallest element in a tail range of the array.</a:t>
            </a:r>
          </a:p>
          <a:p>
            <a:pPr>
              <a:spcBef>
                <a:spcPts val="0"/>
              </a:spcBef>
              <a:buNone/>
            </a:pPr>
            <a:r>
              <a:rPr lang="en-US" sz="1400" b="1" dirty="0" smtClean="0">
                <a:solidFill>
                  <a:srgbClr val="0073FF"/>
                </a:solidFill>
                <a:latin typeface="Courier"/>
                <a:ea typeface="Courier"/>
                <a:cs typeface="Courier"/>
              </a:rPr>
              <a:t> 22  </a:t>
            </a:r>
            <a:r>
              <a:rPr lang="en-US" sz="1400" dirty="0" smtClean="0">
                <a:solidFill>
                  <a:srgbClr val="000000"/>
                </a:solidFill>
                <a:latin typeface="Courier"/>
                <a:ea typeface="Courier"/>
                <a:cs typeface="Courier"/>
              </a:rPr>
              <a:t>      @</a:t>
            </a:r>
            <a:r>
              <a:rPr lang="en-US" sz="1400" dirty="0" err="1" smtClean="0">
                <a:solidFill>
                  <a:srgbClr val="000000"/>
                </a:solidFill>
                <a:latin typeface="Courier"/>
                <a:ea typeface="Courier"/>
                <a:cs typeface="Courier"/>
              </a:rPr>
              <a:t>param</a:t>
            </a:r>
            <a:r>
              <a:rPr lang="en-US" sz="1400" dirty="0" smtClean="0">
                <a:solidFill>
                  <a:srgbClr val="000000"/>
                </a:solidFill>
                <a:latin typeface="Courier"/>
                <a:ea typeface="Courier"/>
                <a:cs typeface="Courier"/>
              </a:rPr>
              <a:t> a</a:t>
            </a:r>
            <a:r>
              <a:rPr lang="en-US" sz="1400" dirty="0" smtClean="0">
                <a:solidFill>
                  <a:srgbClr val="0073FF"/>
                </a:solidFill>
                <a:latin typeface="Times"/>
                <a:ea typeface="Times"/>
                <a:cs typeface="Times"/>
              </a:rPr>
              <a:t> the array to sort</a:t>
            </a:r>
          </a:p>
          <a:p>
            <a:pPr>
              <a:spcBef>
                <a:spcPts val="0"/>
              </a:spcBef>
              <a:buNone/>
            </a:pPr>
            <a:r>
              <a:rPr lang="en-US" sz="1400" b="1" dirty="0" smtClean="0">
                <a:solidFill>
                  <a:srgbClr val="0073FF"/>
                </a:solidFill>
                <a:latin typeface="Courier"/>
                <a:ea typeface="Courier"/>
                <a:cs typeface="Courier"/>
              </a:rPr>
              <a:t> 23  </a:t>
            </a:r>
            <a:r>
              <a:rPr lang="en-US" sz="1400" dirty="0" smtClean="0">
                <a:solidFill>
                  <a:srgbClr val="000000"/>
                </a:solidFill>
                <a:latin typeface="Courier"/>
                <a:ea typeface="Courier"/>
                <a:cs typeface="Courier"/>
              </a:rPr>
              <a:t>      @</a:t>
            </a:r>
            <a:r>
              <a:rPr lang="en-US" sz="1400" dirty="0" err="1" smtClean="0">
                <a:solidFill>
                  <a:srgbClr val="000000"/>
                </a:solidFill>
                <a:latin typeface="Courier"/>
                <a:ea typeface="Courier"/>
                <a:cs typeface="Courier"/>
              </a:rPr>
              <a:t>param</a:t>
            </a:r>
            <a:r>
              <a:rPr lang="en-US" sz="1400" dirty="0" smtClean="0">
                <a:solidFill>
                  <a:srgbClr val="000000"/>
                </a:solidFill>
                <a:latin typeface="Courier"/>
                <a:ea typeface="Courier"/>
                <a:cs typeface="Courier"/>
              </a:rPr>
              <a:t> from</a:t>
            </a:r>
            <a:r>
              <a:rPr lang="en-US" sz="1400" dirty="0" smtClean="0">
                <a:solidFill>
                  <a:srgbClr val="0073FF"/>
                </a:solidFill>
                <a:latin typeface="Times"/>
                <a:ea typeface="Times"/>
                <a:cs typeface="Times"/>
              </a:rPr>
              <a:t> the first position in a to compare</a:t>
            </a:r>
          </a:p>
          <a:p>
            <a:pPr>
              <a:spcBef>
                <a:spcPts val="0"/>
              </a:spcBef>
              <a:buNone/>
            </a:pPr>
            <a:r>
              <a:rPr lang="en-US" sz="1400" b="1" dirty="0" smtClean="0">
                <a:solidFill>
                  <a:srgbClr val="0073FF"/>
                </a:solidFill>
                <a:latin typeface="Courier"/>
                <a:ea typeface="Courier"/>
                <a:cs typeface="Courier"/>
              </a:rPr>
              <a:t> 24  </a:t>
            </a:r>
            <a:r>
              <a:rPr lang="en-US" sz="1400" dirty="0" smtClean="0">
                <a:solidFill>
                  <a:srgbClr val="000000"/>
                </a:solidFill>
                <a:latin typeface="Courier"/>
                <a:ea typeface="Courier"/>
                <a:cs typeface="Courier"/>
              </a:rPr>
              <a:t>      @return</a:t>
            </a:r>
            <a:r>
              <a:rPr lang="en-US" sz="1400" dirty="0" smtClean="0">
                <a:solidFill>
                  <a:srgbClr val="0073FF"/>
                </a:solidFill>
                <a:latin typeface="Times"/>
                <a:ea typeface="Times"/>
                <a:cs typeface="Times"/>
              </a:rPr>
              <a:t> the position of the smallest element in the</a:t>
            </a:r>
          </a:p>
          <a:p>
            <a:pPr>
              <a:spcBef>
                <a:spcPts val="0"/>
              </a:spcBef>
              <a:buNone/>
            </a:pPr>
            <a:r>
              <a:rPr lang="en-US" sz="1400" b="1" dirty="0" smtClean="0">
                <a:solidFill>
                  <a:srgbClr val="0073FF"/>
                </a:solidFill>
                <a:latin typeface="Courier"/>
                <a:ea typeface="Courier"/>
                <a:cs typeface="Courier"/>
              </a:rPr>
              <a:t> 25  </a:t>
            </a:r>
            <a:r>
              <a:rPr lang="en-US" sz="1400" dirty="0" smtClean="0">
                <a:solidFill>
                  <a:srgbClr val="000000"/>
                </a:solidFill>
                <a:latin typeface="Courier"/>
                <a:ea typeface="Courier"/>
                <a:cs typeface="Courier"/>
              </a:rPr>
              <a:t>      </a:t>
            </a:r>
            <a:r>
              <a:rPr lang="en-US" sz="1400" dirty="0" smtClean="0">
                <a:solidFill>
                  <a:srgbClr val="0073FF"/>
                </a:solidFill>
                <a:latin typeface="Times"/>
                <a:ea typeface="Times"/>
                <a:cs typeface="Times"/>
              </a:rPr>
              <a:t>range </a:t>
            </a:r>
            <a:r>
              <a:rPr lang="en-US" sz="1400" dirty="0" err="1" smtClean="0">
                <a:solidFill>
                  <a:srgbClr val="0073FF"/>
                </a:solidFill>
                <a:latin typeface="Times"/>
                <a:ea typeface="Times"/>
                <a:cs typeface="Times"/>
              </a:rPr>
              <a:t>a[from</a:t>
            </a:r>
            <a:r>
              <a:rPr lang="en-US" sz="1400" dirty="0" smtClean="0">
                <a:solidFill>
                  <a:srgbClr val="0073FF"/>
                </a:solidFill>
                <a:latin typeface="Times"/>
                <a:ea typeface="Times"/>
                <a:cs typeface="Times"/>
              </a:rPr>
              <a:t>] . . . </a:t>
            </a:r>
            <a:r>
              <a:rPr lang="en-US" sz="1400" dirty="0" err="1" smtClean="0">
                <a:solidFill>
                  <a:srgbClr val="0073FF"/>
                </a:solidFill>
                <a:latin typeface="Times"/>
                <a:ea typeface="Times"/>
                <a:cs typeface="Times"/>
              </a:rPr>
              <a:t>a[a.length</a:t>
            </a:r>
            <a:r>
              <a:rPr lang="en-US" sz="1400" dirty="0" smtClean="0">
                <a:solidFill>
                  <a:srgbClr val="0073FF"/>
                </a:solidFill>
                <a:latin typeface="Times"/>
                <a:ea typeface="Times"/>
                <a:cs typeface="Times"/>
              </a:rPr>
              <a:t> - 1]</a:t>
            </a:r>
          </a:p>
          <a:p>
            <a:pPr>
              <a:spcBef>
                <a:spcPts val="0"/>
              </a:spcBef>
              <a:buNone/>
            </a:pPr>
            <a:r>
              <a:rPr lang="en-US" sz="1400" b="1" dirty="0" smtClean="0">
                <a:solidFill>
                  <a:srgbClr val="0073FF"/>
                </a:solidFill>
                <a:latin typeface="Courier"/>
                <a:ea typeface="Courier"/>
                <a:cs typeface="Courier"/>
              </a:rPr>
              <a:t> 26  </a:t>
            </a:r>
            <a:r>
              <a:rPr lang="en-US" sz="1400" dirty="0" smtClean="0">
                <a:solidFill>
                  <a:srgbClr val="000000"/>
                </a:solidFill>
                <a:latin typeface="Courier"/>
                <a:ea typeface="Courier"/>
                <a:cs typeface="Courier"/>
              </a:rPr>
              <a:t>   */</a:t>
            </a:r>
          </a:p>
          <a:p>
            <a:pPr>
              <a:spcBef>
                <a:spcPts val="0"/>
              </a:spcBef>
              <a:buNone/>
            </a:pPr>
            <a:r>
              <a:rPr lang="en-US" sz="1400" b="1" dirty="0" smtClean="0">
                <a:solidFill>
                  <a:srgbClr val="0073FF"/>
                </a:solidFill>
                <a:latin typeface="Courier"/>
                <a:ea typeface="Courier"/>
                <a:cs typeface="Courier"/>
              </a:rPr>
              <a:t> 27  </a:t>
            </a:r>
            <a:r>
              <a:rPr lang="en-US" sz="1400" dirty="0" smtClean="0">
                <a:solidFill>
                  <a:srgbClr val="000000"/>
                </a:solidFill>
                <a:latin typeface="Courier"/>
                <a:ea typeface="Courier"/>
                <a:cs typeface="Courier"/>
              </a:rPr>
              <a:t>   </a:t>
            </a:r>
            <a:r>
              <a:rPr lang="en-US" sz="1400" dirty="0" smtClean="0">
                <a:solidFill>
                  <a:srgbClr val="CC0066"/>
                </a:solidFill>
                <a:latin typeface="Courier"/>
                <a:ea typeface="Courier"/>
                <a:cs typeface="Courier"/>
              </a:rPr>
              <a:t>private</a:t>
            </a:r>
            <a:r>
              <a:rPr lang="en-US" sz="1400" dirty="0" smtClean="0">
                <a:solidFill>
                  <a:srgbClr val="000000"/>
                </a:solidFill>
                <a:latin typeface="Courier"/>
                <a:ea typeface="Courier"/>
                <a:cs typeface="Courier"/>
              </a:rPr>
              <a:t> </a:t>
            </a:r>
            <a:r>
              <a:rPr lang="en-US" sz="1400" dirty="0" smtClean="0">
                <a:solidFill>
                  <a:srgbClr val="CC0066"/>
                </a:solidFill>
                <a:latin typeface="Courier"/>
                <a:ea typeface="Courier"/>
                <a:cs typeface="Courier"/>
              </a:rPr>
              <a:t>static</a:t>
            </a:r>
            <a:r>
              <a:rPr lang="en-US" sz="1400" dirty="0" smtClean="0">
                <a:solidFill>
                  <a:srgbClr val="000000"/>
                </a:solidFill>
                <a:latin typeface="Courier"/>
                <a:ea typeface="Courier"/>
                <a:cs typeface="Courier"/>
              </a:rPr>
              <a:t> </a:t>
            </a:r>
            <a:r>
              <a:rPr lang="en-US" sz="1400" dirty="0" err="1" smtClean="0">
                <a:solidFill>
                  <a:srgbClr val="CC0066"/>
                </a:solidFill>
                <a:latin typeface="Courier"/>
                <a:ea typeface="Courier"/>
                <a:cs typeface="Courier"/>
              </a:rPr>
              <a:t>int</a:t>
            </a:r>
            <a:r>
              <a:rPr lang="en-US" sz="1400" dirty="0" smtClean="0">
                <a:solidFill>
                  <a:srgbClr val="000000"/>
                </a:solidFill>
                <a:latin typeface="Courier"/>
                <a:ea typeface="Courier"/>
                <a:cs typeface="Courier"/>
              </a:rPr>
              <a:t> </a:t>
            </a:r>
            <a:r>
              <a:rPr lang="en-US" sz="1400" dirty="0" err="1" smtClean="0">
                <a:solidFill>
                  <a:srgbClr val="000000"/>
                </a:solidFill>
                <a:latin typeface="Courier"/>
                <a:ea typeface="Courier"/>
                <a:cs typeface="Courier"/>
              </a:rPr>
              <a:t>minimumPosition(</a:t>
            </a:r>
            <a:r>
              <a:rPr lang="en-US" sz="1400" dirty="0" err="1" smtClean="0">
                <a:solidFill>
                  <a:srgbClr val="CC0066"/>
                </a:solidFill>
                <a:latin typeface="Courier"/>
                <a:ea typeface="Courier"/>
                <a:cs typeface="Courier"/>
              </a:rPr>
              <a:t>int</a:t>
            </a:r>
            <a:r>
              <a:rPr lang="en-US" sz="1400" dirty="0" smtClean="0">
                <a:solidFill>
                  <a:srgbClr val="000000"/>
                </a:solidFill>
                <a:latin typeface="Courier"/>
                <a:ea typeface="Courier"/>
                <a:cs typeface="Courier"/>
              </a:rPr>
              <a:t>[] a, </a:t>
            </a:r>
            <a:r>
              <a:rPr lang="en-US" sz="1400" dirty="0" err="1" smtClean="0">
                <a:solidFill>
                  <a:srgbClr val="CC0066"/>
                </a:solidFill>
                <a:latin typeface="Courier"/>
                <a:ea typeface="Courier"/>
                <a:cs typeface="Courier"/>
              </a:rPr>
              <a:t>int</a:t>
            </a:r>
            <a:r>
              <a:rPr lang="en-US" sz="1400" dirty="0" smtClean="0">
                <a:solidFill>
                  <a:srgbClr val="000000"/>
                </a:solidFill>
                <a:latin typeface="Courier"/>
                <a:ea typeface="Courier"/>
                <a:cs typeface="Courier"/>
              </a:rPr>
              <a:t> from)</a:t>
            </a:r>
          </a:p>
          <a:p>
            <a:pPr>
              <a:spcBef>
                <a:spcPts val="0"/>
              </a:spcBef>
              <a:buNone/>
            </a:pPr>
            <a:r>
              <a:rPr lang="en-US" sz="1400" b="1" dirty="0" smtClean="0">
                <a:solidFill>
                  <a:srgbClr val="0073FF"/>
                </a:solidFill>
                <a:latin typeface="Courier"/>
                <a:ea typeface="Courier"/>
                <a:cs typeface="Courier"/>
              </a:rPr>
              <a:t> 28  </a:t>
            </a:r>
            <a:r>
              <a:rPr lang="en-US" sz="1400" dirty="0" smtClean="0">
                <a:solidFill>
                  <a:srgbClr val="000000"/>
                </a:solidFill>
                <a:latin typeface="Courier"/>
                <a:ea typeface="Courier"/>
                <a:cs typeface="Courier"/>
              </a:rPr>
              <a:t>   {  </a:t>
            </a:r>
          </a:p>
          <a:p>
            <a:pPr>
              <a:spcBef>
                <a:spcPts val="0"/>
              </a:spcBef>
              <a:buNone/>
            </a:pPr>
            <a:r>
              <a:rPr lang="en-US" sz="1400" b="1" dirty="0" smtClean="0">
                <a:solidFill>
                  <a:srgbClr val="0073FF"/>
                </a:solidFill>
                <a:latin typeface="Courier"/>
                <a:ea typeface="Courier"/>
                <a:cs typeface="Courier"/>
              </a:rPr>
              <a:t> 29  </a:t>
            </a:r>
            <a:r>
              <a:rPr lang="en-US" sz="1400" dirty="0" smtClean="0">
                <a:solidFill>
                  <a:srgbClr val="000000"/>
                </a:solidFill>
                <a:latin typeface="Courier"/>
                <a:ea typeface="Courier"/>
                <a:cs typeface="Courier"/>
              </a:rPr>
              <a:t>      </a:t>
            </a:r>
            <a:r>
              <a:rPr lang="en-US" sz="1400" dirty="0" err="1" smtClean="0">
                <a:solidFill>
                  <a:srgbClr val="CC0066"/>
                </a:solidFill>
                <a:latin typeface="Courier"/>
                <a:ea typeface="Courier"/>
                <a:cs typeface="Courier"/>
              </a:rPr>
              <a:t>int</a:t>
            </a:r>
            <a:r>
              <a:rPr lang="en-US" sz="1400" dirty="0" smtClean="0">
                <a:solidFill>
                  <a:srgbClr val="000000"/>
                </a:solidFill>
                <a:latin typeface="Courier"/>
                <a:ea typeface="Courier"/>
                <a:cs typeface="Courier"/>
              </a:rPr>
              <a:t> </a:t>
            </a:r>
            <a:r>
              <a:rPr lang="en-US" sz="1400" dirty="0" err="1" smtClean="0">
                <a:solidFill>
                  <a:srgbClr val="000000"/>
                </a:solidFill>
                <a:latin typeface="Courier"/>
                <a:ea typeface="Courier"/>
                <a:cs typeface="Courier"/>
              </a:rPr>
              <a:t>minPos</a:t>
            </a:r>
            <a:r>
              <a:rPr lang="en-US" sz="1400" dirty="0" smtClean="0">
                <a:solidFill>
                  <a:srgbClr val="000000"/>
                </a:solidFill>
                <a:latin typeface="Courier"/>
                <a:ea typeface="Courier"/>
                <a:cs typeface="Courier"/>
              </a:rPr>
              <a:t> = from;</a:t>
            </a:r>
          </a:p>
          <a:p>
            <a:pPr>
              <a:spcBef>
                <a:spcPts val="0"/>
              </a:spcBef>
              <a:buNone/>
            </a:pPr>
            <a:r>
              <a:rPr lang="en-US" sz="1400" b="1" dirty="0" smtClean="0">
                <a:solidFill>
                  <a:srgbClr val="0073FF"/>
                </a:solidFill>
                <a:latin typeface="Courier"/>
                <a:ea typeface="Courier"/>
                <a:cs typeface="Courier"/>
              </a:rPr>
              <a:t> 30  </a:t>
            </a:r>
            <a:r>
              <a:rPr lang="en-US" sz="1400" dirty="0" smtClean="0">
                <a:solidFill>
                  <a:srgbClr val="000000"/>
                </a:solidFill>
                <a:latin typeface="Courier"/>
                <a:ea typeface="Courier"/>
                <a:cs typeface="Courier"/>
              </a:rPr>
              <a:t>      </a:t>
            </a:r>
            <a:r>
              <a:rPr lang="en-US" sz="1400" dirty="0" smtClean="0">
                <a:solidFill>
                  <a:srgbClr val="CC0066"/>
                </a:solidFill>
                <a:latin typeface="Courier"/>
                <a:ea typeface="Courier"/>
                <a:cs typeface="Courier"/>
              </a:rPr>
              <a:t>for</a:t>
            </a:r>
            <a:r>
              <a:rPr lang="en-US" sz="1400" dirty="0" smtClean="0">
                <a:solidFill>
                  <a:srgbClr val="000000"/>
                </a:solidFill>
                <a:latin typeface="Courier"/>
                <a:ea typeface="Courier"/>
                <a:cs typeface="Courier"/>
              </a:rPr>
              <a:t> (</a:t>
            </a:r>
            <a:r>
              <a:rPr lang="en-US" sz="1400" dirty="0" err="1" smtClean="0">
                <a:solidFill>
                  <a:srgbClr val="CC0066"/>
                </a:solidFill>
                <a:latin typeface="Courier"/>
                <a:ea typeface="Courier"/>
                <a:cs typeface="Courier"/>
              </a:rPr>
              <a:t>int</a:t>
            </a:r>
            <a:r>
              <a:rPr lang="en-US" sz="1400" dirty="0" smtClean="0">
                <a:solidFill>
                  <a:srgbClr val="000000"/>
                </a:solidFill>
                <a:latin typeface="Courier"/>
                <a:ea typeface="Courier"/>
                <a:cs typeface="Courier"/>
              </a:rPr>
              <a:t> </a:t>
            </a:r>
            <a:r>
              <a:rPr lang="en-US" sz="1400" dirty="0" err="1" smtClean="0">
                <a:solidFill>
                  <a:srgbClr val="000000"/>
                </a:solidFill>
                <a:latin typeface="Courier"/>
                <a:ea typeface="Courier"/>
                <a:cs typeface="Courier"/>
              </a:rPr>
              <a:t>i</a:t>
            </a:r>
            <a:r>
              <a:rPr lang="en-US" sz="1400" dirty="0" smtClean="0">
                <a:solidFill>
                  <a:srgbClr val="000000"/>
                </a:solidFill>
                <a:latin typeface="Courier"/>
                <a:ea typeface="Courier"/>
                <a:cs typeface="Courier"/>
              </a:rPr>
              <a:t> = from + </a:t>
            </a:r>
            <a:r>
              <a:rPr lang="en-US" sz="1400" dirty="0" smtClean="0">
                <a:solidFill>
                  <a:srgbClr val="66FF19"/>
                </a:solidFill>
                <a:latin typeface="Courier"/>
                <a:ea typeface="Courier"/>
                <a:cs typeface="Courier"/>
              </a:rPr>
              <a:t>1</a:t>
            </a:r>
            <a:r>
              <a:rPr lang="en-US" sz="1400" dirty="0" smtClean="0">
                <a:solidFill>
                  <a:srgbClr val="000000"/>
                </a:solidFill>
                <a:latin typeface="Courier"/>
                <a:ea typeface="Courier"/>
                <a:cs typeface="Courier"/>
              </a:rPr>
              <a:t>; </a:t>
            </a:r>
            <a:r>
              <a:rPr lang="en-US" sz="1400" dirty="0" err="1" smtClean="0">
                <a:solidFill>
                  <a:srgbClr val="000000"/>
                </a:solidFill>
                <a:latin typeface="Courier"/>
                <a:ea typeface="Courier"/>
                <a:cs typeface="Courier"/>
              </a:rPr>
              <a:t>i</a:t>
            </a:r>
            <a:r>
              <a:rPr lang="en-US" sz="1400" dirty="0" smtClean="0">
                <a:solidFill>
                  <a:srgbClr val="000000"/>
                </a:solidFill>
                <a:latin typeface="Courier"/>
                <a:ea typeface="Courier"/>
                <a:cs typeface="Courier"/>
              </a:rPr>
              <a:t> &lt; </a:t>
            </a:r>
            <a:r>
              <a:rPr lang="en-US" sz="1400" dirty="0" err="1" smtClean="0">
                <a:solidFill>
                  <a:srgbClr val="000000"/>
                </a:solidFill>
                <a:latin typeface="Courier"/>
                <a:ea typeface="Courier"/>
                <a:cs typeface="Courier"/>
              </a:rPr>
              <a:t>a.length</a:t>
            </a:r>
            <a:r>
              <a:rPr lang="en-US" sz="1400" dirty="0" smtClean="0">
                <a:solidFill>
                  <a:srgbClr val="000000"/>
                </a:solidFill>
                <a:latin typeface="Courier"/>
                <a:ea typeface="Courier"/>
                <a:cs typeface="Courier"/>
              </a:rPr>
              <a:t>; </a:t>
            </a:r>
            <a:r>
              <a:rPr lang="en-US" sz="1400" dirty="0" err="1" smtClean="0">
                <a:solidFill>
                  <a:srgbClr val="000000"/>
                </a:solidFill>
                <a:latin typeface="Courier"/>
                <a:ea typeface="Courier"/>
                <a:cs typeface="Courier"/>
              </a:rPr>
              <a:t>i</a:t>
            </a:r>
            <a:r>
              <a:rPr lang="en-US" sz="1400" dirty="0" smtClean="0">
                <a:solidFill>
                  <a:srgbClr val="000000"/>
                </a:solidFill>
                <a:latin typeface="Courier"/>
                <a:ea typeface="Courier"/>
                <a:cs typeface="Courier"/>
              </a:rPr>
              <a:t>++)</a:t>
            </a:r>
          </a:p>
          <a:p>
            <a:pPr>
              <a:spcBef>
                <a:spcPts val="0"/>
              </a:spcBef>
              <a:buNone/>
            </a:pPr>
            <a:r>
              <a:rPr lang="en-US" sz="1400" b="1" dirty="0" smtClean="0">
                <a:solidFill>
                  <a:srgbClr val="0073FF"/>
                </a:solidFill>
                <a:latin typeface="Courier"/>
                <a:ea typeface="Courier"/>
                <a:cs typeface="Courier"/>
              </a:rPr>
              <a:t> 31  </a:t>
            </a:r>
            <a:r>
              <a:rPr lang="en-US" sz="1400" dirty="0" smtClean="0">
                <a:solidFill>
                  <a:srgbClr val="000000"/>
                </a:solidFill>
                <a:latin typeface="Courier"/>
                <a:ea typeface="Courier"/>
                <a:cs typeface="Courier"/>
              </a:rPr>
              <a:t>      {</a:t>
            </a:r>
          </a:p>
          <a:p>
            <a:pPr>
              <a:spcBef>
                <a:spcPts val="0"/>
              </a:spcBef>
              <a:buNone/>
            </a:pPr>
            <a:r>
              <a:rPr lang="en-US" sz="1400" b="1" dirty="0" smtClean="0">
                <a:solidFill>
                  <a:srgbClr val="0073FF"/>
                </a:solidFill>
                <a:latin typeface="Courier"/>
                <a:ea typeface="Courier"/>
                <a:cs typeface="Courier"/>
              </a:rPr>
              <a:t> 32  </a:t>
            </a:r>
            <a:r>
              <a:rPr lang="en-US" sz="1400" dirty="0" smtClean="0">
                <a:solidFill>
                  <a:srgbClr val="000000"/>
                </a:solidFill>
                <a:latin typeface="Courier"/>
                <a:ea typeface="Courier"/>
                <a:cs typeface="Courier"/>
              </a:rPr>
              <a:t>         </a:t>
            </a:r>
            <a:r>
              <a:rPr lang="en-US" sz="1400" dirty="0" smtClean="0">
                <a:solidFill>
                  <a:srgbClr val="CC0066"/>
                </a:solidFill>
                <a:latin typeface="Courier"/>
                <a:ea typeface="Courier"/>
                <a:cs typeface="Courier"/>
              </a:rPr>
              <a:t>if</a:t>
            </a:r>
            <a:r>
              <a:rPr lang="en-US" sz="1400" dirty="0" smtClean="0">
                <a:solidFill>
                  <a:srgbClr val="000000"/>
                </a:solidFill>
                <a:latin typeface="Courier"/>
                <a:ea typeface="Courier"/>
                <a:cs typeface="Courier"/>
              </a:rPr>
              <a:t> (</a:t>
            </a:r>
            <a:r>
              <a:rPr lang="en-US" sz="1400" dirty="0" err="1" smtClean="0">
                <a:solidFill>
                  <a:srgbClr val="000000"/>
                </a:solidFill>
                <a:latin typeface="Courier"/>
                <a:ea typeface="Courier"/>
                <a:cs typeface="Courier"/>
              </a:rPr>
              <a:t>a[i</a:t>
            </a:r>
            <a:r>
              <a:rPr lang="en-US" sz="1400" dirty="0" smtClean="0">
                <a:solidFill>
                  <a:srgbClr val="000000"/>
                </a:solidFill>
                <a:latin typeface="Courier"/>
                <a:ea typeface="Courier"/>
                <a:cs typeface="Courier"/>
              </a:rPr>
              <a:t>] &lt; </a:t>
            </a:r>
            <a:r>
              <a:rPr lang="en-US" sz="1400" dirty="0" err="1" smtClean="0">
                <a:solidFill>
                  <a:srgbClr val="000000"/>
                </a:solidFill>
                <a:latin typeface="Courier"/>
                <a:ea typeface="Courier"/>
                <a:cs typeface="Courier"/>
              </a:rPr>
              <a:t>a[minPos</a:t>
            </a:r>
            <a:r>
              <a:rPr lang="en-US" sz="1400" dirty="0" smtClean="0">
                <a:solidFill>
                  <a:srgbClr val="000000"/>
                </a:solidFill>
                <a:latin typeface="Courier"/>
                <a:ea typeface="Courier"/>
                <a:cs typeface="Courier"/>
              </a:rPr>
              <a:t>]) { </a:t>
            </a:r>
            <a:r>
              <a:rPr lang="en-US" sz="1400" dirty="0" err="1" smtClean="0">
                <a:solidFill>
                  <a:srgbClr val="000000"/>
                </a:solidFill>
                <a:latin typeface="Courier"/>
                <a:ea typeface="Courier"/>
                <a:cs typeface="Courier"/>
              </a:rPr>
              <a:t>minPos</a:t>
            </a:r>
            <a:r>
              <a:rPr lang="en-US" sz="1400" dirty="0" smtClean="0">
                <a:solidFill>
                  <a:srgbClr val="000000"/>
                </a:solidFill>
                <a:latin typeface="Courier"/>
                <a:ea typeface="Courier"/>
                <a:cs typeface="Courier"/>
              </a:rPr>
              <a:t> = </a:t>
            </a:r>
            <a:r>
              <a:rPr lang="en-US" sz="1400" dirty="0" err="1" smtClean="0">
                <a:solidFill>
                  <a:srgbClr val="000000"/>
                </a:solidFill>
                <a:latin typeface="Courier"/>
                <a:ea typeface="Courier"/>
                <a:cs typeface="Courier"/>
              </a:rPr>
              <a:t>i</a:t>
            </a:r>
            <a:r>
              <a:rPr lang="en-US" sz="1400" dirty="0" smtClean="0">
                <a:solidFill>
                  <a:srgbClr val="000000"/>
                </a:solidFill>
                <a:latin typeface="Courier"/>
                <a:ea typeface="Courier"/>
                <a:cs typeface="Courier"/>
              </a:rPr>
              <a:t>; }</a:t>
            </a:r>
          </a:p>
          <a:p>
            <a:pPr>
              <a:spcBef>
                <a:spcPts val="0"/>
              </a:spcBef>
              <a:buNone/>
            </a:pPr>
            <a:r>
              <a:rPr lang="en-US" sz="1400" b="1" dirty="0" smtClean="0">
                <a:solidFill>
                  <a:srgbClr val="0073FF"/>
                </a:solidFill>
                <a:latin typeface="Courier"/>
                <a:ea typeface="Courier"/>
                <a:cs typeface="Courier"/>
              </a:rPr>
              <a:t> 33  </a:t>
            </a:r>
            <a:r>
              <a:rPr lang="en-US" sz="1400" dirty="0" smtClean="0">
                <a:solidFill>
                  <a:srgbClr val="000000"/>
                </a:solidFill>
                <a:latin typeface="Courier"/>
                <a:ea typeface="Courier"/>
                <a:cs typeface="Courier"/>
              </a:rPr>
              <a:t>      }</a:t>
            </a:r>
          </a:p>
          <a:p>
            <a:pPr>
              <a:spcBef>
                <a:spcPts val="0"/>
              </a:spcBef>
              <a:buNone/>
            </a:pPr>
            <a:r>
              <a:rPr lang="en-US" sz="1400" b="1" dirty="0" smtClean="0">
                <a:solidFill>
                  <a:srgbClr val="0073FF"/>
                </a:solidFill>
                <a:latin typeface="Courier"/>
                <a:ea typeface="Courier"/>
                <a:cs typeface="Courier"/>
              </a:rPr>
              <a:t> 34  </a:t>
            </a:r>
            <a:r>
              <a:rPr lang="en-US" sz="1400" dirty="0" smtClean="0">
                <a:solidFill>
                  <a:srgbClr val="000000"/>
                </a:solidFill>
                <a:latin typeface="Courier"/>
                <a:ea typeface="Courier"/>
                <a:cs typeface="Courier"/>
              </a:rPr>
              <a:t>      </a:t>
            </a:r>
            <a:r>
              <a:rPr lang="en-US" sz="1400" dirty="0" smtClean="0">
                <a:solidFill>
                  <a:srgbClr val="CC0066"/>
                </a:solidFill>
                <a:latin typeface="Courier"/>
                <a:ea typeface="Courier"/>
                <a:cs typeface="Courier"/>
              </a:rPr>
              <a:t>return</a:t>
            </a:r>
            <a:r>
              <a:rPr lang="en-US" sz="1400" dirty="0" smtClean="0">
                <a:solidFill>
                  <a:srgbClr val="000000"/>
                </a:solidFill>
                <a:latin typeface="Courier"/>
                <a:ea typeface="Courier"/>
                <a:cs typeface="Courier"/>
              </a:rPr>
              <a:t> </a:t>
            </a:r>
            <a:r>
              <a:rPr lang="en-US" sz="1400" dirty="0" err="1" smtClean="0">
                <a:solidFill>
                  <a:srgbClr val="000000"/>
                </a:solidFill>
                <a:latin typeface="Courier"/>
                <a:ea typeface="Courier"/>
                <a:cs typeface="Courier"/>
              </a:rPr>
              <a:t>minPos</a:t>
            </a:r>
            <a:r>
              <a:rPr lang="en-US" sz="1400" dirty="0" smtClean="0">
                <a:solidFill>
                  <a:srgbClr val="000000"/>
                </a:solidFill>
                <a:latin typeface="Courier"/>
                <a:ea typeface="Courier"/>
                <a:cs typeface="Courier"/>
              </a:rPr>
              <a:t>;</a:t>
            </a:r>
          </a:p>
          <a:p>
            <a:pPr>
              <a:spcBef>
                <a:spcPts val="0"/>
              </a:spcBef>
              <a:buNone/>
            </a:pPr>
            <a:r>
              <a:rPr lang="en-US" sz="1400" b="1" dirty="0" smtClean="0">
                <a:solidFill>
                  <a:srgbClr val="0073FF"/>
                </a:solidFill>
                <a:latin typeface="Courier"/>
                <a:ea typeface="Courier"/>
                <a:cs typeface="Courier"/>
              </a:rPr>
              <a:t> 35  </a:t>
            </a:r>
            <a:r>
              <a:rPr lang="en-US" sz="1400" dirty="0" smtClean="0">
                <a:solidFill>
                  <a:srgbClr val="000000"/>
                </a:solidFill>
                <a:latin typeface="Courier"/>
                <a:ea typeface="Courier"/>
                <a:cs typeface="Courier"/>
              </a:rPr>
              <a:t>   }</a:t>
            </a:r>
          </a:p>
          <a:p>
            <a:pPr>
              <a:spcBef>
                <a:spcPts val="0"/>
              </a:spcBef>
              <a:buNone/>
            </a:pPr>
            <a:r>
              <a:rPr lang="en-US" sz="1400" b="1" dirty="0" smtClean="0">
                <a:solidFill>
                  <a:srgbClr val="0073FF"/>
                </a:solidFill>
                <a:latin typeface="Courier"/>
                <a:ea typeface="Courier"/>
                <a:cs typeface="Courier"/>
              </a:rPr>
              <a:t> 36  </a:t>
            </a:r>
            <a:r>
              <a:rPr lang="en-US" sz="1400" dirty="0" smtClean="0">
                <a:solidFill>
                  <a:srgbClr val="000000"/>
                </a:solidFill>
                <a:latin typeface="Courier"/>
                <a:ea typeface="Courier"/>
                <a:cs typeface="Courier"/>
              </a:rPr>
              <a:t>}</a:t>
            </a:r>
            <a:endParaRPr lang="en-US" sz="1400" b="1" dirty="0" smtClean="0">
              <a:solidFill>
                <a:srgbClr val="0073FF"/>
              </a:solidFill>
              <a:latin typeface="Courier"/>
              <a:ea typeface="Courier"/>
              <a:cs typeface="Courier"/>
            </a:endParaRPr>
          </a:p>
        </p:txBody>
      </p:sp>
    </p:spTree>
  </p:cSld>
  <p:clrMapOvr>
    <a:masterClrMapping/>
  </p:clrMapOvr>
  <p:timing>
    <p:tnLst>
      <p:par>
        <p:cTn xmlns:p14="http://schemas.microsoft.com/office/powerpoint/2010/mai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section_6_2/</a:t>
            </a:r>
            <a:r>
              <a:rPr lang="en-US" dirty="0" smtClean="0">
                <a:hlinkClick r:id="rId2" action="ppaction://hlinkfile"/>
              </a:rPr>
              <a:t>BinarySearcher.java</a:t>
            </a:r>
            <a:endParaRPr lang="en-US" dirty="0"/>
          </a:p>
        </p:txBody>
      </p:sp>
      <p:sp>
        <p:nvSpPr>
          <p:cNvPr id="3" name="Content Placeholder 2"/>
          <p:cNvSpPr>
            <a:spLocks noGrp="1"/>
          </p:cNvSpPr>
          <p:nvPr>
            <p:ph idx="4294967295"/>
          </p:nvPr>
        </p:nvSpPr>
        <p:spPr>
          <a:xfrm>
            <a:off x="0" y="762000"/>
            <a:ext cx="9134475" cy="5770454"/>
          </a:xfrm>
        </p:spPr>
        <p:txBody>
          <a:bodyPr>
            <a:noAutofit/>
          </a:bodyPr>
          <a:lstStyle/>
          <a:p>
            <a:pPr>
              <a:spcBef>
                <a:spcPts val="0"/>
              </a:spcBef>
              <a:buNone/>
            </a:pPr>
            <a:r>
              <a:rPr lang="en-US" sz="1200" b="1" dirty="0" smtClean="0">
                <a:solidFill>
                  <a:srgbClr val="0073FF"/>
                </a:solidFill>
                <a:latin typeface="Courier"/>
                <a:ea typeface="Courier"/>
                <a:cs typeface="Courier"/>
              </a:rPr>
              <a:t> 16  </a:t>
            </a:r>
            <a:r>
              <a:rPr lang="en-US" sz="1200" dirty="0" smtClean="0">
                <a:solidFill>
                  <a:srgbClr val="000000"/>
                </a:solidFill>
                <a:latin typeface="Courier"/>
                <a:ea typeface="Courier"/>
                <a:cs typeface="Courier"/>
              </a:rPr>
              <a:t>   </a:t>
            </a:r>
            <a:r>
              <a:rPr lang="en-US" sz="1200" dirty="0" smtClean="0">
                <a:solidFill>
                  <a:srgbClr val="CC0066"/>
                </a:solidFill>
                <a:latin typeface="Courier"/>
                <a:ea typeface="Courier"/>
                <a:cs typeface="Courier"/>
              </a:rPr>
              <a:t>public</a:t>
            </a:r>
            <a:r>
              <a:rPr lang="en-US" sz="1200" dirty="0" smtClean="0">
                <a:solidFill>
                  <a:srgbClr val="000000"/>
                </a:solidFill>
                <a:latin typeface="Courier"/>
                <a:ea typeface="Courier"/>
                <a:cs typeface="Courier"/>
              </a:rPr>
              <a:t> </a:t>
            </a:r>
            <a:r>
              <a:rPr lang="en-US" sz="1200" dirty="0" smtClean="0">
                <a:solidFill>
                  <a:srgbClr val="CC0066"/>
                </a:solidFill>
                <a:latin typeface="Courier"/>
                <a:ea typeface="Courier"/>
                <a:cs typeface="Courier"/>
              </a:rPr>
              <a:t>static</a:t>
            </a:r>
            <a:r>
              <a:rPr lang="en-US" sz="1200" dirty="0" smtClean="0">
                <a:solidFill>
                  <a:srgbClr val="000000"/>
                </a:solidFill>
                <a:latin typeface="Courier"/>
                <a:ea typeface="Courier"/>
                <a:cs typeface="Courier"/>
              </a:rPr>
              <a:t> </a:t>
            </a:r>
            <a:r>
              <a:rPr lang="en-US" sz="1200" dirty="0" err="1" smtClean="0">
                <a:solidFill>
                  <a:srgbClr val="CC0066"/>
                </a:solidFill>
                <a:latin typeface="Courier"/>
                <a:ea typeface="Courier"/>
                <a:cs typeface="Courier"/>
              </a:rPr>
              <a:t>int</a:t>
            </a:r>
            <a:r>
              <a:rPr lang="en-US" sz="1200" dirty="0" smtClean="0">
                <a:solidFill>
                  <a:srgbClr val="000000"/>
                </a:solidFill>
                <a:latin typeface="Courier"/>
                <a:ea typeface="Courier"/>
                <a:cs typeface="Courier"/>
              </a:rPr>
              <a:t> </a:t>
            </a:r>
            <a:r>
              <a:rPr lang="en-US" sz="1200" dirty="0" err="1" smtClean="0">
                <a:solidFill>
                  <a:srgbClr val="000000"/>
                </a:solidFill>
                <a:latin typeface="Courier"/>
                <a:ea typeface="Courier"/>
                <a:cs typeface="Courier"/>
              </a:rPr>
              <a:t>search(</a:t>
            </a:r>
            <a:r>
              <a:rPr lang="en-US" sz="1200" dirty="0" err="1" smtClean="0">
                <a:solidFill>
                  <a:srgbClr val="CC0066"/>
                </a:solidFill>
                <a:latin typeface="Courier"/>
                <a:ea typeface="Courier"/>
                <a:cs typeface="Courier"/>
              </a:rPr>
              <a:t>int</a:t>
            </a:r>
            <a:r>
              <a:rPr lang="en-US" sz="1200" dirty="0" smtClean="0">
                <a:solidFill>
                  <a:srgbClr val="000000"/>
                </a:solidFill>
                <a:latin typeface="Courier"/>
                <a:ea typeface="Courier"/>
                <a:cs typeface="Courier"/>
              </a:rPr>
              <a:t>[] a, </a:t>
            </a:r>
            <a:r>
              <a:rPr lang="en-US" sz="1200" dirty="0" err="1" smtClean="0">
                <a:solidFill>
                  <a:srgbClr val="CC0066"/>
                </a:solidFill>
                <a:latin typeface="Courier"/>
                <a:ea typeface="Courier"/>
                <a:cs typeface="Courier"/>
              </a:rPr>
              <a:t>int</a:t>
            </a:r>
            <a:r>
              <a:rPr lang="en-US" sz="1200" dirty="0" smtClean="0">
                <a:solidFill>
                  <a:srgbClr val="000000"/>
                </a:solidFill>
                <a:latin typeface="Courier"/>
                <a:ea typeface="Courier"/>
                <a:cs typeface="Courier"/>
              </a:rPr>
              <a:t> low, </a:t>
            </a:r>
            <a:r>
              <a:rPr lang="en-US" sz="1200" dirty="0" err="1" smtClean="0">
                <a:solidFill>
                  <a:srgbClr val="CC0066"/>
                </a:solidFill>
                <a:latin typeface="Courier"/>
                <a:ea typeface="Courier"/>
                <a:cs typeface="Courier"/>
              </a:rPr>
              <a:t>int</a:t>
            </a:r>
            <a:r>
              <a:rPr lang="en-US" sz="1200" dirty="0" smtClean="0">
                <a:solidFill>
                  <a:srgbClr val="000000"/>
                </a:solidFill>
                <a:latin typeface="Courier"/>
                <a:ea typeface="Courier"/>
                <a:cs typeface="Courier"/>
              </a:rPr>
              <a:t> high, </a:t>
            </a:r>
            <a:r>
              <a:rPr lang="en-US" sz="1200" dirty="0" err="1" smtClean="0">
                <a:solidFill>
                  <a:srgbClr val="CC0066"/>
                </a:solidFill>
                <a:latin typeface="Courier"/>
                <a:ea typeface="Courier"/>
                <a:cs typeface="Courier"/>
              </a:rPr>
              <a:t>int</a:t>
            </a:r>
            <a:r>
              <a:rPr lang="en-US" sz="1200" dirty="0" smtClean="0">
                <a:solidFill>
                  <a:srgbClr val="000000"/>
                </a:solidFill>
                <a:latin typeface="Courier"/>
                <a:ea typeface="Courier"/>
                <a:cs typeface="Courier"/>
              </a:rPr>
              <a:t> value)</a:t>
            </a:r>
          </a:p>
          <a:p>
            <a:pPr>
              <a:spcBef>
                <a:spcPts val="0"/>
              </a:spcBef>
              <a:buNone/>
            </a:pPr>
            <a:r>
              <a:rPr lang="en-US" sz="1200" b="1" dirty="0" smtClean="0">
                <a:solidFill>
                  <a:srgbClr val="0073FF"/>
                </a:solidFill>
                <a:latin typeface="Courier"/>
                <a:ea typeface="Courier"/>
                <a:cs typeface="Courier"/>
              </a:rPr>
              <a:t> 17  </a:t>
            </a:r>
            <a:r>
              <a:rPr lang="en-US" sz="1200" dirty="0" smtClean="0">
                <a:solidFill>
                  <a:srgbClr val="000000"/>
                </a:solidFill>
                <a:latin typeface="Courier"/>
                <a:ea typeface="Courier"/>
                <a:cs typeface="Courier"/>
              </a:rPr>
              <a:t>   {  </a:t>
            </a:r>
          </a:p>
          <a:p>
            <a:pPr>
              <a:spcBef>
                <a:spcPts val="0"/>
              </a:spcBef>
              <a:buNone/>
            </a:pPr>
            <a:r>
              <a:rPr lang="en-US" sz="1200" b="1" dirty="0" smtClean="0">
                <a:solidFill>
                  <a:srgbClr val="0073FF"/>
                </a:solidFill>
                <a:latin typeface="Courier"/>
                <a:ea typeface="Courier"/>
                <a:cs typeface="Courier"/>
              </a:rPr>
              <a:t> 18  </a:t>
            </a:r>
            <a:r>
              <a:rPr lang="en-US" sz="1200" dirty="0" smtClean="0">
                <a:solidFill>
                  <a:srgbClr val="000000"/>
                </a:solidFill>
                <a:latin typeface="Courier"/>
                <a:ea typeface="Courier"/>
                <a:cs typeface="Courier"/>
              </a:rPr>
              <a:t>      </a:t>
            </a:r>
            <a:r>
              <a:rPr lang="en-US" sz="1200" dirty="0" smtClean="0">
                <a:solidFill>
                  <a:srgbClr val="CC0066"/>
                </a:solidFill>
                <a:latin typeface="Courier"/>
                <a:ea typeface="Courier"/>
                <a:cs typeface="Courier"/>
              </a:rPr>
              <a:t>if</a:t>
            </a:r>
            <a:r>
              <a:rPr lang="en-US" sz="1200" dirty="0" smtClean="0">
                <a:solidFill>
                  <a:srgbClr val="000000"/>
                </a:solidFill>
                <a:latin typeface="Courier"/>
                <a:ea typeface="Courier"/>
                <a:cs typeface="Courier"/>
              </a:rPr>
              <a:t> (low &lt;= high)</a:t>
            </a:r>
          </a:p>
          <a:p>
            <a:pPr>
              <a:spcBef>
                <a:spcPts val="0"/>
              </a:spcBef>
              <a:buNone/>
            </a:pPr>
            <a:r>
              <a:rPr lang="en-US" sz="1200" b="1" dirty="0" smtClean="0">
                <a:solidFill>
                  <a:srgbClr val="0073FF"/>
                </a:solidFill>
                <a:latin typeface="Courier"/>
                <a:ea typeface="Courier"/>
                <a:cs typeface="Courier"/>
              </a:rPr>
              <a:t> 19  </a:t>
            </a:r>
            <a:r>
              <a:rPr lang="en-US" sz="1200" dirty="0" smtClean="0">
                <a:solidFill>
                  <a:srgbClr val="000000"/>
                </a:solidFill>
                <a:latin typeface="Courier"/>
                <a:ea typeface="Courier"/>
                <a:cs typeface="Courier"/>
              </a:rPr>
              <a:t>      {</a:t>
            </a:r>
          </a:p>
          <a:p>
            <a:pPr>
              <a:spcBef>
                <a:spcPts val="0"/>
              </a:spcBef>
              <a:buNone/>
            </a:pPr>
            <a:r>
              <a:rPr lang="en-US" sz="1200" b="1" dirty="0" smtClean="0">
                <a:solidFill>
                  <a:srgbClr val="0073FF"/>
                </a:solidFill>
                <a:latin typeface="Courier"/>
                <a:ea typeface="Courier"/>
                <a:cs typeface="Courier"/>
              </a:rPr>
              <a:t> 20  </a:t>
            </a:r>
            <a:r>
              <a:rPr lang="en-US" sz="1200" dirty="0" smtClean="0">
                <a:solidFill>
                  <a:srgbClr val="000000"/>
                </a:solidFill>
                <a:latin typeface="Courier"/>
                <a:ea typeface="Courier"/>
                <a:cs typeface="Courier"/>
              </a:rPr>
              <a:t>         </a:t>
            </a:r>
            <a:r>
              <a:rPr lang="en-US" sz="1200" dirty="0" err="1" smtClean="0">
                <a:solidFill>
                  <a:srgbClr val="CC0066"/>
                </a:solidFill>
                <a:latin typeface="Courier"/>
                <a:ea typeface="Courier"/>
                <a:cs typeface="Courier"/>
              </a:rPr>
              <a:t>int</a:t>
            </a:r>
            <a:r>
              <a:rPr lang="en-US" sz="1200" dirty="0" smtClean="0">
                <a:solidFill>
                  <a:srgbClr val="000000"/>
                </a:solidFill>
                <a:latin typeface="Courier"/>
                <a:ea typeface="Courier"/>
                <a:cs typeface="Courier"/>
              </a:rPr>
              <a:t> mid = (low + high) / </a:t>
            </a:r>
            <a:r>
              <a:rPr lang="en-US" sz="1200" dirty="0" smtClean="0">
                <a:solidFill>
                  <a:srgbClr val="66FF19"/>
                </a:solidFill>
                <a:latin typeface="Courier"/>
                <a:ea typeface="Courier"/>
                <a:cs typeface="Courier"/>
              </a:rPr>
              <a:t>2</a:t>
            </a:r>
            <a:r>
              <a:rPr lang="en-US" sz="1200" dirty="0" smtClean="0">
                <a:solidFill>
                  <a:srgbClr val="000000"/>
                </a:solidFill>
                <a:latin typeface="Courier"/>
                <a:ea typeface="Courier"/>
                <a:cs typeface="Courier"/>
              </a:rPr>
              <a:t>;</a:t>
            </a:r>
          </a:p>
          <a:p>
            <a:pPr>
              <a:spcBef>
                <a:spcPts val="0"/>
              </a:spcBef>
              <a:buNone/>
            </a:pPr>
            <a:r>
              <a:rPr lang="en-US" sz="1200" b="1" dirty="0" smtClean="0">
                <a:solidFill>
                  <a:srgbClr val="0073FF"/>
                </a:solidFill>
                <a:latin typeface="Courier"/>
                <a:ea typeface="Courier"/>
                <a:cs typeface="Courier"/>
              </a:rPr>
              <a:t> 21  </a:t>
            </a:r>
          </a:p>
          <a:p>
            <a:pPr>
              <a:spcBef>
                <a:spcPts val="0"/>
              </a:spcBef>
              <a:buNone/>
            </a:pPr>
            <a:r>
              <a:rPr lang="en-US" sz="1200" b="1" dirty="0" smtClean="0">
                <a:solidFill>
                  <a:srgbClr val="0073FF"/>
                </a:solidFill>
                <a:latin typeface="Courier"/>
                <a:ea typeface="Courier"/>
                <a:cs typeface="Courier"/>
              </a:rPr>
              <a:t> 22  </a:t>
            </a:r>
            <a:r>
              <a:rPr lang="en-US" sz="1200" dirty="0" smtClean="0">
                <a:solidFill>
                  <a:srgbClr val="000000"/>
                </a:solidFill>
                <a:latin typeface="Courier"/>
                <a:ea typeface="Courier"/>
                <a:cs typeface="Courier"/>
              </a:rPr>
              <a:t>         </a:t>
            </a:r>
            <a:r>
              <a:rPr lang="en-US" sz="1200" dirty="0" smtClean="0">
                <a:solidFill>
                  <a:srgbClr val="CC0066"/>
                </a:solidFill>
                <a:latin typeface="Courier"/>
                <a:ea typeface="Courier"/>
                <a:cs typeface="Courier"/>
              </a:rPr>
              <a:t>if</a:t>
            </a:r>
            <a:r>
              <a:rPr lang="en-US" sz="1200" dirty="0" smtClean="0">
                <a:solidFill>
                  <a:srgbClr val="000000"/>
                </a:solidFill>
                <a:latin typeface="Courier"/>
                <a:ea typeface="Courier"/>
                <a:cs typeface="Courier"/>
              </a:rPr>
              <a:t> (</a:t>
            </a:r>
            <a:r>
              <a:rPr lang="en-US" sz="1200" dirty="0" err="1" smtClean="0">
                <a:solidFill>
                  <a:srgbClr val="000000"/>
                </a:solidFill>
                <a:latin typeface="Courier"/>
                <a:ea typeface="Courier"/>
                <a:cs typeface="Courier"/>
              </a:rPr>
              <a:t>a[mid</a:t>
            </a:r>
            <a:r>
              <a:rPr lang="en-US" sz="1200" dirty="0" smtClean="0">
                <a:solidFill>
                  <a:srgbClr val="000000"/>
                </a:solidFill>
                <a:latin typeface="Courier"/>
                <a:ea typeface="Courier"/>
                <a:cs typeface="Courier"/>
              </a:rPr>
              <a:t>] == value) </a:t>
            </a:r>
          </a:p>
          <a:p>
            <a:pPr>
              <a:spcBef>
                <a:spcPts val="0"/>
              </a:spcBef>
              <a:buNone/>
            </a:pPr>
            <a:r>
              <a:rPr lang="en-US" sz="1200" b="1" dirty="0" smtClean="0">
                <a:solidFill>
                  <a:srgbClr val="0073FF"/>
                </a:solidFill>
                <a:latin typeface="Courier"/>
                <a:ea typeface="Courier"/>
                <a:cs typeface="Courier"/>
              </a:rPr>
              <a:t> 23  </a:t>
            </a:r>
            <a:r>
              <a:rPr lang="en-US" sz="1200" dirty="0" smtClean="0">
                <a:solidFill>
                  <a:srgbClr val="000000"/>
                </a:solidFill>
                <a:latin typeface="Courier"/>
                <a:ea typeface="Courier"/>
                <a:cs typeface="Courier"/>
              </a:rPr>
              <a:t>         {</a:t>
            </a:r>
          </a:p>
          <a:p>
            <a:pPr>
              <a:spcBef>
                <a:spcPts val="0"/>
              </a:spcBef>
              <a:buNone/>
            </a:pPr>
            <a:r>
              <a:rPr lang="en-US" sz="1200" b="1" dirty="0" smtClean="0">
                <a:solidFill>
                  <a:srgbClr val="0073FF"/>
                </a:solidFill>
                <a:latin typeface="Courier"/>
                <a:ea typeface="Courier"/>
                <a:cs typeface="Courier"/>
              </a:rPr>
              <a:t> 24  </a:t>
            </a:r>
            <a:r>
              <a:rPr lang="en-US" sz="1200" dirty="0" smtClean="0">
                <a:solidFill>
                  <a:srgbClr val="000000"/>
                </a:solidFill>
                <a:latin typeface="Courier"/>
                <a:ea typeface="Courier"/>
                <a:cs typeface="Courier"/>
              </a:rPr>
              <a:t>            </a:t>
            </a:r>
            <a:r>
              <a:rPr lang="en-US" sz="1200" dirty="0" smtClean="0">
                <a:solidFill>
                  <a:srgbClr val="CC0066"/>
                </a:solidFill>
                <a:latin typeface="Courier"/>
                <a:ea typeface="Courier"/>
                <a:cs typeface="Courier"/>
              </a:rPr>
              <a:t>return</a:t>
            </a:r>
            <a:r>
              <a:rPr lang="en-US" sz="1200" dirty="0" smtClean="0">
                <a:solidFill>
                  <a:srgbClr val="000000"/>
                </a:solidFill>
                <a:latin typeface="Courier"/>
                <a:ea typeface="Courier"/>
                <a:cs typeface="Courier"/>
              </a:rPr>
              <a:t> mid;</a:t>
            </a:r>
          </a:p>
          <a:p>
            <a:pPr>
              <a:spcBef>
                <a:spcPts val="0"/>
              </a:spcBef>
              <a:buNone/>
            </a:pPr>
            <a:r>
              <a:rPr lang="en-US" sz="1200" b="1" dirty="0" smtClean="0">
                <a:solidFill>
                  <a:srgbClr val="0073FF"/>
                </a:solidFill>
                <a:latin typeface="Courier"/>
                <a:ea typeface="Courier"/>
                <a:cs typeface="Courier"/>
              </a:rPr>
              <a:t> 25  </a:t>
            </a:r>
            <a:r>
              <a:rPr lang="en-US" sz="1200" dirty="0" smtClean="0">
                <a:solidFill>
                  <a:srgbClr val="000000"/>
                </a:solidFill>
                <a:latin typeface="Courier"/>
                <a:ea typeface="Courier"/>
                <a:cs typeface="Courier"/>
              </a:rPr>
              <a:t>         }</a:t>
            </a:r>
          </a:p>
          <a:p>
            <a:pPr>
              <a:spcBef>
                <a:spcPts val="0"/>
              </a:spcBef>
              <a:buNone/>
            </a:pPr>
            <a:r>
              <a:rPr lang="en-US" sz="1200" b="1" dirty="0" smtClean="0">
                <a:solidFill>
                  <a:srgbClr val="0073FF"/>
                </a:solidFill>
                <a:latin typeface="Courier"/>
                <a:ea typeface="Courier"/>
                <a:cs typeface="Courier"/>
              </a:rPr>
              <a:t> 26  </a:t>
            </a:r>
            <a:r>
              <a:rPr lang="en-US" sz="1200" dirty="0" smtClean="0">
                <a:solidFill>
                  <a:srgbClr val="000000"/>
                </a:solidFill>
                <a:latin typeface="Courier"/>
                <a:ea typeface="Courier"/>
                <a:cs typeface="Courier"/>
              </a:rPr>
              <a:t>         </a:t>
            </a:r>
            <a:r>
              <a:rPr lang="en-US" sz="1200" dirty="0" smtClean="0">
                <a:solidFill>
                  <a:srgbClr val="CC0066"/>
                </a:solidFill>
                <a:latin typeface="Courier"/>
                <a:ea typeface="Courier"/>
                <a:cs typeface="Courier"/>
              </a:rPr>
              <a:t>else</a:t>
            </a:r>
            <a:r>
              <a:rPr lang="en-US" sz="1200" dirty="0" smtClean="0">
                <a:solidFill>
                  <a:srgbClr val="000000"/>
                </a:solidFill>
                <a:latin typeface="Courier"/>
                <a:ea typeface="Courier"/>
                <a:cs typeface="Courier"/>
              </a:rPr>
              <a:t> </a:t>
            </a:r>
            <a:r>
              <a:rPr lang="en-US" sz="1200" dirty="0" smtClean="0">
                <a:solidFill>
                  <a:srgbClr val="CC0066"/>
                </a:solidFill>
                <a:latin typeface="Courier"/>
                <a:ea typeface="Courier"/>
                <a:cs typeface="Courier"/>
              </a:rPr>
              <a:t>if</a:t>
            </a:r>
            <a:r>
              <a:rPr lang="en-US" sz="1200" dirty="0" smtClean="0">
                <a:solidFill>
                  <a:srgbClr val="000000"/>
                </a:solidFill>
                <a:latin typeface="Courier"/>
                <a:ea typeface="Courier"/>
                <a:cs typeface="Courier"/>
              </a:rPr>
              <a:t> (</a:t>
            </a:r>
            <a:r>
              <a:rPr lang="en-US" sz="1200" dirty="0" err="1" smtClean="0">
                <a:solidFill>
                  <a:srgbClr val="000000"/>
                </a:solidFill>
                <a:latin typeface="Courier"/>
                <a:ea typeface="Courier"/>
                <a:cs typeface="Courier"/>
              </a:rPr>
              <a:t>a[mid</a:t>
            </a:r>
            <a:r>
              <a:rPr lang="en-US" sz="1200" dirty="0" smtClean="0">
                <a:solidFill>
                  <a:srgbClr val="000000"/>
                </a:solidFill>
                <a:latin typeface="Courier"/>
                <a:ea typeface="Courier"/>
                <a:cs typeface="Courier"/>
              </a:rPr>
              <a:t>] &lt; value )</a:t>
            </a:r>
          </a:p>
          <a:p>
            <a:pPr>
              <a:spcBef>
                <a:spcPts val="0"/>
              </a:spcBef>
              <a:buNone/>
            </a:pPr>
            <a:r>
              <a:rPr lang="en-US" sz="1200" b="1" dirty="0" smtClean="0">
                <a:solidFill>
                  <a:srgbClr val="0073FF"/>
                </a:solidFill>
                <a:latin typeface="Courier"/>
                <a:ea typeface="Courier"/>
                <a:cs typeface="Courier"/>
              </a:rPr>
              <a:t> 27  </a:t>
            </a:r>
            <a:r>
              <a:rPr lang="en-US" sz="1200" dirty="0" smtClean="0">
                <a:solidFill>
                  <a:srgbClr val="000000"/>
                </a:solidFill>
                <a:latin typeface="Courier"/>
                <a:ea typeface="Courier"/>
                <a:cs typeface="Courier"/>
              </a:rPr>
              <a:t>         {</a:t>
            </a:r>
          </a:p>
          <a:p>
            <a:pPr>
              <a:spcBef>
                <a:spcPts val="0"/>
              </a:spcBef>
              <a:buNone/>
            </a:pPr>
            <a:r>
              <a:rPr lang="en-US" sz="1200" b="1" dirty="0" smtClean="0">
                <a:solidFill>
                  <a:srgbClr val="0073FF"/>
                </a:solidFill>
                <a:latin typeface="Courier"/>
                <a:ea typeface="Courier"/>
                <a:cs typeface="Courier"/>
              </a:rPr>
              <a:t> 28  </a:t>
            </a:r>
            <a:r>
              <a:rPr lang="en-US" sz="1200" dirty="0" smtClean="0">
                <a:solidFill>
                  <a:srgbClr val="000000"/>
                </a:solidFill>
                <a:latin typeface="Courier"/>
                <a:ea typeface="Courier"/>
                <a:cs typeface="Courier"/>
              </a:rPr>
              <a:t>            </a:t>
            </a:r>
            <a:r>
              <a:rPr lang="en-US" sz="1200" dirty="0" smtClean="0">
                <a:solidFill>
                  <a:srgbClr val="CC0066"/>
                </a:solidFill>
                <a:latin typeface="Courier"/>
                <a:ea typeface="Courier"/>
                <a:cs typeface="Courier"/>
              </a:rPr>
              <a:t>return</a:t>
            </a:r>
            <a:r>
              <a:rPr lang="en-US" sz="1200" dirty="0" smtClean="0">
                <a:solidFill>
                  <a:srgbClr val="000000"/>
                </a:solidFill>
                <a:latin typeface="Courier"/>
                <a:ea typeface="Courier"/>
                <a:cs typeface="Courier"/>
              </a:rPr>
              <a:t> </a:t>
            </a:r>
            <a:r>
              <a:rPr lang="en-US" sz="1200" dirty="0" err="1" smtClean="0">
                <a:solidFill>
                  <a:srgbClr val="000000"/>
                </a:solidFill>
                <a:latin typeface="Courier"/>
                <a:ea typeface="Courier"/>
                <a:cs typeface="Courier"/>
              </a:rPr>
              <a:t>search(a</a:t>
            </a:r>
            <a:r>
              <a:rPr lang="en-US" sz="1200" dirty="0" smtClean="0">
                <a:solidFill>
                  <a:srgbClr val="000000"/>
                </a:solidFill>
                <a:latin typeface="Courier"/>
                <a:ea typeface="Courier"/>
                <a:cs typeface="Courier"/>
              </a:rPr>
              <a:t>, mid + </a:t>
            </a:r>
            <a:r>
              <a:rPr lang="en-US" sz="1200" dirty="0" smtClean="0">
                <a:solidFill>
                  <a:srgbClr val="66FF19"/>
                </a:solidFill>
                <a:latin typeface="Courier"/>
                <a:ea typeface="Courier"/>
                <a:cs typeface="Courier"/>
              </a:rPr>
              <a:t>1</a:t>
            </a:r>
            <a:r>
              <a:rPr lang="en-US" sz="1200" dirty="0" smtClean="0">
                <a:solidFill>
                  <a:srgbClr val="000000"/>
                </a:solidFill>
                <a:latin typeface="Courier"/>
                <a:ea typeface="Courier"/>
                <a:cs typeface="Courier"/>
              </a:rPr>
              <a:t>, high, value);</a:t>
            </a:r>
          </a:p>
          <a:p>
            <a:pPr>
              <a:spcBef>
                <a:spcPts val="0"/>
              </a:spcBef>
              <a:buNone/>
            </a:pPr>
            <a:r>
              <a:rPr lang="en-US" sz="1200" b="1" dirty="0" smtClean="0">
                <a:solidFill>
                  <a:srgbClr val="0073FF"/>
                </a:solidFill>
                <a:latin typeface="Courier"/>
                <a:ea typeface="Courier"/>
                <a:cs typeface="Courier"/>
              </a:rPr>
              <a:t> 29  </a:t>
            </a:r>
            <a:r>
              <a:rPr lang="en-US" sz="1200" dirty="0" smtClean="0">
                <a:solidFill>
                  <a:srgbClr val="000000"/>
                </a:solidFill>
                <a:latin typeface="Courier"/>
                <a:ea typeface="Courier"/>
                <a:cs typeface="Courier"/>
              </a:rPr>
              <a:t>         }</a:t>
            </a:r>
          </a:p>
          <a:p>
            <a:pPr>
              <a:spcBef>
                <a:spcPts val="0"/>
              </a:spcBef>
              <a:buNone/>
            </a:pPr>
            <a:r>
              <a:rPr lang="en-US" sz="1200" b="1" dirty="0" smtClean="0">
                <a:solidFill>
                  <a:srgbClr val="0073FF"/>
                </a:solidFill>
                <a:latin typeface="Courier"/>
                <a:ea typeface="Courier"/>
                <a:cs typeface="Courier"/>
              </a:rPr>
              <a:t> 30  </a:t>
            </a:r>
            <a:r>
              <a:rPr lang="en-US" sz="1200" dirty="0" smtClean="0">
                <a:solidFill>
                  <a:srgbClr val="000000"/>
                </a:solidFill>
                <a:latin typeface="Courier"/>
                <a:ea typeface="Courier"/>
                <a:cs typeface="Courier"/>
              </a:rPr>
              <a:t>         </a:t>
            </a:r>
            <a:r>
              <a:rPr lang="en-US" sz="1200" dirty="0" smtClean="0">
                <a:solidFill>
                  <a:srgbClr val="CC0066"/>
                </a:solidFill>
                <a:latin typeface="Courier"/>
                <a:ea typeface="Courier"/>
                <a:cs typeface="Courier"/>
              </a:rPr>
              <a:t>else</a:t>
            </a:r>
          </a:p>
          <a:p>
            <a:pPr>
              <a:spcBef>
                <a:spcPts val="0"/>
              </a:spcBef>
              <a:buNone/>
            </a:pPr>
            <a:r>
              <a:rPr lang="en-US" sz="1200" b="1" dirty="0" smtClean="0">
                <a:solidFill>
                  <a:srgbClr val="0073FF"/>
                </a:solidFill>
                <a:latin typeface="Courier"/>
                <a:ea typeface="Courier"/>
                <a:cs typeface="Courier"/>
              </a:rPr>
              <a:t> 31  </a:t>
            </a:r>
            <a:r>
              <a:rPr lang="en-US" sz="1200" dirty="0" smtClean="0">
                <a:solidFill>
                  <a:srgbClr val="000000"/>
                </a:solidFill>
                <a:latin typeface="Courier"/>
                <a:ea typeface="Courier"/>
                <a:cs typeface="Courier"/>
              </a:rPr>
              <a:t>         {</a:t>
            </a:r>
          </a:p>
          <a:p>
            <a:pPr>
              <a:spcBef>
                <a:spcPts val="0"/>
              </a:spcBef>
              <a:buNone/>
            </a:pPr>
            <a:r>
              <a:rPr lang="en-US" sz="1200" b="1" dirty="0" smtClean="0">
                <a:solidFill>
                  <a:srgbClr val="0073FF"/>
                </a:solidFill>
                <a:latin typeface="Courier"/>
                <a:ea typeface="Courier"/>
                <a:cs typeface="Courier"/>
              </a:rPr>
              <a:t> 32  </a:t>
            </a:r>
            <a:r>
              <a:rPr lang="en-US" sz="1200" dirty="0" smtClean="0">
                <a:solidFill>
                  <a:srgbClr val="000000"/>
                </a:solidFill>
                <a:latin typeface="Courier"/>
                <a:ea typeface="Courier"/>
                <a:cs typeface="Courier"/>
              </a:rPr>
              <a:t>            </a:t>
            </a:r>
            <a:r>
              <a:rPr lang="en-US" sz="1200" dirty="0" smtClean="0">
                <a:solidFill>
                  <a:srgbClr val="CC0066"/>
                </a:solidFill>
                <a:latin typeface="Courier"/>
                <a:ea typeface="Courier"/>
                <a:cs typeface="Courier"/>
              </a:rPr>
              <a:t>return</a:t>
            </a:r>
            <a:r>
              <a:rPr lang="en-US" sz="1200" dirty="0" smtClean="0">
                <a:solidFill>
                  <a:srgbClr val="000000"/>
                </a:solidFill>
                <a:latin typeface="Courier"/>
                <a:ea typeface="Courier"/>
                <a:cs typeface="Courier"/>
              </a:rPr>
              <a:t> </a:t>
            </a:r>
            <a:r>
              <a:rPr lang="en-US" sz="1200" dirty="0" err="1" smtClean="0">
                <a:solidFill>
                  <a:srgbClr val="000000"/>
                </a:solidFill>
                <a:latin typeface="Courier"/>
                <a:ea typeface="Courier"/>
                <a:cs typeface="Courier"/>
              </a:rPr>
              <a:t>search(a</a:t>
            </a:r>
            <a:r>
              <a:rPr lang="en-US" sz="1200" dirty="0" smtClean="0">
                <a:solidFill>
                  <a:srgbClr val="000000"/>
                </a:solidFill>
                <a:latin typeface="Courier"/>
                <a:ea typeface="Courier"/>
                <a:cs typeface="Courier"/>
              </a:rPr>
              <a:t>, low, mid - </a:t>
            </a:r>
            <a:r>
              <a:rPr lang="en-US" sz="1200" dirty="0" smtClean="0">
                <a:solidFill>
                  <a:srgbClr val="66FF19"/>
                </a:solidFill>
                <a:latin typeface="Courier"/>
                <a:ea typeface="Courier"/>
                <a:cs typeface="Courier"/>
              </a:rPr>
              <a:t>1</a:t>
            </a:r>
            <a:r>
              <a:rPr lang="en-US" sz="1200" dirty="0" smtClean="0">
                <a:solidFill>
                  <a:srgbClr val="000000"/>
                </a:solidFill>
                <a:latin typeface="Courier"/>
                <a:ea typeface="Courier"/>
                <a:cs typeface="Courier"/>
              </a:rPr>
              <a:t>, value);</a:t>
            </a:r>
          </a:p>
          <a:p>
            <a:pPr>
              <a:spcBef>
                <a:spcPts val="0"/>
              </a:spcBef>
              <a:buNone/>
            </a:pPr>
            <a:r>
              <a:rPr lang="en-US" sz="1200" b="1" dirty="0" smtClean="0">
                <a:solidFill>
                  <a:srgbClr val="0073FF"/>
                </a:solidFill>
                <a:latin typeface="Courier"/>
                <a:ea typeface="Courier"/>
                <a:cs typeface="Courier"/>
              </a:rPr>
              <a:t> 33  </a:t>
            </a:r>
            <a:r>
              <a:rPr lang="en-US" sz="1200" dirty="0" smtClean="0">
                <a:solidFill>
                  <a:srgbClr val="000000"/>
                </a:solidFill>
                <a:latin typeface="Courier"/>
                <a:ea typeface="Courier"/>
                <a:cs typeface="Courier"/>
              </a:rPr>
              <a:t>         }         </a:t>
            </a:r>
          </a:p>
          <a:p>
            <a:pPr>
              <a:spcBef>
                <a:spcPts val="0"/>
              </a:spcBef>
              <a:buNone/>
            </a:pPr>
            <a:r>
              <a:rPr lang="en-US" sz="1200" b="1" dirty="0" smtClean="0">
                <a:solidFill>
                  <a:srgbClr val="0073FF"/>
                </a:solidFill>
                <a:latin typeface="Courier"/>
                <a:ea typeface="Courier"/>
                <a:cs typeface="Courier"/>
              </a:rPr>
              <a:t> 34  </a:t>
            </a:r>
            <a:r>
              <a:rPr lang="en-US" sz="1200" dirty="0" smtClean="0">
                <a:solidFill>
                  <a:srgbClr val="000000"/>
                </a:solidFill>
                <a:latin typeface="Courier"/>
                <a:ea typeface="Courier"/>
                <a:cs typeface="Courier"/>
              </a:rPr>
              <a:t>      }</a:t>
            </a:r>
          </a:p>
          <a:p>
            <a:pPr>
              <a:spcBef>
                <a:spcPts val="0"/>
              </a:spcBef>
              <a:buNone/>
            </a:pPr>
            <a:r>
              <a:rPr lang="en-US" sz="1200" b="1" dirty="0" smtClean="0">
                <a:solidFill>
                  <a:srgbClr val="0073FF"/>
                </a:solidFill>
                <a:latin typeface="Courier"/>
                <a:ea typeface="Courier"/>
                <a:cs typeface="Courier"/>
              </a:rPr>
              <a:t> 35  </a:t>
            </a:r>
            <a:r>
              <a:rPr lang="en-US" sz="1200" dirty="0" smtClean="0">
                <a:solidFill>
                  <a:srgbClr val="000000"/>
                </a:solidFill>
                <a:latin typeface="Courier"/>
                <a:ea typeface="Courier"/>
                <a:cs typeface="Courier"/>
              </a:rPr>
              <a:t>      </a:t>
            </a:r>
            <a:r>
              <a:rPr lang="en-US" sz="1200" dirty="0" smtClean="0">
                <a:solidFill>
                  <a:srgbClr val="CC0066"/>
                </a:solidFill>
                <a:latin typeface="Courier"/>
                <a:ea typeface="Courier"/>
                <a:cs typeface="Courier"/>
              </a:rPr>
              <a:t>else</a:t>
            </a:r>
            <a:r>
              <a:rPr lang="en-US" sz="1200" dirty="0" smtClean="0">
                <a:solidFill>
                  <a:srgbClr val="000000"/>
                </a:solidFill>
                <a:latin typeface="Courier"/>
                <a:ea typeface="Courier"/>
                <a:cs typeface="Courier"/>
              </a:rPr>
              <a:t> </a:t>
            </a:r>
          </a:p>
          <a:p>
            <a:pPr>
              <a:spcBef>
                <a:spcPts val="0"/>
              </a:spcBef>
              <a:buNone/>
            </a:pPr>
            <a:r>
              <a:rPr lang="en-US" sz="1200" b="1" dirty="0" smtClean="0">
                <a:solidFill>
                  <a:srgbClr val="0073FF"/>
                </a:solidFill>
                <a:latin typeface="Courier"/>
                <a:ea typeface="Courier"/>
                <a:cs typeface="Courier"/>
              </a:rPr>
              <a:t> 36  </a:t>
            </a:r>
            <a:r>
              <a:rPr lang="en-US" sz="1200" dirty="0" smtClean="0">
                <a:solidFill>
                  <a:srgbClr val="000000"/>
                </a:solidFill>
                <a:latin typeface="Courier"/>
                <a:ea typeface="Courier"/>
                <a:cs typeface="Courier"/>
              </a:rPr>
              <a:t>      {</a:t>
            </a:r>
          </a:p>
          <a:p>
            <a:pPr>
              <a:spcBef>
                <a:spcPts val="0"/>
              </a:spcBef>
              <a:buNone/>
            </a:pPr>
            <a:r>
              <a:rPr lang="en-US" sz="1200" b="1" dirty="0" smtClean="0">
                <a:solidFill>
                  <a:srgbClr val="0073FF"/>
                </a:solidFill>
                <a:latin typeface="Courier"/>
                <a:ea typeface="Courier"/>
                <a:cs typeface="Courier"/>
              </a:rPr>
              <a:t> 37  </a:t>
            </a:r>
            <a:r>
              <a:rPr lang="en-US" sz="1200" dirty="0" smtClean="0">
                <a:solidFill>
                  <a:srgbClr val="000000"/>
                </a:solidFill>
                <a:latin typeface="Courier"/>
                <a:ea typeface="Courier"/>
                <a:cs typeface="Courier"/>
              </a:rPr>
              <a:t>         </a:t>
            </a:r>
            <a:r>
              <a:rPr lang="en-US" sz="1200" dirty="0" smtClean="0">
                <a:solidFill>
                  <a:srgbClr val="CC0066"/>
                </a:solidFill>
                <a:latin typeface="Courier"/>
                <a:ea typeface="Courier"/>
                <a:cs typeface="Courier"/>
              </a:rPr>
              <a:t>return</a:t>
            </a:r>
            <a:r>
              <a:rPr lang="en-US" sz="1200" dirty="0" smtClean="0">
                <a:solidFill>
                  <a:srgbClr val="000000"/>
                </a:solidFill>
                <a:latin typeface="Courier"/>
                <a:ea typeface="Courier"/>
                <a:cs typeface="Courier"/>
              </a:rPr>
              <a:t> </a:t>
            </a:r>
            <a:r>
              <a:rPr lang="en-US" sz="1200" dirty="0" smtClean="0">
                <a:solidFill>
                  <a:srgbClr val="66FF19"/>
                </a:solidFill>
                <a:latin typeface="Courier"/>
                <a:ea typeface="Courier"/>
                <a:cs typeface="Courier"/>
              </a:rPr>
              <a:t>-1</a:t>
            </a:r>
            <a:r>
              <a:rPr lang="en-US" sz="1200" dirty="0" smtClean="0">
                <a:solidFill>
                  <a:srgbClr val="000000"/>
                </a:solidFill>
                <a:latin typeface="Courier"/>
                <a:ea typeface="Courier"/>
                <a:cs typeface="Courier"/>
              </a:rPr>
              <a:t>;</a:t>
            </a:r>
          </a:p>
          <a:p>
            <a:pPr>
              <a:spcBef>
                <a:spcPts val="0"/>
              </a:spcBef>
              <a:buNone/>
            </a:pPr>
            <a:r>
              <a:rPr lang="en-US" sz="1200" b="1" dirty="0" smtClean="0">
                <a:solidFill>
                  <a:srgbClr val="0073FF"/>
                </a:solidFill>
                <a:latin typeface="Courier"/>
                <a:ea typeface="Courier"/>
                <a:cs typeface="Courier"/>
              </a:rPr>
              <a:t> 38  </a:t>
            </a:r>
            <a:r>
              <a:rPr lang="en-US" sz="1200" dirty="0" smtClean="0">
                <a:solidFill>
                  <a:srgbClr val="000000"/>
                </a:solidFill>
                <a:latin typeface="Courier"/>
                <a:ea typeface="Courier"/>
                <a:cs typeface="Courier"/>
              </a:rPr>
              <a:t>      }</a:t>
            </a:r>
          </a:p>
          <a:p>
            <a:pPr>
              <a:spcBef>
                <a:spcPts val="0"/>
              </a:spcBef>
              <a:buNone/>
            </a:pPr>
            <a:r>
              <a:rPr lang="en-US" sz="1200" b="1" dirty="0" smtClean="0">
                <a:solidFill>
                  <a:srgbClr val="0073FF"/>
                </a:solidFill>
                <a:latin typeface="Courier"/>
                <a:ea typeface="Courier"/>
                <a:cs typeface="Courier"/>
              </a:rPr>
              <a:t> 39  </a:t>
            </a:r>
            <a:r>
              <a:rPr lang="en-US" sz="1200" dirty="0" smtClean="0">
                <a:solidFill>
                  <a:srgbClr val="000000"/>
                </a:solidFill>
                <a:latin typeface="Courier"/>
                <a:ea typeface="Courier"/>
                <a:cs typeface="Courier"/>
              </a:rPr>
              <a:t>   }</a:t>
            </a:r>
          </a:p>
          <a:p>
            <a:pPr>
              <a:spcBef>
                <a:spcPts val="0"/>
              </a:spcBef>
              <a:buNone/>
            </a:pPr>
            <a:r>
              <a:rPr lang="en-US" sz="1200" b="1" dirty="0" smtClean="0">
                <a:solidFill>
                  <a:srgbClr val="0073FF"/>
                </a:solidFill>
                <a:latin typeface="Courier"/>
                <a:ea typeface="Courier"/>
                <a:cs typeface="Courier"/>
              </a:rPr>
              <a:t> 40  </a:t>
            </a:r>
            <a:r>
              <a:rPr lang="en-US" sz="1200" dirty="0" smtClean="0">
                <a:solidFill>
                  <a:srgbClr val="000000"/>
                </a:solidFill>
                <a:latin typeface="Courier"/>
                <a:ea typeface="Courier"/>
                <a:cs typeface="Courier"/>
              </a:rPr>
              <a:t>}</a:t>
            </a:r>
          </a:p>
          <a:p>
            <a:pPr>
              <a:spcBef>
                <a:spcPts val="0"/>
              </a:spcBef>
              <a:buNone/>
            </a:pPr>
            <a:r>
              <a:rPr lang="en-US" sz="1200" b="1" dirty="0" smtClean="0">
                <a:solidFill>
                  <a:srgbClr val="0073FF"/>
                </a:solidFill>
                <a:latin typeface="Courier"/>
                <a:ea typeface="Courier"/>
                <a:cs typeface="Courier"/>
              </a:rPr>
              <a:t> 41 </a:t>
            </a:r>
          </a:p>
        </p:txBody>
      </p:sp>
    </p:spTree>
  </p:cSld>
  <p:clrMapOvr>
    <a:masterClrMapping/>
  </p:clrMapOvr>
  <p:timing>
    <p:tnLst>
      <p:par>
        <p:cTn xmlns:p14="http://schemas.microsoft.com/office/powerpoint/2010/mai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smtClean="0"/>
              <a:t>Binary Search</a:t>
            </a:r>
            <a:endParaRPr lang="en-US" dirty="0"/>
          </a:p>
        </p:txBody>
      </p:sp>
      <p:sp>
        <p:nvSpPr>
          <p:cNvPr id="3" name="Content Placeholder 2"/>
          <p:cNvSpPr>
            <a:spLocks noGrp="1"/>
          </p:cNvSpPr>
          <p:nvPr>
            <p:ph idx="4294967295"/>
          </p:nvPr>
        </p:nvSpPr>
        <p:spPr>
          <a:xfrm>
            <a:off x="9525" y="921456"/>
            <a:ext cx="9134475" cy="5664807"/>
          </a:xfrm>
        </p:spPr>
        <p:txBody>
          <a:bodyPr/>
          <a:lstStyle/>
          <a:p>
            <a:r>
              <a:rPr lang="en-US" dirty="0" smtClean="0"/>
              <a:t>Count the number of visits to search a sorted array of size </a:t>
            </a:r>
            <a:r>
              <a:rPr lang="en-US" i="1" dirty="0" err="1" smtClean="0"/>
              <a:t>n</a:t>
            </a:r>
            <a:r>
              <a:rPr lang="en-US" dirty="0" smtClean="0"/>
              <a:t> </a:t>
            </a:r>
          </a:p>
          <a:p>
            <a:pPr lvl="1"/>
            <a:r>
              <a:rPr lang="en-US" dirty="0" smtClean="0"/>
              <a:t>We visit one element (the middle element) then search either the left or right </a:t>
            </a:r>
            <a:r>
              <a:rPr lang="en-US" dirty="0" err="1" smtClean="0"/>
              <a:t>subarray</a:t>
            </a:r>
            <a:r>
              <a:rPr lang="en-US" dirty="0" smtClean="0"/>
              <a:t> </a:t>
            </a:r>
          </a:p>
          <a:p>
            <a:pPr lvl="1"/>
            <a:r>
              <a:rPr lang="en-US" dirty="0" smtClean="0"/>
              <a:t>Thus: </a:t>
            </a:r>
            <a:r>
              <a:rPr lang="en-US" dirty="0" err="1" smtClean="0"/>
              <a:t>T(</a:t>
            </a:r>
            <a:r>
              <a:rPr lang="en-US" i="1" dirty="0" err="1" smtClean="0"/>
              <a:t>n</a:t>
            </a:r>
            <a:r>
              <a:rPr lang="en-US" dirty="0" smtClean="0"/>
              <a:t>) = T(</a:t>
            </a:r>
            <a:r>
              <a:rPr lang="en-US" i="1" dirty="0" smtClean="0"/>
              <a:t>n</a:t>
            </a:r>
            <a:r>
              <a:rPr lang="en-US" dirty="0" smtClean="0"/>
              <a:t>/2) + 1 </a:t>
            </a:r>
          </a:p>
          <a:p>
            <a:r>
              <a:rPr lang="en-US" dirty="0" smtClean="0"/>
              <a:t>If </a:t>
            </a:r>
            <a:r>
              <a:rPr lang="en-US" i="1" dirty="0" err="1" smtClean="0"/>
              <a:t>n</a:t>
            </a:r>
            <a:r>
              <a:rPr lang="en-US" dirty="0" smtClean="0"/>
              <a:t> is </a:t>
            </a:r>
            <a:r>
              <a:rPr lang="en-US" i="1" dirty="0" err="1" smtClean="0"/>
              <a:t>n</a:t>
            </a:r>
            <a:r>
              <a:rPr lang="en-US" dirty="0" smtClean="0"/>
              <a:t> / 2, then </a:t>
            </a:r>
            <a:r>
              <a:rPr lang="en-US" dirty="0" err="1" smtClean="0"/>
              <a:t>T(</a:t>
            </a:r>
            <a:r>
              <a:rPr lang="en-US" i="1" dirty="0" err="1" smtClean="0"/>
              <a:t>n</a:t>
            </a:r>
            <a:r>
              <a:rPr lang="en-US" i="1" dirty="0" smtClean="0"/>
              <a:t> </a:t>
            </a:r>
            <a:r>
              <a:rPr lang="en-US" dirty="0" smtClean="0"/>
              <a:t>/ 2) = </a:t>
            </a:r>
            <a:r>
              <a:rPr lang="en-US" i="1" dirty="0" err="1" smtClean="0"/>
              <a:t>T</a:t>
            </a:r>
            <a:r>
              <a:rPr lang="en-US" dirty="0" err="1" smtClean="0"/>
              <a:t>(</a:t>
            </a:r>
            <a:r>
              <a:rPr lang="en-US" i="1" dirty="0" err="1" smtClean="0"/>
              <a:t>n</a:t>
            </a:r>
            <a:r>
              <a:rPr lang="en-US" dirty="0" smtClean="0"/>
              <a:t> / 4) + 1 </a:t>
            </a:r>
          </a:p>
          <a:p>
            <a:r>
              <a:rPr lang="en-US" dirty="0" smtClean="0"/>
              <a:t>Substituting into the original equation: </a:t>
            </a:r>
            <a:r>
              <a:rPr lang="en-US" i="1" dirty="0" err="1" smtClean="0"/>
              <a:t>T</a:t>
            </a:r>
            <a:r>
              <a:rPr lang="en-US" dirty="0" err="1" smtClean="0"/>
              <a:t>(</a:t>
            </a:r>
            <a:r>
              <a:rPr lang="en-US" i="1" dirty="0" err="1" smtClean="0"/>
              <a:t>n</a:t>
            </a:r>
            <a:r>
              <a:rPr lang="en-US" dirty="0" smtClean="0"/>
              <a:t>) = </a:t>
            </a:r>
            <a:r>
              <a:rPr lang="en-US" i="1" dirty="0" err="1" smtClean="0"/>
              <a:t>T</a:t>
            </a:r>
            <a:r>
              <a:rPr lang="en-US" dirty="0" err="1" smtClean="0"/>
              <a:t>(</a:t>
            </a:r>
            <a:r>
              <a:rPr lang="en-US" i="1" dirty="0" err="1" smtClean="0"/>
              <a:t>n</a:t>
            </a:r>
            <a:r>
              <a:rPr lang="en-US" dirty="0" smtClean="0"/>
              <a:t> / 4) + 2 </a:t>
            </a:r>
          </a:p>
          <a:p>
            <a:r>
              <a:rPr lang="en-US" dirty="0" smtClean="0"/>
              <a:t>This generalizes to: </a:t>
            </a:r>
            <a:r>
              <a:rPr lang="en-US" i="1" dirty="0" err="1" smtClean="0"/>
              <a:t>T</a:t>
            </a:r>
            <a:r>
              <a:rPr lang="en-US" dirty="0" err="1" smtClean="0"/>
              <a:t>(</a:t>
            </a:r>
            <a:r>
              <a:rPr lang="en-US" i="1" dirty="0" err="1" smtClean="0"/>
              <a:t>n</a:t>
            </a:r>
            <a:r>
              <a:rPr lang="en-US" dirty="0" smtClean="0"/>
              <a:t>) = </a:t>
            </a:r>
            <a:r>
              <a:rPr lang="en-US" i="1" dirty="0" err="1" smtClean="0"/>
              <a:t>T</a:t>
            </a:r>
            <a:r>
              <a:rPr lang="en-US" dirty="0" err="1" smtClean="0"/>
              <a:t>(</a:t>
            </a:r>
            <a:r>
              <a:rPr lang="en-US" i="1" dirty="0" err="1" smtClean="0"/>
              <a:t>n</a:t>
            </a:r>
            <a:r>
              <a:rPr lang="en-US" dirty="0" smtClean="0"/>
              <a:t> / 2</a:t>
            </a:r>
            <a:r>
              <a:rPr lang="en-US" i="1" baseline="30000" dirty="0" smtClean="0"/>
              <a:t>k</a:t>
            </a:r>
            <a:r>
              <a:rPr lang="en-US" dirty="0" smtClean="0"/>
              <a:t>) + </a:t>
            </a:r>
            <a:r>
              <a:rPr lang="en-US" i="1" dirty="0" err="1" smtClean="0"/>
              <a:t>k</a:t>
            </a:r>
            <a:r>
              <a:rPr lang="en-US" dirty="0" smtClean="0"/>
              <a:t> </a:t>
            </a:r>
            <a:endParaRPr lang="en-US" dirty="0"/>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smtClean="0"/>
              <a:t>Binary Search</a:t>
            </a:r>
            <a:endParaRPr lang="en-US" dirty="0"/>
          </a:p>
        </p:txBody>
      </p:sp>
      <p:sp>
        <p:nvSpPr>
          <p:cNvPr id="3" name="Content Placeholder 2"/>
          <p:cNvSpPr>
            <a:spLocks noGrp="1"/>
          </p:cNvSpPr>
          <p:nvPr>
            <p:ph idx="4294967295"/>
          </p:nvPr>
        </p:nvSpPr>
        <p:spPr>
          <a:xfrm>
            <a:off x="9525" y="921456"/>
            <a:ext cx="9134475" cy="5664807"/>
          </a:xfrm>
        </p:spPr>
        <p:txBody>
          <a:bodyPr/>
          <a:lstStyle/>
          <a:p>
            <a:r>
              <a:rPr lang="en-US" dirty="0" smtClean="0"/>
              <a:t>Assume </a:t>
            </a:r>
            <a:r>
              <a:rPr lang="en-US" i="1" dirty="0" err="1" smtClean="0"/>
              <a:t>n</a:t>
            </a:r>
            <a:r>
              <a:rPr lang="en-US" dirty="0" smtClean="0"/>
              <a:t> is a power of 2, </a:t>
            </a:r>
            <a:r>
              <a:rPr lang="en-US" i="1" dirty="0" err="1" smtClean="0"/>
              <a:t>n</a:t>
            </a:r>
            <a:r>
              <a:rPr lang="en-US" dirty="0" smtClean="0"/>
              <a:t> = 2</a:t>
            </a:r>
            <a:r>
              <a:rPr lang="en-US" i="1" baseline="30000" dirty="0" smtClean="0"/>
              <a:t>m</a:t>
            </a:r>
            <a:r>
              <a:rPr lang="en-US" dirty="0" smtClean="0"/>
              <a:t> </a:t>
            </a:r>
            <a:br>
              <a:rPr lang="en-US" dirty="0" smtClean="0"/>
            </a:br>
            <a:r>
              <a:rPr lang="en-US" dirty="0" smtClean="0"/>
              <a:t>where </a:t>
            </a:r>
            <a:r>
              <a:rPr lang="en-US" i="1" dirty="0" err="1" smtClean="0"/>
              <a:t>m</a:t>
            </a:r>
            <a:r>
              <a:rPr lang="en-US" i="1" dirty="0" smtClean="0"/>
              <a:t> </a:t>
            </a:r>
            <a:r>
              <a:rPr lang="en-US" dirty="0" smtClean="0"/>
              <a:t>= log</a:t>
            </a:r>
            <a:r>
              <a:rPr lang="en-US" baseline="-25000" dirty="0" smtClean="0"/>
              <a:t>2</a:t>
            </a:r>
            <a:r>
              <a:rPr lang="en-US" dirty="0" smtClean="0"/>
              <a:t>(</a:t>
            </a:r>
            <a:r>
              <a:rPr lang="en-US" i="1" dirty="0" smtClean="0"/>
              <a:t>n</a:t>
            </a:r>
            <a:r>
              <a:rPr lang="en-US" dirty="0" smtClean="0"/>
              <a:t>) </a:t>
            </a:r>
          </a:p>
          <a:p>
            <a:r>
              <a:rPr lang="en-US" dirty="0" smtClean="0"/>
              <a:t>Then: </a:t>
            </a:r>
            <a:r>
              <a:rPr lang="en-US" i="1" dirty="0" err="1" smtClean="0"/>
              <a:t>T</a:t>
            </a:r>
            <a:r>
              <a:rPr lang="en-US" dirty="0" err="1" smtClean="0"/>
              <a:t>(</a:t>
            </a:r>
            <a:r>
              <a:rPr lang="en-US" i="1" dirty="0" err="1" smtClean="0"/>
              <a:t>n</a:t>
            </a:r>
            <a:r>
              <a:rPr lang="en-US" dirty="0" smtClean="0"/>
              <a:t>) = 1 + log</a:t>
            </a:r>
            <a:r>
              <a:rPr lang="en-US" baseline="-25000" dirty="0" smtClean="0"/>
              <a:t>2</a:t>
            </a:r>
            <a:r>
              <a:rPr lang="en-US" dirty="0" smtClean="0"/>
              <a:t>(</a:t>
            </a:r>
            <a:r>
              <a:rPr lang="en-US" i="1" dirty="0" smtClean="0"/>
              <a:t>n</a:t>
            </a:r>
            <a:r>
              <a:rPr lang="en-US" dirty="0" smtClean="0"/>
              <a:t>) </a:t>
            </a:r>
          </a:p>
          <a:p>
            <a:r>
              <a:rPr lang="en-US" dirty="0" smtClean="0"/>
              <a:t>A binary search locates a value in a sorted array in </a:t>
            </a:r>
            <a:r>
              <a:rPr lang="en-US" i="1" dirty="0" err="1" smtClean="0"/>
              <a:t>O</a:t>
            </a:r>
            <a:r>
              <a:rPr lang="en-US" dirty="0" err="1" smtClean="0"/>
              <a:t>(log(</a:t>
            </a:r>
            <a:r>
              <a:rPr lang="en-US" i="1" dirty="0" err="1" smtClean="0"/>
              <a:t>n</a:t>
            </a:r>
            <a:r>
              <a:rPr lang="en-US" dirty="0" smtClean="0"/>
              <a:t>)) steps. </a:t>
            </a:r>
            <a:endParaRPr lang="en-US" dirty="0"/>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smtClean="0"/>
              <a:t>Binary Search</a:t>
            </a:r>
            <a:endParaRPr lang="en-US" dirty="0"/>
          </a:p>
        </p:txBody>
      </p:sp>
      <p:sp>
        <p:nvSpPr>
          <p:cNvPr id="3" name="Content Placeholder 2"/>
          <p:cNvSpPr>
            <a:spLocks noGrp="1"/>
          </p:cNvSpPr>
          <p:nvPr>
            <p:ph idx="4294967295"/>
          </p:nvPr>
        </p:nvSpPr>
        <p:spPr>
          <a:xfrm>
            <a:off x="9525" y="921456"/>
            <a:ext cx="9134475" cy="5664807"/>
          </a:xfrm>
        </p:spPr>
        <p:txBody>
          <a:bodyPr/>
          <a:lstStyle/>
          <a:p>
            <a:r>
              <a:rPr lang="en-US" dirty="0" smtClean="0"/>
              <a:t>Should we sort an array before searching? </a:t>
            </a:r>
          </a:p>
          <a:p>
            <a:pPr lvl="1"/>
            <a:r>
              <a:rPr lang="en-US" dirty="0" smtClean="0"/>
              <a:t>Linear search - </a:t>
            </a:r>
            <a:r>
              <a:rPr lang="en-US" dirty="0" err="1" smtClean="0"/>
              <a:t>O(n</a:t>
            </a:r>
            <a:r>
              <a:rPr lang="en-US" dirty="0" smtClean="0"/>
              <a:t>)</a:t>
            </a:r>
          </a:p>
          <a:p>
            <a:pPr lvl="1"/>
            <a:r>
              <a:rPr lang="en-US" dirty="0" smtClean="0"/>
              <a:t>Binary search - </a:t>
            </a:r>
            <a:r>
              <a:rPr lang="en-US" dirty="0" err="1" smtClean="0"/>
              <a:t>O(n</a:t>
            </a:r>
            <a:r>
              <a:rPr lang="en-US" dirty="0" smtClean="0"/>
              <a:t> </a:t>
            </a:r>
            <a:r>
              <a:rPr lang="en-US" dirty="0" err="1" smtClean="0"/>
              <a:t>log(n</a:t>
            </a:r>
            <a:r>
              <a:rPr lang="en-US" dirty="0" smtClean="0"/>
              <a:t>))</a:t>
            </a:r>
          </a:p>
          <a:p>
            <a:r>
              <a:rPr lang="en-US" dirty="0" smtClean="0"/>
              <a:t>If you search the array only once </a:t>
            </a:r>
          </a:p>
          <a:p>
            <a:pPr lvl="1"/>
            <a:r>
              <a:rPr lang="en-US" dirty="0" smtClean="0"/>
              <a:t>Linear search is more efficient</a:t>
            </a:r>
          </a:p>
          <a:p>
            <a:r>
              <a:rPr lang="en-US" dirty="0" smtClean="0"/>
              <a:t>If you will make many searches </a:t>
            </a:r>
          </a:p>
          <a:p>
            <a:pPr lvl="1"/>
            <a:r>
              <a:rPr lang="en-US" dirty="0" smtClean="0"/>
              <a:t>Worthwhile to sort and use binary search</a:t>
            </a:r>
            <a:endParaRPr lang="en-US" dirty="0"/>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Self Check 14.18</a:t>
            </a:r>
            <a:endParaRPr lang="en-US" dirty="0"/>
          </a:p>
        </p:txBody>
      </p:sp>
      <p:sp>
        <p:nvSpPr>
          <p:cNvPr id="8" name="Content Placeholder 5"/>
          <p:cNvSpPr>
            <a:spLocks noGrp="1"/>
          </p:cNvSpPr>
          <p:nvPr>
            <p:ph idx="4294967295"/>
          </p:nvPr>
        </p:nvSpPr>
        <p:spPr>
          <a:xfrm>
            <a:off x="599372" y="2439136"/>
            <a:ext cx="8535664" cy="3389988"/>
          </a:xfrm>
        </p:spPr>
        <p:txBody>
          <a:bodyPr>
            <a:normAutofit/>
          </a:bodyPr>
          <a:lstStyle/>
          <a:p>
            <a:pPr>
              <a:buNone/>
            </a:pPr>
            <a:r>
              <a:rPr lang="en-US" b="1" dirty="0" smtClean="0"/>
              <a:t>Answer:</a:t>
            </a:r>
            <a:r>
              <a:rPr lang="en-US" dirty="0" smtClean="0"/>
              <a:t> On average, you’d make 500,000 comparisons.</a:t>
            </a:r>
            <a:endParaRPr lang="en-US" dirty="0"/>
          </a:p>
        </p:txBody>
      </p:sp>
      <p:sp>
        <p:nvSpPr>
          <p:cNvPr id="9" name="Content Placeholder 5"/>
          <p:cNvSpPr>
            <a:spLocks noGrp="1"/>
          </p:cNvSpPr>
          <p:nvPr>
            <p:ph idx="4294967295"/>
          </p:nvPr>
        </p:nvSpPr>
        <p:spPr>
          <a:xfrm>
            <a:off x="0" y="958814"/>
            <a:ext cx="9135036" cy="1193559"/>
          </a:xfrm>
        </p:spPr>
        <p:txBody>
          <a:bodyPr/>
          <a:lstStyle/>
          <a:p>
            <a:pPr>
              <a:buNone/>
            </a:pPr>
            <a:r>
              <a:rPr lang="en-US" dirty="0" smtClean="0"/>
              <a:t>	Suppose you need to look through 1,000,000 records to find a telephone number. How many records do you expect to search before finding the number? </a:t>
            </a:r>
            <a:endParaRPr lang="en-US" dirty="0"/>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Self Check 14.19</a:t>
            </a:r>
            <a:endParaRPr lang="en-US" dirty="0"/>
          </a:p>
        </p:txBody>
      </p:sp>
      <p:sp>
        <p:nvSpPr>
          <p:cNvPr id="8" name="Content Placeholder 5"/>
          <p:cNvSpPr>
            <a:spLocks noGrp="1"/>
          </p:cNvSpPr>
          <p:nvPr>
            <p:ph idx="4294967295"/>
          </p:nvPr>
        </p:nvSpPr>
        <p:spPr>
          <a:xfrm>
            <a:off x="599372" y="2507871"/>
            <a:ext cx="8535664" cy="3389988"/>
          </a:xfrm>
        </p:spPr>
        <p:txBody>
          <a:bodyPr>
            <a:normAutofit/>
          </a:bodyPr>
          <a:lstStyle/>
          <a:p>
            <a:pPr>
              <a:buNone/>
            </a:pPr>
            <a:r>
              <a:rPr lang="en-US" b="1" dirty="0" smtClean="0"/>
              <a:t>Answer:</a:t>
            </a:r>
            <a:r>
              <a:rPr lang="en-US" dirty="0" smtClean="0"/>
              <a:t> The </a:t>
            </a:r>
            <a:r>
              <a:rPr lang="en-US" dirty="0" smtClean="0">
                <a:solidFill>
                  <a:srgbClr val="6E8080"/>
                </a:solidFill>
                <a:latin typeface="Lucida Sans Typewriter"/>
                <a:ea typeface="Courier New" charset="0"/>
                <a:cs typeface="Courier New" charset="0"/>
              </a:rPr>
              <a:t>search</a:t>
            </a:r>
            <a:r>
              <a:rPr lang="en-US" dirty="0" smtClean="0"/>
              <a:t> method returns the index at which the match occurs, not the data stored at that location. </a:t>
            </a:r>
            <a:endParaRPr lang="en-US" dirty="0"/>
          </a:p>
        </p:txBody>
      </p:sp>
      <p:sp>
        <p:nvSpPr>
          <p:cNvPr id="9" name="Content Placeholder 5"/>
          <p:cNvSpPr>
            <a:spLocks noGrp="1"/>
          </p:cNvSpPr>
          <p:nvPr>
            <p:ph idx="4294967295"/>
          </p:nvPr>
        </p:nvSpPr>
        <p:spPr>
          <a:xfrm>
            <a:off x="266304" y="958814"/>
            <a:ext cx="8868731" cy="1344226"/>
          </a:xfrm>
        </p:spPr>
        <p:txBody>
          <a:bodyPr/>
          <a:lstStyle/>
          <a:p>
            <a:pPr>
              <a:buNone/>
            </a:pPr>
            <a:r>
              <a:rPr lang="en-US" dirty="0" smtClean="0"/>
              <a:t>Why can’t you use a “for each” loop</a:t>
            </a:r>
          </a:p>
          <a:p>
            <a:pPr>
              <a:buNone/>
            </a:pPr>
            <a:r>
              <a:rPr lang="en-US" dirty="0" smtClean="0">
                <a:solidFill>
                  <a:srgbClr val="6E8080"/>
                </a:solidFill>
                <a:latin typeface="Lucida Sans Typewriter"/>
                <a:ea typeface="Courier New" charset="0"/>
                <a:cs typeface="Courier New" charset="0"/>
              </a:rPr>
              <a:t>	for (</a:t>
            </a:r>
            <a:r>
              <a:rPr lang="en-US" dirty="0" err="1" smtClean="0">
                <a:solidFill>
                  <a:srgbClr val="6E8080"/>
                </a:solidFill>
                <a:latin typeface="Lucida Sans Typewriter"/>
                <a:ea typeface="Courier New" charset="0"/>
                <a:cs typeface="Courier New" charset="0"/>
              </a:rPr>
              <a:t>int</a:t>
            </a:r>
            <a:r>
              <a:rPr lang="en-US" dirty="0" smtClean="0">
                <a:solidFill>
                  <a:srgbClr val="6E8080"/>
                </a:solidFill>
                <a:latin typeface="Lucida Sans Typewriter"/>
                <a:ea typeface="Courier New" charset="0"/>
                <a:cs typeface="Courier New" charset="0"/>
              </a:rPr>
              <a:t> element : a)</a:t>
            </a:r>
          </a:p>
          <a:p>
            <a:pPr>
              <a:buNone/>
            </a:pPr>
            <a:r>
              <a:rPr lang="en-US" dirty="0" smtClean="0"/>
              <a:t>in the </a:t>
            </a:r>
            <a:r>
              <a:rPr lang="en-US" dirty="0" smtClean="0">
                <a:solidFill>
                  <a:srgbClr val="6E8080"/>
                </a:solidFill>
                <a:latin typeface="Lucida Sans Typewriter"/>
                <a:ea typeface="Courier New" charset="0"/>
                <a:cs typeface="Courier New" charset="0"/>
              </a:rPr>
              <a:t>search</a:t>
            </a:r>
            <a:r>
              <a:rPr lang="en-US" dirty="0" smtClean="0"/>
              <a:t> method? </a:t>
            </a:r>
            <a:endParaRPr lang="en-US" dirty="0"/>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Self Check 14.20</a:t>
            </a:r>
            <a:endParaRPr lang="en-US" dirty="0"/>
          </a:p>
        </p:txBody>
      </p:sp>
      <p:sp>
        <p:nvSpPr>
          <p:cNvPr id="8" name="Content Placeholder 5"/>
          <p:cNvSpPr>
            <a:spLocks noGrp="1"/>
          </p:cNvSpPr>
          <p:nvPr>
            <p:ph idx="4294967295"/>
          </p:nvPr>
        </p:nvSpPr>
        <p:spPr>
          <a:xfrm>
            <a:off x="608336" y="2636657"/>
            <a:ext cx="8220707" cy="3389988"/>
          </a:xfrm>
        </p:spPr>
        <p:txBody>
          <a:bodyPr>
            <a:normAutofit/>
          </a:bodyPr>
          <a:lstStyle/>
          <a:p>
            <a:pPr>
              <a:buNone/>
            </a:pPr>
            <a:r>
              <a:rPr lang="en-US" b="1" dirty="0" smtClean="0"/>
              <a:t>Answer:</a:t>
            </a:r>
            <a:r>
              <a:rPr lang="en-US" dirty="0" smtClean="0"/>
              <a:t> You would search about 20. (The binary log of 1,024 is 10.) </a:t>
            </a:r>
            <a:endParaRPr lang="en-US" dirty="0"/>
          </a:p>
        </p:txBody>
      </p:sp>
      <p:sp>
        <p:nvSpPr>
          <p:cNvPr id="9" name="Content Placeholder 5"/>
          <p:cNvSpPr>
            <a:spLocks noGrp="1"/>
          </p:cNvSpPr>
          <p:nvPr>
            <p:ph idx="4294967295"/>
          </p:nvPr>
        </p:nvSpPr>
        <p:spPr>
          <a:xfrm>
            <a:off x="0" y="958814"/>
            <a:ext cx="9135036" cy="1677843"/>
          </a:xfrm>
        </p:spPr>
        <p:txBody>
          <a:bodyPr/>
          <a:lstStyle/>
          <a:p>
            <a:pPr>
              <a:buNone/>
            </a:pPr>
            <a:r>
              <a:rPr lang="en-US" dirty="0" smtClean="0"/>
              <a:t>	Suppose you need to look through a sorted array with 1,000,000 elements to find a value. Using the binary search algorithm, how many records do you expect to search before finding the value? </a:t>
            </a:r>
            <a:endParaRPr lang="en-US" dirty="0"/>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wrap="none">
            <a:noAutofit/>
          </a:bodyPr>
          <a:lstStyle/>
          <a:p>
            <a:r>
              <a:rPr lang="en-US" sz="2400" dirty="0" smtClean="0"/>
              <a:t>Problem Solving: Estimating the Running Time of an</a:t>
            </a:r>
            <a:br>
              <a:rPr lang="en-US" sz="2400" dirty="0" smtClean="0"/>
            </a:br>
            <a:r>
              <a:rPr lang="en-US" sz="2400" dirty="0" smtClean="0"/>
              <a:t>Algorithm - Linear time</a:t>
            </a:r>
            <a:endParaRPr lang="en-US" sz="2400" dirty="0"/>
          </a:p>
        </p:txBody>
      </p:sp>
      <p:sp>
        <p:nvSpPr>
          <p:cNvPr id="3" name="Content Placeholder 2"/>
          <p:cNvSpPr>
            <a:spLocks noGrp="1"/>
          </p:cNvSpPr>
          <p:nvPr>
            <p:ph idx="4294967295"/>
          </p:nvPr>
        </p:nvSpPr>
        <p:spPr>
          <a:xfrm>
            <a:off x="9525" y="921456"/>
            <a:ext cx="9134475" cy="5664807"/>
          </a:xfrm>
        </p:spPr>
        <p:txBody>
          <a:bodyPr/>
          <a:lstStyle/>
          <a:p>
            <a:r>
              <a:rPr lang="en-US" dirty="0" smtClean="0"/>
              <a:t>Example: an algorithm that counts how many elements have a particular value</a:t>
            </a:r>
          </a:p>
          <a:p>
            <a:pPr lvl="1">
              <a:spcBef>
                <a:spcPts val="0"/>
              </a:spcBef>
              <a:buNone/>
            </a:pPr>
            <a:endParaRPr lang="en-US" dirty="0" smtClean="0">
              <a:solidFill>
                <a:srgbClr val="6E8080"/>
              </a:solidFill>
              <a:latin typeface="Lucida Sans Typewriter"/>
              <a:ea typeface="Courier New" charset="0"/>
              <a:cs typeface="Courier New" charset="0"/>
            </a:endParaRPr>
          </a:p>
          <a:p>
            <a:pPr lvl="1">
              <a:spcBef>
                <a:spcPts val="0"/>
              </a:spcBef>
              <a:buNone/>
            </a:pPr>
            <a:r>
              <a:rPr lang="en-US" dirty="0" err="1" smtClean="0">
                <a:solidFill>
                  <a:srgbClr val="6E8080"/>
                </a:solidFill>
                <a:latin typeface="Lucida Sans Typewriter"/>
                <a:ea typeface="Courier New" charset="0"/>
                <a:cs typeface="Courier New" charset="0"/>
              </a:rPr>
              <a:t>int</a:t>
            </a:r>
            <a:r>
              <a:rPr lang="en-US" dirty="0" smtClean="0">
                <a:solidFill>
                  <a:srgbClr val="6E8080"/>
                </a:solidFill>
                <a:latin typeface="Lucida Sans Typewriter"/>
                <a:ea typeface="Courier New" charset="0"/>
                <a:cs typeface="Courier New" charset="0"/>
              </a:rPr>
              <a:t> count = 0;</a:t>
            </a:r>
          </a:p>
          <a:p>
            <a:pPr lvl="1">
              <a:spcBef>
                <a:spcPts val="0"/>
              </a:spcBef>
              <a:buNone/>
            </a:pPr>
            <a:r>
              <a:rPr lang="en-US" dirty="0" smtClean="0">
                <a:solidFill>
                  <a:srgbClr val="6E8080"/>
                </a:solidFill>
                <a:latin typeface="Lucida Sans Typewriter"/>
                <a:ea typeface="Courier New" charset="0"/>
                <a:cs typeface="Courier New" charset="0"/>
              </a:rPr>
              <a:t>for (</a:t>
            </a:r>
            <a:r>
              <a:rPr lang="en-US" dirty="0" err="1" smtClean="0">
                <a:solidFill>
                  <a:srgbClr val="6E8080"/>
                </a:solidFill>
                <a:latin typeface="Lucida Sans Typewriter"/>
                <a:ea typeface="Courier New" charset="0"/>
                <a:cs typeface="Courier New" charset="0"/>
              </a:rPr>
              <a:t>int</a:t>
            </a:r>
            <a:r>
              <a:rPr lang="en-US" dirty="0" smtClean="0">
                <a:solidFill>
                  <a:srgbClr val="6E8080"/>
                </a:solidFill>
                <a:latin typeface="Lucida Sans Typewriter"/>
                <a:ea typeface="Courier New" charset="0"/>
                <a:cs typeface="Courier New" charset="0"/>
              </a:rPr>
              <a:t> </a:t>
            </a:r>
            <a:r>
              <a:rPr lang="en-US" dirty="0" err="1" smtClean="0">
                <a:solidFill>
                  <a:srgbClr val="6E8080"/>
                </a:solidFill>
                <a:latin typeface="Lucida Sans Typewriter"/>
                <a:ea typeface="Courier New" charset="0"/>
                <a:cs typeface="Courier New" charset="0"/>
              </a:rPr>
              <a:t>i</a:t>
            </a:r>
            <a:r>
              <a:rPr lang="en-US" dirty="0" smtClean="0">
                <a:solidFill>
                  <a:srgbClr val="6E8080"/>
                </a:solidFill>
                <a:latin typeface="Lucida Sans Typewriter"/>
                <a:ea typeface="Courier New" charset="0"/>
                <a:cs typeface="Courier New" charset="0"/>
              </a:rPr>
              <a:t> = 0; </a:t>
            </a:r>
            <a:r>
              <a:rPr lang="en-US" dirty="0" err="1" smtClean="0">
                <a:solidFill>
                  <a:srgbClr val="6E8080"/>
                </a:solidFill>
                <a:latin typeface="Lucida Sans Typewriter"/>
                <a:ea typeface="Courier New" charset="0"/>
                <a:cs typeface="Courier New" charset="0"/>
              </a:rPr>
              <a:t>i</a:t>
            </a:r>
            <a:r>
              <a:rPr lang="en-US" dirty="0" smtClean="0">
                <a:solidFill>
                  <a:srgbClr val="6E8080"/>
                </a:solidFill>
                <a:latin typeface="Lucida Sans Typewriter"/>
                <a:ea typeface="Courier New" charset="0"/>
                <a:cs typeface="Courier New" charset="0"/>
              </a:rPr>
              <a:t> &lt; </a:t>
            </a:r>
            <a:r>
              <a:rPr lang="en-US" dirty="0" err="1" smtClean="0">
                <a:solidFill>
                  <a:srgbClr val="6E8080"/>
                </a:solidFill>
                <a:latin typeface="Lucida Sans Typewriter"/>
                <a:ea typeface="Courier New" charset="0"/>
                <a:cs typeface="Courier New" charset="0"/>
              </a:rPr>
              <a:t>a.length</a:t>
            </a:r>
            <a:r>
              <a:rPr lang="en-US" dirty="0" smtClean="0">
                <a:solidFill>
                  <a:srgbClr val="6E8080"/>
                </a:solidFill>
                <a:latin typeface="Lucida Sans Typewriter"/>
                <a:ea typeface="Courier New" charset="0"/>
                <a:cs typeface="Courier New" charset="0"/>
              </a:rPr>
              <a:t>; </a:t>
            </a:r>
            <a:r>
              <a:rPr lang="en-US" dirty="0" err="1" smtClean="0">
                <a:solidFill>
                  <a:srgbClr val="6E8080"/>
                </a:solidFill>
                <a:latin typeface="Lucida Sans Typewriter"/>
                <a:ea typeface="Courier New" charset="0"/>
                <a:cs typeface="Courier New" charset="0"/>
              </a:rPr>
              <a:t>i</a:t>
            </a:r>
            <a:r>
              <a:rPr lang="en-US" dirty="0" smtClean="0">
                <a:solidFill>
                  <a:srgbClr val="6E8080"/>
                </a:solidFill>
                <a:latin typeface="Lucida Sans Typewriter"/>
                <a:ea typeface="Courier New" charset="0"/>
                <a:cs typeface="Courier New" charset="0"/>
              </a:rPr>
              <a:t>++)</a:t>
            </a:r>
          </a:p>
          <a:p>
            <a:pPr lvl="1">
              <a:spcBef>
                <a:spcPts val="0"/>
              </a:spcBef>
              <a:buNone/>
            </a:pPr>
            <a:r>
              <a:rPr lang="en-US" dirty="0" smtClean="0">
                <a:solidFill>
                  <a:srgbClr val="6E8080"/>
                </a:solidFill>
                <a:latin typeface="Lucida Sans Typewriter"/>
                <a:ea typeface="Courier New" charset="0"/>
                <a:cs typeface="Courier New" charset="0"/>
              </a:rPr>
              <a:t>{</a:t>
            </a:r>
          </a:p>
          <a:p>
            <a:pPr lvl="1">
              <a:spcBef>
                <a:spcPts val="0"/>
              </a:spcBef>
              <a:buNone/>
            </a:pPr>
            <a:r>
              <a:rPr lang="en-US" dirty="0" smtClean="0">
                <a:solidFill>
                  <a:srgbClr val="6E8080"/>
                </a:solidFill>
                <a:latin typeface="Lucida Sans Typewriter"/>
                <a:ea typeface="Courier New" charset="0"/>
                <a:cs typeface="Courier New" charset="0"/>
              </a:rPr>
              <a:t>   if (</a:t>
            </a:r>
            <a:r>
              <a:rPr lang="en-US" dirty="0" err="1" smtClean="0">
                <a:solidFill>
                  <a:srgbClr val="6E8080"/>
                </a:solidFill>
                <a:latin typeface="Lucida Sans Typewriter"/>
                <a:ea typeface="Courier New" charset="0"/>
                <a:cs typeface="Courier New" charset="0"/>
              </a:rPr>
              <a:t>a[i</a:t>
            </a:r>
            <a:r>
              <a:rPr lang="en-US" dirty="0" smtClean="0">
                <a:solidFill>
                  <a:srgbClr val="6E8080"/>
                </a:solidFill>
                <a:latin typeface="Lucida Sans Typewriter"/>
                <a:ea typeface="Courier New" charset="0"/>
                <a:cs typeface="Courier New" charset="0"/>
              </a:rPr>
              <a:t>] == value) { count++; }</a:t>
            </a:r>
          </a:p>
          <a:p>
            <a:pPr lvl="1">
              <a:spcBef>
                <a:spcPts val="0"/>
              </a:spcBef>
              <a:buNone/>
            </a:pPr>
            <a:r>
              <a:rPr lang="en-US" dirty="0" smtClean="0">
                <a:solidFill>
                  <a:srgbClr val="6E8080"/>
                </a:solidFill>
                <a:latin typeface="Lucida Sans Typewriter"/>
                <a:ea typeface="Courier New" charset="0"/>
                <a:cs typeface="Courier New" charset="0"/>
              </a:rPr>
              <a:t>}</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wrap="none">
            <a:noAutofit/>
          </a:bodyPr>
          <a:lstStyle/>
          <a:p>
            <a:r>
              <a:rPr lang="en-US" sz="2400" dirty="0" smtClean="0"/>
              <a:t>Problem Solving: Estimating the Running Time of an</a:t>
            </a:r>
            <a:br>
              <a:rPr lang="en-US" sz="2400" dirty="0" smtClean="0"/>
            </a:br>
            <a:r>
              <a:rPr lang="en-US" sz="2400" dirty="0" smtClean="0"/>
              <a:t>Algorithm – Linear Time</a:t>
            </a:r>
            <a:endParaRPr lang="en-US" sz="2400" dirty="0"/>
          </a:p>
        </p:txBody>
      </p:sp>
      <p:sp>
        <p:nvSpPr>
          <p:cNvPr id="3" name="Content Placeholder 2"/>
          <p:cNvSpPr>
            <a:spLocks noGrp="1"/>
          </p:cNvSpPr>
          <p:nvPr>
            <p:ph idx="4294967295"/>
          </p:nvPr>
        </p:nvSpPr>
        <p:spPr>
          <a:xfrm>
            <a:off x="9525" y="921456"/>
            <a:ext cx="9134475" cy="5664807"/>
          </a:xfrm>
        </p:spPr>
        <p:txBody>
          <a:bodyPr/>
          <a:lstStyle/>
          <a:p>
            <a:pPr>
              <a:spcBef>
                <a:spcPts val="0"/>
              </a:spcBef>
            </a:pPr>
            <a:r>
              <a:rPr lang="en-US" dirty="0" smtClean="0"/>
              <a:t>Pattern of array element visits</a:t>
            </a:r>
          </a:p>
          <a:p>
            <a:pPr>
              <a:spcBef>
                <a:spcPts val="0"/>
              </a:spcBef>
            </a:pPr>
            <a:endParaRPr lang="en-US" dirty="0" smtClean="0"/>
          </a:p>
          <a:p>
            <a:pPr>
              <a:spcBef>
                <a:spcPts val="0"/>
              </a:spcBef>
            </a:pPr>
            <a:endParaRPr lang="en-US" dirty="0" smtClean="0"/>
          </a:p>
          <a:p>
            <a:pPr>
              <a:spcBef>
                <a:spcPts val="0"/>
              </a:spcBef>
            </a:pPr>
            <a:endParaRPr lang="en-US" dirty="0" smtClean="0"/>
          </a:p>
          <a:p>
            <a:pPr>
              <a:spcBef>
                <a:spcPts val="0"/>
              </a:spcBef>
            </a:pPr>
            <a:endParaRPr lang="en-US" dirty="0" smtClean="0"/>
          </a:p>
          <a:p>
            <a:pPr>
              <a:spcBef>
                <a:spcPts val="0"/>
              </a:spcBef>
              <a:buNone/>
            </a:pPr>
            <a:endParaRPr lang="en-US" dirty="0" smtClean="0"/>
          </a:p>
          <a:p>
            <a:pPr>
              <a:spcBef>
                <a:spcPts val="0"/>
              </a:spcBef>
            </a:pPr>
            <a:endParaRPr lang="en-US" dirty="0" smtClean="0"/>
          </a:p>
          <a:p>
            <a:pPr>
              <a:spcBef>
                <a:spcPts val="0"/>
              </a:spcBef>
            </a:pPr>
            <a:endParaRPr lang="en-US" dirty="0" smtClean="0"/>
          </a:p>
          <a:p>
            <a:pPr>
              <a:spcBef>
                <a:spcPts val="0"/>
              </a:spcBef>
            </a:pPr>
            <a:endParaRPr lang="en-US" dirty="0" smtClean="0"/>
          </a:p>
          <a:p>
            <a:pPr>
              <a:spcBef>
                <a:spcPts val="0"/>
              </a:spcBef>
            </a:pPr>
            <a:endParaRPr lang="en-US" dirty="0" smtClean="0"/>
          </a:p>
          <a:p>
            <a:pPr>
              <a:spcBef>
                <a:spcPts val="0"/>
              </a:spcBef>
            </a:pPr>
            <a:endParaRPr lang="en-US" dirty="0" smtClean="0"/>
          </a:p>
          <a:p>
            <a:pPr>
              <a:spcBef>
                <a:spcPts val="0"/>
              </a:spcBef>
            </a:pPr>
            <a:r>
              <a:rPr lang="en-US" dirty="0" smtClean="0"/>
              <a:t>There are a fixed number of actions in each visit independent of </a:t>
            </a:r>
            <a:r>
              <a:rPr lang="en-US" i="1" dirty="0" err="1" smtClean="0"/>
              <a:t>n</a:t>
            </a:r>
            <a:r>
              <a:rPr lang="en-US" dirty="0" smtClean="0"/>
              <a:t>.</a:t>
            </a:r>
          </a:p>
          <a:p>
            <a:pPr>
              <a:spcBef>
                <a:spcPts val="0"/>
              </a:spcBef>
            </a:pPr>
            <a:r>
              <a:rPr lang="en-US" dirty="0" smtClean="0"/>
              <a:t>A loop with </a:t>
            </a:r>
            <a:r>
              <a:rPr lang="en-US" i="1" dirty="0" err="1" smtClean="0"/>
              <a:t>n</a:t>
            </a:r>
            <a:r>
              <a:rPr lang="en-US" i="1" dirty="0" smtClean="0"/>
              <a:t> </a:t>
            </a:r>
            <a:r>
              <a:rPr lang="en-US" dirty="0" smtClean="0"/>
              <a:t>iterations has </a:t>
            </a:r>
            <a:r>
              <a:rPr lang="en-US" i="1" dirty="0" err="1" smtClean="0"/>
              <a:t>O(n</a:t>
            </a:r>
            <a:r>
              <a:rPr lang="en-US" i="1" dirty="0" smtClean="0"/>
              <a:t>)</a:t>
            </a:r>
            <a:r>
              <a:rPr lang="en-US" dirty="0" smtClean="0"/>
              <a:t> running time if each step consists of a fixed number of actions.</a:t>
            </a:r>
            <a:endParaRPr lang="en-US" dirty="0" smtClean="0">
              <a:solidFill>
                <a:srgbClr val="6E8080"/>
              </a:solidFill>
              <a:latin typeface="Lucida Sans Typewriter"/>
              <a:ea typeface="Courier New" charset="0"/>
              <a:cs typeface="Courier New" charset="0"/>
            </a:endParaRPr>
          </a:p>
        </p:txBody>
      </p:sp>
      <p:pic>
        <p:nvPicPr>
          <p:cNvPr id="5" name="Picture 4" descr="lightbulbs.png"/>
          <p:cNvPicPr>
            <a:picLocks noChangeAspect="1"/>
          </p:cNvPicPr>
          <p:nvPr/>
        </p:nvPicPr>
        <p:blipFill>
          <a:blip r:embed="rId2"/>
          <a:stretch>
            <a:fillRect/>
          </a:stretch>
        </p:blipFill>
        <p:spPr>
          <a:xfrm>
            <a:off x="402155" y="1356321"/>
            <a:ext cx="2872393" cy="3348979"/>
          </a:xfrm>
          <a:prstGeom prst="rect">
            <a:avLst/>
          </a:prstGeom>
        </p:spPr>
      </p:pic>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wrap="none">
            <a:noAutofit/>
          </a:bodyPr>
          <a:lstStyle/>
          <a:p>
            <a:r>
              <a:rPr lang="en-US" sz="2400" dirty="0" smtClean="0"/>
              <a:t>Problem Solving: Estimating the Running Time of an</a:t>
            </a:r>
            <a:br>
              <a:rPr lang="en-US" sz="2400" dirty="0" smtClean="0"/>
            </a:br>
            <a:r>
              <a:rPr lang="en-US" sz="2400" dirty="0" smtClean="0"/>
              <a:t>Algorithm – Linear Time</a:t>
            </a:r>
            <a:endParaRPr lang="en-US" sz="2400" dirty="0"/>
          </a:p>
        </p:txBody>
      </p:sp>
      <p:sp>
        <p:nvSpPr>
          <p:cNvPr id="3" name="Content Placeholder 2"/>
          <p:cNvSpPr>
            <a:spLocks noGrp="1"/>
          </p:cNvSpPr>
          <p:nvPr>
            <p:ph idx="4294967295"/>
          </p:nvPr>
        </p:nvSpPr>
        <p:spPr>
          <a:xfrm>
            <a:off x="9525" y="921456"/>
            <a:ext cx="9134475" cy="5664807"/>
          </a:xfrm>
        </p:spPr>
        <p:txBody>
          <a:bodyPr>
            <a:normAutofit lnSpcReduction="10000"/>
          </a:bodyPr>
          <a:lstStyle/>
          <a:p>
            <a:r>
              <a:rPr lang="en-US" dirty="0" smtClean="0"/>
              <a:t>Example: an algorithm to determine if a value occurs in the array</a:t>
            </a:r>
          </a:p>
          <a:p>
            <a:pPr lvl="1">
              <a:spcBef>
                <a:spcPts val="0"/>
              </a:spcBef>
              <a:buNone/>
            </a:pPr>
            <a:r>
              <a:rPr lang="en-US" dirty="0" err="1" smtClean="0">
                <a:solidFill>
                  <a:srgbClr val="6E8080"/>
                </a:solidFill>
                <a:latin typeface="Lucida Sans Typewriter"/>
                <a:ea typeface="Courier New" charset="0"/>
                <a:cs typeface="Courier New" charset="0"/>
              </a:rPr>
              <a:t>boolean</a:t>
            </a:r>
            <a:r>
              <a:rPr lang="en-US" dirty="0" smtClean="0">
                <a:solidFill>
                  <a:srgbClr val="6E8080"/>
                </a:solidFill>
                <a:latin typeface="Lucida Sans Typewriter"/>
                <a:ea typeface="Courier New" charset="0"/>
                <a:cs typeface="Courier New" charset="0"/>
              </a:rPr>
              <a:t> found = false;</a:t>
            </a:r>
          </a:p>
          <a:p>
            <a:pPr lvl="1">
              <a:spcBef>
                <a:spcPts val="0"/>
              </a:spcBef>
              <a:buNone/>
            </a:pPr>
            <a:r>
              <a:rPr lang="en-US" dirty="0" smtClean="0">
                <a:solidFill>
                  <a:srgbClr val="6E8080"/>
                </a:solidFill>
                <a:latin typeface="Lucida Sans Typewriter"/>
                <a:ea typeface="Courier New" charset="0"/>
                <a:cs typeface="Courier New" charset="0"/>
              </a:rPr>
              <a:t>for (</a:t>
            </a:r>
            <a:r>
              <a:rPr lang="en-US" dirty="0" err="1" smtClean="0">
                <a:solidFill>
                  <a:srgbClr val="6E8080"/>
                </a:solidFill>
                <a:latin typeface="Lucida Sans Typewriter"/>
                <a:ea typeface="Courier New" charset="0"/>
                <a:cs typeface="Courier New" charset="0"/>
              </a:rPr>
              <a:t>int</a:t>
            </a:r>
            <a:r>
              <a:rPr lang="en-US" dirty="0" smtClean="0">
                <a:solidFill>
                  <a:srgbClr val="6E8080"/>
                </a:solidFill>
                <a:latin typeface="Lucida Sans Typewriter"/>
                <a:ea typeface="Courier New" charset="0"/>
                <a:cs typeface="Courier New" charset="0"/>
              </a:rPr>
              <a:t> </a:t>
            </a:r>
            <a:r>
              <a:rPr lang="en-US" dirty="0" err="1" smtClean="0">
                <a:solidFill>
                  <a:srgbClr val="6E8080"/>
                </a:solidFill>
                <a:latin typeface="Lucida Sans Typewriter"/>
                <a:ea typeface="Courier New" charset="0"/>
                <a:cs typeface="Courier New" charset="0"/>
              </a:rPr>
              <a:t>i</a:t>
            </a:r>
            <a:r>
              <a:rPr lang="en-US" dirty="0" smtClean="0">
                <a:solidFill>
                  <a:srgbClr val="6E8080"/>
                </a:solidFill>
                <a:latin typeface="Lucida Sans Typewriter"/>
                <a:ea typeface="Courier New" charset="0"/>
                <a:cs typeface="Courier New" charset="0"/>
              </a:rPr>
              <a:t> = 0; !found &amp;&amp; </a:t>
            </a:r>
            <a:r>
              <a:rPr lang="en-US" dirty="0" err="1" smtClean="0">
                <a:solidFill>
                  <a:srgbClr val="6E8080"/>
                </a:solidFill>
                <a:latin typeface="Lucida Sans Typewriter"/>
                <a:ea typeface="Courier New" charset="0"/>
                <a:cs typeface="Courier New" charset="0"/>
              </a:rPr>
              <a:t>i</a:t>
            </a:r>
            <a:r>
              <a:rPr lang="en-US" dirty="0" smtClean="0">
                <a:solidFill>
                  <a:srgbClr val="6E8080"/>
                </a:solidFill>
                <a:latin typeface="Lucida Sans Typewriter"/>
                <a:ea typeface="Courier New" charset="0"/>
                <a:cs typeface="Courier New" charset="0"/>
              </a:rPr>
              <a:t> &lt; </a:t>
            </a:r>
            <a:r>
              <a:rPr lang="en-US" dirty="0" err="1" smtClean="0">
                <a:solidFill>
                  <a:srgbClr val="6E8080"/>
                </a:solidFill>
                <a:latin typeface="Lucida Sans Typewriter"/>
                <a:ea typeface="Courier New" charset="0"/>
                <a:cs typeface="Courier New" charset="0"/>
              </a:rPr>
              <a:t>a.length</a:t>
            </a:r>
            <a:r>
              <a:rPr lang="en-US" dirty="0" smtClean="0">
                <a:solidFill>
                  <a:srgbClr val="6E8080"/>
                </a:solidFill>
                <a:latin typeface="Lucida Sans Typewriter"/>
                <a:ea typeface="Courier New" charset="0"/>
                <a:cs typeface="Courier New" charset="0"/>
              </a:rPr>
              <a:t>; </a:t>
            </a:r>
            <a:r>
              <a:rPr lang="en-US" dirty="0" err="1" smtClean="0">
                <a:solidFill>
                  <a:srgbClr val="6E8080"/>
                </a:solidFill>
                <a:latin typeface="Lucida Sans Typewriter"/>
                <a:ea typeface="Courier New" charset="0"/>
                <a:cs typeface="Courier New" charset="0"/>
              </a:rPr>
              <a:t>i</a:t>
            </a:r>
            <a:r>
              <a:rPr lang="en-US" dirty="0" smtClean="0">
                <a:solidFill>
                  <a:srgbClr val="6E8080"/>
                </a:solidFill>
                <a:latin typeface="Lucida Sans Typewriter"/>
                <a:ea typeface="Courier New" charset="0"/>
                <a:cs typeface="Courier New" charset="0"/>
              </a:rPr>
              <a:t>++)</a:t>
            </a:r>
          </a:p>
          <a:p>
            <a:pPr lvl="1">
              <a:spcBef>
                <a:spcPts val="0"/>
              </a:spcBef>
              <a:buNone/>
            </a:pPr>
            <a:r>
              <a:rPr lang="en-US" dirty="0" smtClean="0">
                <a:solidFill>
                  <a:srgbClr val="6E8080"/>
                </a:solidFill>
                <a:latin typeface="Lucida Sans Typewriter"/>
                <a:ea typeface="Courier New" charset="0"/>
                <a:cs typeface="Courier New" charset="0"/>
              </a:rPr>
              <a:t>{</a:t>
            </a:r>
          </a:p>
          <a:p>
            <a:pPr lvl="1">
              <a:spcBef>
                <a:spcPts val="0"/>
              </a:spcBef>
              <a:buNone/>
            </a:pPr>
            <a:r>
              <a:rPr lang="en-US" dirty="0" smtClean="0">
                <a:solidFill>
                  <a:srgbClr val="6E8080"/>
                </a:solidFill>
                <a:latin typeface="Lucida Sans Typewriter"/>
                <a:ea typeface="Courier New" charset="0"/>
                <a:cs typeface="Courier New" charset="0"/>
              </a:rPr>
              <a:t>   if (</a:t>
            </a:r>
            <a:r>
              <a:rPr lang="en-US" dirty="0" err="1" smtClean="0">
                <a:solidFill>
                  <a:srgbClr val="6E8080"/>
                </a:solidFill>
                <a:latin typeface="Lucida Sans Typewriter"/>
                <a:ea typeface="Courier New" charset="0"/>
                <a:cs typeface="Courier New" charset="0"/>
              </a:rPr>
              <a:t>a[i</a:t>
            </a:r>
            <a:r>
              <a:rPr lang="en-US" dirty="0" smtClean="0">
                <a:solidFill>
                  <a:srgbClr val="6E8080"/>
                </a:solidFill>
                <a:latin typeface="Lucida Sans Typewriter"/>
                <a:ea typeface="Courier New" charset="0"/>
                <a:cs typeface="Courier New" charset="0"/>
              </a:rPr>
              <a:t>] == value) { found = true; }</a:t>
            </a:r>
          </a:p>
          <a:p>
            <a:pPr lvl="1">
              <a:spcBef>
                <a:spcPts val="0"/>
              </a:spcBef>
              <a:buNone/>
            </a:pPr>
            <a:r>
              <a:rPr lang="en-US" dirty="0" smtClean="0">
                <a:solidFill>
                  <a:srgbClr val="6E8080"/>
                </a:solidFill>
                <a:latin typeface="Lucida Sans Typewriter"/>
                <a:ea typeface="Courier New" charset="0"/>
                <a:cs typeface="Courier New" charset="0"/>
              </a:rPr>
              <a:t>} </a:t>
            </a:r>
          </a:p>
          <a:p>
            <a:r>
              <a:rPr lang="en-US" dirty="0" smtClean="0"/>
              <a:t>Search may stop in the middle</a:t>
            </a:r>
            <a:br>
              <a:rPr lang="en-US" dirty="0" smtClean="0"/>
            </a:br>
            <a:endParaRPr lang="en-US" dirty="0" smtClean="0"/>
          </a:p>
          <a:p>
            <a:endParaRPr lang="en-US" dirty="0" smtClean="0"/>
          </a:p>
          <a:p>
            <a:endParaRPr lang="en-US" dirty="0" smtClean="0"/>
          </a:p>
          <a:p>
            <a:endParaRPr lang="en-US" dirty="0" smtClean="0"/>
          </a:p>
          <a:p>
            <a:pPr marL="0" indent="0">
              <a:buNone/>
            </a:pPr>
            <a:endParaRPr lang="en-US" dirty="0"/>
          </a:p>
          <a:p>
            <a:pPr marL="0" indent="0">
              <a:buNone/>
            </a:pPr>
            <a:endParaRPr lang="en-US" dirty="0" smtClean="0"/>
          </a:p>
          <a:p>
            <a:r>
              <a:rPr lang="en-US" dirty="0" smtClean="0"/>
              <a:t>Still </a:t>
            </a:r>
            <a:r>
              <a:rPr lang="en-US" i="1" dirty="0" err="1" smtClean="0"/>
              <a:t>O</a:t>
            </a:r>
            <a:r>
              <a:rPr lang="en-US" dirty="0" err="1" smtClean="0"/>
              <a:t>(</a:t>
            </a:r>
            <a:r>
              <a:rPr lang="en-US" i="1" dirty="0" err="1" smtClean="0"/>
              <a:t>n</a:t>
            </a:r>
            <a:r>
              <a:rPr lang="en-US" dirty="0" smtClean="0"/>
              <a:t>) because we may have to traverse the whole array.</a:t>
            </a:r>
            <a:endParaRPr lang="en-US" dirty="0"/>
          </a:p>
        </p:txBody>
      </p:sp>
      <p:pic>
        <p:nvPicPr>
          <p:cNvPr id="5" name="Picture 4" descr="lightbulbs2.png"/>
          <p:cNvPicPr>
            <a:picLocks noChangeAspect="1"/>
          </p:cNvPicPr>
          <p:nvPr/>
        </p:nvPicPr>
        <p:blipFill>
          <a:blip r:embed="rId2"/>
          <a:stretch>
            <a:fillRect/>
          </a:stretch>
        </p:blipFill>
        <p:spPr>
          <a:xfrm>
            <a:off x="2978061" y="3436654"/>
            <a:ext cx="4031655" cy="2099552"/>
          </a:xfrm>
          <a:prstGeom prst="rect">
            <a:avLst/>
          </a:prstGeom>
        </p:spPr>
      </p:pic>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section_1/</a:t>
            </a:r>
            <a:r>
              <a:rPr lang="en-US" dirty="0" smtClean="0">
                <a:hlinkClick r:id="rId2" action="ppaction://hlinkfile"/>
              </a:rPr>
              <a:t>SelectionSortDemo.java</a:t>
            </a:r>
            <a:endParaRPr lang="en-US" dirty="0"/>
          </a:p>
        </p:txBody>
      </p:sp>
      <p:sp>
        <p:nvSpPr>
          <p:cNvPr id="3" name="Content Placeholder 2"/>
          <p:cNvSpPr>
            <a:spLocks noGrp="1"/>
          </p:cNvSpPr>
          <p:nvPr>
            <p:ph idx="4294967295"/>
          </p:nvPr>
        </p:nvSpPr>
        <p:spPr>
          <a:xfrm>
            <a:off x="0" y="762000"/>
            <a:ext cx="9134475" cy="4406387"/>
          </a:xfrm>
        </p:spPr>
        <p:txBody>
          <a:bodyPr>
            <a:noAutofit/>
          </a:bodyPr>
          <a:lstStyle/>
          <a:p>
            <a:pPr>
              <a:spcBef>
                <a:spcPts val="0"/>
              </a:spcBef>
              <a:buNone/>
            </a:pPr>
            <a:r>
              <a:rPr lang="en-US" sz="1400" b="1" dirty="0" smtClean="0">
                <a:solidFill>
                  <a:srgbClr val="0073FF"/>
                </a:solidFill>
                <a:latin typeface="Courier"/>
                <a:ea typeface="Courier"/>
                <a:cs typeface="Courier"/>
              </a:rPr>
              <a:t>  1  </a:t>
            </a:r>
            <a:r>
              <a:rPr lang="en-US" sz="1400" dirty="0" smtClean="0">
                <a:solidFill>
                  <a:srgbClr val="CC0066"/>
                </a:solidFill>
                <a:latin typeface="Courier"/>
                <a:ea typeface="Courier"/>
                <a:cs typeface="Courier"/>
              </a:rPr>
              <a:t>import</a:t>
            </a:r>
            <a:r>
              <a:rPr lang="en-US" sz="1400" dirty="0" smtClean="0">
                <a:solidFill>
                  <a:srgbClr val="000000"/>
                </a:solidFill>
                <a:latin typeface="Courier"/>
                <a:ea typeface="Courier"/>
                <a:cs typeface="Courier"/>
              </a:rPr>
              <a:t> </a:t>
            </a:r>
            <a:r>
              <a:rPr lang="en-US" sz="1400" dirty="0" err="1" smtClean="0">
                <a:solidFill>
                  <a:srgbClr val="000000"/>
                </a:solidFill>
                <a:latin typeface="Courier"/>
                <a:ea typeface="Courier"/>
                <a:cs typeface="Courier"/>
              </a:rPr>
              <a:t>java.util.Arrays</a:t>
            </a:r>
            <a:r>
              <a:rPr lang="en-US" sz="1400" dirty="0" smtClean="0">
                <a:solidFill>
                  <a:srgbClr val="000000"/>
                </a:solidFill>
                <a:latin typeface="Courier"/>
                <a:ea typeface="Courier"/>
                <a:cs typeface="Courier"/>
              </a:rPr>
              <a:t>;</a:t>
            </a:r>
          </a:p>
          <a:p>
            <a:pPr>
              <a:spcBef>
                <a:spcPts val="0"/>
              </a:spcBef>
              <a:buNone/>
            </a:pPr>
            <a:r>
              <a:rPr lang="en-US" sz="1400" b="1" dirty="0" smtClean="0">
                <a:solidFill>
                  <a:srgbClr val="0073FF"/>
                </a:solidFill>
                <a:latin typeface="Courier"/>
                <a:ea typeface="Courier"/>
                <a:cs typeface="Courier"/>
              </a:rPr>
              <a:t>  2  </a:t>
            </a:r>
          </a:p>
          <a:p>
            <a:pPr>
              <a:spcBef>
                <a:spcPts val="0"/>
              </a:spcBef>
              <a:buNone/>
            </a:pPr>
            <a:r>
              <a:rPr lang="en-US" sz="1400" b="1" dirty="0" smtClean="0">
                <a:solidFill>
                  <a:srgbClr val="0073FF"/>
                </a:solidFill>
                <a:latin typeface="Courier"/>
                <a:ea typeface="Courier"/>
                <a:cs typeface="Courier"/>
              </a:rPr>
              <a:t>  3  </a:t>
            </a:r>
            <a:r>
              <a:rPr lang="en-US" sz="1400" dirty="0" smtClean="0">
                <a:solidFill>
                  <a:srgbClr val="000000"/>
                </a:solidFill>
                <a:latin typeface="Courier"/>
                <a:ea typeface="Courier"/>
                <a:cs typeface="Courier"/>
              </a:rPr>
              <a:t>/**</a:t>
            </a:r>
          </a:p>
          <a:p>
            <a:pPr>
              <a:spcBef>
                <a:spcPts val="0"/>
              </a:spcBef>
              <a:buNone/>
            </a:pPr>
            <a:r>
              <a:rPr lang="en-US" sz="1400" b="1" dirty="0" smtClean="0">
                <a:solidFill>
                  <a:srgbClr val="0073FF"/>
                </a:solidFill>
                <a:latin typeface="Courier"/>
                <a:ea typeface="Courier"/>
                <a:cs typeface="Courier"/>
              </a:rPr>
              <a:t>  4  </a:t>
            </a:r>
            <a:r>
              <a:rPr lang="en-US" sz="1400" dirty="0" smtClean="0">
                <a:solidFill>
                  <a:srgbClr val="000000"/>
                </a:solidFill>
                <a:latin typeface="Courier"/>
                <a:ea typeface="Courier"/>
                <a:cs typeface="Courier"/>
              </a:rPr>
              <a:t>   </a:t>
            </a:r>
            <a:r>
              <a:rPr lang="en-US" sz="1400" dirty="0" smtClean="0">
                <a:solidFill>
                  <a:srgbClr val="0073FF"/>
                </a:solidFill>
                <a:latin typeface="Times"/>
                <a:ea typeface="Times"/>
                <a:cs typeface="Times"/>
              </a:rPr>
              <a:t>This program demonstrates the selection sort algorithm by</a:t>
            </a:r>
          </a:p>
          <a:p>
            <a:pPr>
              <a:spcBef>
                <a:spcPts val="0"/>
              </a:spcBef>
              <a:buNone/>
            </a:pPr>
            <a:r>
              <a:rPr lang="en-US" sz="1400" b="1" dirty="0" smtClean="0">
                <a:solidFill>
                  <a:srgbClr val="0073FF"/>
                </a:solidFill>
                <a:latin typeface="Courier"/>
                <a:ea typeface="Courier"/>
                <a:cs typeface="Courier"/>
              </a:rPr>
              <a:t>  5  </a:t>
            </a:r>
            <a:r>
              <a:rPr lang="en-US" sz="1400" dirty="0" smtClean="0">
                <a:solidFill>
                  <a:srgbClr val="000000"/>
                </a:solidFill>
                <a:latin typeface="Courier"/>
                <a:ea typeface="Courier"/>
                <a:cs typeface="Courier"/>
              </a:rPr>
              <a:t>   </a:t>
            </a:r>
            <a:r>
              <a:rPr lang="en-US" sz="1400" dirty="0" smtClean="0">
                <a:solidFill>
                  <a:srgbClr val="0073FF"/>
                </a:solidFill>
                <a:latin typeface="Times"/>
                <a:ea typeface="Times"/>
                <a:cs typeface="Times"/>
              </a:rPr>
              <a:t>sorting an array that is filled with random numbers.</a:t>
            </a:r>
          </a:p>
          <a:p>
            <a:pPr>
              <a:spcBef>
                <a:spcPts val="0"/>
              </a:spcBef>
              <a:buNone/>
            </a:pPr>
            <a:r>
              <a:rPr lang="en-US" sz="1400" b="1" dirty="0" smtClean="0">
                <a:solidFill>
                  <a:srgbClr val="0073FF"/>
                </a:solidFill>
                <a:latin typeface="Courier"/>
                <a:ea typeface="Courier"/>
                <a:cs typeface="Courier"/>
              </a:rPr>
              <a:t>  6  </a:t>
            </a:r>
            <a:r>
              <a:rPr lang="en-US" sz="1400" dirty="0" smtClean="0">
                <a:solidFill>
                  <a:srgbClr val="000000"/>
                </a:solidFill>
                <a:latin typeface="Courier"/>
                <a:ea typeface="Courier"/>
                <a:cs typeface="Courier"/>
              </a:rPr>
              <a:t>*/</a:t>
            </a:r>
          </a:p>
          <a:p>
            <a:pPr>
              <a:spcBef>
                <a:spcPts val="0"/>
              </a:spcBef>
              <a:buNone/>
            </a:pPr>
            <a:r>
              <a:rPr lang="en-US" sz="1400" b="1" dirty="0" smtClean="0">
                <a:solidFill>
                  <a:srgbClr val="0073FF"/>
                </a:solidFill>
                <a:latin typeface="Courier"/>
                <a:ea typeface="Courier"/>
                <a:cs typeface="Courier"/>
              </a:rPr>
              <a:t>  7  </a:t>
            </a:r>
            <a:r>
              <a:rPr lang="en-US" sz="1400" dirty="0" smtClean="0">
                <a:solidFill>
                  <a:srgbClr val="CC0066"/>
                </a:solidFill>
                <a:latin typeface="Courier"/>
                <a:ea typeface="Courier"/>
                <a:cs typeface="Courier"/>
              </a:rPr>
              <a:t>public</a:t>
            </a:r>
            <a:r>
              <a:rPr lang="en-US" sz="1400" dirty="0" smtClean="0">
                <a:solidFill>
                  <a:srgbClr val="000000"/>
                </a:solidFill>
                <a:latin typeface="Courier"/>
                <a:ea typeface="Courier"/>
                <a:cs typeface="Courier"/>
              </a:rPr>
              <a:t> </a:t>
            </a:r>
            <a:r>
              <a:rPr lang="en-US" sz="1400" dirty="0" smtClean="0">
                <a:solidFill>
                  <a:srgbClr val="CC0066"/>
                </a:solidFill>
                <a:latin typeface="Courier"/>
                <a:ea typeface="Courier"/>
                <a:cs typeface="Courier"/>
              </a:rPr>
              <a:t>class</a:t>
            </a:r>
            <a:r>
              <a:rPr lang="en-US" sz="1400" dirty="0" smtClean="0">
                <a:solidFill>
                  <a:srgbClr val="000000"/>
                </a:solidFill>
                <a:latin typeface="Courier"/>
                <a:ea typeface="Courier"/>
                <a:cs typeface="Courier"/>
              </a:rPr>
              <a:t> </a:t>
            </a:r>
            <a:r>
              <a:rPr lang="en-US" sz="1400" dirty="0" err="1" smtClean="0">
                <a:solidFill>
                  <a:srgbClr val="000000"/>
                </a:solidFill>
                <a:latin typeface="Courier"/>
                <a:ea typeface="Courier"/>
                <a:cs typeface="Courier"/>
              </a:rPr>
              <a:t>SelectionSortDemo</a:t>
            </a:r>
            <a:endParaRPr lang="en-US" sz="1400" dirty="0" smtClean="0">
              <a:solidFill>
                <a:srgbClr val="000000"/>
              </a:solidFill>
              <a:latin typeface="Courier"/>
              <a:ea typeface="Courier"/>
              <a:cs typeface="Courier"/>
            </a:endParaRPr>
          </a:p>
          <a:p>
            <a:pPr>
              <a:spcBef>
                <a:spcPts val="0"/>
              </a:spcBef>
              <a:buNone/>
            </a:pPr>
            <a:r>
              <a:rPr lang="en-US" sz="1400" b="1" dirty="0" smtClean="0">
                <a:solidFill>
                  <a:srgbClr val="0073FF"/>
                </a:solidFill>
                <a:latin typeface="Courier"/>
                <a:ea typeface="Courier"/>
                <a:cs typeface="Courier"/>
              </a:rPr>
              <a:t>  8  </a:t>
            </a:r>
            <a:r>
              <a:rPr lang="en-US" sz="1400" dirty="0" smtClean="0">
                <a:solidFill>
                  <a:srgbClr val="000000"/>
                </a:solidFill>
                <a:latin typeface="Courier"/>
                <a:ea typeface="Courier"/>
                <a:cs typeface="Courier"/>
              </a:rPr>
              <a:t>{  </a:t>
            </a:r>
          </a:p>
          <a:p>
            <a:pPr>
              <a:spcBef>
                <a:spcPts val="0"/>
              </a:spcBef>
              <a:buNone/>
            </a:pPr>
            <a:r>
              <a:rPr lang="en-US" sz="1400" b="1" dirty="0" smtClean="0">
                <a:solidFill>
                  <a:srgbClr val="0073FF"/>
                </a:solidFill>
                <a:latin typeface="Courier"/>
                <a:ea typeface="Courier"/>
                <a:cs typeface="Courier"/>
              </a:rPr>
              <a:t>  9  </a:t>
            </a:r>
            <a:r>
              <a:rPr lang="en-US" sz="1400" dirty="0" smtClean="0">
                <a:solidFill>
                  <a:srgbClr val="000000"/>
                </a:solidFill>
                <a:latin typeface="Courier"/>
                <a:ea typeface="Courier"/>
                <a:cs typeface="Courier"/>
              </a:rPr>
              <a:t>   </a:t>
            </a:r>
            <a:r>
              <a:rPr lang="en-US" sz="1400" dirty="0" smtClean="0">
                <a:solidFill>
                  <a:srgbClr val="CC0066"/>
                </a:solidFill>
                <a:latin typeface="Courier"/>
                <a:ea typeface="Courier"/>
                <a:cs typeface="Courier"/>
              </a:rPr>
              <a:t>public</a:t>
            </a:r>
            <a:r>
              <a:rPr lang="en-US" sz="1400" dirty="0" smtClean="0">
                <a:solidFill>
                  <a:srgbClr val="000000"/>
                </a:solidFill>
                <a:latin typeface="Courier"/>
                <a:ea typeface="Courier"/>
                <a:cs typeface="Courier"/>
              </a:rPr>
              <a:t> </a:t>
            </a:r>
            <a:r>
              <a:rPr lang="en-US" sz="1400" dirty="0" smtClean="0">
                <a:solidFill>
                  <a:srgbClr val="CC0066"/>
                </a:solidFill>
                <a:latin typeface="Courier"/>
                <a:ea typeface="Courier"/>
                <a:cs typeface="Courier"/>
              </a:rPr>
              <a:t>static</a:t>
            </a:r>
            <a:r>
              <a:rPr lang="en-US" sz="1400" dirty="0" smtClean="0">
                <a:solidFill>
                  <a:srgbClr val="000000"/>
                </a:solidFill>
                <a:latin typeface="Courier"/>
                <a:ea typeface="Courier"/>
                <a:cs typeface="Courier"/>
              </a:rPr>
              <a:t> </a:t>
            </a:r>
            <a:r>
              <a:rPr lang="en-US" sz="1400" dirty="0" smtClean="0">
                <a:solidFill>
                  <a:srgbClr val="CC0066"/>
                </a:solidFill>
                <a:latin typeface="Courier"/>
                <a:ea typeface="Courier"/>
                <a:cs typeface="Courier"/>
              </a:rPr>
              <a:t>void</a:t>
            </a:r>
            <a:r>
              <a:rPr lang="en-US" sz="1400" dirty="0" smtClean="0">
                <a:solidFill>
                  <a:srgbClr val="000000"/>
                </a:solidFill>
                <a:latin typeface="Courier"/>
                <a:ea typeface="Courier"/>
                <a:cs typeface="Courier"/>
              </a:rPr>
              <a:t> </a:t>
            </a:r>
            <a:r>
              <a:rPr lang="en-US" sz="1400" dirty="0" err="1" smtClean="0">
                <a:solidFill>
                  <a:srgbClr val="000000"/>
                </a:solidFill>
                <a:latin typeface="Courier"/>
                <a:ea typeface="Courier"/>
                <a:cs typeface="Courier"/>
              </a:rPr>
              <a:t>main(String</a:t>
            </a:r>
            <a:r>
              <a:rPr lang="en-US" sz="1400" dirty="0" smtClean="0">
                <a:solidFill>
                  <a:srgbClr val="000000"/>
                </a:solidFill>
                <a:latin typeface="Courier"/>
                <a:ea typeface="Courier"/>
                <a:cs typeface="Courier"/>
              </a:rPr>
              <a:t>[] </a:t>
            </a:r>
            <a:r>
              <a:rPr lang="en-US" sz="1400" dirty="0" err="1" smtClean="0">
                <a:solidFill>
                  <a:srgbClr val="000000"/>
                </a:solidFill>
                <a:latin typeface="Courier"/>
                <a:ea typeface="Courier"/>
                <a:cs typeface="Courier"/>
              </a:rPr>
              <a:t>args</a:t>
            </a:r>
            <a:r>
              <a:rPr lang="en-US" sz="1400" dirty="0" smtClean="0">
                <a:solidFill>
                  <a:srgbClr val="000000"/>
                </a:solidFill>
                <a:latin typeface="Courier"/>
                <a:ea typeface="Courier"/>
                <a:cs typeface="Courier"/>
              </a:rPr>
              <a:t>)</a:t>
            </a:r>
          </a:p>
          <a:p>
            <a:pPr>
              <a:spcBef>
                <a:spcPts val="0"/>
              </a:spcBef>
              <a:buNone/>
            </a:pPr>
            <a:r>
              <a:rPr lang="en-US" sz="1400" b="1" dirty="0" smtClean="0">
                <a:solidFill>
                  <a:srgbClr val="0073FF"/>
                </a:solidFill>
                <a:latin typeface="Courier"/>
                <a:ea typeface="Courier"/>
                <a:cs typeface="Courier"/>
              </a:rPr>
              <a:t> 10  </a:t>
            </a:r>
            <a:r>
              <a:rPr lang="en-US" sz="1400" dirty="0" smtClean="0">
                <a:solidFill>
                  <a:srgbClr val="000000"/>
                </a:solidFill>
                <a:latin typeface="Courier"/>
                <a:ea typeface="Courier"/>
                <a:cs typeface="Courier"/>
              </a:rPr>
              <a:t>   {  </a:t>
            </a:r>
          </a:p>
          <a:p>
            <a:pPr>
              <a:spcBef>
                <a:spcPts val="0"/>
              </a:spcBef>
              <a:buNone/>
            </a:pPr>
            <a:r>
              <a:rPr lang="en-US" sz="1400" b="1" dirty="0" smtClean="0">
                <a:solidFill>
                  <a:srgbClr val="0073FF"/>
                </a:solidFill>
                <a:latin typeface="Courier"/>
                <a:ea typeface="Courier"/>
                <a:cs typeface="Courier"/>
              </a:rPr>
              <a:t> 11  </a:t>
            </a:r>
            <a:r>
              <a:rPr lang="en-US" sz="1400" dirty="0" smtClean="0">
                <a:solidFill>
                  <a:srgbClr val="000000"/>
                </a:solidFill>
                <a:latin typeface="Courier"/>
                <a:ea typeface="Courier"/>
                <a:cs typeface="Courier"/>
              </a:rPr>
              <a:t>      </a:t>
            </a:r>
            <a:r>
              <a:rPr lang="en-US" sz="1400" dirty="0" err="1" smtClean="0">
                <a:solidFill>
                  <a:srgbClr val="CC0066"/>
                </a:solidFill>
                <a:latin typeface="Courier"/>
                <a:ea typeface="Courier"/>
                <a:cs typeface="Courier"/>
              </a:rPr>
              <a:t>int</a:t>
            </a:r>
            <a:r>
              <a:rPr lang="en-US" sz="1400" dirty="0" smtClean="0">
                <a:solidFill>
                  <a:srgbClr val="000000"/>
                </a:solidFill>
                <a:latin typeface="Courier"/>
                <a:ea typeface="Courier"/>
                <a:cs typeface="Courier"/>
              </a:rPr>
              <a:t>[] a = ArrayUtil.randomIntArray(</a:t>
            </a:r>
            <a:r>
              <a:rPr lang="en-US" sz="1400" dirty="0" smtClean="0">
                <a:solidFill>
                  <a:srgbClr val="66FF19"/>
                </a:solidFill>
                <a:latin typeface="Courier"/>
                <a:ea typeface="Courier"/>
                <a:cs typeface="Courier"/>
              </a:rPr>
              <a:t>20</a:t>
            </a:r>
            <a:r>
              <a:rPr lang="en-US" sz="1400" dirty="0" smtClean="0">
                <a:solidFill>
                  <a:srgbClr val="000000"/>
                </a:solidFill>
                <a:latin typeface="Courier"/>
                <a:ea typeface="Courier"/>
                <a:cs typeface="Courier"/>
              </a:rPr>
              <a:t>, </a:t>
            </a:r>
            <a:r>
              <a:rPr lang="en-US" sz="1400" dirty="0" smtClean="0">
                <a:solidFill>
                  <a:srgbClr val="66FF19"/>
                </a:solidFill>
                <a:latin typeface="Courier"/>
                <a:ea typeface="Courier"/>
                <a:cs typeface="Courier"/>
              </a:rPr>
              <a:t>100</a:t>
            </a:r>
            <a:r>
              <a:rPr lang="en-US" sz="1400" dirty="0" smtClean="0">
                <a:solidFill>
                  <a:srgbClr val="000000"/>
                </a:solidFill>
                <a:latin typeface="Courier"/>
                <a:ea typeface="Courier"/>
                <a:cs typeface="Courier"/>
              </a:rPr>
              <a:t>);</a:t>
            </a:r>
          </a:p>
          <a:p>
            <a:pPr>
              <a:spcBef>
                <a:spcPts val="0"/>
              </a:spcBef>
              <a:buNone/>
            </a:pPr>
            <a:r>
              <a:rPr lang="en-US" sz="1400" b="1" dirty="0" smtClean="0">
                <a:solidFill>
                  <a:srgbClr val="0073FF"/>
                </a:solidFill>
                <a:latin typeface="Courier"/>
                <a:ea typeface="Courier"/>
                <a:cs typeface="Courier"/>
              </a:rPr>
              <a:t> 12  </a:t>
            </a:r>
            <a:r>
              <a:rPr lang="en-US" sz="1400" dirty="0" smtClean="0">
                <a:solidFill>
                  <a:srgbClr val="000000"/>
                </a:solidFill>
                <a:latin typeface="Courier"/>
                <a:ea typeface="Courier"/>
                <a:cs typeface="Courier"/>
              </a:rPr>
              <a:t>      </a:t>
            </a:r>
            <a:r>
              <a:rPr lang="en-US" sz="1400" dirty="0" err="1" smtClean="0">
                <a:solidFill>
                  <a:srgbClr val="000000"/>
                </a:solidFill>
                <a:latin typeface="Courier"/>
                <a:ea typeface="Courier"/>
                <a:cs typeface="Courier"/>
              </a:rPr>
              <a:t>System.out.println(Arrays.toString(a</a:t>
            </a:r>
            <a:r>
              <a:rPr lang="en-US" sz="1400" dirty="0" smtClean="0">
                <a:solidFill>
                  <a:srgbClr val="000000"/>
                </a:solidFill>
                <a:latin typeface="Courier"/>
                <a:ea typeface="Courier"/>
                <a:cs typeface="Courier"/>
              </a:rPr>
              <a:t>));</a:t>
            </a:r>
          </a:p>
          <a:p>
            <a:pPr>
              <a:spcBef>
                <a:spcPts val="0"/>
              </a:spcBef>
              <a:buNone/>
            </a:pPr>
            <a:r>
              <a:rPr lang="en-US" sz="1400" b="1" dirty="0" smtClean="0">
                <a:solidFill>
                  <a:srgbClr val="0073FF"/>
                </a:solidFill>
                <a:latin typeface="Courier"/>
                <a:ea typeface="Courier"/>
                <a:cs typeface="Courier"/>
              </a:rPr>
              <a:t> 13  </a:t>
            </a:r>
          </a:p>
          <a:p>
            <a:pPr>
              <a:spcBef>
                <a:spcPts val="0"/>
              </a:spcBef>
              <a:buNone/>
            </a:pPr>
            <a:r>
              <a:rPr lang="en-US" sz="1400" b="1" dirty="0" smtClean="0">
                <a:solidFill>
                  <a:srgbClr val="0073FF"/>
                </a:solidFill>
                <a:latin typeface="Courier"/>
                <a:ea typeface="Courier"/>
                <a:cs typeface="Courier"/>
              </a:rPr>
              <a:t> 14  </a:t>
            </a:r>
            <a:r>
              <a:rPr lang="en-US" sz="1400" dirty="0" smtClean="0">
                <a:solidFill>
                  <a:srgbClr val="000000"/>
                </a:solidFill>
                <a:latin typeface="Courier"/>
                <a:ea typeface="Courier"/>
                <a:cs typeface="Courier"/>
              </a:rPr>
              <a:t>      </a:t>
            </a:r>
            <a:r>
              <a:rPr lang="en-US" sz="1400" dirty="0" err="1" smtClean="0">
                <a:solidFill>
                  <a:srgbClr val="000000"/>
                </a:solidFill>
                <a:latin typeface="Courier"/>
                <a:ea typeface="Courier"/>
                <a:cs typeface="Courier"/>
              </a:rPr>
              <a:t>SelectionSorter.sort(a</a:t>
            </a:r>
            <a:r>
              <a:rPr lang="en-US" sz="1400" dirty="0" smtClean="0">
                <a:solidFill>
                  <a:srgbClr val="000000"/>
                </a:solidFill>
                <a:latin typeface="Courier"/>
                <a:ea typeface="Courier"/>
                <a:cs typeface="Courier"/>
              </a:rPr>
              <a:t>);</a:t>
            </a:r>
          </a:p>
          <a:p>
            <a:pPr>
              <a:spcBef>
                <a:spcPts val="0"/>
              </a:spcBef>
              <a:buNone/>
            </a:pPr>
            <a:r>
              <a:rPr lang="en-US" sz="1400" b="1" dirty="0" smtClean="0">
                <a:solidFill>
                  <a:srgbClr val="0073FF"/>
                </a:solidFill>
                <a:latin typeface="Courier"/>
                <a:ea typeface="Courier"/>
                <a:cs typeface="Courier"/>
              </a:rPr>
              <a:t> 15  </a:t>
            </a:r>
          </a:p>
          <a:p>
            <a:pPr>
              <a:spcBef>
                <a:spcPts val="0"/>
              </a:spcBef>
              <a:buNone/>
            </a:pPr>
            <a:r>
              <a:rPr lang="en-US" sz="1400" b="1" dirty="0" smtClean="0">
                <a:solidFill>
                  <a:srgbClr val="0073FF"/>
                </a:solidFill>
                <a:latin typeface="Courier"/>
                <a:ea typeface="Courier"/>
                <a:cs typeface="Courier"/>
              </a:rPr>
              <a:t> 16  </a:t>
            </a:r>
            <a:r>
              <a:rPr lang="en-US" sz="1400" dirty="0" smtClean="0">
                <a:solidFill>
                  <a:srgbClr val="000000"/>
                </a:solidFill>
                <a:latin typeface="Courier"/>
                <a:ea typeface="Courier"/>
                <a:cs typeface="Courier"/>
              </a:rPr>
              <a:t>      </a:t>
            </a:r>
            <a:r>
              <a:rPr lang="en-US" sz="1400" dirty="0" err="1" smtClean="0">
                <a:solidFill>
                  <a:srgbClr val="000000"/>
                </a:solidFill>
                <a:latin typeface="Courier"/>
                <a:ea typeface="Courier"/>
                <a:cs typeface="Courier"/>
              </a:rPr>
              <a:t>System.out.println(Arrays.toString(a</a:t>
            </a:r>
            <a:r>
              <a:rPr lang="en-US" sz="1400" dirty="0" smtClean="0">
                <a:solidFill>
                  <a:srgbClr val="000000"/>
                </a:solidFill>
                <a:latin typeface="Courier"/>
                <a:ea typeface="Courier"/>
                <a:cs typeface="Courier"/>
              </a:rPr>
              <a:t>));</a:t>
            </a:r>
          </a:p>
          <a:p>
            <a:pPr>
              <a:spcBef>
                <a:spcPts val="0"/>
              </a:spcBef>
              <a:buNone/>
            </a:pPr>
            <a:r>
              <a:rPr lang="en-US" sz="1400" b="1" dirty="0" smtClean="0">
                <a:solidFill>
                  <a:srgbClr val="0073FF"/>
                </a:solidFill>
                <a:latin typeface="Courier"/>
                <a:ea typeface="Courier"/>
                <a:cs typeface="Courier"/>
              </a:rPr>
              <a:t> 17  </a:t>
            </a:r>
            <a:r>
              <a:rPr lang="en-US" sz="1400" dirty="0" smtClean="0">
                <a:solidFill>
                  <a:srgbClr val="000000"/>
                </a:solidFill>
                <a:latin typeface="Courier"/>
                <a:ea typeface="Courier"/>
                <a:cs typeface="Courier"/>
              </a:rPr>
              <a:t>   }</a:t>
            </a:r>
          </a:p>
          <a:p>
            <a:pPr>
              <a:spcBef>
                <a:spcPts val="0"/>
              </a:spcBef>
              <a:buNone/>
            </a:pPr>
            <a:r>
              <a:rPr lang="en-US" sz="1400" b="1" dirty="0" smtClean="0">
                <a:solidFill>
                  <a:srgbClr val="0073FF"/>
                </a:solidFill>
                <a:latin typeface="Courier"/>
                <a:ea typeface="Courier"/>
                <a:cs typeface="Courier"/>
              </a:rPr>
              <a:t> 18  </a:t>
            </a:r>
            <a:r>
              <a:rPr lang="en-US" sz="1400" dirty="0" smtClean="0">
                <a:solidFill>
                  <a:srgbClr val="000000"/>
                </a:solidFill>
                <a:latin typeface="Courier"/>
                <a:ea typeface="Courier"/>
                <a:cs typeface="Courier"/>
              </a:rPr>
              <a:t>}</a:t>
            </a:r>
          </a:p>
          <a:p>
            <a:pPr>
              <a:spcBef>
                <a:spcPts val="0"/>
              </a:spcBef>
              <a:buNone/>
            </a:pPr>
            <a:r>
              <a:rPr lang="en-US" sz="1400" b="1" dirty="0" smtClean="0">
                <a:solidFill>
                  <a:srgbClr val="0073FF"/>
                </a:solidFill>
                <a:latin typeface="Courier"/>
                <a:ea typeface="Courier"/>
                <a:cs typeface="Courier"/>
              </a:rPr>
              <a:t> 19  </a:t>
            </a:r>
          </a:p>
          <a:p>
            <a:pPr>
              <a:spcBef>
                <a:spcPts val="0"/>
              </a:spcBef>
              <a:buNone/>
            </a:pPr>
            <a:r>
              <a:rPr lang="en-US" sz="1400" b="1" dirty="0" smtClean="0">
                <a:solidFill>
                  <a:srgbClr val="0073FF"/>
                </a:solidFill>
                <a:latin typeface="Courier"/>
                <a:ea typeface="Courier"/>
                <a:cs typeface="Courier"/>
              </a:rPr>
              <a:t> 20 </a:t>
            </a:r>
            <a:endParaRPr lang="en-US" sz="1300" dirty="0" smtClean="0">
              <a:solidFill>
                <a:srgbClr val="6E8080"/>
              </a:solidFill>
              <a:latin typeface="Lucida Sans Typewriter"/>
              <a:ea typeface="Courier New" charset="0"/>
              <a:cs typeface="Courier New" charset="0"/>
            </a:endParaRPr>
          </a:p>
        </p:txBody>
      </p:sp>
      <p:sp>
        <p:nvSpPr>
          <p:cNvPr id="4" name="Content Placeholder 2"/>
          <p:cNvSpPr txBox="1">
            <a:spLocks/>
          </p:cNvSpPr>
          <p:nvPr/>
        </p:nvSpPr>
        <p:spPr>
          <a:xfrm>
            <a:off x="0" y="5168387"/>
            <a:ext cx="9134475" cy="1417876"/>
          </a:xfrm>
          <a:prstGeom prst="rect">
            <a:avLst/>
          </a:prstGeom>
        </p:spPr>
        <p:txBody>
          <a:bodyPr vert="horz" lIns="91440" tIns="45720" rIns="91440" bIns="45720" rtlCol="0">
            <a:normAutofit fontScale="85000" lnSpcReduction="10000"/>
          </a:bodyPr>
          <a:lstStyle/>
          <a:p>
            <a:r>
              <a:rPr lang="en-US" sz="2400" b="1" dirty="0" smtClean="0">
                <a:latin typeface="Lucida Sans"/>
                <a:cs typeface="Lucida Sans"/>
              </a:rPr>
              <a:t>Typical Program Run:</a:t>
            </a:r>
          </a:p>
          <a:p>
            <a:endParaRPr lang="en-US" sz="2400" b="1" dirty="0" smtClean="0">
              <a:latin typeface="Lucida Sans"/>
              <a:cs typeface="Lucida Sans"/>
            </a:endParaRPr>
          </a:p>
          <a:p>
            <a:r>
              <a:rPr lang="en-US" sz="1806" dirty="0" smtClean="0">
                <a:solidFill>
                  <a:srgbClr val="6E8080"/>
                </a:solidFill>
                <a:latin typeface="Lucida Sans Typewriter"/>
                <a:ea typeface="Courier New" charset="0"/>
                <a:cs typeface="Courier New" charset="0"/>
              </a:rPr>
              <a:t>[65, 46, 14, 52, 38, 2, 96, 39, 14, 33, 13, 4, 24, 99, 89, 77, 73, 87, 36, 81]</a:t>
            </a:r>
          </a:p>
          <a:p>
            <a:r>
              <a:rPr lang="en-US" sz="1806" dirty="0" smtClean="0">
                <a:solidFill>
                  <a:srgbClr val="6E8080"/>
                </a:solidFill>
                <a:latin typeface="Lucida Sans Typewriter"/>
                <a:ea typeface="Courier New" charset="0"/>
                <a:cs typeface="Courier New" charset="0"/>
              </a:rPr>
              <a:t>[2, 4, 13, 14, 14, 24, 33, 36, 38, 39, 46, 52, 65, 73, 77, 81, 87, 89, 96, 99] </a:t>
            </a:r>
          </a:p>
          <a:p>
            <a:endParaRPr lang="en-US" sz="2400" b="1" dirty="0" smtClean="0">
              <a:latin typeface="Lucida Sans"/>
              <a:cs typeface="Lucida Sans"/>
            </a:endParaRPr>
          </a:p>
          <a:p>
            <a:endParaRPr lang="en-US" sz="2000" dirty="0" smtClean="0">
              <a:solidFill>
                <a:srgbClr val="6E8080"/>
              </a:solidFill>
              <a:latin typeface="Lucida Sans Typewriter"/>
              <a:ea typeface="Courier New" charset="0"/>
              <a:cs typeface="Courier New" charset="0"/>
            </a:endParaRP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wrap="none">
            <a:noAutofit/>
          </a:bodyPr>
          <a:lstStyle/>
          <a:p>
            <a:r>
              <a:rPr lang="en-US" sz="2400" dirty="0" smtClean="0"/>
              <a:t>Problem Solving: Estimating the Running Time of an</a:t>
            </a:r>
            <a:br>
              <a:rPr lang="en-US" sz="2400" dirty="0" smtClean="0"/>
            </a:br>
            <a:r>
              <a:rPr lang="en-US" sz="2400" dirty="0" smtClean="0"/>
              <a:t>Algorithm – Quadratic Time</a:t>
            </a:r>
            <a:endParaRPr lang="en-US" sz="2400" dirty="0"/>
          </a:p>
        </p:txBody>
      </p:sp>
      <p:sp>
        <p:nvSpPr>
          <p:cNvPr id="3" name="Content Placeholder 2"/>
          <p:cNvSpPr>
            <a:spLocks noGrp="1"/>
          </p:cNvSpPr>
          <p:nvPr>
            <p:ph idx="4294967295"/>
          </p:nvPr>
        </p:nvSpPr>
        <p:spPr>
          <a:xfrm>
            <a:off x="9525" y="921456"/>
            <a:ext cx="9134475" cy="5664807"/>
          </a:xfrm>
        </p:spPr>
        <p:txBody>
          <a:bodyPr/>
          <a:lstStyle/>
          <a:p>
            <a:r>
              <a:rPr lang="en-US" dirty="0" smtClean="0"/>
              <a:t>Problem: Find the most frequent element in an array.</a:t>
            </a:r>
          </a:p>
          <a:p>
            <a:r>
              <a:rPr lang="en-US" dirty="0" smtClean="0"/>
              <a:t>Try it with this array</a:t>
            </a:r>
            <a:br>
              <a:rPr lang="en-US" dirty="0" smtClean="0"/>
            </a:br>
            <a:endParaRPr lang="en-US" dirty="0" smtClean="0"/>
          </a:p>
          <a:p>
            <a:r>
              <a:rPr lang="en-US" dirty="0" smtClean="0"/>
              <a:t>Count how often each element occurs. </a:t>
            </a:r>
          </a:p>
          <a:p>
            <a:pPr lvl="1"/>
            <a:r>
              <a:rPr lang="en-US" dirty="0" smtClean="0"/>
              <a:t>Put the counts in an array</a:t>
            </a:r>
          </a:p>
          <a:p>
            <a:pPr lvl="1">
              <a:buNone/>
            </a:pPr>
            <a:endParaRPr lang="en-US" dirty="0" smtClean="0"/>
          </a:p>
          <a:p>
            <a:pPr lvl="1">
              <a:buNone/>
            </a:pPr>
            <a:r>
              <a:rPr lang="en-US" dirty="0" smtClean="0"/>
              <a:t/>
            </a:r>
            <a:br>
              <a:rPr lang="en-US" dirty="0" smtClean="0"/>
            </a:br>
            <a:endParaRPr lang="en-US" dirty="0" smtClean="0"/>
          </a:p>
          <a:p>
            <a:pPr lvl="1"/>
            <a:r>
              <a:rPr lang="en-US" dirty="0" smtClean="0"/>
              <a:t>Find the maximum count </a:t>
            </a:r>
          </a:p>
          <a:p>
            <a:pPr lvl="1"/>
            <a:r>
              <a:rPr lang="en-US" dirty="0" smtClean="0"/>
              <a:t>It is 3 and the corresponding value in original array is 7</a:t>
            </a:r>
            <a:endParaRPr lang="en-US" dirty="0"/>
          </a:p>
        </p:txBody>
      </p:sp>
      <p:pic>
        <p:nvPicPr>
          <p:cNvPr id="6" name="Picture 5" descr="quadratic1.png"/>
          <p:cNvPicPr>
            <a:picLocks noChangeAspect="1"/>
          </p:cNvPicPr>
          <p:nvPr/>
        </p:nvPicPr>
        <p:blipFill>
          <a:blip r:embed="rId2"/>
          <a:stretch>
            <a:fillRect/>
          </a:stretch>
        </p:blipFill>
        <p:spPr>
          <a:xfrm>
            <a:off x="340706" y="1774463"/>
            <a:ext cx="1983626" cy="489466"/>
          </a:xfrm>
          <a:prstGeom prst="rect">
            <a:avLst/>
          </a:prstGeom>
        </p:spPr>
      </p:pic>
      <p:pic>
        <p:nvPicPr>
          <p:cNvPr id="7" name="Picture 6" descr="quadratic2.png"/>
          <p:cNvPicPr>
            <a:picLocks noChangeAspect="1"/>
          </p:cNvPicPr>
          <p:nvPr/>
        </p:nvPicPr>
        <p:blipFill>
          <a:blip r:embed="rId3"/>
          <a:stretch>
            <a:fillRect/>
          </a:stretch>
        </p:blipFill>
        <p:spPr>
          <a:xfrm>
            <a:off x="340706" y="3016818"/>
            <a:ext cx="2949678" cy="824364"/>
          </a:xfrm>
          <a:prstGeom prst="rect">
            <a:avLst/>
          </a:prstGeom>
        </p:spPr>
      </p:pic>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wrap="none">
            <a:noAutofit/>
          </a:bodyPr>
          <a:lstStyle/>
          <a:p>
            <a:r>
              <a:rPr lang="en-US" sz="2400" dirty="0" smtClean="0"/>
              <a:t>Problem Solving: Estimating the Running Time of an</a:t>
            </a:r>
            <a:br>
              <a:rPr lang="en-US" sz="2400" dirty="0" smtClean="0"/>
            </a:br>
            <a:r>
              <a:rPr lang="en-US" sz="2400" dirty="0" smtClean="0"/>
              <a:t>Algorithm – Quadratic Time</a:t>
            </a:r>
            <a:endParaRPr lang="en-US" sz="2400" dirty="0"/>
          </a:p>
        </p:txBody>
      </p:sp>
      <p:sp>
        <p:nvSpPr>
          <p:cNvPr id="3" name="Content Placeholder 2"/>
          <p:cNvSpPr>
            <a:spLocks noGrp="1"/>
          </p:cNvSpPr>
          <p:nvPr>
            <p:ph idx="4294967295"/>
          </p:nvPr>
        </p:nvSpPr>
        <p:spPr>
          <a:xfrm>
            <a:off x="9525" y="921456"/>
            <a:ext cx="9134475" cy="5664807"/>
          </a:xfrm>
        </p:spPr>
        <p:txBody>
          <a:bodyPr/>
          <a:lstStyle/>
          <a:p>
            <a:r>
              <a:rPr lang="en-US" dirty="0" smtClean="0"/>
              <a:t>Estimate how long it takes to compute the counts</a:t>
            </a:r>
          </a:p>
          <a:p>
            <a:pPr lvl="1">
              <a:spcBef>
                <a:spcPts val="0"/>
              </a:spcBef>
              <a:buNone/>
            </a:pPr>
            <a:r>
              <a:rPr lang="en-US" dirty="0" smtClean="0">
                <a:solidFill>
                  <a:srgbClr val="6E8080"/>
                </a:solidFill>
                <a:latin typeface="Lucida Sans Typewriter"/>
                <a:ea typeface="Courier New" charset="0"/>
                <a:cs typeface="Courier New" charset="0"/>
              </a:rPr>
              <a:t>for (</a:t>
            </a:r>
            <a:r>
              <a:rPr lang="en-US" dirty="0" err="1" smtClean="0">
                <a:solidFill>
                  <a:srgbClr val="6E8080"/>
                </a:solidFill>
                <a:latin typeface="Lucida Sans Typewriter"/>
                <a:ea typeface="Courier New" charset="0"/>
                <a:cs typeface="Courier New" charset="0"/>
              </a:rPr>
              <a:t>int</a:t>
            </a:r>
            <a:r>
              <a:rPr lang="en-US" dirty="0" smtClean="0">
                <a:solidFill>
                  <a:srgbClr val="6E8080"/>
                </a:solidFill>
                <a:latin typeface="Lucida Sans Typewriter"/>
                <a:ea typeface="Courier New" charset="0"/>
                <a:cs typeface="Courier New" charset="0"/>
              </a:rPr>
              <a:t> </a:t>
            </a:r>
            <a:r>
              <a:rPr lang="en-US" dirty="0" err="1" smtClean="0">
                <a:solidFill>
                  <a:srgbClr val="6E8080"/>
                </a:solidFill>
                <a:latin typeface="Lucida Sans Typewriter"/>
                <a:ea typeface="Courier New" charset="0"/>
                <a:cs typeface="Courier New" charset="0"/>
              </a:rPr>
              <a:t>i</a:t>
            </a:r>
            <a:r>
              <a:rPr lang="en-US" dirty="0" smtClean="0">
                <a:solidFill>
                  <a:srgbClr val="6E8080"/>
                </a:solidFill>
                <a:latin typeface="Lucida Sans Typewriter"/>
                <a:ea typeface="Courier New" charset="0"/>
                <a:cs typeface="Courier New" charset="0"/>
              </a:rPr>
              <a:t> = 0; </a:t>
            </a:r>
            <a:r>
              <a:rPr lang="en-US" dirty="0" err="1" smtClean="0">
                <a:solidFill>
                  <a:srgbClr val="6E8080"/>
                </a:solidFill>
                <a:latin typeface="Lucida Sans Typewriter"/>
                <a:ea typeface="Courier New" charset="0"/>
                <a:cs typeface="Courier New" charset="0"/>
              </a:rPr>
              <a:t>i</a:t>
            </a:r>
            <a:r>
              <a:rPr lang="en-US" dirty="0" smtClean="0">
                <a:solidFill>
                  <a:srgbClr val="6E8080"/>
                </a:solidFill>
                <a:latin typeface="Lucida Sans Typewriter"/>
                <a:ea typeface="Courier New" charset="0"/>
                <a:cs typeface="Courier New" charset="0"/>
              </a:rPr>
              <a:t> &lt; </a:t>
            </a:r>
            <a:r>
              <a:rPr lang="en-US" dirty="0" err="1" smtClean="0">
                <a:solidFill>
                  <a:srgbClr val="6E8080"/>
                </a:solidFill>
                <a:latin typeface="Lucida Sans Typewriter"/>
                <a:ea typeface="Courier New" charset="0"/>
                <a:cs typeface="Courier New" charset="0"/>
              </a:rPr>
              <a:t>a.length</a:t>
            </a:r>
            <a:r>
              <a:rPr lang="en-US" dirty="0" smtClean="0">
                <a:solidFill>
                  <a:srgbClr val="6E8080"/>
                </a:solidFill>
                <a:latin typeface="Lucida Sans Typewriter"/>
                <a:ea typeface="Courier New" charset="0"/>
                <a:cs typeface="Courier New" charset="0"/>
              </a:rPr>
              <a:t>; </a:t>
            </a:r>
            <a:r>
              <a:rPr lang="en-US" dirty="0" err="1" smtClean="0">
                <a:solidFill>
                  <a:srgbClr val="6E8080"/>
                </a:solidFill>
                <a:latin typeface="Lucida Sans Typewriter"/>
                <a:ea typeface="Courier New" charset="0"/>
                <a:cs typeface="Courier New" charset="0"/>
              </a:rPr>
              <a:t>i</a:t>
            </a:r>
            <a:r>
              <a:rPr lang="en-US" dirty="0" smtClean="0">
                <a:solidFill>
                  <a:srgbClr val="6E8080"/>
                </a:solidFill>
                <a:latin typeface="Lucida Sans Typewriter"/>
                <a:ea typeface="Courier New" charset="0"/>
                <a:cs typeface="Courier New" charset="0"/>
              </a:rPr>
              <a:t>++)</a:t>
            </a:r>
          </a:p>
          <a:p>
            <a:pPr lvl="1">
              <a:spcBef>
                <a:spcPts val="0"/>
              </a:spcBef>
              <a:buNone/>
            </a:pPr>
            <a:r>
              <a:rPr lang="en-US" dirty="0" smtClean="0">
                <a:solidFill>
                  <a:srgbClr val="6E8080"/>
                </a:solidFill>
                <a:latin typeface="Lucida Sans Typewriter"/>
                <a:ea typeface="Courier New" charset="0"/>
                <a:cs typeface="Courier New" charset="0"/>
              </a:rPr>
              <a:t>{</a:t>
            </a:r>
          </a:p>
          <a:p>
            <a:pPr lvl="1">
              <a:spcBef>
                <a:spcPts val="0"/>
              </a:spcBef>
              <a:buNone/>
            </a:pPr>
            <a:r>
              <a:rPr lang="en-US" dirty="0" smtClean="0">
                <a:solidFill>
                  <a:srgbClr val="6E8080"/>
                </a:solidFill>
                <a:latin typeface="Lucida Sans Typewriter"/>
                <a:ea typeface="Courier New" charset="0"/>
                <a:cs typeface="Courier New" charset="0"/>
              </a:rPr>
              <a:t>   </a:t>
            </a:r>
            <a:r>
              <a:rPr lang="en-US" dirty="0" err="1" smtClean="0">
                <a:solidFill>
                  <a:srgbClr val="6E8080"/>
                </a:solidFill>
                <a:latin typeface="Lucida Sans Typewriter"/>
                <a:ea typeface="Courier New" charset="0"/>
                <a:cs typeface="Courier New" charset="0"/>
              </a:rPr>
              <a:t>counts[i</a:t>
            </a:r>
            <a:r>
              <a:rPr lang="en-US" dirty="0" smtClean="0">
                <a:solidFill>
                  <a:srgbClr val="6E8080"/>
                </a:solidFill>
                <a:latin typeface="Lucida Sans Typewriter"/>
                <a:ea typeface="Courier New" charset="0"/>
                <a:cs typeface="Courier New" charset="0"/>
              </a:rPr>
              <a:t>] = </a:t>
            </a:r>
            <a:r>
              <a:rPr lang="en-US" i="1" dirty="0" smtClean="0">
                <a:solidFill>
                  <a:srgbClr val="6E8080"/>
                </a:solidFill>
                <a:latin typeface="Lucida Sans Typewriter"/>
                <a:ea typeface="Courier New" charset="0"/>
                <a:cs typeface="Courier New" charset="0"/>
              </a:rPr>
              <a:t>Count how often </a:t>
            </a:r>
            <a:r>
              <a:rPr lang="en-US" i="1" dirty="0" err="1" smtClean="0">
                <a:solidFill>
                  <a:srgbClr val="6E8080"/>
                </a:solidFill>
                <a:latin typeface="Lucida Sans Typewriter"/>
                <a:ea typeface="Courier New" charset="0"/>
                <a:cs typeface="Courier New" charset="0"/>
              </a:rPr>
              <a:t>a[i</a:t>
            </a:r>
            <a:r>
              <a:rPr lang="en-US" i="1" dirty="0" smtClean="0">
                <a:solidFill>
                  <a:srgbClr val="6E8080"/>
                </a:solidFill>
                <a:latin typeface="Lucida Sans Typewriter"/>
                <a:ea typeface="Courier New" charset="0"/>
                <a:cs typeface="Courier New" charset="0"/>
              </a:rPr>
              <a:t>] occurs in a</a:t>
            </a:r>
          </a:p>
          <a:p>
            <a:pPr lvl="1">
              <a:spcBef>
                <a:spcPts val="0"/>
              </a:spcBef>
              <a:buNone/>
            </a:pPr>
            <a:r>
              <a:rPr lang="en-US" dirty="0" smtClean="0">
                <a:solidFill>
                  <a:srgbClr val="6E8080"/>
                </a:solidFill>
                <a:latin typeface="Lucida Sans Typewriter"/>
                <a:ea typeface="Courier New" charset="0"/>
                <a:cs typeface="Courier New" charset="0"/>
              </a:rPr>
              <a:t>}</a:t>
            </a:r>
          </a:p>
          <a:p>
            <a:pPr lvl="1">
              <a:spcBef>
                <a:spcPts val="0"/>
              </a:spcBef>
            </a:pPr>
            <a:r>
              <a:rPr lang="en-US" dirty="0" smtClean="0"/>
              <a:t>We visit each array element once - </a:t>
            </a:r>
            <a:r>
              <a:rPr lang="en-US" i="1" dirty="0" err="1" smtClean="0"/>
              <a:t>O</a:t>
            </a:r>
            <a:r>
              <a:rPr lang="en-US" dirty="0" err="1" smtClean="0"/>
              <a:t>(</a:t>
            </a:r>
            <a:r>
              <a:rPr lang="en-US" i="1" dirty="0" err="1" smtClean="0"/>
              <a:t>n</a:t>
            </a:r>
            <a:r>
              <a:rPr lang="en-US" dirty="0" smtClean="0"/>
              <a:t>)</a:t>
            </a:r>
          </a:p>
          <a:p>
            <a:pPr lvl="1">
              <a:spcBef>
                <a:spcPts val="0"/>
              </a:spcBef>
            </a:pPr>
            <a:r>
              <a:rPr lang="en-US" dirty="0" smtClean="0"/>
              <a:t>Count the number of times that element occurs - </a:t>
            </a:r>
            <a:r>
              <a:rPr lang="en-US" i="1" dirty="0" err="1" smtClean="0"/>
              <a:t>O</a:t>
            </a:r>
            <a:r>
              <a:rPr lang="en-US" dirty="0" err="1" smtClean="0"/>
              <a:t>(</a:t>
            </a:r>
            <a:r>
              <a:rPr lang="en-US" i="1" dirty="0" err="1" smtClean="0"/>
              <a:t>n</a:t>
            </a:r>
            <a:r>
              <a:rPr lang="en-US" dirty="0" smtClean="0"/>
              <a:t>)</a:t>
            </a:r>
          </a:p>
          <a:p>
            <a:pPr lvl="1">
              <a:spcBef>
                <a:spcPts val="0"/>
              </a:spcBef>
            </a:pPr>
            <a:r>
              <a:rPr lang="en-US" dirty="0" smtClean="0"/>
              <a:t>Total running time - </a:t>
            </a:r>
            <a:r>
              <a:rPr lang="en-US" i="1" dirty="0" smtClean="0"/>
              <a:t>O</a:t>
            </a:r>
            <a:r>
              <a:rPr lang="en-US" dirty="0" smtClean="0"/>
              <a:t>(</a:t>
            </a:r>
            <a:r>
              <a:rPr lang="en-US" i="1" dirty="0" smtClean="0"/>
              <a:t>n</a:t>
            </a:r>
            <a:r>
              <a:rPr lang="en-US" dirty="0" smtClean="0"/>
              <a:t>²) </a:t>
            </a:r>
            <a:endParaRPr lang="en-US" dirty="0"/>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wrap="none">
            <a:noAutofit/>
          </a:bodyPr>
          <a:lstStyle/>
          <a:p>
            <a:r>
              <a:rPr lang="en-US" sz="2400" dirty="0" smtClean="0"/>
              <a:t>Problem Solving: Estimating the Running Time of an</a:t>
            </a:r>
            <a:br>
              <a:rPr lang="en-US" sz="2400" dirty="0" smtClean="0"/>
            </a:br>
            <a:r>
              <a:rPr lang="en-US" sz="2400" dirty="0" smtClean="0"/>
              <a:t>Algorithm – Quadratic Time</a:t>
            </a:r>
            <a:endParaRPr lang="en-US" sz="2400" dirty="0"/>
          </a:p>
        </p:txBody>
      </p:sp>
      <p:sp>
        <p:nvSpPr>
          <p:cNvPr id="3" name="Content Placeholder 2"/>
          <p:cNvSpPr>
            <a:spLocks noGrp="1"/>
          </p:cNvSpPr>
          <p:nvPr>
            <p:ph idx="4294967295"/>
          </p:nvPr>
        </p:nvSpPr>
        <p:spPr>
          <a:xfrm>
            <a:off x="9525" y="921456"/>
            <a:ext cx="9134475" cy="5664807"/>
          </a:xfrm>
        </p:spPr>
        <p:txBody>
          <a:bodyPr/>
          <a:lstStyle/>
          <a:p>
            <a:r>
              <a:rPr lang="en-US" dirty="0" smtClean="0"/>
              <a:t>Three phases in the algorithm</a:t>
            </a:r>
          </a:p>
          <a:p>
            <a:pPr lvl="1"/>
            <a:r>
              <a:rPr lang="en-US" dirty="0" smtClean="0"/>
              <a:t>Compute all counts. </a:t>
            </a:r>
            <a:r>
              <a:rPr lang="en-US" i="1" dirty="0" smtClean="0"/>
              <a:t>O(n²)</a:t>
            </a:r>
            <a:r>
              <a:rPr lang="en-US" dirty="0" smtClean="0"/>
              <a:t> </a:t>
            </a:r>
          </a:p>
          <a:p>
            <a:pPr lvl="1"/>
            <a:r>
              <a:rPr lang="en-US" dirty="0" smtClean="0"/>
              <a:t>Compute the maximum. </a:t>
            </a:r>
            <a:r>
              <a:rPr lang="en-US" i="1" dirty="0" err="1" smtClean="0"/>
              <a:t>O(n</a:t>
            </a:r>
            <a:r>
              <a:rPr lang="en-US" i="1" dirty="0" smtClean="0"/>
              <a:t>)</a:t>
            </a:r>
          </a:p>
          <a:p>
            <a:pPr lvl="1"/>
            <a:r>
              <a:rPr lang="en-US" dirty="0" smtClean="0"/>
              <a:t>Find the maximum in the counts. </a:t>
            </a:r>
            <a:r>
              <a:rPr lang="en-US" i="1" dirty="0" err="1" smtClean="0"/>
              <a:t>O(n</a:t>
            </a:r>
            <a:r>
              <a:rPr lang="en-US" i="1" dirty="0" smtClean="0"/>
              <a:t>)</a:t>
            </a:r>
          </a:p>
          <a:p>
            <a:r>
              <a:rPr lang="en-US" dirty="0" smtClean="0"/>
              <a:t>A loop with </a:t>
            </a:r>
            <a:r>
              <a:rPr lang="en-US" i="1" dirty="0" err="1" smtClean="0"/>
              <a:t>n</a:t>
            </a:r>
            <a:r>
              <a:rPr lang="en-US" dirty="0" smtClean="0"/>
              <a:t> iterations has </a:t>
            </a:r>
            <a:r>
              <a:rPr lang="en-US" i="1" dirty="0" smtClean="0"/>
              <a:t>O</a:t>
            </a:r>
            <a:r>
              <a:rPr lang="en-US" dirty="0" smtClean="0"/>
              <a:t>(</a:t>
            </a:r>
            <a:r>
              <a:rPr lang="en-US" i="1" dirty="0" smtClean="0"/>
              <a:t>n</a:t>
            </a:r>
            <a:r>
              <a:rPr lang="en-US" dirty="0" smtClean="0"/>
              <a:t>²) running time if each step takes </a:t>
            </a:r>
            <a:r>
              <a:rPr lang="en-US" i="1" dirty="0" err="1" smtClean="0"/>
              <a:t>O</a:t>
            </a:r>
            <a:r>
              <a:rPr lang="en-US" dirty="0" err="1" smtClean="0"/>
              <a:t>(</a:t>
            </a:r>
            <a:r>
              <a:rPr lang="en-US" i="1" dirty="0" err="1" smtClean="0"/>
              <a:t>n</a:t>
            </a:r>
            <a:r>
              <a:rPr lang="en-US" dirty="0" smtClean="0"/>
              <a:t>) time. The big-Oh running time for doing several steps in a row is the largest of the big-Oh times for each step.</a:t>
            </a:r>
            <a:endParaRPr lang="en-US" dirty="0"/>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wrap="none">
            <a:noAutofit/>
          </a:bodyPr>
          <a:lstStyle/>
          <a:p>
            <a:r>
              <a:rPr lang="en-US" dirty="0" smtClean="0"/>
              <a:t>The Triangle Pattern</a:t>
            </a:r>
            <a:endParaRPr lang="en-US" dirty="0"/>
          </a:p>
        </p:txBody>
      </p:sp>
      <p:sp>
        <p:nvSpPr>
          <p:cNvPr id="3" name="Content Placeholder 2"/>
          <p:cNvSpPr>
            <a:spLocks noGrp="1"/>
          </p:cNvSpPr>
          <p:nvPr>
            <p:ph idx="4294967295"/>
          </p:nvPr>
        </p:nvSpPr>
        <p:spPr>
          <a:xfrm>
            <a:off x="9525" y="921456"/>
            <a:ext cx="9134475" cy="5664807"/>
          </a:xfrm>
        </p:spPr>
        <p:txBody>
          <a:bodyPr/>
          <a:lstStyle/>
          <a:p>
            <a:r>
              <a:rPr lang="en-US" dirty="0" smtClean="0"/>
              <a:t>Try to speed up the algorithm for finding the most frequent element.</a:t>
            </a:r>
          </a:p>
          <a:p>
            <a:r>
              <a:rPr lang="en-US" dirty="0" smtClean="0"/>
              <a:t>Idea - Before counting an element, check that it didn't already occur in the array </a:t>
            </a:r>
          </a:p>
          <a:p>
            <a:pPr lvl="1"/>
            <a:r>
              <a:rPr lang="en-US" dirty="0" smtClean="0"/>
              <a:t>At each step, the work is </a:t>
            </a:r>
            <a:r>
              <a:rPr lang="en-US" i="1" dirty="0" err="1" smtClean="0"/>
              <a:t>O(i</a:t>
            </a:r>
            <a:r>
              <a:rPr lang="en-US" i="1" dirty="0" smtClean="0"/>
              <a:t>)</a:t>
            </a:r>
          </a:p>
          <a:p>
            <a:pPr lvl="1"/>
            <a:r>
              <a:rPr lang="en-US" dirty="0" smtClean="0"/>
              <a:t>In the third iteration, visit a[0] and a[1] again</a:t>
            </a:r>
            <a:br>
              <a:rPr lang="en-US" dirty="0" smtClean="0"/>
            </a:br>
            <a:endParaRPr lang="en-US" dirty="0" smtClean="0"/>
          </a:p>
          <a:p>
            <a:pPr lvl="1"/>
            <a:endParaRPr lang="en-US" dirty="0" smtClean="0"/>
          </a:p>
          <a:p>
            <a:pPr lvl="1"/>
            <a:endParaRPr lang="en-US" dirty="0" smtClean="0"/>
          </a:p>
          <a:p>
            <a:pPr lvl="1">
              <a:buNone/>
            </a:pPr>
            <a:endParaRPr lang="en-US" dirty="0" smtClean="0"/>
          </a:p>
        </p:txBody>
      </p:sp>
      <p:pic>
        <p:nvPicPr>
          <p:cNvPr id="4" name="Picture 3" descr="lightbulb3.png"/>
          <p:cNvPicPr>
            <a:picLocks noChangeAspect="1"/>
          </p:cNvPicPr>
          <p:nvPr/>
        </p:nvPicPr>
        <p:blipFill>
          <a:blip r:embed="rId2"/>
          <a:stretch>
            <a:fillRect/>
          </a:stretch>
        </p:blipFill>
        <p:spPr>
          <a:xfrm>
            <a:off x="686299" y="3377189"/>
            <a:ext cx="2560763" cy="2972314"/>
          </a:xfrm>
          <a:prstGeom prst="rect">
            <a:avLst/>
          </a:prstGeom>
        </p:spPr>
      </p:pic>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wrap="none">
            <a:noAutofit/>
          </a:bodyPr>
          <a:lstStyle/>
          <a:p>
            <a:r>
              <a:rPr lang="en-US" dirty="0" smtClean="0"/>
              <a:t>The Triangle Pattern</a:t>
            </a:r>
            <a:endParaRPr lang="en-US" dirty="0"/>
          </a:p>
        </p:txBody>
      </p:sp>
      <p:sp>
        <p:nvSpPr>
          <p:cNvPr id="3" name="Content Placeholder 2"/>
          <p:cNvSpPr>
            <a:spLocks noGrp="1"/>
          </p:cNvSpPr>
          <p:nvPr>
            <p:ph idx="4294967295"/>
          </p:nvPr>
        </p:nvSpPr>
        <p:spPr>
          <a:xfrm>
            <a:off x="9525" y="921456"/>
            <a:ext cx="9134475" cy="5664807"/>
          </a:xfrm>
        </p:spPr>
        <p:txBody>
          <a:bodyPr/>
          <a:lstStyle/>
          <a:p>
            <a:r>
              <a:rPr lang="en-US" i="1" dirty="0" smtClean="0"/>
              <a:t>n</a:t>
            </a:r>
            <a:r>
              <a:rPr lang="en-US" dirty="0" smtClean="0"/>
              <a:t>²/2 </a:t>
            </a:r>
            <a:r>
              <a:rPr lang="en-US" dirty="0" err="1" smtClean="0"/>
              <a:t>lightbulbs</a:t>
            </a:r>
            <a:r>
              <a:rPr lang="en-US" dirty="0" smtClean="0"/>
              <a:t> are visited (light up)</a:t>
            </a:r>
          </a:p>
          <a:p>
            <a:r>
              <a:rPr lang="en-US" dirty="0" smtClean="0"/>
              <a:t>That is still </a:t>
            </a:r>
            <a:r>
              <a:rPr lang="en-US" i="1" dirty="0" smtClean="0"/>
              <a:t>O</a:t>
            </a:r>
            <a:r>
              <a:rPr lang="en-US" dirty="0" smtClean="0"/>
              <a:t>(</a:t>
            </a:r>
            <a:r>
              <a:rPr lang="en-US" i="1" dirty="0" smtClean="0"/>
              <a:t>n</a:t>
            </a:r>
            <a:r>
              <a:rPr lang="en-US" dirty="0" smtClean="0"/>
              <a:t>²) </a:t>
            </a:r>
          </a:p>
          <a:p>
            <a:r>
              <a:rPr lang="en-US" dirty="0" smtClean="0"/>
              <a:t>A loop with </a:t>
            </a:r>
            <a:r>
              <a:rPr lang="en-US" dirty="0" err="1" smtClean="0"/>
              <a:t>n</a:t>
            </a:r>
            <a:r>
              <a:rPr lang="en-US" dirty="0" smtClean="0"/>
              <a:t> iterations has </a:t>
            </a:r>
            <a:r>
              <a:rPr lang="en-US" i="1" dirty="0" smtClean="0"/>
              <a:t>O</a:t>
            </a:r>
            <a:r>
              <a:rPr lang="en-US" dirty="0" smtClean="0"/>
              <a:t>(</a:t>
            </a:r>
            <a:r>
              <a:rPr lang="en-US" i="1" dirty="0" smtClean="0"/>
              <a:t>n</a:t>
            </a:r>
            <a:r>
              <a:rPr lang="en-US" dirty="0" smtClean="0"/>
              <a:t>²) running time if the </a:t>
            </a:r>
            <a:r>
              <a:rPr lang="en-US" i="1" dirty="0" err="1" smtClean="0"/>
              <a:t>i</a:t>
            </a:r>
            <a:r>
              <a:rPr lang="en-US" baseline="30000" dirty="0" err="1" smtClean="0"/>
              <a:t>th</a:t>
            </a:r>
            <a:r>
              <a:rPr lang="en-US" dirty="0" smtClean="0"/>
              <a:t> step takes </a:t>
            </a:r>
            <a:r>
              <a:rPr lang="en-US" i="1" dirty="0" smtClean="0"/>
              <a:t>O</a:t>
            </a:r>
            <a:r>
              <a:rPr lang="en-US" dirty="0" smtClean="0"/>
              <a:t>( </a:t>
            </a:r>
            <a:r>
              <a:rPr lang="en-US" i="1" dirty="0" err="1" smtClean="0"/>
              <a:t>i</a:t>
            </a:r>
            <a:r>
              <a:rPr lang="en-US" dirty="0" smtClean="0"/>
              <a:t> ) time.</a:t>
            </a:r>
            <a:endParaRPr lang="en-US" dirty="0"/>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wrap="none">
            <a:noAutofit/>
          </a:bodyPr>
          <a:lstStyle/>
          <a:p>
            <a:r>
              <a:rPr lang="en-US" sz="2400" dirty="0" smtClean="0"/>
              <a:t>Problem Solving: Estimating the Running Time of an</a:t>
            </a:r>
            <a:br>
              <a:rPr lang="en-US" sz="2400" dirty="0" smtClean="0"/>
            </a:br>
            <a:r>
              <a:rPr lang="en-US" sz="2400" dirty="0" smtClean="0"/>
              <a:t>Algorithm – Logarithmic Time</a:t>
            </a:r>
            <a:endParaRPr lang="en-US" sz="2400" dirty="0"/>
          </a:p>
        </p:txBody>
      </p:sp>
      <p:sp>
        <p:nvSpPr>
          <p:cNvPr id="3" name="Content Placeholder 2"/>
          <p:cNvSpPr>
            <a:spLocks noGrp="1"/>
          </p:cNvSpPr>
          <p:nvPr>
            <p:ph idx="4294967295"/>
          </p:nvPr>
        </p:nvSpPr>
        <p:spPr>
          <a:xfrm>
            <a:off x="9525" y="921456"/>
            <a:ext cx="9134475" cy="5664807"/>
          </a:xfrm>
        </p:spPr>
        <p:txBody>
          <a:bodyPr/>
          <a:lstStyle/>
          <a:p>
            <a:r>
              <a:rPr lang="en-US" dirty="0" smtClean="0"/>
              <a:t>Logarithmic time estimates arise from algorithms that cut work in half in each step.</a:t>
            </a:r>
          </a:p>
          <a:p>
            <a:r>
              <a:rPr lang="en-US" dirty="0" smtClean="0"/>
              <a:t>Another idea for finding the most frequent element in an array:</a:t>
            </a:r>
          </a:p>
          <a:p>
            <a:pPr lvl="1"/>
            <a:r>
              <a:rPr lang="en-US" dirty="0" smtClean="0"/>
              <a:t>Sort the array first</a:t>
            </a:r>
          </a:p>
          <a:p>
            <a:pPr lvl="1"/>
            <a:endParaRPr lang="en-US" dirty="0" smtClean="0"/>
          </a:p>
          <a:p>
            <a:pPr lvl="1">
              <a:buNone/>
            </a:pPr>
            <a:endParaRPr lang="en-US" dirty="0" smtClean="0"/>
          </a:p>
          <a:p>
            <a:pPr lvl="1"/>
            <a:r>
              <a:rPr lang="en-US" dirty="0" smtClean="0"/>
              <a:t>This is </a:t>
            </a:r>
            <a:r>
              <a:rPr lang="en-US" i="1" dirty="0" err="1" smtClean="0"/>
              <a:t>O(n</a:t>
            </a:r>
            <a:r>
              <a:rPr lang="en-US" i="1" dirty="0" smtClean="0"/>
              <a:t> </a:t>
            </a:r>
            <a:r>
              <a:rPr lang="en-US" i="1" dirty="0" err="1" smtClean="0"/>
              <a:t>log(n</a:t>
            </a:r>
            <a:r>
              <a:rPr lang="en-US" i="1" dirty="0" smtClean="0"/>
              <a:t>))</a:t>
            </a:r>
            <a:r>
              <a:rPr lang="en-US" dirty="0" smtClean="0"/>
              <a:t> time</a:t>
            </a:r>
          </a:p>
          <a:p>
            <a:r>
              <a:rPr lang="en-US" dirty="0" smtClean="0"/>
              <a:t>Traverse the array and count how many times you have seen that element:</a:t>
            </a:r>
            <a:endParaRPr lang="en-US" dirty="0"/>
          </a:p>
        </p:txBody>
      </p:sp>
      <p:pic>
        <p:nvPicPr>
          <p:cNvPr id="4" name="Picture 3" descr="logarithmic1.png"/>
          <p:cNvPicPr>
            <a:picLocks noChangeAspect="1"/>
          </p:cNvPicPr>
          <p:nvPr/>
        </p:nvPicPr>
        <p:blipFill>
          <a:blip r:embed="rId2"/>
          <a:stretch>
            <a:fillRect/>
          </a:stretch>
        </p:blipFill>
        <p:spPr>
          <a:xfrm>
            <a:off x="750635" y="2952414"/>
            <a:ext cx="4327911" cy="476585"/>
          </a:xfrm>
          <a:prstGeom prst="rect">
            <a:avLst/>
          </a:prstGeom>
        </p:spPr>
      </p:pic>
      <p:pic>
        <p:nvPicPr>
          <p:cNvPr id="5" name="Picture 4" descr="logarithmic2.png"/>
          <p:cNvPicPr>
            <a:picLocks noChangeAspect="1"/>
          </p:cNvPicPr>
          <p:nvPr/>
        </p:nvPicPr>
        <p:blipFill>
          <a:blip r:embed="rId3"/>
          <a:stretch>
            <a:fillRect/>
          </a:stretch>
        </p:blipFill>
        <p:spPr>
          <a:xfrm>
            <a:off x="750635" y="4753516"/>
            <a:ext cx="2911035" cy="824364"/>
          </a:xfrm>
          <a:prstGeom prst="rect">
            <a:avLst/>
          </a:prstGeom>
        </p:spPr>
      </p:pic>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wrap="none">
            <a:noAutofit/>
          </a:bodyPr>
          <a:lstStyle/>
          <a:p>
            <a:r>
              <a:rPr lang="en-US" sz="2400" dirty="0" smtClean="0"/>
              <a:t>Problem Solving: Estimating the Running Time of an</a:t>
            </a:r>
            <a:br>
              <a:rPr lang="en-US" sz="2400" dirty="0" smtClean="0"/>
            </a:br>
            <a:r>
              <a:rPr lang="en-US" sz="2400" dirty="0" smtClean="0"/>
              <a:t>Algorithm – Logarithmic Time</a:t>
            </a:r>
            <a:endParaRPr lang="en-US" sz="2400" dirty="0"/>
          </a:p>
        </p:txBody>
      </p:sp>
      <p:sp>
        <p:nvSpPr>
          <p:cNvPr id="3" name="Content Placeholder 2"/>
          <p:cNvSpPr>
            <a:spLocks noGrp="1"/>
          </p:cNvSpPr>
          <p:nvPr>
            <p:ph idx="4294967295"/>
          </p:nvPr>
        </p:nvSpPr>
        <p:spPr>
          <a:xfrm>
            <a:off x="9525" y="921456"/>
            <a:ext cx="9134475" cy="5664807"/>
          </a:xfrm>
        </p:spPr>
        <p:txBody>
          <a:bodyPr/>
          <a:lstStyle/>
          <a:p>
            <a:r>
              <a:rPr lang="en-US" dirty="0" smtClean="0"/>
              <a:t>The code</a:t>
            </a:r>
          </a:p>
          <a:p>
            <a:pPr lvl="1">
              <a:spcBef>
                <a:spcPts val="0"/>
              </a:spcBef>
              <a:buNone/>
            </a:pPr>
            <a:r>
              <a:rPr lang="en-US" dirty="0" err="1" smtClean="0">
                <a:solidFill>
                  <a:srgbClr val="6E8080"/>
                </a:solidFill>
                <a:latin typeface="Lucida Sans Typewriter"/>
                <a:ea typeface="Courier New" charset="0"/>
                <a:cs typeface="Courier New" charset="0"/>
              </a:rPr>
              <a:t>int</a:t>
            </a:r>
            <a:r>
              <a:rPr lang="en-US" dirty="0" smtClean="0">
                <a:solidFill>
                  <a:srgbClr val="6E8080"/>
                </a:solidFill>
                <a:latin typeface="Lucida Sans Typewriter"/>
                <a:ea typeface="Courier New" charset="0"/>
                <a:cs typeface="Courier New" charset="0"/>
              </a:rPr>
              <a:t> count = 0;</a:t>
            </a:r>
          </a:p>
          <a:p>
            <a:pPr lvl="1">
              <a:spcBef>
                <a:spcPts val="0"/>
              </a:spcBef>
              <a:buNone/>
            </a:pPr>
            <a:r>
              <a:rPr lang="en-US" dirty="0" smtClean="0">
                <a:solidFill>
                  <a:srgbClr val="6E8080"/>
                </a:solidFill>
                <a:latin typeface="Lucida Sans Typewriter"/>
                <a:ea typeface="Courier New" charset="0"/>
                <a:cs typeface="Courier New" charset="0"/>
              </a:rPr>
              <a:t>for (</a:t>
            </a:r>
            <a:r>
              <a:rPr lang="en-US" dirty="0" err="1" smtClean="0">
                <a:solidFill>
                  <a:srgbClr val="6E8080"/>
                </a:solidFill>
                <a:latin typeface="Lucida Sans Typewriter"/>
                <a:ea typeface="Courier New" charset="0"/>
                <a:cs typeface="Courier New" charset="0"/>
              </a:rPr>
              <a:t>int</a:t>
            </a:r>
            <a:r>
              <a:rPr lang="en-US" dirty="0" smtClean="0">
                <a:solidFill>
                  <a:srgbClr val="6E8080"/>
                </a:solidFill>
                <a:latin typeface="Lucida Sans Typewriter"/>
                <a:ea typeface="Courier New" charset="0"/>
                <a:cs typeface="Courier New" charset="0"/>
              </a:rPr>
              <a:t> </a:t>
            </a:r>
            <a:r>
              <a:rPr lang="en-US" dirty="0" err="1" smtClean="0">
                <a:solidFill>
                  <a:srgbClr val="6E8080"/>
                </a:solidFill>
                <a:latin typeface="Lucida Sans Typewriter"/>
                <a:ea typeface="Courier New" charset="0"/>
                <a:cs typeface="Courier New" charset="0"/>
              </a:rPr>
              <a:t>i</a:t>
            </a:r>
            <a:r>
              <a:rPr lang="en-US" dirty="0" smtClean="0">
                <a:solidFill>
                  <a:srgbClr val="6E8080"/>
                </a:solidFill>
                <a:latin typeface="Lucida Sans Typewriter"/>
                <a:ea typeface="Courier New" charset="0"/>
                <a:cs typeface="Courier New" charset="0"/>
              </a:rPr>
              <a:t> = 0; </a:t>
            </a:r>
            <a:r>
              <a:rPr lang="en-US" dirty="0" err="1" smtClean="0">
                <a:solidFill>
                  <a:srgbClr val="6E8080"/>
                </a:solidFill>
                <a:latin typeface="Lucida Sans Typewriter"/>
                <a:ea typeface="Courier New" charset="0"/>
                <a:cs typeface="Courier New" charset="0"/>
              </a:rPr>
              <a:t>i</a:t>
            </a:r>
            <a:r>
              <a:rPr lang="en-US" dirty="0" smtClean="0">
                <a:solidFill>
                  <a:srgbClr val="6E8080"/>
                </a:solidFill>
                <a:latin typeface="Lucida Sans Typewriter"/>
                <a:ea typeface="Courier New" charset="0"/>
                <a:cs typeface="Courier New" charset="0"/>
              </a:rPr>
              <a:t> &lt; </a:t>
            </a:r>
            <a:r>
              <a:rPr lang="en-US" dirty="0" err="1" smtClean="0">
                <a:solidFill>
                  <a:srgbClr val="6E8080"/>
                </a:solidFill>
                <a:latin typeface="Lucida Sans Typewriter"/>
                <a:ea typeface="Courier New" charset="0"/>
                <a:cs typeface="Courier New" charset="0"/>
              </a:rPr>
              <a:t>a.length</a:t>
            </a:r>
            <a:r>
              <a:rPr lang="en-US" dirty="0" smtClean="0">
                <a:solidFill>
                  <a:srgbClr val="6E8080"/>
                </a:solidFill>
                <a:latin typeface="Lucida Sans Typewriter"/>
                <a:ea typeface="Courier New" charset="0"/>
                <a:cs typeface="Courier New" charset="0"/>
              </a:rPr>
              <a:t>; </a:t>
            </a:r>
            <a:r>
              <a:rPr lang="en-US" dirty="0" err="1" smtClean="0">
                <a:solidFill>
                  <a:srgbClr val="6E8080"/>
                </a:solidFill>
                <a:latin typeface="Lucida Sans Typewriter"/>
                <a:ea typeface="Courier New" charset="0"/>
                <a:cs typeface="Courier New" charset="0"/>
              </a:rPr>
              <a:t>i</a:t>
            </a:r>
            <a:r>
              <a:rPr lang="en-US" dirty="0" smtClean="0">
                <a:solidFill>
                  <a:srgbClr val="6E8080"/>
                </a:solidFill>
                <a:latin typeface="Lucida Sans Typewriter"/>
                <a:ea typeface="Courier New" charset="0"/>
                <a:cs typeface="Courier New" charset="0"/>
              </a:rPr>
              <a:t>++)</a:t>
            </a:r>
          </a:p>
          <a:p>
            <a:pPr lvl="1">
              <a:spcBef>
                <a:spcPts val="0"/>
              </a:spcBef>
              <a:buNone/>
            </a:pPr>
            <a:r>
              <a:rPr lang="en-US" dirty="0" smtClean="0">
                <a:solidFill>
                  <a:srgbClr val="6E8080"/>
                </a:solidFill>
                <a:latin typeface="Lucida Sans Typewriter"/>
                <a:ea typeface="Courier New" charset="0"/>
                <a:cs typeface="Courier New" charset="0"/>
              </a:rPr>
              <a:t>{</a:t>
            </a:r>
          </a:p>
          <a:p>
            <a:pPr lvl="1">
              <a:spcBef>
                <a:spcPts val="0"/>
              </a:spcBef>
              <a:buNone/>
            </a:pPr>
            <a:r>
              <a:rPr lang="en-US" dirty="0" smtClean="0">
                <a:solidFill>
                  <a:srgbClr val="6E8080"/>
                </a:solidFill>
                <a:latin typeface="Lucida Sans Typewriter"/>
                <a:ea typeface="Courier New" charset="0"/>
                <a:cs typeface="Courier New" charset="0"/>
              </a:rPr>
              <a:t>   count++;</a:t>
            </a:r>
          </a:p>
          <a:p>
            <a:pPr lvl="1">
              <a:spcBef>
                <a:spcPts val="0"/>
              </a:spcBef>
              <a:buNone/>
            </a:pPr>
            <a:r>
              <a:rPr lang="en-US" dirty="0" smtClean="0">
                <a:solidFill>
                  <a:srgbClr val="6E8080"/>
                </a:solidFill>
                <a:latin typeface="Lucida Sans Typewriter"/>
                <a:ea typeface="Courier New" charset="0"/>
                <a:cs typeface="Courier New" charset="0"/>
              </a:rPr>
              <a:t>   if (</a:t>
            </a:r>
            <a:r>
              <a:rPr lang="en-US" dirty="0" err="1" smtClean="0">
                <a:solidFill>
                  <a:srgbClr val="6E8080"/>
                </a:solidFill>
                <a:latin typeface="Lucida Sans Typewriter"/>
                <a:ea typeface="Courier New" charset="0"/>
                <a:cs typeface="Courier New" charset="0"/>
              </a:rPr>
              <a:t>i</a:t>
            </a:r>
            <a:r>
              <a:rPr lang="en-US" dirty="0" smtClean="0">
                <a:solidFill>
                  <a:srgbClr val="6E8080"/>
                </a:solidFill>
                <a:latin typeface="Lucida Sans Typewriter"/>
                <a:ea typeface="Courier New" charset="0"/>
                <a:cs typeface="Courier New" charset="0"/>
              </a:rPr>
              <a:t> == </a:t>
            </a:r>
            <a:r>
              <a:rPr lang="en-US" dirty="0" err="1" smtClean="0">
                <a:solidFill>
                  <a:srgbClr val="6E8080"/>
                </a:solidFill>
                <a:latin typeface="Lucida Sans Typewriter"/>
                <a:ea typeface="Courier New" charset="0"/>
                <a:cs typeface="Courier New" charset="0"/>
              </a:rPr>
              <a:t>a.length</a:t>
            </a:r>
            <a:r>
              <a:rPr lang="en-US" dirty="0" smtClean="0">
                <a:solidFill>
                  <a:srgbClr val="6E8080"/>
                </a:solidFill>
                <a:latin typeface="Lucida Sans Typewriter"/>
                <a:ea typeface="Courier New" charset="0"/>
                <a:cs typeface="Courier New" charset="0"/>
              </a:rPr>
              <a:t> - 1 || </a:t>
            </a:r>
            <a:r>
              <a:rPr lang="en-US" dirty="0" err="1" smtClean="0">
                <a:solidFill>
                  <a:srgbClr val="6E8080"/>
                </a:solidFill>
                <a:latin typeface="Lucida Sans Typewriter"/>
                <a:ea typeface="Courier New" charset="0"/>
                <a:cs typeface="Courier New" charset="0"/>
              </a:rPr>
              <a:t>a[i</a:t>
            </a:r>
            <a:r>
              <a:rPr lang="en-US" dirty="0" smtClean="0">
                <a:solidFill>
                  <a:srgbClr val="6E8080"/>
                </a:solidFill>
                <a:latin typeface="Lucida Sans Typewriter"/>
                <a:ea typeface="Courier New" charset="0"/>
                <a:cs typeface="Courier New" charset="0"/>
              </a:rPr>
              <a:t>] != </a:t>
            </a:r>
            <a:r>
              <a:rPr lang="en-US" dirty="0" err="1" smtClean="0">
                <a:solidFill>
                  <a:srgbClr val="6E8080"/>
                </a:solidFill>
                <a:latin typeface="Lucida Sans Typewriter"/>
                <a:ea typeface="Courier New" charset="0"/>
                <a:cs typeface="Courier New" charset="0"/>
              </a:rPr>
              <a:t>a[i</a:t>
            </a:r>
            <a:r>
              <a:rPr lang="en-US" dirty="0" smtClean="0">
                <a:solidFill>
                  <a:srgbClr val="6E8080"/>
                </a:solidFill>
                <a:latin typeface="Lucida Sans Typewriter"/>
                <a:ea typeface="Courier New" charset="0"/>
                <a:cs typeface="Courier New" charset="0"/>
              </a:rPr>
              <a:t> + 1])</a:t>
            </a:r>
          </a:p>
          <a:p>
            <a:pPr lvl="1">
              <a:spcBef>
                <a:spcPts val="0"/>
              </a:spcBef>
              <a:buNone/>
            </a:pPr>
            <a:r>
              <a:rPr lang="en-US" dirty="0" smtClean="0">
                <a:solidFill>
                  <a:srgbClr val="6E8080"/>
                </a:solidFill>
                <a:latin typeface="Lucida Sans Typewriter"/>
                <a:ea typeface="Courier New" charset="0"/>
                <a:cs typeface="Courier New" charset="0"/>
              </a:rPr>
              <a:t>   {</a:t>
            </a:r>
          </a:p>
          <a:p>
            <a:pPr lvl="1">
              <a:spcBef>
                <a:spcPts val="0"/>
              </a:spcBef>
              <a:buNone/>
            </a:pPr>
            <a:r>
              <a:rPr lang="en-US" dirty="0" smtClean="0">
                <a:solidFill>
                  <a:srgbClr val="6E8080"/>
                </a:solidFill>
                <a:latin typeface="Lucida Sans Typewriter"/>
                <a:ea typeface="Courier New" charset="0"/>
                <a:cs typeface="Courier New" charset="0"/>
              </a:rPr>
              <a:t>      </a:t>
            </a:r>
            <a:r>
              <a:rPr lang="en-US" dirty="0" err="1" smtClean="0">
                <a:solidFill>
                  <a:srgbClr val="6E8080"/>
                </a:solidFill>
                <a:latin typeface="Lucida Sans Typewriter"/>
                <a:ea typeface="Courier New" charset="0"/>
                <a:cs typeface="Courier New" charset="0"/>
              </a:rPr>
              <a:t>counts[i</a:t>
            </a:r>
            <a:r>
              <a:rPr lang="en-US" dirty="0" smtClean="0">
                <a:solidFill>
                  <a:srgbClr val="6E8080"/>
                </a:solidFill>
                <a:latin typeface="Lucida Sans Typewriter"/>
                <a:ea typeface="Courier New" charset="0"/>
                <a:cs typeface="Courier New" charset="0"/>
              </a:rPr>
              <a:t>] = count;</a:t>
            </a:r>
          </a:p>
          <a:p>
            <a:pPr lvl="1">
              <a:spcBef>
                <a:spcPts val="0"/>
              </a:spcBef>
              <a:buNone/>
            </a:pPr>
            <a:r>
              <a:rPr lang="en-US" dirty="0" smtClean="0">
                <a:solidFill>
                  <a:srgbClr val="6E8080"/>
                </a:solidFill>
                <a:latin typeface="Lucida Sans Typewriter"/>
                <a:ea typeface="Courier New" charset="0"/>
                <a:cs typeface="Courier New" charset="0"/>
              </a:rPr>
              <a:t>      count = 0;</a:t>
            </a:r>
          </a:p>
          <a:p>
            <a:pPr lvl="1">
              <a:spcBef>
                <a:spcPts val="0"/>
              </a:spcBef>
              <a:buNone/>
            </a:pPr>
            <a:r>
              <a:rPr lang="en-US" dirty="0" smtClean="0">
                <a:solidFill>
                  <a:srgbClr val="6E8080"/>
                </a:solidFill>
                <a:latin typeface="Lucida Sans Typewriter"/>
                <a:ea typeface="Courier New" charset="0"/>
                <a:cs typeface="Courier New" charset="0"/>
              </a:rPr>
              <a:t>   }</a:t>
            </a:r>
          </a:p>
          <a:p>
            <a:pPr lvl="1">
              <a:spcBef>
                <a:spcPts val="0"/>
              </a:spcBef>
              <a:buNone/>
            </a:pPr>
            <a:r>
              <a:rPr lang="en-US" dirty="0" smtClean="0">
                <a:solidFill>
                  <a:srgbClr val="6E8080"/>
                </a:solidFill>
                <a:latin typeface="Lucida Sans Typewriter"/>
                <a:ea typeface="Courier New" charset="0"/>
                <a:cs typeface="Courier New" charset="0"/>
              </a:rPr>
              <a:t>}</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wrap="none">
            <a:noAutofit/>
          </a:bodyPr>
          <a:lstStyle/>
          <a:p>
            <a:r>
              <a:rPr lang="en-US" sz="2400" dirty="0" smtClean="0"/>
              <a:t>Problem Solving: Estimating the Running Time of an</a:t>
            </a:r>
            <a:br>
              <a:rPr lang="en-US" sz="2400" dirty="0" smtClean="0"/>
            </a:br>
            <a:r>
              <a:rPr lang="en-US" sz="2400" dirty="0" smtClean="0"/>
              <a:t>Algorithm – Logarithmic Time</a:t>
            </a:r>
            <a:endParaRPr lang="en-US" sz="2400" dirty="0"/>
          </a:p>
        </p:txBody>
      </p:sp>
      <p:sp>
        <p:nvSpPr>
          <p:cNvPr id="3" name="Content Placeholder 2"/>
          <p:cNvSpPr>
            <a:spLocks noGrp="1"/>
          </p:cNvSpPr>
          <p:nvPr>
            <p:ph idx="4294967295"/>
          </p:nvPr>
        </p:nvSpPr>
        <p:spPr>
          <a:xfrm>
            <a:off x="9525" y="921456"/>
            <a:ext cx="9134475" cy="5664807"/>
          </a:xfrm>
        </p:spPr>
        <p:txBody>
          <a:bodyPr/>
          <a:lstStyle/>
          <a:p>
            <a:r>
              <a:rPr lang="en-US" dirty="0" smtClean="0"/>
              <a:t>This takes the same amount of work per iteration: </a:t>
            </a:r>
          </a:p>
          <a:p>
            <a:pPr lvl="1"/>
            <a:r>
              <a:rPr lang="en-US" dirty="0" smtClean="0"/>
              <a:t>visits two elements</a:t>
            </a:r>
          </a:p>
          <a:p>
            <a:pPr lvl="1"/>
            <a:r>
              <a:rPr lang="en-US" i="1" dirty="0" smtClean="0"/>
              <a:t>2n</a:t>
            </a:r>
            <a:r>
              <a:rPr lang="en-US" dirty="0" smtClean="0"/>
              <a:t> which is </a:t>
            </a:r>
            <a:r>
              <a:rPr lang="en-US" i="1" dirty="0" err="1" smtClean="0"/>
              <a:t>O(n</a:t>
            </a:r>
            <a:r>
              <a:rPr lang="en-US" i="1" dirty="0" smtClean="0"/>
              <a:t>)</a:t>
            </a:r>
            <a:r>
              <a:rPr lang="en-US" dirty="0" smtClean="0"/>
              <a:t/>
            </a:r>
            <a:br>
              <a:rPr lang="en-US" dirty="0" smtClean="0"/>
            </a:br>
            <a:endParaRPr lang="en-US" dirty="0" smtClean="0"/>
          </a:p>
          <a:p>
            <a:pPr lvl="1"/>
            <a:endParaRPr lang="en-US" dirty="0" smtClean="0"/>
          </a:p>
          <a:p>
            <a:pPr lvl="1"/>
            <a:endParaRPr lang="en-US" dirty="0" smtClean="0"/>
          </a:p>
          <a:p>
            <a:pPr lvl="1"/>
            <a:endParaRPr lang="en-US" dirty="0" smtClean="0"/>
          </a:p>
          <a:p>
            <a:pPr lvl="1"/>
            <a:endParaRPr lang="en-US" dirty="0" smtClean="0"/>
          </a:p>
          <a:p>
            <a:pPr lvl="1"/>
            <a:endParaRPr lang="en-US" dirty="0" smtClean="0"/>
          </a:p>
          <a:p>
            <a:endParaRPr lang="en-US" dirty="0" smtClean="0"/>
          </a:p>
          <a:p>
            <a:endParaRPr lang="en-US" dirty="0" smtClean="0"/>
          </a:p>
          <a:p>
            <a:r>
              <a:rPr lang="en-US" dirty="0" smtClean="0"/>
              <a:t>Running time of entire algorithm is </a:t>
            </a:r>
            <a:r>
              <a:rPr lang="en-US" i="1" dirty="0" err="1" smtClean="0"/>
              <a:t>O</a:t>
            </a:r>
            <a:r>
              <a:rPr lang="en-US" dirty="0" err="1" smtClean="0"/>
              <a:t>(</a:t>
            </a:r>
            <a:r>
              <a:rPr lang="en-US" i="1" dirty="0" err="1" smtClean="0"/>
              <a:t>n</a:t>
            </a:r>
            <a:r>
              <a:rPr lang="en-US" dirty="0" smtClean="0"/>
              <a:t> </a:t>
            </a:r>
            <a:r>
              <a:rPr lang="en-US" dirty="0" err="1" smtClean="0"/>
              <a:t>log(</a:t>
            </a:r>
            <a:r>
              <a:rPr lang="en-US" i="1" dirty="0" err="1" smtClean="0"/>
              <a:t>n</a:t>
            </a:r>
            <a:r>
              <a:rPr lang="en-US" dirty="0" smtClean="0"/>
              <a:t>)).</a:t>
            </a:r>
          </a:p>
          <a:p>
            <a:r>
              <a:rPr lang="en-US" dirty="0" smtClean="0"/>
              <a:t>An algorithm that cuts the size of work in half in each step runs in </a:t>
            </a:r>
            <a:r>
              <a:rPr lang="en-US" i="1" dirty="0" err="1" smtClean="0"/>
              <a:t>O</a:t>
            </a:r>
            <a:r>
              <a:rPr lang="en-US" dirty="0" err="1" smtClean="0"/>
              <a:t>(log(</a:t>
            </a:r>
            <a:r>
              <a:rPr lang="en-US" i="1" dirty="0" err="1" smtClean="0"/>
              <a:t>n</a:t>
            </a:r>
            <a:r>
              <a:rPr lang="en-US" dirty="0" smtClean="0"/>
              <a:t>)) time.</a:t>
            </a:r>
            <a:endParaRPr lang="en-US" dirty="0"/>
          </a:p>
        </p:txBody>
      </p:sp>
      <p:pic>
        <p:nvPicPr>
          <p:cNvPr id="4" name="Picture 3" descr="lightbulbs4.png"/>
          <p:cNvPicPr>
            <a:picLocks noChangeAspect="1"/>
          </p:cNvPicPr>
          <p:nvPr/>
        </p:nvPicPr>
        <p:blipFill>
          <a:blip r:embed="rId2"/>
          <a:stretch>
            <a:fillRect/>
          </a:stretch>
        </p:blipFill>
        <p:spPr>
          <a:xfrm>
            <a:off x="641131" y="2094569"/>
            <a:ext cx="2673687" cy="3064093"/>
          </a:xfrm>
          <a:prstGeom prst="rect">
            <a:avLst/>
          </a:prstGeom>
        </p:spPr>
      </p:pic>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Self Check 14.21</a:t>
            </a:r>
            <a:endParaRPr lang="en-US" dirty="0"/>
          </a:p>
        </p:txBody>
      </p:sp>
      <p:sp>
        <p:nvSpPr>
          <p:cNvPr id="8" name="Content Placeholder 5"/>
          <p:cNvSpPr>
            <a:spLocks noGrp="1"/>
          </p:cNvSpPr>
          <p:nvPr>
            <p:ph idx="4294967295"/>
          </p:nvPr>
        </p:nvSpPr>
        <p:spPr>
          <a:xfrm>
            <a:off x="599372" y="3488761"/>
            <a:ext cx="8535664" cy="1431329"/>
          </a:xfrm>
        </p:spPr>
        <p:txBody>
          <a:bodyPr>
            <a:normAutofit/>
          </a:bodyPr>
          <a:lstStyle/>
          <a:p>
            <a:pPr>
              <a:buNone/>
            </a:pPr>
            <a:r>
              <a:rPr lang="en-US" b="1" dirty="0" smtClean="0"/>
              <a:t>Answer:</a:t>
            </a:r>
            <a:endParaRPr lang="en-US" dirty="0"/>
          </a:p>
        </p:txBody>
      </p:sp>
      <p:sp>
        <p:nvSpPr>
          <p:cNvPr id="9" name="Content Placeholder 5"/>
          <p:cNvSpPr>
            <a:spLocks noGrp="1"/>
          </p:cNvSpPr>
          <p:nvPr>
            <p:ph idx="4294967295"/>
          </p:nvPr>
        </p:nvSpPr>
        <p:spPr>
          <a:xfrm>
            <a:off x="0" y="958814"/>
            <a:ext cx="9135036" cy="2355841"/>
          </a:xfrm>
        </p:spPr>
        <p:txBody>
          <a:bodyPr>
            <a:normAutofit fontScale="92500" lnSpcReduction="10000"/>
          </a:bodyPr>
          <a:lstStyle/>
          <a:p>
            <a:pPr>
              <a:buNone/>
            </a:pPr>
            <a:r>
              <a:rPr lang="en-US" dirty="0" smtClean="0"/>
              <a:t>	What is the “light bulb pattern” of visits in the following algorithm to check whether an array is a palindrome?</a:t>
            </a:r>
          </a:p>
          <a:p>
            <a:pPr lvl="1">
              <a:spcBef>
                <a:spcPts val="0"/>
              </a:spcBef>
              <a:buNone/>
            </a:pPr>
            <a:r>
              <a:rPr lang="en-US" sz="2000" dirty="0" smtClean="0">
                <a:solidFill>
                  <a:srgbClr val="6E8080"/>
                </a:solidFill>
                <a:latin typeface="Lucida Sans Typewriter"/>
                <a:ea typeface="Courier New" charset="0"/>
                <a:cs typeface="Courier New" charset="0"/>
              </a:rPr>
              <a:t/>
            </a:r>
            <a:br>
              <a:rPr lang="en-US" sz="2000" dirty="0" smtClean="0">
                <a:solidFill>
                  <a:srgbClr val="6E8080"/>
                </a:solidFill>
                <a:latin typeface="Lucida Sans Typewriter"/>
                <a:ea typeface="Courier New" charset="0"/>
                <a:cs typeface="Courier New" charset="0"/>
              </a:rPr>
            </a:br>
            <a:r>
              <a:rPr lang="en-US" sz="2000" dirty="0" smtClean="0">
                <a:solidFill>
                  <a:srgbClr val="6E8080"/>
                </a:solidFill>
                <a:latin typeface="Lucida Sans Typewriter"/>
                <a:ea typeface="Courier New" charset="0"/>
                <a:cs typeface="Courier New" charset="0"/>
              </a:rPr>
              <a:t>for (</a:t>
            </a:r>
            <a:r>
              <a:rPr lang="en-US" sz="2000" dirty="0" err="1" smtClean="0">
                <a:solidFill>
                  <a:srgbClr val="6E8080"/>
                </a:solidFill>
                <a:latin typeface="Lucida Sans Typewriter"/>
                <a:ea typeface="Courier New" charset="0"/>
                <a:cs typeface="Courier New" charset="0"/>
              </a:rPr>
              <a:t>int</a:t>
            </a:r>
            <a:r>
              <a:rPr lang="en-US" sz="2000" dirty="0" smtClean="0">
                <a:solidFill>
                  <a:srgbClr val="6E8080"/>
                </a:solidFill>
                <a:latin typeface="Lucida Sans Typewriter"/>
                <a:ea typeface="Courier New" charset="0"/>
                <a:cs typeface="Courier New" charset="0"/>
              </a:rPr>
              <a:t> </a:t>
            </a:r>
            <a:r>
              <a:rPr lang="en-US" sz="2000" dirty="0" err="1" smtClean="0">
                <a:solidFill>
                  <a:srgbClr val="6E8080"/>
                </a:solidFill>
                <a:latin typeface="Lucida Sans Typewriter"/>
                <a:ea typeface="Courier New" charset="0"/>
                <a:cs typeface="Courier New" charset="0"/>
              </a:rPr>
              <a:t>i</a:t>
            </a:r>
            <a:r>
              <a:rPr lang="en-US" sz="2000" dirty="0" smtClean="0">
                <a:solidFill>
                  <a:srgbClr val="6E8080"/>
                </a:solidFill>
                <a:latin typeface="Lucida Sans Typewriter"/>
                <a:ea typeface="Courier New" charset="0"/>
                <a:cs typeface="Courier New" charset="0"/>
              </a:rPr>
              <a:t> = 0; </a:t>
            </a:r>
            <a:r>
              <a:rPr lang="en-US" sz="2000" dirty="0" err="1" smtClean="0">
                <a:solidFill>
                  <a:srgbClr val="6E8080"/>
                </a:solidFill>
                <a:latin typeface="Lucida Sans Typewriter"/>
                <a:ea typeface="Courier New" charset="0"/>
                <a:cs typeface="Courier New" charset="0"/>
              </a:rPr>
              <a:t>i</a:t>
            </a:r>
            <a:r>
              <a:rPr lang="en-US" sz="2000" dirty="0" smtClean="0">
                <a:solidFill>
                  <a:srgbClr val="6E8080"/>
                </a:solidFill>
                <a:latin typeface="Lucida Sans Typewriter"/>
                <a:ea typeface="Courier New" charset="0"/>
                <a:cs typeface="Courier New" charset="0"/>
              </a:rPr>
              <a:t> &lt; </a:t>
            </a:r>
            <a:r>
              <a:rPr lang="en-US" sz="2000" dirty="0" err="1" smtClean="0">
                <a:solidFill>
                  <a:srgbClr val="6E8080"/>
                </a:solidFill>
                <a:latin typeface="Lucida Sans Typewriter"/>
                <a:ea typeface="Courier New" charset="0"/>
                <a:cs typeface="Courier New" charset="0"/>
              </a:rPr>
              <a:t>a.length</a:t>
            </a:r>
            <a:r>
              <a:rPr lang="en-US" sz="2000" dirty="0" smtClean="0">
                <a:solidFill>
                  <a:srgbClr val="6E8080"/>
                </a:solidFill>
                <a:latin typeface="Lucida Sans Typewriter"/>
                <a:ea typeface="Courier New" charset="0"/>
                <a:cs typeface="Courier New" charset="0"/>
              </a:rPr>
              <a:t> / 2; </a:t>
            </a:r>
            <a:r>
              <a:rPr lang="en-US" sz="2000" dirty="0" err="1" smtClean="0">
                <a:solidFill>
                  <a:srgbClr val="6E8080"/>
                </a:solidFill>
                <a:latin typeface="Lucida Sans Typewriter"/>
                <a:ea typeface="Courier New" charset="0"/>
                <a:cs typeface="Courier New" charset="0"/>
              </a:rPr>
              <a:t>i</a:t>
            </a:r>
            <a:r>
              <a:rPr lang="en-US" sz="2000" dirty="0" smtClean="0">
                <a:solidFill>
                  <a:srgbClr val="6E8080"/>
                </a:solidFill>
                <a:latin typeface="Lucida Sans Typewriter"/>
                <a:ea typeface="Courier New" charset="0"/>
                <a:cs typeface="Courier New" charset="0"/>
              </a:rPr>
              <a:t>++)</a:t>
            </a:r>
          </a:p>
          <a:p>
            <a:pPr lvl="1">
              <a:spcBef>
                <a:spcPts val="0"/>
              </a:spcBef>
              <a:buNone/>
            </a:pPr>
            <a:r>
              <a:rPr lang="en-US" sz="2000" dirty="0" smtClean="0">
                <a:solidFill>
                  <a:srgbClr val="6E8080"/>
                </a:solidFill>
                <a:latin typeface="Lucida Sans Typewriter"/>
                <a:ea typeface="Courier New" charset="0"/>
                <a:cs typeface="Courier New" charset="0"/>
              </a:rPr>
              <a:t>{</a:t>
            </a:r>
          </a:p>
          <a:p>
            <a:pPr lvl="1">
              <a:spcBef>
                <a:spcPts val="0"/>
              </a:spcBef>
              <a:buNone/>
            </a:pPr>
            <a:r>
              <a:rPr lang="en-US" sz="2000" dirty="0" smtClean="0">
                <a:solidFill>
                  <a:srgbClr val="6E8080"/>
                </a:solidFill>
                <a:latin typeface="Lucida Sans Typewriter"/>
                <a:ea typeface="Courier New" charset="0"/>
                <a:cs typeface="Courier New" charset="0"/>
              </a:rPr>
              <a:t>   if (</a:t>
            </a:r>
            <a:r>
              <a:rPr lang="en-US" sz="2000" dirty="0" err="1" smtClean="0">
                <a:solidFill>
                  <a:srgbClr val="6E8080"/>
                </a:solidFill>
                <a:latin typeface="Lucida Sans Typewriter"/>
                <a:ea typeface="Courier New" charset="0"/>
                <a:cs typeface="Courier New" charset="0"/>
              </a:rPr>
              <a:t>a[i</a:t>
            </a:r>
            <a:r>
              <a:rPr lang="en-US" sz="2000" dirty="0" smtClean="0">
                <a:solidFill>
                  <a:srgbClr val="6E8080"/>
                </a:solidFill>
                <a:latin typeface="Lucida Sans Typewriter"/>
                <a:ea typeface="Courier New" charset="0"/>
                <a:cs typeface="Courier New" charset="0"/>
              </a:rPr>
              <a:t>] != </a:t>
            </a:r>
            <a:r>
              <a:rPr lang="en-US" sz="2000" dirty="0" err="1" smtClean="0">
                <a:solidFill>
                  <a:srgbClr val="6E8080"/>
                </a:solidFill>
                <a:latin typeface="Lucida Sans Typewriter"/>
                <a:ea typeface="Courier New" charset="0"/>
                <a:cs typeface="Courier New" charset="0"/>
              </a:rPr>
              <a:t>a[a.length</a:t>
            </a:r>
            <a:r>
              <a:rPr lang="en-US" sz="2000" dirty="0" smtClean="0">
                <a:solidFill>
                  <a:srgbClr val="6E8080"/>
                </a:solidFill>
                <a:latin typeface="Lucida Sans Typewriter"/>
                <a:ea typeface="Courier New" charset="0"/>
                <a:cs typeface="Courier New" charset="0"/>
              </a:rPr>
              <a:t> - 1 - </a:t>
            </a:r>
            <a:r>
              <a:rPr lang="en-US" sz="2000" dirty="0" err="1" smtClean="0">
                <a:solidFill>
                  <a:srgbClr val="6E8080"/>
                </a:solidFill>
                <a:latin typeface="Lucida Sans Typewriter"/>
                <a:ea typeface="Courier New" charset="0"/>
                <a:cs typeface="Courier New" charset="0"/>
              </a:rPr>
              <a:t>i</a:t>
            </a:r>
            <a:r>
              <a:rPr lang="en-US" sz="2000" dirty="0" smtClean="0">
                <a:solidFill>
                  <a:srgbClr val="6E8080"/>
                </a:solidFill>
                <a:latin typeface="Lucida Sans Typewriter"/>
                <a:ea typeface="Courier New" charset="0"/>
                <a:cs typeface="Courier New" charset="0"/>
              </a:rPr>
              <a:t>]) { return false; }</a:t>
            </a:r>
          </a:p>
          <a:p>
            <a:pPr lvl="1">
              <a:spcBef>
                <a:spcPts val="0"/>
              </a:spcBef>
              <a:buNone/>
            </a:pPr>
            <a:r>
              <a:rPr lang="en-US" sz="2000" dirty="0" smtClean="0">
                <a:solidFill>
                  <a:srgbClr val="6E8080"/>
                </a:solidFill>
                <a:latin typeface="Lucida Sans Typewriter"/>
                <a:ea typeface="Courier New" charset="0"/>
                <a:cs typeface="Courier New" charset="0"/>
              </a:rPr>
              <a:t>}</a:t>
            </a:r>
          </a:p>
          <a:p>
            <a:pPr lvl="1">
              <a:spcBef>
                <a:spcPts val="0"/>
              </a:spcBef>
              <a:buNone/>
            </a:pPr>
            <a:r>
              <a:rPr lang="en-US" sz="2000" dirty="0" smtClean="0">
                <a:solidFill>
                  <a:srgbClr val="6E8080"/>
                </a:solidFill>
                <a:latin typeface="Lucida Sans Typewriter"/>
                <a:ea typeface="Courier New" charset="0"/>
                <a:cs typeface="Courier New" charset="0"/>
              </a:rPr>
              <a:t>return true; </a:t>
            </a:r>
            <a:endParaRPr lang="en-US" sz="2000" dirty="0">
              <a:solidFill>
                <a:srgbClr val="6E8080"/>
              </a:solidFill>
              <a:latin typeface="Lucida Sans Typewriter"/>
              <a:ea typeface="Courier New" charset="0"/>
              <a:cs typeface="Courier New" charset="0"/>
            </a:endParaRPr>
          </a:p>
        </p:txBody>
      </p:sp>
      <p:pic>
        <p:nvPicPr>
          <p:cNvPr id="6" name="Picture 5" descr="sc22_lightbulbs.png"/>
          <p:cNvPicPr>
            <a:picLocks noChangeAspect="1"/>
          </p:cNvPicPr>
          <p:nvPr/>
        </p:nvPicPr>
        <p:blipFill>
          <a:blip r:embed="rId2"/>
          <a:stretch>
            <a:fillRect/>
          </a:stretch>
        </p:blipFill>
        <p:spPr>
          <a:xfrm>
            <a:off x="671070" y="4237413"/>
            <a:ext cx="1829058" cy="1365353"/>
          </a:xfrm>
          <a:prstGeom prst="rect">
            <a:avLst/>
          </a:prstGeom>
        </p:spPr>
      </p:pic>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Self Check 14.22</a:t>
            </a:r>
            <a:endParaRPr lang="en-US" dirty="0"/>
          </a:p>
        </p:txBody>
      </p:sp>
      <p:sp>
        <p:nvSpPr>
          <p:cNvPr id="8" name="Content Placeholder 5"/>
          <p:cNvSpPr>
            <a:spLocks noGrp="1"/>
          </p:cNvSpPr>
          <p:nvPr>
            <p:ph idx="4294967295"/>
          </p:nvPr>
        </p:nvSpPr>
        <p:spPr>
          <a:xfrm>
            <a:off x="599372" y="3648273"/>
            <a:ext cx="8535664" cy="1431329"/>
          </a:xfrm>
        </p:spPr>
        <p:txBody>
          <a:bodyPr>
            <a:normAutofit/>
          </a:bodyPr>
          <a:lstStyle/>
          <a:p>
            <a:pPr>
              <a:buNone/>
            </a:pPr>
            <a:r>
              <a:rPr lang="en-US" b="1" dirty="0" smtClean="0"/>
              <a:t>Answer:</a:t>
            </a:r>
            <a:r>
              <a:rPr lang="en-US" dirty="0" smtClean="0"/>
              <a:t> It is an </a:t>
            </a:r>
            <a:r>
              <a:rPr lang="en-US" i="1" dirty="0" err="1" smtClean="0"/>
              <a:t>O</a:t>
            </a:r>
            <a:r>
              <a:rPr lang="en-US" dirty="0" err="1" smtClean="0"/>
              <a:t>(</a:t>
            </a:r>
            <a:r>
              <a:rPr lang="en-US" i="1" dirty="0" err="1" smtClean="0"/>
              <a:t>n</a:t>
            </a:r>
            <a:r>
              <a:rPr lang="en-US" dirty="0" smtClean="0"/>
              <a:t>) algorithm.</a:t>
            </a:r>
            <a:endParaRPr lang="en-US" dirty="0"/>
          </a:p>
        </p:txBody>
      </p:sp>
      <p:sp>
        <p:nvSpPr>
          <p:cNvPr id="9" name="Content Placeholder 5"/>
          <p:cNvSpPr>
            <a:spLocks noGrp="1"/>
          </p:cNvSpPr>
          <p:nvPr>
            <p:ph idx="4294967295"/>
          </p:nvPr>
        </p:nvSpPr>
        <p:spPr>
          <a:xfrm>
            <a:off x="0" y="958814"/>
            <a:ext cx="9135036" cy="2689459"/>
          </a:xfrm>
        </p:spPr>
        <p:txBody>
          <a:bodyPr>
            <a:normAutofit lnSpcReduction="10000"/>
          </a:bodyPr>
          <a:lstStyle/>
          <a:p>
            <a:pPr>
              <a:buNone/>
            </a:pPr>
            <a:r>
              <a:rPr lang="en-US" dirty="0" smtClean="0"/>
              <a:t>	What is the big-Oh running time of the following algorithm to check whether the first element is duplicated in an array?</a:t>
            </a:r>
          </a:p>
          <a:p>
            <a:pPr lvl="1">
              <a:spcBef>
                <a:spcPts val="0"/>
              </a:spcBef>
              <a:buNone/>
            </a:pPr>
            <a:r>
              <a:rPr lang="en-US" sz="2000" dirty="0" smtClean="0">
                <a:solidFill>
                  <a:srgbClr val="6E8080"/>
                </a:solidFill>
                <a:latin typeface="Lucida Sans Typewriter"/>
                <a:ea typeface="Courier New" charset="0"/>
                <a:cs typeface="Courier New" charset="0"/>
              </a:rPr>
              <a:t>for (</a:t>
            </a:r>
            <a:r>
              <a:rPr lang="en-US" sz="2000" dirty="0" err="1" smtClean="0">
                <a:solidFill>
                  <a:srgbClr val="6E8080"/>
                </a:solidFill>
                <a:latin typeface="Lucida Sans Typewriter"/>
                <a:ea typeface="Courier New" charset="0"/>
                <a:cs typeface="Courier New" charset="0"/>
              </a:rPr>
              <a:t>int</a:t>
            </a:r>
            <a:r>
              <a:rPr lang="en-US" sz="2000" dirty="0" smtClean="0">
                <a:solidFill>
                  <a:srgbClr val="6E8080"/>
                </a:solidFill>
                <a:latin typeface="Lucida Sans Typewriter"/>
                <a:ea typeface="Courier New" charset="0"/>
                <a:cs typeface="Courier New" charset="0"/>
              </a:rPr>
              <a:t> </a:t>
            </a:r>
            <a:r>
              <a:rPr lang="en-US" sz="2000" dirty="0" err="1" smtClean="0">
                <a:solidFill>
                  <a:srgbClr val="6E8080"/>
                </a:solidFill>
                <a:latin typeface="Lucida Sans Typewriter"/>
                <a:ea typeface="Courier New" charset="0"/>
                <a:cs typeface="Courier New" charset="0"/>
              </a:rPr>
              <a:t>i</a:t>
            </a:r>
            <a:r>
              <a:rPr lang="en-US" sz="2000" dirty="0" smtClean="0">
                <a:solidFill>
                  <a:srgbClr val="6E8080"/>
                </a:solidFill>
                <a:latin typeface="Lucida Sans Typewriter"/>
                <a:ea typeface="Courier New" charset="0"/>
                <a:cs typeface="Courier New" charset="0"/>
              </a:rPr>
              <a:t> = 1; </a:t>
            </a:r>
            <a:r>
              <a:rPr lang="en-US" sz="2000" dirty="0" err="1" smtClean="0">
                <a:solidFill>
                  <a:srgbClr val="6E8080"/>
                </a:solidFill>
                <a:latin typeface="Lucida Sans Typewriter"/>
                <a:ea typeface="Courier New" charset="0"/>
                <a:cs typeface="Courier New" charset="0"/>
              </a:rPr>
              <a:t>i</a:t>
            </a:r>
            <a:r>
              <a:rPr lang="en-US" sz="2000" dirty="0" smtClean="0">
                <a:solidFill>
                  <a:srgbClr val="6E8080"/>
                </a:solidFill>
                <a:latin typeface="Lucida Sans Typewriter"/>
                <a:ea typeface="Courier New" charset="0"/>
                <a:cs typeface="Courier New" charset="0"/>
              </a:rPr>
              <a:t> &lt; </a:t>
            </a:r>
            <a:r>
              <a:rPr lang="en-US" sz="2000" dirty="0" err="1" smtClean="0">
                <a:solidFill>
                  <a:srgbClr val="6E8080"/>
                </a:solidFill>
                <a:latin typeface="Lucida Sans Typewriter"/>
                <a:ea typeface="Courier New" charset="0"/>
                <a:cs typeface="Courier New" charset="0"/>
              </a:rPr>
              <a:t>a.length</a:t>
            </a:r>
            <a:r>
              <a:rPr lang="en-US" sz="2000" dirty="0" smtClean="0">
                <a:solidFill>
                  <a:srgbClr val="6E8080"/>
                </a:solidFill>
                <a:latin typeface="Lucida Sans Typewriter"/>
                <a:ea typeface="Courier New" charset="0"/>
                <a:cs typeface="Courier New" charset="0"/>
              </a:rPr>
              <a:t>; </a:t>
            </a:r>
            <a:r>
              <a:rPr lang="en-US" sz="2000" dirty="0" err="1" smtClean="0">
                <a:solidFill>
                  <a:srgbClr val="6E8080"/>
                </a:solidFill>
                <a:latin typeface="Lucida Sans Typewriter"/>
                <a:ea typeface="Courier New" charset="0"/>
                <a:cs typeface="Courier New" charset="0"/>
              </a:rPr>
              <a:t>i</a:t>
            </a:r>
            <a:r>
              <a:rPr lang="en-US" sz="2000" dirty="0" smtClean="0">
                <a:solidFill>
                  <a:srgbClr val="6E8080"/>
                </a:solidFill>
                <a:latin typeface="Lucida Sans Typewriter"/>
                <a:ea typeface="Courier New" charset="0"/>
                <a:cs typeface="Courier New" charset="0"/>
              </a:rPr>
              <a:t>++)</a:t>
            </a:r>
          </a:p>
          <a:p>
            <a:pPr lvl="1">
              <a:spcBef>
                <a:spcPts val="0"/>
              </a:spcBef>
              <a:buNone/>
            </a:pPr>
            <a:r>
              <a:rPr lang="en-US" sz="2000" dirty="0" smtClean="0">
                <a:solidFill>
                  <a:srgbClr val="6E8080"/>
                </a:solidFill>
                <a:latin typeface="Lucida Sans Typewriter"/>
                <a:ea typeface="Courier New" charset="0"/>
                <a:cs typeface="Courier New" charset="0"/>
              </a:rPr>
              <a:t>{</a:t>
            </a:r>
          </a:p>
          <a:p>
            <a:pPr lvl="1">
              <a:spcBef>
                <a:spcPts val="0"/>
              </a:spcBef>
              <a:buNone/>
            </a:pPr>
            <a:r>
              <a:rPr lang="en-US" sz="2000" dirty="0" smtClean="0">
                <a:solidFill>
                  <a:srgbClr val="6E8080"/>
                </a:solidFill>
                <a:latin typeface="Lucida Sans Typewriter"/>
                <a:ea typeface="Courier New" charset="0"/>
                <a:cs typeface="Courier New" charset="0"/>
              </a:rPr>
              <a:t>   if (a[0] == </a:t>
            </a:r>
            <a:r>
              <a:rPr lang="en-US" sz="2000" dirty="0" err="1" smtClean="0">
                <a:solidFill>
                  <a:srgbClr val="6E8080"/>
                </a:solidFill>
                <a:latin typeface="Lucida Sans Typewriter"/>
                <a:ea typeface="Courier New" charset="0"/>
                <a:cs typeface="Courier New" charset="0"/>
              </a:rPr>
              <a:t>a[i</a:t>
            </a:r>
            <a:r>
              <a:rPr lang="en-US" sz="2000" dirty="0" smtClean="0">
                <a:solidFill>
                  <a:srgbClr val="6E8080"/>
                </a:solidFill>
                <a:latin typeface="Lucida Sans Typewriter"/>
                <a:ea typeface="Courier New" charset="0"/>
                <a:cs typeface="Courier New" charset="0"/>
              </a:rPr>
              <a:t>]) { return true; }</a:t>
            </a:r>
          </a:p>
          <a:p>
            <a:pPr lvl="1">
              <a:spcBef>
                <a:spcPts val="0"/>
              </a:spcBef>
              <a:buNone/>
            </a:pPr>
            <a:r>
              <a:rPr lang="en-US" sz="2000" dirty="0" smtClean="0">
                <a:solidFill>
                  <a:srgbClr val="6E8080"/>
                </a:solidFill>
                <a:latin typeface="Lucida Sans Typewriter"/>
                <a:ea typeface="Courier New" charset="0"/>
                <a:cs typeface="Courier New" charset="0"/>
              </a:rPr>
              <a:t>}</a:t>
            </a:r>
          </a:p>
          <a:p>
            <a:pPr lvl="1">
              <a:spcBef>
                <a:spcPts val="0"/>
              </a:spcBef>
              <a:buNone/>
            </a:pPr>
            <a:r>
              <a:rPr lang="en-US" sz="2000" dirty="0" smtClean="0">
                <a:solidFill>
                  <a:srgbClr val="6E8080"/>
                </a:solidFill>
                <a:latin typeface="Lucida Sans Typewriter"/>
                <a:ea typeface="Courier New" charset="0"/>
                <a:cs typeface="Courier New" charset="0"/>
              </a:rPr>
              <a:t>return false; </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Self Check 14.1</a:t>
            </a:r>
            <a:endParaRPr lang="en-US" dirty="0"/>
          </a:p>
        </p:txBody>
      </p:sp>
      <p:sp>
        <p:nvSpPr>
          <p:cNvPr id="8" name="Content Placeholder 5"/>
          <p:cNvSpPr>
            <a:spLocks noGrp="1"/>
          </p:cNvSpPr>
          <p:nvPr>
            <p:ph idx="4294967295"/>
          </p:nvPr>
        </p:nvSpPr>
        <p:spPr>
          <a:xfrm>
            <a:off x="599372" y="2562036"/>
            <a:ext cx="8535664" cy="1533451"/>
          </a:xfrm>
        </p:spPr>
        <p:txBody>
          <a:bodyPr/>
          <a:lstStyle/>
          <a:p>
            <a:pPr>
              <a:buNone/>
            </a:pPr>
            <a:r>
              <a:rPr lang="en-US" b="1" dirty="0" smtClean="0"/>
              <a:t>Answer:</a:t>
            </a:r>
            <a:r>
              <a:rPr lang="en-US" dirty="0" smtClean="0"/>
              <a:t> Dropping the </a:t>
            </a:r>
            <a:r>
              <a:rPr lang="en-US" dirty="0" smtClean="0">
                <a:solidFill>
                  <a:srgbClr val="6E8080"/>
                </a:solidFill>
                <a:latin typeface="Lucida Sans Typewriter"/>
                <a:ea typeface="Courier New" charset="0"/>
                <a:cs typeface="Courier New" charset="0"/>
              </a:rPr>
              <a:t>temp</a:t>
            </a:r>
            <a:r>
              <a:rPr lang="en-US" dirty="0" smtClean="0"/>
              <a:t> variable would not work. Then </a:t>
            </a:r>
            <a:r>
              <a:rPr lang="en-US" dirty="0" err="1" smtClean="0">
                <a:solidFill>
                  <a:srgbClr val="6E8080"/>
                </a:solidFill>
                <a:latin typeface="Lucida Sans Typewriter"/>
                <a:ea typeface="Courier New" charset="0"/>
                <a:cs typeface="Courier New" charset="0"/>
              </a:rPr>
              <a:t>a[i</a:t>
            </a:r>
            <a:r>
              <a:rPr lang="en-US" dirty="0" smtClean="0">
                <a:solidFill>
                  <a:srgbClr val="6E8080"/>
                </a:solidFill>
                <a:latin typeface="Lucida Sans Typewriter"/>
                <a:ea typeface="Courier New" charset="0"/>
                <a:cs typeface="Courier New" charset="0"/>
              </a:rPr>
              <a:t>]</a:t>
            </a:r>
            <a:r>
              <a:rPr lang="en-US" dirty="0" smtClean="0"/>
              <a:t> and </a:t>
            </a:r>
            <a:r>
              <a:rPr lang="en-US" dirty="0" err="1" smtClean="0">
                <a:solidFill>
                  <a:srgbClr val="6E8080"/>
                </a:solidFill>
                <a:latin typeface="Lucida Sans Typewriter"/>
                <a:ea typeface="Courier New" charset="0"/>
                <a:cs typeface="Courier New" charset="0"/>
              </a:rPr>
              <a:t>a[j</a:t>
            </a:r>
            <a:r>
              <a:rPr lang="en-US" dirty="0" smtClean="0">
                <a:solidFill>
                  <a:srgbClr val="6E8080"/>
                </a:solidFill>
                <a:latin typeface="Lucida Sans Typewriter"/>
                <a:ea typeface="Courier New" charset="0"/>
                <a:cs typeface="Courier New" charset="0"/>
              </a:rPr>
              <a:t>]</a:t>
            </a:r>
            <a:r>
              <a:rPr lang="en-US" dirty="0" smtClean="0"/>
              <a:t> would end up being the same value. </a:t>
            </a:r>
            <a:endParaRPr lang="en-US" dirty="0"/>
          </a:p>
        </p:txBody>
      </p:sp>
      <p:sp>
        <p:nvSpPr>
          <p:cNvPr id="9" name="Content Placeholder 5"/>
          <p:cNvSpPr>
            <a:spLocks noGrp="1"/>
          </p:cNvSpPr>
          <p:nvPr>
            <p:ph idx="4294967295"/>
          </p:nvPr>
        </p:nvSpPr>
        <p:spPr>
          <a:xfrm>
            <a:off x="0" y="958816"/>
            <a:ext cx="9135036" cy="1193558"/>
          </a:xfrm>
        </p:spPr>
        <p:txBody>
          <a:bodyPr/>
          <a:lstStyle/>
          <a:p>
            <a:pPr>
              <a:buNone/>
            </a:pPr>
            <a:r>
              <a:rPr lang="en-US" dirty="0" smtClean="0"/>
              <a:t>	Why do we need the </a:t>
            </a:r>
            <a:r>
              <a:rPr lang="en-US" dirty="0" smtClean="0">
                <a:solidFill>
                  <a:srgbClr val="6E8080"/>
                </a:solidFill>
                <a:latin typeface="Lucida Sans Typewriter"/>
                <a:ea typeface="Courier New" charset="0"/>
                <a:cs typeface="Courier New" charset="0"/>
              </a:rPr>
              <a:t>temp</a:t>
            </a:r>
            <a:r>
              <a:rPr lang="en-US" dirty="0" smtClean="0"/>
              <a:t> variable in the </a:t>
            </a:r>
            <a:r>
              <a:rPr lang="en-US" dirty="0" smtClean="0">
                <a:solidFill>
                  <a:srgbClr val="6E8080"/>
                </a:solidFill>
                <a:latin typeface="Lucida Sans Typewriter"/>
                <a:ea typeface="Courier New" charset="0"/>
                <a:cs typeface="Courier New" charset="0"/>
              </a:rPr>
              <a:t>swap</a:t>
            </a:r>
            <a:r>
              <a:rPr lang="en-US" dirty="0" smtClean="0"/>
              <a:t> method? What would happen if you simply assigned </a:t>
            </a:r>
            <a:r>
              <a:rPr lang="en-US" dirty="0" err="1" smtClean="0">
                <a:solidFill>
                  <a:srgbClr val="6E8080"/>
                </a:solidFill>
                <a:latin typeface="Lucida Sans Typewriter"/>
                <a:ea typeface="Courier New" charset="0"/>
                <a:cs typeface="Courier New" charset="0"/>
              </a:rPr>
              <a:t>a[i</a:t>
            </a:r>
            <a:r>
              <a:rPr lang="en-US" dirty="0" smtClean="0">
                <a:solidFill>
                  <a:srgbClr val="6E8080"/>
                </a:solidFill>
                <a:latin typeface="Lucida Sans Typewriter"/>
                <a:ea typeface="Courier New" charset="0"/>
                <a:cs typeface="Courier New" charset="0"/>
              </a:rPr>
              <a:t>]</a:t>
            </a:r>
            <a:r>
              <a:rPr lang="en-US" dirty="0" smtClean="0"/>
              <a:t> to </a:t>
            </a:r>
            <a:r>
              <a:rPr lang="en-US" dirty="0" err="1" smtClean="0">
                <a:solidFill>
                  <a:srgbClr val="6E8080"/>
                </a:solidFill>
                <a:latin typeface="Lucida Sans Typewriter"/>
                <a:ea typeface="Courier New" charset="0"/>
                <a:cs typeface="Courier New" charset="0"/>
              </a:rPr>
              <a:t>a[j</a:t>
            </a:r>
            <a:r>
              <a:rPr lang="en-US" dirty="0" smtClean="0">
                <a:solidFill>
                  <a:srgbClr val="6E8080"/>
                </a:solidFill>
                <a:latin typeface="Lucida Sans Typewriter"/>
                <a:ea typeface="Courier New" charset="0"/>
                <a:cs typeface="Courier New" charset="0"/>
              </a:rPr>
              <a:t>]</a:t>
            </a:r>
            <a:r>
              <a:rPr lang="en-US" dirty="0" smtClean="0"/>
              <a:t> and </a:t>
            </a:r>
            <a:r>
              <a:rPr lang="en-US" dirty="0" err="1" smtClean="0">
                <a:solidFill>
                  <a:srgbClr val="6E8080"/>
                </a:solidFill>
                <a:latin typeface="Lucida Sans Typewriter"/>
                <a:ea typeface="Courier New" charset="0"/>
                <a:cs typeface="Courier New" charset="0"/>
              </a:rPr>
              <a:t>a[j</a:t>
            </a:r>
            <a:r>
              <a:rPr lang="en-US" dirty="0" smtClean="0">
                <a:solidFill>
                  <a:srgbClr val="6E8080"/>
                </a:solidFill>
                <a:latin typeface="Lucida Sans Typewriter"/>
                <a:ea typeface="Courier New" charset="0"/>
                <a:cs typeface="Courier New" charset="0"/>
              </a:rPr>
              <a:t>]</a:t>
            </a:r>
            <a:r>
              <a:rPr lang="en-US" dirty="0" smtClean="0"/>
              <a:t> to </a:t>
            </a:r>
            <a:r>
              <a:rPr lang="en-US" dirty="0" err="1" smtClean="0">
                <a:solidFill>
                  <a:srgbClr val="6E8080"/>
                </a:solidFill>
                <a:latin typeface="Lucida Sans Typewriter"/>
                <a:ea typeface="Courier New" charset="0"/>
                <a:cs typeface="Courier New" charset="0"/>
              </a:rPr>
              <a:t>a[i</a:t>
            </a:r>
            <a:r>
              <a:rPr lang="en-US" dirty="0" smtClean="0">
                <a:solidFill>
                  <a:srgbClr val="6E8080"/>
                </a:solidFill>
                <a:latin typeface="Lucida Sans Typewriter"/>
                <a:ea typeface="Courier New" charset="0"/>
                <a:cs typeface="Courier New" charset="0"/>
              </a:rPr>
              <a:t>]</a:t>
            </a:r>
            <a:r>
              <a:rPr lang="en-US" dirty="0" smtClean="0"/>
              <a:t>? </a:t>
            </a:r>
            <a:endParaRPr lang="en-US" sz="1600" dirty="0">
              <a:solidFill>
                <a:srgbClr val="6E8080"/>
              </a:solidFill>
              <a:latin typeface="Lucida Sans Typewriter"/>
              <a:ea typeface="Courier New" charset="0"/>
              <a:cs typeface="Courier New" charset="0"/>
            </a:endParaRP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Self Check 14.23</a:t>
            </a:r>
            <a:endParaRPr lang="en-US" dirty="0"/>
          </a:p>
        </p:txBody>
      </p:sp>
      <p:sp>
        <p:nvSpPr>
          <p:cNvPr id="8" name="Content Placeholder 5"/>
          <p:cNvSpPr>
            <a:spLocks noGrp="1"/>
          </p:cNvSpPr>
          <p:nvPr>
            <p:ph idx="4294967295"/>
          </p:nvPr>
        </p:nvSpPr>
        <p:spPr>
          <a:xfrm>
            <a:off x="599372" y="4424003"/>
            <a:ext cx="8535664" cy="1431329"/>
          </a:xfrm>
        </p:spPr>
        <p:txBody>
          <a:bodyPr>
            <a:normAutofit/>
          </a:bodyPr>
          <a:lstStyle/>
          <a:p>
            <a:pPr>
              <a:buNone/>
            </a:pPr>
            <a:r>
              <a:rPr lang="en-US" b="1" dirty="0" smtClean="0"/>
              <a:t>Answer:</a:t>
            </a:r>
            <a:r>
              <a:rPr lang="en-US" dirty="0" smtClean="0"/>
              <a:t> It is an </a:t>
            </a:r>
            <a:r>
              <a:rPr lang="en-US" i="1" dirty="0" smtClean="0"/>
              <a:t>O</a:t>
            </a:r>
            <a:r>
              <a:rPr lang="en-US" dirty="0" smtClean="0"/>
              <a:t>(</a:t>
            </a:r>
            <a:r>
              <a:rPr lang="en-US" i="1" dirty="0" smtClean="0"/>
              <a:t>n</a:t>
            </a:r>
            <a:r>
              <a:rPr lang="en-US" dirty="0" smtClean="0"/>
              <a:t>²) algorithm—the number of visits follows a triangle pattern.</a:t>
            </a:r>
            <a:endParaRPr lang="en-US" dirty="0"/>
          </a:p>
        </p:txBody>
      </p:sp>
      <p:sp>
        <p:nvSpPr>
          <p:cNvPr id="9" name="Content Placeholder 5"/>
          <p:cNvSpPr>
            <a:spLocks noGrp="1"/>
          </p:cNvSpPr>
          <p:nvPr>
            <p:ph idx="4294967295"/>
          </p:nvPr>
        </p:nvSpPr>
        <p:spPr>
          <a:xfrm>
            <a:off x="0" y="958814"/>
            <a:ext cx="9135036" cy="3270600"/>
          </a:xfrm>
        </p:spPr>
        <p:txBody>
          <a:bodyPr>
            <a:normAutofit fontScale="92500"/>
          </a:bodyPr>
          <a:lstStyle/>
          <a:p>
            <a:pPr>
              <a:buNone/>
            </a:pPr>
            <a:r>
              <a:rPr lang="en-US" dirty="0" smtClean="0"/>
              <a:t>	What is the big-Oh running time of the following algorithm to check whether an array has a duplicate value?</a:t>
            </a:r>
          </a:p>
          <a:p>
            <a:pPr lvl="1">
              <a:spcBef>
                <a:spcPts val="0"/>
              </a:spcBef>
              <a:buNone/>
            </a:pPr>
            <a:r>
              <a:rPr lang="en-US" sz="2000" dirty="0" smtClean="0">
                <a:solidFill>
                  <a:srgbClr val="6E8080"/>
                </a:solidFill>
                <a:latin typeface="Lucida Sans Typewriter"/>
                <a:ea typeface="Courier New" charset="0"/>
                <a:cs typeface="Courier New" charset="0"/>
              </a:rPr>
              <a:t>for (</a:t>
            </a:r>
            <a:r>
              <a:rPr lang="en-US" sz="2000" dirty="0" err="1" smtClean="0">
                <a:solidFill>
                  <a:srgbClr val="6E8080"/>
                </a:solidFill>
                <a:latin typeface="Lucida Sans Typewriter"/>
                <a:ea typeface="Courier New" charset="0"/>
                <a:cs typeface="Courier New" charset="0"/>
              </a:rPr>
              <a:t>int</a:t>
            </a:r>
            <a:r>
              <a:rPr lang="en-US" sz="2000" dirty="0" smtClean="0">
                <a:solidFill>
                  <a:srgbClr val="6E8080"/>
                </a:solidFill>
                <a:latin typeface="Lucida Sans Typewriter"/>
                <a:ea typeface="Courier New" charset="0"/>
                <a:cs typeface="Courier New" charset="0"/>
              </a:rPr>
              <a:t> </a:t>
            </a:r>
            <a:r>
              <a:rPr lang="en-US" sz="2000" dirty="0" err="1" smtClean="0">
                <a:solidFill>
                  <a:srgbClr val="6E8080"/>
                </a:solidFill>
                <a:latin typeface="Lucida Sans Typewriter"/>
                <a:ea typeface="Courier New" charset="0"/>
                <a:cs typeface="Courier New" charset="0"/>
              </a:rPr>
              <a:t>i</a:t>
            </a:r>
            <a:r>
              <a:rPr lang="en-US" sz="2000" dirty="0" smtClean="0">
                <a:solidFill>
                  <a:srgbClr val="6E8080"/>
                </a:solidFill>
                <a:latin typeface="Lucida Sans Typewriter"/>
                <a:ea typeface="Courier New" charset="0"/>
                <a:cs typeface="Courier New" charset="0"/>
              </a:rPr>
              <a:t> = 0; </a:t>
            </a:r>
            <a:r>
              <a:rPr lang="en-US" sz="2000" dirty="0" err="1" smtClean="0">
                <a:solidFill>
                  <a:srgbClr val="6E8080"/>
                </a:solidFill>
                <a:latin typeface="Lucida Sans Typewriter"/>
                <a:ea typeface="Courier New" charset="0"/>
                <a:cs typeface="Courier New" charset="0"/>
              </a:rPr>
              <a:t>i</a:t>
            </a:r>
            <a:r>
              <a:rPr lang="en-US" sz="2000" dirty="0" smtClean="0">
                <a:solidFill>
                  <a:srgbClr val="6E8080"/>
                </a:solidFill>
                <a:latin typeface="Lucida Sans Typewriter"/>
                <a:ea typeface="Courier New" charset="0"/>
                <a:cs typeface="Courier New" charset="0"/>
              </a:rPr>
              <a:t> &lt; </a:t>
            </a:r>
            <a:r>
              <a:rPr lang="en-US" sz="2000" dirty="0" err="1" smtClean="0">
                <a:solidFill>
                  <a:srgbClr val="6E8080"/>
                </a:solidFill>
                <a:latin typeface="Lucida Sans Typewriter"/>
                <a:ea typeface="Courier New" charset="0"/>
                <a:cs typeface="Courier New" charset="0"/>
              </a:rPr>
              <a:t>a.length</a:t>
            </a:r>
            <a:r>
              <a:rPr lang="en-US" sz="2000" dirty="0" smtClean="0">
                <a:solidFill>
                  <a:srgbClr val="6E8080"/>
                </a:solidFill>
                <a:latin typeface="Lucida Sans Typewriter"/>
                <a:ea typeface="Courier New" charset="0"/>
                <a:cs typeface="Courier New" charset="0"/>
              </a:rPr>
              <a:t>; </a:t>
            </a:r>
            <a:r>
              <a:rPr lang="en-US" sz="2000" dirty="0" err="1" smtClean="0">
                <a:solidFill>
                  <a:srgbClr val="6E8080"/>
                </a:solidFill>
                <a:latin typeface="Lucida Sans Typewriter"/>
                <a:ea typeface="Courier New" charset="0"/>
                <a:cs typeface="Courier New" charset="0"/>
              </a:rPr>
              <a:t>i</a:t>
            </a:r>
            <a:r>
              <a:rPr lang="en-US" sz="2000" dirty="0" smtClean="0">
                <a:solidFill>
                  <a:srgbClr val="6E8080"/>
                </a:solidFill>
                <a:latin typeface="Lucida Sans Typewriter"/>
                <a:ea typeface="Courier New" charset="0"/>
                <a:cs typeface="Courier New" charset="0"/>
              </a:rPr>
              <a:t>++)</a:t>
            </a:r>
          </a:p>
          <a:p>
            <a:pPr lvl="1">
              <a:spcBef>
                <a:spcPts val="0"/>
              </a:spcBef>
              <a:buNone/>
            </a:pPr>
            <a:r>
              <a:rPr lang="en-US" sz="2000" dirty="0" smtClean="0">
                <a:solidFill>
                  <a:srgbClr val="6E8080"/>
                </a:solidFill>
                <a:latin typeface="Lucida Sans Typewriter"/>
                <a:ea typeface="Courier New" charset="0"/>
                <a:cs typeface="Courier New" charset="0"/>
              </a:rPr>
              <a:t>{</a:t>
            </a:r>
          </a:p>
          <a:p>
            <a:pPr lvl="1">
              <a:spcBef>
                <a:spcPts val="0"/>
              </a:spcBef>
              <a:buNone/>
            </a:pPr>
            <a:r>
              <a:rPr lang="en-US" sz="2000" dirty="0" smtClean="0">
                <a:solidFill>
                  <a:srgbClr val="6E8080"/>
                </a:solidFill>
                <a:latin typeface="Lucida Sans Typewriter"/>
                <a:ea typeface="Courier New" charset="0"/>
                <a:cs typeface="Courier New" charset="0"/>
              </a:rPr>
              <a:t>   for (</a:t>
            </a:r>
            <a:r>
              <a:rPr lang="en-US" sz="2000" dirty="0" err="1" smtClean="0">
                <a:solidFill>
                  <a:srgbClr val="6E8080"/>
                </a:solidFill>
                <a:latin typeface="Lucida Sans Typewriter"/>
                <a:ea typeface="Courier New" charset="0"/>
                <a:cs typeface="Courier New" charset="0"/>
              </a:rPr>
              <a:t>j</a:t>
            </a:r>
            <a:r>
              <a:rPr lang="en-US" sz="2000" dirty="0" smtClean="0">
                <a:solidFill>
                  <a:srgbClr val="6E8080"/>
                </a:solidFill>
                <a:latin typeface="Lucida Sans Typewriter"/>
                <a:ea typeface="Courier New" charset="0"/>
                <a:cs typeface="Courier New" charset="0"/>
              </a:rPr>
              <a:t> = </a:t>
            </a:r>
            <a:r>
              <a:rPr lang="en-US" sz="2000" dirty="0" err="1" smtClean="0">
                <a:solidFill>
                  <a:srgbClr val="6E8080"/>
                </a:solidFill>
                <a:latin typeface="Lucida Sans Typewriter"/>
                <a:ea typeface="Courier New" charset="0"/>
                <a:cs typeface="Courier New" charset="0"/>
              </a:rPr>
              <a:t>i</a:t>
            </a:r>
            <a:r>
              <a:rPr lang="en-US" sz="2000" dirty="0" smtClean="0">
                <a:solidFill>
                  <a:srgbClr val="6E8080"/>
                </a:solidFill>
                <a:latin typeface="Lucida Sans Typewriter"/>
                <a:ea typeface="Courier New" charset="0"/>
                <a:cs typeface="Courier New" charset="0"/>
              </a:rPr>
              <a:t> + 1; </a:t>
            </a:r>
            <a:r>
              <a:rPr lang="en-US" sz="2000" dirty="0" err="1" smtClean="0">
                <a:solidFill>
                  <a:srgbClr val="6E8080"/>
                </a:solidFill>
                <a:latin typeface="Lucida Sans Typewriter"/>
                <a:ea typeface="Courier New" charset="0"/>
                <a:cs typeface="Courier New" charset="0"/>
              </a:rPr>
              <a:t>j</a:t>
            </a:r>
            <a:r>
              <a:rPr lang="en-US" sz="2000" dirty="0" smtClean="0">
                <a:solidFill>
                  <a:srgbClr val="6E8080"/>
                </a:solidFill>
                <a:latin typeface="Lucida Sans Typewriter"/>
                <a:ea typeface="Courier New" charset="0"/>
                <a:cs typeface="Courier New" charset="0"/>
              </a:rPr>
              <a:t> &lt; </a:t>
            </a:r>
            <a:r>
              <a:rPr lang="en-US" sz="2000" dirty="0" err="1" smtClean="0">
                <a:solidFill>
                  <a:srgbClr val="6E8080"/>
                </a:solidFill>
                <a:latin typeface="Lucida Sans Typewriter"/>
                <a:ea typeface="Courier New" charset="0"/>
                <a:cs typeface="Courier New" charset="0"/>
              </a:rPr>
              <a:t>a.length</a:t>
            </a:r>
            <a:r>
              <a:rPr lang="en-US" sz="2000" dirty="0" smtClean="0">
                <a:solidFill>
                  <a:srgbClr val="6E8080"/>
                </a:solidFill>
                <a:latin typeface="Lucida Sans Typewriter"/>
                <a:ea typeface="Courier New" charset="0"/>
                <a:cs typeface="Courier New" charset="0"/>
              </a:rPr>
              <a:t>; </a:t>
            </a:r>
            <a:r>
              <a:rPr lang="en-US" sz="2000" dirty="0" err="1" smtClean="0">
                <a:solidFill>
                  <a:srgbClr val="6E8080"/>
                </a:solidFill>
                <a:latin typeface="Lucida Sans Typewriter"/>
                <a:ea typeface="Courier New" charset="0"/>
                <a:cs typeface="Courier New" charset="0"/>
              </a:rPr>
              <a:t>j</a:t>
            </a:r>
            <a:r>
              <a:rPr lang="en-US" sz="2000" dirty="0" smtClean="0">
                <a:solidFill>
                  <a:srgbClr val="6E8080"/>
                </a:solidFill>
                <a:latin typeface="Lucida Sans Typewriter"/>
                <a:ea typeface="Courier New" charset="0"/>
                <a:cs typeface="Courier New" charset="0"/>
              </a:rPr>
              <a:t>++)</a:t>
            </a:r>
          </a:p>
          <a:p>
            <a:pPr lvl="1">
              <a:spcBef>
                <a:spcPts val="0"/>
              </a:spcBef>
              <a:buNone/>
            </a:pPr>
            <a:r>
              <a:rPr lang="en-US" sz="2000" dirty="0" smtClean="0">
                <a:solidFill>
                  <a:srgbClr val="6E8080"/>
                </a:solidFill>
                <a:latin typeface="Lucida Sans Typewriter"/>
                <a:ea typeface="Courier New" charset="0"/>
                <a:cs typeface="Courier New" charset="0"/>
              </a:rPr>
              <a:t>   {</a:t>
            </a:r>
          </a:p>
          <a:p>
            <a:pPr lvl="1">
              <a:spcBef>
                <a:spcPts val="0"/>
              </a:spcBef>
              <a:buNone/>
            </a:pPr>
            <a:r>
              <a:rPr lang="en-US" sz="2000" dirty="0" smtClean="0">
                <a:solidFill>
                  <a:srgbClr val="6E8080"/>
                </a:solidFill>
                <a:latin typeface="Lucida Sans Typewriter"/>
                <a:ea typeface="Courier New" charset="0"/>
                <a:cs typeface="Courier New" charset="0"/>
              </a:rPr>
              <a:t>      if (</a:t>
            </a:r>
            <a:r>
              <a:rPr lang="en-US" sz="2000" dirty="0" err="1" smtClean="0">
                <a:solidFill>
                  <a:srgbClr val="6E8080"/>
                </a:solidFill>
                <a:latin typeface="Lucida Sans Typewriter"/>
                <a:ea typeface="Courier New" charset="0"/>
                <a:cs typeface="Courier New" charset="0"/>
              </a:rPr>
              <a:t>a[i</a:t>
            </a:r>
            <a:r>
              <a:rPr lang="en-US" sz="2000" dirty="0" smtClean="0">
                <a:solidFill>
                  <a:srgbClr val="6E8080"/>
                </a:solidFill>
                <a:latin typeface="Lucida Sans Typewriter"/>
                <a:ea typeface="Courier New" charset="0"/>
                <a:cs typeface="Courier New" charset="0"/>
              </a:rPr>
              <a:t>] == </a:t>
            </a:r>
            <a:r>
              <a:rPr lang="en-US" sz="2000" dirty="0" err="1" smtClean="0">
                <a:solidFill>
                  <a:srgbClr val="6E8080"/>
                </a:solidFill>
                <a:latin typeface="Lucida Sans Typewriter"/>
                <a:ea typeface="Courier New" charset="0"/>
                <a:cs typeface="Courier New" charset="0"/>
              </a:rPr>
              <a:t>a[j</a:t>
            </a:r>
            <a:r>
              <a:rPr lang="en-US" sz="2000" dirty="0" smtClean="0">
                <a:solidFill>
                  <a:srgbClr val="6E8080"/>
                </a:solidFill>
                <a:latin typeface="Lucida Sans Typewriter"/>
                <a:ea typeface="Courier New" charset="0"/>
                <a:cs typeface="Courier New" charset="0"/>
              </a:rPr>
              <a:t>]) { return true; }</a:t>
            </a:r>
          </a:p>
          <a:p>
            <a:pPr lvl="1">
              <a:spcBef>
                <a:spcPts val="0"/>
              </a:spcBef>
              <a:buNone/>
            </a:pPr>
            <a:r>
              <a:rPr lang="en-US" sz="2000" dirty="0" smtClean="0">
                <a:solidFill>
                  <a:srgbClr val="6E8080"/>
                </a:solidFill>
                <a:latin typeface="Lucida Sans Typewriter"/>
                <a:ea typeface="Courier New" charset="0"/>
                <a:cs typeface="Courier New" charset="0"/>
              </a:rPr>
              <a:t>   }</a:t>
            </a:r>
          </a:p>
          <a:p>
            <a:pPr lvl="1">
              <a:spcBef>
                <a:spcPts val="0"/>
              </a:spcBef>
              <a:buNone/>
            </a:pPr>
            <a:r>
              <a:rPr lang="en-US" sz="2000" dirty="0" smtClean="0">
                <a:solidFill>
                  <a:srgbClr val="6E8080"/>
                </a:solidFill>
                <a:latin typeface="Lucida Sans Typewriter"/>
                <a:ea typeface="Courier New" charset="0"/>
                <a:cs typeface="Courier New" charset="0"/>
              </a:rPr>
              <a:t>}</a:t>
            </a:r>
          </a:p>
          <a:p>
            <a:pPr lvl="1">
              <a:spcBef>
                <a:spcPts val="0"/>
              </a:spcBef>
              <a:buNone/>
            </a:pPr>
            <a:r>
              <a:rPr lang="en-US" sz="2000" dirty="0" smtClean="0">
                <a:solidFill>
                  <a:srgbClr val="6E8080"/>
                </a:solidFill>
                <a:latin typeface="Lucida Sans Typewriter"/>
                <a:ea typeface="Courier New" charset="0"/>
                <a:cs typeface="Courier New" charset="0"/>
              </a:rPr>
              <a:t>return false;</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Self Check 14.24</a:t>
            </a:r>
            <a:endParaRPr lang="en-US" dirty="0"/>
          </a:p>
        </p:txBody>
      </p:sp>
      <p:sp>
        <p:nvSpPr>
          <p:cNvPr id="8" name="Content Placeholder 5"/>
          <p:cNvSpPr>
            <a:spLocks noGrp="1"/>
          </p:cNvSpPr>
          <p:nvPr>
            <p:ph idx="4294967295"/>
          </p:nvPr>
        </p:nvSpPr>
        <p:spPr>
          <a:xfrm>
            <a:off x="527674" y="2102917"/>
            <a:ext cx="8535664" cy="1431329"/>
          </a:xfrm>
        </p:spPr>
        <p:txBody>
          <a:bodyPr>
            <a:normAutofit/>
          </a:bodyPr>
          <a:lstStyle/>
          <a:p>
            <a:pPr>
              <a:buNone/>
            </a:pPr>
            <a:r>
              <a:rPr lang="en-US" b="1" dirty="0" smtClean="0"/>
              <a:t>Answer:</a:t>
            </a:r>
            <a:r>
              <a:rPr lang="en-US" dirty="0" smtClean="0"/>
              <a:t> Sort the array, then make a linear scan to check for adjacent duplicates.</a:t>
            </a:r>
            <a:endParaRPr lang="en-US" dirty="0"/>
          </a:p>
        </p:txBody>
      </p:sp>
      <p:sp>
        <p:nvSpPr>
          <p:cNvPr id="9" name="Content Placeholder 5"/>
          <p:cNvSpPr>
            <a:spLocks noGrp="1"/>
          </p:cNvSpPr>
          <p:nvPr>
            <p:ph idx="4294967295"/>
          </p:nvPr>
        </p:nvSpPr>
        <p:spPr>
          <a:xfrm>
            <a:off x="0" y="958814"/>
            <a:ext cx="9135036" cy="806132"/>
          </a:xfrm>
        </p:spPr>
        <p:txBody>
          <a:bodyPr>
            <a:normAutofit lnSpcReduction="10000"/>
          </a:bodyPr>
          <a:lstStyle/>
          <a:p>
            <a:pPr>
              <a:buNone/>
            </a:pPr>
            <a:r>
              <a:rPr lang="en-US" dirty="0" smtClean="0"/>
              <a:t>	Describe an </a:t>
            </a:r>
            <a:r>
              <a:rPr lang="en-US" i="1" dirty="0" smtClean="0"/>
              <a:t>O</a:t>
            </a:r>
            <a:r>
              <a:rPr lang="en-US" dirty="0" smtClean="0"/>
              <a:t>(</a:t>
            </a:r>
            <a:r>
              <a:rPr lang="en-US" i="1" dirty="0" smtClean="0"/>
              <a:t>n</a:t>
            </a:r>
            <a:r>
              <a:rPr lang="en-US" dirty="0" smtClean="0"/>
              <a:t> log(</a:t>
            </a:r>
            <a:r>
              <a:rPr lang="en-US" i="1" dirty="0" smtClean="0"/>
              <a:t>n</a:t>
            </a:r>
            <a:r>
              <a:rPr lang="en-US" dirty="0" smtClean="0"/>
              <a:t>)) algorithm for checking whether an array has duplicates. </a:t>
            </a:r>
            <a:endParaRPr lang="en-US" sz="2000" dirty="0" smtClean="0">
              <a:solidFill>
                <a:srgbClr val="6E8080"/>
              </a:solidFill>
              <a:latin typeface="Lucida Sans Typewriter"/>
              <a:ea typeface="Courier New" charset="0"/>
              <a:cs typeface="Courier New" charset="0"/>
            </a:endParaRP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Self Check 14.25</a:t>
            </a:r>
            <a:endParaRPr lang="en-US" dirty="0"/>
          </a:p>
        </p:txBody>
      </p:sp>
      <p:sp>
        <p:nvSpPr>
          <p:cNvPr id="8" name="Content Placeholder 5"/>
          <p:cNvSpPr>
            <a:spLocks noGrp="1"/>
          </p:cNvSpPr>
          <p:nvPr>
            <p:ph idx="4294967295"/>
          </p:nvPr>
        </p:nvSpPr>
        <p:spPr>
          <a:xfrm>
            <a:off x="599372" y="4526419"/>
            <a:ext cx="8535664" cy="1431329"/>
          </a:xfrm>
        </p:spPr>
        <p:txBody>
          <a:bodyPr>
            <a:normAutofit/>
          </a:bodyPr>
          <a:lstStyle/>
          <a:p>
            <a:pPr>
              <a:buNone/>
            </a:pPr>
            <a:r>
              <a:rPr lang="en-US" b="1" dirty="0" smtClean="0"/>
              <a:t>Answer:</a:t>
            </a:r>
            <a:r>
              <a:rPr lang="en-US" dirty="0" smtClean="0"/>
              <a:t> It is an </a:t>
            </a:r>
            <a:r>
              <a:rPr lang="en-US" i="1" dirty="0" smtClean="0"/>
              <a:t>O</a:t>
            </a:r>
            <a:r>
              <a:rPr lang="en-US" dirty="0" smtClean="0"/>
              <a:t>(</a:t>
            </a:r>
            <a:r>
              <a:rPr lang="en-US" i="1" dirty="0" smtClean="0"/>
              <a:t>n</a:t>
            </a:r>
            <a:r>
              <a:rPr lang="en-US" dirty="0" smtClean="0"/>
              <a:t>²) algorithm—the outer and inner loops each have </a:t>
            </a:r>
            <a:r>
              <a:rPr lang="en-US" i="1" dirty="0" err="1" smtClean="0"/>
              <a:t>n</a:t>
            </a:r>
            <a:r>
              <a:rPr lang="en-US" dirty="0" smtClean="0"/>
              <a:t> iterations.</a:t>
            </a:r>
            <a:endParaRPr lang="en-US" dirty="0"/>
          </a:p>
        </p:txBody>
      </p:sp>
      <p:sp>
        <p:nvSpPr>
          <p:cNvPr id="9" name="Content Placeholder 5"/>
          <p:cNvSpPr>
            <a:spLocks noGrp="1"/>
          </p:cNvSpPr>
          <p:nvPr>
            <p:ph idx="4294967295"/>
          </p:nvPr>
        </p:nvSpPr>
        <p:spPr>
          <a:xfrm>
            <a:off x="0" y="958814"/>
            <a:ext cx="9135036" cy="3270600"/>
          </a:xfrm>
        </p:spPr>
        <p:txBody>
          <a:bodyPr/>
          <a:lstStyle/>
          <a:p>
            <a:pPr>
              <a:buNone/>
            </a:pPr>
            <a:r>
              <a:rPr lang="en-US" dirty="0" smtClean="0"/>
              <a:t>	What is the big-Oh running time of the following algorithm to find an element in an </a:t>
            </a:r>
            <a:r>
              <a:rPr lang="en-US" i="1" dirty="0" smtClean="0"/>
              <a:t>n</a:t>
            </a:r>
            <a:r>
              <a:rPr lang="en-US" dirty="0" smtClean="0"/>
              <a:t> × </a:t>
            </a:r>
            <a:r>
              <a:rPr lang="en-US" i="1" dirty="0" smtClean="0"/>
              <a:t>n</a:t>
            </a:r>
            <a:r>
              <a:rPr lang="en-US" dirty="0" smtClean="0"/>
              <a:t> array? </a:t>
            </a:r>
          </a:p>
          <a:p>
            <a:pPr lvl="1">
              <a:spcBef>
                <a:spcPts val="0"/>
              </a:spcBef>
              <a:buNone/>
            </a:pPr>
            <a:r>
              <a:rPr lang="en-US" sz="2000" dirty="0" smtClean="0">
                <a:solidFill>
                  <a:srgbClr val="6E8080"/>
                </a:solidFill>
                <a:latin typeface="Lucida Sans Typewriter"/>
                <a:ea typeface="Courier New" charset="0"/>
                <a:cs typeface="Courier New" charset="0"/>
              </a:rPr>
              <a:t>for (</a:t>
            </a:r>
            <a:r>
              <a:rPr lang="en-US" sz="2000" dirty="0" err="1" smtClean="0">
                <a:solidFill>
                  <a:srgbClr val="6E8080"/>
                </a:solidFill>
                <a:latin typeface="Lucida Sans Typewriter"/>
                <a:ea typeface="Courier New" charset="0"/>
                <a:cs typeface="Courier New" charset="0"/>
              </a:rPr>
              <a:t>int</a:t>
            </a:r>
            <a:r>
              <a:rPr lang="en-US" sz="2000" dirty="0" smtClean="0">
                <a:solidFill>
                  <a:srgbClr val="6E8080"/>
                </a:solidFill>
                <a:latin typeface="Lucida Sans Typewriter"/>
                <a:ea typeface="Courier New" charset="0"/>
                <a:cs typeface="Courier New" charset="0"/>
              </a:rPr>
              <a:t> </a:t>
            </a:r>
            <a:r>
              <a:rPr lang="en-US" sz="2000" dirty="0" err="1" smtClean="0">
                <a:solidFill>
                  <a:srgbClr val="6E8080"/>
                </a:solidFill>
                <a:latin typeface="Lucida Sans Typewriter"/>
                <a:ea typeface="Courier New" charset="0"/>
                <a:cs typeface="Courier New" charset="0"/>
              </a:rPr>
              <a:t>i</a:t>
            </a:r>
            <a:r>
              <a:rPr lang="en-US" sz="2000" dirty="0" smtClean="0">
                <a:solidFill>
                  <a:srgbClr val="6E8080"/>
                </a:solidFill>
                <a:latin typeface="Lucida Sans Typewriter"/>
                <a:ea typeface="Courier New" charset="0"/>
                <a:cs typeface="Courier New" charset="0"/>
              </a:rPr>
              <a:t> = 0; </a:t>
            </a:r>
            <a:r>
              <a:rPr lang="en-US" sz="2000" dirty="0" err="1" smtClean="0">
                <a:solidFill>
                  <a:srgbClr val="6E8080"/>
                </a:solidFill>
                <a:latin typeface="Lucida Sans Typewriter"/>
                <a:ea typeface="Courier New" charset="0"/>
                <a:cs typeface="Courier New" charset="0"/>
              </a:rPr>
              <a:t>i</a:t>
            </a:r>
            <a:r>
              <a:rPr lang="en-US" sz="2000" dirty="0" smtClean="0">
                <a:solidFill>
                  <a:srgbClr val="6E8080"/>
                </a:solidFill>
                <a:latin typeface="Lucida Sans Typewriter"/>
                <a:ea typeface="Courier New" charset="0"/>
                <a:cs typeface="Courier New" charset="0"/>
              </a:rPr>
              <a:t> &lt; </a:t>
            </a:r>
            <a:r>
              <a:rPr lang="en-US" sz="2000" dirty="0" err="1" smtClean="0">
                <a:solidFill>
                  <a:srgbClr val="6E8080"/>
                </a:solidFill>
                <a:latin typeface="Lucida Sans Typewriter"/>
                <a:ea typeface="Courier New" charset="0"/>
                <a:cs typeface="Courier New" charset="0"/>
              </a:rPr>
              <a:t>n</a:t>
            </a:r>
            <a:r>
              <a:rPr lang="en-US" sz="2000" dirty="0" smtClean="0">
                <a:solidFill>
                  <a:srgbClr val="6E8080"/>
                </a:solidFill>
                <a:latin typeface="Lucida Sans Typewriter"/>
                <a:ea typeface="Courier New" charset="0"/>
                <a:cs typeface="Courier New" charset="0"/>
              </a:rPr>
              <a:t>; </a:t>
            </a:r>
            <a:r>
              <a:rPr lang="en-US" sz="2000" dirty="0" err="1" smtClean="0">
                <a:solidFill>
                  <a:srgbClr val="6E8080"/>
                </a:solidFill>
                <a:latin typeface="Lucida Sans Typewriter"/>
                <a:ea typeface="Courier New" charset="0"/>
                <a:cs typeface="Courier New" charset="0"/>
              </a:rPr>
              <a:t>i</a:t>
            </a:r>
            <a:r>
              <a:rPr lang="en-US" sz="2000" dirty="0" smtClean="0">
                <a:solidFill>
                  <a:srgbClr val="6E8080"/>
                </a:solidFill>
                <a:latin typeface="Lucida Sans Typewriter"/>
                <a:ea typeface="Courier New" charset="0"/>
                <a:cs typeface="Courier New" charset="0"/>
              </a:rPr>
              <a:t>++)</a:t>
            </a:r>
          </a:p>
          <a:p>
            <a:pPr lvl="1">
              <a:spcBef>
                <a:spcPts val="0"/>
              </a:spcBef>
              <a:buNone/>
            </a:pPr>
            <a:r>
              <a:rPr lang="en-US" sz="2000" dirty="0" smtClean="0">
                <a:solidFill>
                  <a:srgbClr val="6E8080"/>
                </a:solidFill>
                <a:latin typeface="Lucida Sans Typewriter"/>
                <a:ea typeface="Courier New" charset="0"/>
                <a:cs typeface="Courier New" charset="0"/>
              </a:rPr>
              <a:t>{</a:t>
            </a:r>
          </a:p>
          <a:p>
            <a:pPr lvl="1">
              <a:spcBef>
                <a:spcPts val="0"/>
              </a:spcBef>
              <a:buNone/>
            </a:pPr>
            <a:r>
              <a:rPr lang="en-US" sz="2000" dirty="0" smtClean="0">
                <a:solidFill>
                  <a:srgbClr val="6E8080"/>
                </a:solidFill>
                <a:latin typeface="Lucida Sans Typewriter"/>
                <a:ea typeface="Courier New" charset="0"/>
                <a:cs typeface="Courier New" charset="0"/>
              </a:rPr>
              <a:t>   for (</a:t>
            </a:r>
            <a:r>
              <a:rPr lang="en-US" sz="2000" dirty="0" err="1" smtClean="0">
                <a:solidFill>
                  <a:srgbClr val="6E8080"/>
                </a:solidFill>
                <a:latin typeface="Lucida Sans Typewriter"/>
                <a:ea typeface="Courier New" charset="0"/>
                <a:cs typeface="Courier New" charset="0"/>
              </a:rPr>
              <a:t>j</a:t>
            </a:r>
            <a:r>
              <a:rPr lang="en-US" sz="2000" dirty="0" smtClean="0">
                <a:solidFill>
                  <a:srgbClr val="6E8080"/>
                </a:solidFill>
                <a:latin typeface="Lucida Sans Typewriter"/>
                <a:ea typeface="Courier New" charset="0"/>
                <a:cs typeface="Courier New" charset="0"/>
              </a:rPr>
              <a:t> = 0; </a:t>
            </a:r>
            <a:r>
              <a:rPr lang="en-US" sz="2000" dirty="0" err="1" smtClean="0">
                <a:solidFill>
                  <a:srgbClr val="6E8080"/>
                </a:solidFill>
                <a:latin typeface="Lucida Sans Typewriter"/>
                <a:ea typeface="Courier New" charset="0"/>
                <a:cs typeface="Courier New" charset="0"/>
              </a:rPr>
              <a:t>j</a:t>
            </a:r>
            <a:r>
              <a:rPr lang="en-US" sz="2000" dirty="0" smtClean="0">
                <a:solidFill>
                  <a:srgbClr val="6E8080"/>
                </a:solidFill>
                <a:latin typeface="Lucida Sans Typewriter"/>
                <a:ea typeface="Courier New" charset="0"/>
                <a:cs typeface="Courier New" charset="0"/>
              </a:rPr>
              <a:t> &lt; </a:t>
            </a:r>
            <a:r>
              <a:rPr lang="en-US" sz="2000" dirty="0" err="1" smtClean="0">
                <a:solidFill>
                  <a:srgbClr val="6E8080"/>
                </a:solidFill>
                <a:latin typeface="Lucida Sans Typewriter"/>
                <a:ea typeface="Courier New" charset="0"/>
                <a:cs typeface="Courier New" charset="0"/>
              </a:rPr>
              <a:t>n</a:t>
            </a:r>
            <a:r>
              <a:rPr lang="en-US" sz="2000" dirty="0" smtClean="0">
                <a:solidFill>
                  <a:srgbClr val="6E8080"/>
                </a:solidFill>
                <a:latin typeface="Lucida Sans Typewriter"/>
                <a:ea typeface="Courier New" charset="0"/>
                <a:cs typeface="Courier New" charset="0"/>
              </a:rPr>
              <a:t>; </a:t>
            </a:r>
            <a:r>
              <a:rPr lang="en-US" sz="2000" dirty="0" err="1" smtClean="0">
                <a:solidFill>
                  <a:srgbClr val="6E8080"/>
                </a:solidFill>
                <a:latin typeface="Lucida Sans Typewriter"/>
                <a:ea typeface="Courier New" charset="0"/>
                <a:cs typeface="Courier New" charset="0"/>
              </a:rPr>
              <a:t>j</a:t>
            </a:r>
            <a:r>
              <a:rPr lang="en-US" sz="2000" dirty="0" smtClean="0">
                <a:solidFill>
                  <a:srgbClr val="6E8080"/>
                </a:solidFill>
                <a:latin typeface="Lucida Sans Typewriter"/>
                <a:ea typeface="Courier New" charset="0"/>
                <a:cs typeface="Courier New" charset="0"/>
              </a:rPr>
              <a:t>++)</a:t>
            </a:r>
          </a:p>
          <a:p>
            <a:pPr lvl="1">
              <a:spcBef>
                <a:spcPts val="0"/>
              </a:spcBef>
              <a:buNone/>
            </a:pPr>
            <a:r>
              <a:rPr lang="en-US" sz="2000" dirty="0" smtClean="0">
                <a:solidFill>
                  <a:srgbClr val="6E8080"/>
                </a:solidFill>
                <a:latin typeface="Lucida Sans Typewriter"/>
                <a:ea typeface="Courier New" charset="0"/>
                <a:cs typeface="Courier New" charset="0"/>
              </a:rPr>
              <a:t>   {</a:t>
            </a:r>
          </a:p>
          <a:p>
            <a:pPr lvl="1">
              <a:spcBef>
                <a:spcPts val="0"/>
              </a:spcBef>
              <a:buNone/>
            </a:pPr>
            <a:r>
              <a:rPr lang="en-US" sz="2000" dirty="0" smtClean="0">
                <a:solidFill>
                  <a:srgbClr val="6E8080"/>
                </a:solidFill>
                <a:latin typeface="Lucida Sans Typewriter"/>
                <a:ea typeface="Courier New" charset="0"/>
                <a:cs typeface="Courier New" charset="0"/>
              </a:rPr>
              <a:t>      if (</a:t>
            </a:r>
            <a:r>
              <a:rPr lang="en-US" sz="2000" dirty="0" err="1" smtClean="0">
                <a:solidFill>
                  <a:srgbClr val="6E8080"/>
                </a:solidFill>
                <a:latin typeface="Lucida Sans Typewriter"/>
                <a:ea typeface="Courier New" charset="0"/>
                <a:cs typeface="Courier New" charset="0"/>
              </a:rPr>
              <a:t>a[i][j</a:t>
            </a:r>
            <a:r>
              <a:rPr lang="en-US" sz="2000" dirty="0" smtClean="0">
                <a:solidFill>
                  <a:srgbClr val="6E8080"/>
                </a:solidFill>
                <a:latin typeface="Lucida Sans Typewriter"/>
                <a:ea typeface="Courier New" charset="0"/>
                <a:cs typeface="Courier New" charset="0"/>
              </a:rPr>
              <a:t>] == value) { return true; }</a:t>
            </a:r>
          </a:p>
          <a:p>
            <a:pPr lvl="1">
              <a:spcBef>
                <a:spcPts val="0"/>
              </a:spcBef>
              <a:buNone/>
            </a:pPr>
            <a:r>
              <a:rPr lang="en-US" sz="2000" dirty="0" smtClean="0">
                <a:solidFill>
                  <a:srgbClr val="6E8080"/>
                </a:solidFill>
                <a:latin typeface="Lucida Sans Typewriter"/>
                <a:ea typeface="Courier New" charset="0"/>
                <a:cs typeface="Courier New" charset="0"/>
              </a:rPr>
              <a:t>   }</a:t>
            </a:r>
          </a:p>
          <a:p>
            <a:pPr lvl="1">
              <a:spcBef>
                <a:spcPts val="0"/>
              </a:spcBef>
              <a:buNone/>
            </a:pPr>
            <a:r>
              <a:rPr lang="en-US" sz="2000" dirty="0" smtClean="0">
                <a:solidFill>
                  <a:srgbClr val="6E8080"/>
                </a:solidFill>
                <a:latin typeface="Lucida Sans Typewriter"/>
                <a:ea typeface="Courier New" charset="0"/>
                <a:cs typeface="Courier New" charset="0"/>
              </a:rPr>
              <a:t>}</a:t>
            </a:r>
          </a:p>
          <a:p>
            <a:pPr lvl="1">
              <a:spcBef>
                <a:spcPts val="0"/>
              </a:spcBef>
              <a:buNone/>
            </a:pPr>
            <a:r>
              <a:rPr lang="en-US" sz="2000" dirty="0" smtClean="0">
                <a:solidFill>
                  <a:srgbClr val="6E8080"/>
                </a:solidFill>
                <a:latin typeface="Lucida Sans Typewriter"/>
                <a:ea typeface="Courier New" charset="0"/>
                <a:cs typeface="Courier New" charset="0"/>
              </a:rPr>
              <a:t>return false;</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Self Check 14.26</a:t>
            </a:r>
            <a:endParaRPr lang="en-US" dirty="0"/>
          </a:p>
        </p:txBody>
      </p:sp>
      <p:sp>
        <p:nvSpPr>
          <p:cNvPr id="8" name="Content Placeholder 5"/>
          <p:cNvSpPr>
            <a:spLocks noGrp="1"/>
          </p:cNvSpPr>
          <p:nvPr>
            <p:ph idx="4294967295"/>
          </p:nvPr>
        </p:nvSpPr>
        <p:spPr>
          <a:xfrm>
            <a:off x="599372" y="2747944"/>
            <a:ext cx="8535664" cy="2096311"/>
          </a:xfrm>
        </p:spPr>
        <p:txBody>
          <a:bodyPr>
            <a:normAutofit lnSpcReduction="10000"/>
          </a:bodyPr>
          <a:lstStyle/>
          <a:p>
            <a:pPr>
              <a:buNone/>
            </a:pPr>
            <a:r>
              <a:rPr lang="en-US" b="1" dirty="0" smtClean="0"/>
              <a:t>Answer:</a:t>
            </a:r>
            <a:r>
              <a:rPr lang="en-US" dirty="0" smtClean="0"/>
              <a:t> Because an </a:t>
            </a:r>
            <a:r>
              <a:rPr lang="en-US" i="1" dirty="0" err="1" smtClean="0"/>
              <a:t>n</a:t>
            </a:r>
            <a:r>
              <a:rPr lang="en-US" dirty="0" smtClean="0"/>
              <a:t> × </a:t>
            </a:r>
            <a:r>
              <a:rPr lang="en-US" i="1" dirty="0" err="1" smtClean="0"/>
              <a:t>n</a:t>
            </a:r>
            <a:r>
              <a:rPr lang="en-US" dirty="0" smtClean="0"/>
              <a:t> array has </a:t>
            </a:r>
            <a:r>
              <a:rPr lang="en-US" i="1" dirty="0" err="1" smtClean="0"/>
              <a:t>m</a:t>
            </a:r>
            <a:r>
              <a:rPr lang="en-US" dirty="0" smtClean="0"/>
              <a:t> = </a:t>
            </a:r>
            <a:r>
              <a:rPr lang="en-US" i="1" dirty="0" smtClean="0"/>
              <a:t>n</a:t>
            </a:r>
            <a:r>
              <a:rPr lang="en-US" dirty="0" smtClean="0"/>
              <a:t>² elements, and the algorithm in Section 14.7.4, when applied to an array with </a:t>
            </a:r>
            <a:r>
              <a:rPr lang="en-US" i="1" dirty="0" err="1" smtClean="0"/>
              <a:t>m</a:t>
            </a:r>
            <a:r>
              <a:rPr lang="en-US" dirty="0" smtClean="0"/>
              <a:t> elements, is </a:t>
            </a:r>
            <a:r>
              <a:rPr lang="en-US" i="1" dirty="0" err="1" smtClean="0"/>
              <a:t>O</a:t>
            </a:r>
            <a:r>
              <a:rPr lang="en-US" dirty="0" err="1" smtClean="0"/>
              <a:t>(</a:t>
            </a:r>
            <a:r>
              <a:rPr lang="en-US" i="1" dirty="0" err="1" smtClean="0"/>
              <a:t>m</a:t>
            </a:r>
            <a:r>
              <a:rPr lang="en-US" dirty="0" smtClean="0"/>
              <a:t> </a:t>
            </a:r>
            <a:r>
              <a:rPr lang="en-US" dirty="0" err="1" smtClean="0"/>
              <a:t>log(</a:t>
            </a:r>
            <a:r>
              <a:rPr lang="en-US" i="1" dirty="0" err="1" smtClean="0"/>
              <a:t>m</a:t>
            </a:r>
            <a:r>
              <a:rPr lang="en-US" dirty="0" smtClean="0"/>
              <a:t>)), we have an </a:t>
            </a:r>
            <a:r>
              <a:rPr lang="en-US" i="1" dirty="0" smtClean="0"/>
              <a:t>O</a:t>
            </a:r>
            <a:r>
              <a:rPr lang="en-US" dirty="0" smtClean="0"/>
              <a:t>(</a:t>
            </a:r>
            <a:r>
              <a:rPr lang="en-US" i="1" dirty="0" smtClean="0"/>
              <a:t>n</a:t>
            </a:r>
            <a:r>
              <a:rPr lang="en-US" dirty="0" smtClean="0"/>
              <a:t>²log(</a:t>
            </a:r>
            <a:r>
              <a:rPr lang="en-US" i="1" dirty="0" smtClean="0"/>
              <a:t>n</a:t>
            </a:r>
            <a:r>
              <a:rPr lang="en-US" dirty="0" smtClean="0"/>
              <a:t>)) algorithm. Recall that log(</a:t>
            </a:r>
            <a:r>
              <a:rPr lang="en-US" i="1" dirty="0" smtClean="0"/>
              <a:t>n</a:t>
            </a:r>
            <a:r>
              <a:rPr lang="en-US" dirty="0" smtClean="0"/>
              <a:t>²) = 2 </a:t>
            </a:r>
            <a:r>
              <a:rPr lang="en-US" dirty="0" err="1" smtClean="0"/>
              <a:t>log(</a:t>
            </a:r>
            <a:r>
              <a:rPr lang="en-US" i="1" dirty="0" err="1" smtClean="0"/>
              <a:t>n</a:t>
            </a:r>
            <a:r>
              <a:rPr lang="en-US" dirty="0" smtClean="0"/>
              <a:t>), and the factor of 2 is irrelevant in the big-Oh notation. </a:t>
            </a:r>
            <a:endParaRPr lang="en-US" dirty="0"/>
          </a:p>
        </p:txBody>
      </p:sp>
      <p:sp>
        <p:nvSpPr>
          <p:cNvPr id="9" name="Content Placeholder 5"/>
          <p:cNvSpPr>
            <a:spLocks noGrp="1"/>
          </p:cNvSpPr>
          <p:nvPr>
            <p:ph idx="4294967295"/>
          </p:nvPr>
        </p:nvSpPr>
        <p:spPr>
          <a:xfrm>
            <a:off x="0" y="958814"/>
            <a:ext cx="9135036" cy="1225845"/>
          </a:xfrm>
        </p:spPr>
        <p:txBody>
          <a:bodyPr/>
          <a:lstStyle/>
          <a:p>
            <a:pPr>
              <a:buNone/>
            </a:pPr>
            <a:r>
              <a:rPr lang="en-US" dirty="0" smtClean="0"/>
              <a:t>	If you apply the algorithm of Section 14.7.4 to an </a:t>
            </a:r>
            <a:r>
              <a:rPr lang="en-US" i="1" dirty="0" smtClean="0"/>
              <a:t>n</a:t>
            </a:r>
            <a:r>
              <a:rPr lang="en-US" dirty="0" smtClean="0"/>
              <a:t> × </a:t>
            </a:r>
            <a:r>
              <a:rPr lang="en-US" i="1" dirty="0" smtClean="0"/>
              <a:t>n</a:t>
            </a:r>
            <a:r>
              <a:rPr lang="en-US" dirty="0" smtClean="0"/>
              <a:t> array, what is the big-Oh efficiency of finding the most frequent element in terms of </a:t>
            </a:r>
            <a:r>
              <a:rPr lang="en-US" i="1" dirty="0" smtClean="0"/>
              <a:t>n</a:t>
            </a:r>
            <a:r>
              <a:rPr lang="en-US" dirty="0" smtClean="0"/>
              <a:t>? </a:t>
            </a:r>
            <a:endParaRPr lang="en-US" sz="2000" dirty="0" smtClean="0">
              <a:solidFill>
                <a:srgbClr val="6E8080"/>
              </a:solidFill>
              <a:latin typeface="Lucida Sans Typewriter"/>
              <a:ea typeface="Courier New" charset="0"/>
              <a:cs typeface="Courier New" charset="0"/>
            </a:endParaRP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wrap="none">
            <a:noAutofit/>
          </a:bodyPr>
          <a:lstStyle/>
          <a:p>
            <a:r>
              <a:rPr lang="en-US" sz="2400" dirty="0" smtClean="0"/>
              <a:t>Sorting and Searching in the Java Library - Sorting</a:t>
            </a:r>
            <a:endParaRPr lang="en-US" sz="2400" dirty="0"/>
          </a:p>
        </p:txBody>
      </p:sp>
      <p:sp>
        <p:nvSpPr>
          <p:cNvPr id="3" name="Content Placeholder 2"/>
          <p:cNvSpPr>
            <a:spLocks noGrp="1"/>
          </p:cNvSpPr>
          <p:nvPr>
            <p:ph idx="4294967295"/>
          </p:nvPr>
        </p:nvSpPr>
        <p:spPr>
          <a:xfrm>
            <a:off x="9525" y="921456"/>
            <a:ext cx="9134475" cy="5664807"/>
          </a:xfrm>
        </p:spPr>
        <p:txBody>
          <a:bodyPr/>
          <a:lstStyle/>
          <a:p>
            <a:r>
              <a:rPr lang="en-US" dirty="0" smtClean="0"/>
              <a:t>You do not need to write sorting and searching algorithms </a:t>
            </a:r>
          </a:p>
          <a:p>
            <a:pPr lvl="1"/>
            <a:r>
              <a:rPr lang="en-US" dirty="0" smtClean="0"/>
              <a:t>Use methods in the Arrays and Collections classes</a:t>
            </a:r>
          </a:p>
          <a:p>
            <a:r>
              <a:rPr lang="en-US" dirty="0" smtClean="0"/>
              <a:t>The </a:t>
            </a:r>
            <a:r>
              <a:rPr lang="en-US" dirty="0" smtClean="0">
                <a:solidFill>
                  <a:srgbClr val="6E8080"/>
                </a:solidFill>
                <a:latin typeface="Lucida Sans Typewriter"/>
                <a:ea typeface="Courier New" charset="0"/>
                <a:cs typeface="Courier New" charset="0"/>
              </a:rPr>
              <a:t>Arrays</a:t>
            </a:r>
            <a:r>
              <a:rPr lang="en-US" dirty="0" smtClean="0"/>
              <a:t> class contains static sort methods. </a:t>
            </a:r>
          </a:p>
          <a:p>
            <a:r>
              <a:rPr lang="en-US" dirty="0" smtClean="0"/>
              <a:t>To sort an array of integers:</a:t>
            </a:r>
          </a:p>
          <a:p>
            <a:pPr lvl="1">
              <a:spcBef>
                <a:spcPts val="0"/>
              </a:spcBef>
              <a:buNone/>
            </a:pPr>
            <a:r>
              <a:rPr lang="en-US" dirty="0" err="1" smtClean="0">
                <a:solidFill>
                  <a:srgbClr val="6E8080"/>
                </a:solidFill>
                <a:latin typeface="Lucida Sans Typewriter"/>
                <a:ea typeface="Courier New" charset="0"/>
                <a:cs typeface="Courier New" charset="0"/>
              </a:rPr>
              <a:t>int</a:t>
            </a:r>
            <a:r>
              <a:rPr lang="en-US" dirty="0" smtClean="0">
                <a:solidFill>
                  <a:srgbClr val="6E8080"/>
                </a:solidFill>
                <a:latin typeface="Lucida Sans Typewriter"/>
                <a:ea typeface="Courier New" charset="0"/>
                <a:cs typeface="Courier New" charset="0"/>
              </a:rPr>
              <a:t>[] a = . . . ;</a:t>
            </a:r>
          </a:p>
          <a:p>
            <a:pPr lvl="1">
              <a:spcBef>
                <a:spcPts val="0"/>
              </a:spcBef>
              <a:buNone/>
            </a:pPr>
            <a:r>
              <a:rPr lang="en-US" dirty="0" err="1" smtClean="0">
                <a:solidFill>
                  <a:srgbClr val="6E8080"/>
                </a:solidFill>
                <a:latin typeface="Lucida Sans Typewriter"/>
                <a:ea typeface="Courier New" charset="0"/>
                <a:cs typeface="Courier New" charset="0"/>
              </a:rPr>
              <a:t>Arrays.sort(a</a:t>
            </a:r>
            <a:r>
              <a:rPr lang="en-US" dirty="0" smtClean="0">
                <a:solidFill>
                  <a:srgbClr val="6E8080"/>
                </a:solidFill>
                <a:latin typeface="Lucida Sans Typewriter"/>
                <a:ea typeface="Courier New" charset="0"/>
                <a:cs typeface="Courier New" charset="0"/>
              </a:rPr>
              <a:t>); </a:t>
            </a:r>
          </a:p>
          <a:p>
            <a:pPr lvl="1"/>
            <a:r>
              <a:rPr lang="en-US" dirty="0" smtClean="0"/>
              <a:t>That sort method uses the </a:t>
            </a:r>
            <a:r>
              <a:rPr lang="en-US" dirty="0" err="1" smtClean="0"/>
              <a:t>Quicksort</a:t>
            </a:r>
            <a:r>
              <a:rPr lang="en-US" dirty="0" smtClean="0"/>
              <a:t> algorithm (see Special Topic 14.3). </a:t>
            </a:r>
          </a:p>
          <a:p>
            <a:r>
              <a:rPr lang="en-US" dirty="0" smtClean="0"/>
              <a:t>To sort an </a:t>
            </a:r>
            <a:r>
              <a:rPr lang="en-US" dirty="0" err="1" smtClean="0">
                <a:solidFill>
                  <a:srgbClr val="6E8080"/>
                </a:solidFill>
                <a:latin typeface="Lucida Sans Typewriter"/>
                <a:ea typeface="Courier New" charset="0"/>
                <a:cs typeface="Courier New" charset="0"/>
              </a:rPr>
              <a:t>ArrayList</a:t>
            </a:r>
            <a:r>
              <a:rPr lang="en-US" dirty="0" smtClean="0"/>
              <a:t>, use </a:t>
            </a:r>
            <a:r>
              <a:rPr lang="en-US" dirty="0" err="1" smtClean="0">
                <a:solidFill>
                  <a:srgbClr val="6E8080"/>
                </a:solidFill>
                <a:latin typeface="Lucida Sans Typewriter"/>
                <a:ea typeface="Courier New" charset="0"/>
                <a:cs typeface="Courier New" charset="0"/>
              </a:rPr>
              <a:t>Collections.sort</a:t>
            </a:r>
            <a:endParaRPr lang="en-US" dirty="0" smtClean="0">
              <a:solidFill>
                <a:srgbClr val="6E8080"/>
              </a:solidFill>
              <a:latin typeface="Lucida Sans Typewriter"/>
              <a:ea typeface="Courier New" charset="0"/>
              <a:cs typeface="Courier New" charset="0"/>
            </a:endParaRPr>
          </a:p>
          <a:p>
            <a:pPr lvl="1">
              <a:spcBef>
                <a:spcPts val="0"/>
              </a:spcBef>
              <a:buNone/>
            </a:pPr>
            <a:r>
              <a:rPr lang="en-US" dirty="0" smtClean="0"/>
              <a:t> </a:t>
            </a:r>
            <a:r>
              <a:rPr lang="en-US" dirty="0" err="1" smtClean="0">
                <a:solidFill>
                  <a:srgbClr val="6E8080"/>
                </a:solidFill>
                <a:latin typeface="Lucida Sans Typewriter"/>
                <a:ea typeface="Courier New" charset="0"/>
                <a:cs typeface="Courier New" charset="0"/>
              </a:rPr>
              <a:t>ArrayList</a:t>
            </a:r>
            <a:r>
              <a:rPr lang="en-US" dirty="0" smtClean="0">
                <a:solidFill>
                  <a:srgbClr val="6E8080"/>
                </a:solidFill>
                <a:latin typeface="Lucida Sans Typewriter"/>
                <a:ea typeface="Courier New" charset="0"/>
                <a:cs typeface="Courier New" charset="0"/>
              </a:rPr>
              <a:t>&lt;String&gt; names = . . .;</a:t>
            </a:r>
          </a:p>
          <a:p>
            <a:pPr lvl="1">
              <a:spcBef>
                <a:spcPts val="0"/>
              </a:spcBef>
              <a:buNone/>
            </a:pPr>
            <a:r>
              <a:rPr lang="en-US" dirty="0" err="1" smtClean="0">
                <a:solidFill>
                  <a:srgbClr val="6E8080"/>
                </a:solidFill>
                <a:latin typeface="Lucida Sans Typewriter"/>
                <a:ea typeface="Courier New" charset="0"/>
                <a:cs typeface="Courier New" charset="0"/>
              </a:rPr>
              <a:t>Collections.sort(names</a:t>
            </a:r>
            <a:r>
              <a:rPr lang="en-US" dirty="0" smtClean="0">
                <a:solidFill>
                  <a:srgbClr val="6E8080"/>
                </a:solidFill>
                <a:latin typeface="Lucida Sans Typewriter"/>
                <a:ea typeface="Courier New" charset="0"/>
                <a:cs typeface="Courier New" charset="0"/>
              </a:rPr>
              <a:t>); </a:t>
            </a:r>
          </a:p>
          <a:p>
            <a:pPr lvl="1"/>
            <a:r>
              <a:rPr lang="en-US" dirty="0" smtClean="0"/>
              <a:t>Uses merge sort algorithm</a:t>
            </a:r>
            <a:endParaRPr lang="en-US" dirty="0"/>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wrap="none">
            <a:noAutofit/>
          </a:bodyPr>
          <a:lstStyle/>
          <a:p>
            <a:r>
              <a:rPr lang="en-US" sz="2400" dirty="0" smtClean="0"/>
              <a:t>Sorting and Searching in the Java Library – Binary Search</a:t>
            </a:r>
            <a:endParaRPr lang="en-US" sz="2400" dirty="0"/>
          </a:p>
        </p:txBody>
      </p:sp>
      <p:sp>
        <p:nvSpPr>
          <p:cNvPr id="3" name="Content Placeholder 2"/>
          <p:cNvSpPr>
            <a:spLocks noGrp="1"/>
          </p:cNvSpPr>
          <p:nvPr>
            <p:ph idx="4294967295"/>
          </p:nvPr>
        </p:nvSpPr>
        <p:spPr>
          <a:xfrm>
            <a:off x="9525" y="921456"/>
            <a:ext cx="9134475" cy="5664807"/>
          </a:xfrm>
        </p:spPr>
        <p:txBody>
          <a:bodyPr/>
          <a:lstStyle/>
          <a:p>
            <a:r>
              <a:rPr lang="en-US" dirty="0" smtClean="0">
                <a:solidFill>
                  <a:srgbClr val="6E8080"/>
                </a:solidFill>
                <a:latin typeface="Lucida Sans Typewriter"/>
                <a:ea typeface="Courier New" charset="0"/>
                <a:cs typeface="Courier New" charset="0"/>
              </a:rPr>
              <a:t>Arrays</a:t>
            </a:r>
            <a:r>
              <a:rPr lang="en-US" dirty="0" smtClean="0"/>
              <a:t> and </a:t>
            </a:r>
            <a:r>
              <a:rPr lang="en-US" dirty="0" smtClean="0">
                <a:solidFill>
                  <a:srgbClr val="6E8080"/>
                </a:solidFill>
                <a:latin typeface="Lucida Sans Typewriter"/>
                <a:ea typeface="Courier New" charset="0"/>
                <a:cs typeface="Courier New" charset="0"/>
              </a:rPr>
              <a:t>Collections</a:t>
            </a:r>
            <a:r>
              <a:rPr lang="en-US" dirty="0" smtClean="0"/>
              <a:t> classes contain static </a:t>
            </a:r>
            <a:r>
              <a:rPr lang="en-US" dirty="0" err="1" smtClean="0">
                <a:solidFill>
                  <a:srgbClr val="6E8080"/>
                </a:solidFill>
                <a:latin typeface="Lucida Sans Typewriter"/>
                <a:ea typeface="Courier New" charset="0"/>
                <a:cs typeface="Courier New" charset="0"/>
              </a:rPr>
              <a:t>binarySearch</a:t>
            </a:r>
            <a:r>
              <a:rPr lang="en-US" dirty="0" smtClean="0"/>
              <a:t> methods. </a:t>
            </a:r>
          </a:p>
          <a:p>
            <a:pPr lvl="1"/>
            <a:r>
              <a:rPr lang="en-US" dirty="0" smtClean="0"/>
              <a:t>If the element is not found, returns -</a:t>
            </a:r>
            <a:r>
              <a:rPr lang="en-US" i="1" dirty="0" err="1" smtClean="0"/>
              <a:t>k</a:t>
            </a:r>
            <a:r>
              <a:rPr lang="en-US" dirty="0" smtClean="0"/>
              <a:t> - 1</a:t>
            </a:r>
          </a:p>
          <a:p>
            <a:pPr lvl="1"/>
            <a:r>
              <a:rPr lang="en-US" dirty="0" smtClean="0"/>
              <a:t>Where </a:t>
            </a:r>
            <a:r>
              <a:rPr lang="en-US" i="1" dirty="0" err="1" smtClean="0"/>
              <a:t>k</a:t>
            </a:r>
            <a:r>
              <a:rPr lang="en-US" dirty="0" smtClean="0"/>
              <a:t> is the position before which the element should be inserted</a:t>
            </a:r>
          </a:p>
          <a:p>
            <a:r>
              <a:rPr lang="en-US" dirty="0" smtClean="0"/>
              <a:t>For example</a:t>
            </a:r>
          </a:p>
          <a:p>
            <a:pPr lvl="1">
              <a:spcBef>
                <a:spcPts val="0"/>
              </a:spcBef>
              <a:buNone/>
            </a:pPr>
            <a:r>
              <a:rPr lang="en-US" dirty="0" err="1" smtClean="0">
                <a:solidFill>
                  <a:srgbClr val="6E8080"/>
                </a:solidFill>
                <a:latin typeface="Lucida Sans Typewriter"/>
                <a:ea typeface="Courier New" charset="0"/>
                <a:cs typeface="Courier New" charset="0"/>
              </a:rPr>
              <a:t>int</a:t>
            </a:r>
            <a:r>
              <a:rPr lang="en-US" dirty="0" smtClean="0">
                <a:solidFill>
                  <a:srgbClr val="6E8080"/>
                </a:solidFill>
                <a:latin typeface="Lucida Sans Typewriter"/>
                <a:ea typeface="Courier New" charset="0"/>
                <a:cs typeface="Courier New" charset="0"/>
              </a:rPr>
              <a:t>[] a = { 1, 4, 9 };</a:t>
            </a:r>
          </a:p>
          <a:p>
            <a:pPr lvl="1">
              <a:spcBef>
                <a:spcPts val="0"/>
              </a:spcBef>
              <a:buNone/>
            </a:pPr>
            <a:r>
              <a:rPr lang="en-US" dirty="0" err="1" smtClean="0">
                <a:solidFill>
                  <a:srgbClr val="6E8080"/>
                </a:solidFill>
                <a:latin typeface="Lucida Sans Typewriter"/>
                <a:ea typeface="Courier New" charset="0"/>
                <a:cs typeface="Courier New" charset="0"/>
              </a:rPr>
              <a:t>int</a:t>
            </a:r>
            <a:r>
              <a:rPr lang="en-US" dirty="0" smtClean="0">
                <a:solidFill>
                  <a:srgbClr val="6E8080"/>
                </a:solidFill>
                <a:latin typeface="Lucida Sans Typewriter"/>
                <a:ea typeface="Courier New" charset="0"/>
                <a:cs typeface="Courier New" charset="0"/>
              </a:rPr>
              <a:t> </a:t>
            </a:r>
            <a:r>
              <a:rPr lang="en-US" dirty="0" err="1" smtClean="0">
                <a:solidFill>
                  <a:srgbClr val="6E8080"/>
                </a:solidFill>
                <a:latin typeface="Lucida Sans Typewriter"/>
                <a:ea typeface="Courier New" charset="0"/>
                <a:cs typeface="Courier New" charset="0"/>
              </a:rPr>
              <a:t>v</a:t>
            </a:r>
            <a:r>
              <a:rPr lang="en-US" dirty="0" smtClean="0">
                <a:solidFill>
                  <a:srgbClr val="6E8080"/>
                </a:solidFill>
                <a:latin typeface="Lucida Sans Typewriter"/>
                <a:ea typeface="Courier New" charset="0"/>
                <a:cs typeface="Courier New" charset="0"/>
              </a:rPr>
              <a:t> = 7;</a:t>
            </a:r>
          </a:p>
          <a:p>
            <a:pPr lvl="1">
              <a:spcBef>
                <a:spcPts val="0"/>
              </a:spcBef>
              <a:buNone/>
            </a:pPr>
            <a:r>
              <a:rPr lang="en-US" dirty="0" err="1" smtClean="0">
                <a:solidFill>
                  <a:srgbClr val="6E8080"/>
                </a:solidFill>
                <a:latin typeface="Lucida Sans Typewriter"/>
                <a:ea typeface="Courier New" charset="0"/>
                <a:cs typeface="Courier New" charset="0"/>
              </a:rPr>
              <a:t>int</a:t>
            </a:r>
            <a:r>
              <a:rPr lang="en-US" dirty="0" smtClean="0">
                <a:solidFill>
                  <a:srgbClr val="6E8080"/>
                </a:solidFill>
                <a:latin typeface="Lucida Sans Typewriter"/>
                <a:ea typeface="Courier New" charset="0"/>
                <a:cs typeface="Courier New" charset="0"/>
              </a:rPr>
              <a:t> pos = </a:t>
            </a:r>
            <a:r>
              <a:rPr lang="en-US" dirty="0" err="1" smtClean="0">
                <a:solidFill>
                  <a:srgbClr val="6E8080"/>
                </a:solidFill>
                <a:latin typeface="Lucida Sans Typewriter"/>
                <a:ea typeface="Courier New" charset="0"/>
                <a:cs typeface="Courier New" charset="0"/>
              </a:rPr>
              <a:t>Arrays.binarySearch(a</a:t>
            </a:r>
            <a:r>
              <a:rPr lang="en-US" dirty="0" smtClean="0">
                <a:solidFill>
                  <a:srgbClr val="6E8080"/>
                </a:solidFill>
                <a:latin typeface="Lucida Sans Typewriter"/>
                <a:ea typeface="Courier New" charset="0"/>
                <a:cs typeface="Courier New" charset="0"/>
              </a:rPr>
              <a:t>, </a:t>
            </a:r>
            <a:r>
              <a:rPr lang="en-US" dirty="0" err="1" smtClean="0">
                <a:solidFill>
                  <a:srgbClr val="6E8080"/>
                </a:solidFill>
                <a:latin typeface="Lucida Sans Typewriter"/>
                <a:ea typeface="Courier New" charset="0"/>
                <a:cs typeface="Courier New" charset="0"/>
              </a:rPr>
              <a:t>v</a:t>
            </a:r>
            <a:r>
              <a:rPr lang="en-US" dirty="0" smtClean="0">
                <a:solidFill>
                  <a:srgbClr val="6E8080"/>
                </a:solidFill>
                <a:latin typeface="Lucida Sans Typewriter"/>
                <a:ea typeface="Courier New" charset="0"/>
                <a:cs typeface="Courier New" charset="0"/>
              </a:rPr>
              <a:t>);</a:t>
            </a:r>
          </a:p>
          <a:p>
            <a:pPr lvl="1">
              <a:spcBef>
                <a:spcPts val="0"/>
              </a:spcBef>
              <a:buNone/>
            </a:pPr>
            <a:r>
              <a:rPr lang="en-US" dirty="0" smtClean="0">
                <a:solidFill>
                  <a:srgbClr val="6E8080"/>
                </a:solidFill>
                <a:latin typeface="Lucida Sans Typewriter"/>
                <a:ea typeface="Courier New" charset="0"/>
                <a:cs typeface="Courier New" charset="0"/>
              </a:rPr>
              <a:t>// Returns –3; </a:t>
            </a:r>
            <a:r>
              <a:rPr lang="en-US" dirty="0" err="1" smtClean="0">
                <a:solidFill>
                  <a:srgbClr val="6E8080"/>
                </a:solidFill>
                <a:latin typeface="Lucida Sans Typewriter"/>
                <a:ea typeface="Courier New" charset="0"/>
                <a:cs typeface="Courier New" charset="0"/>
              </a:rPr>
              <a:t>v</a:t>
            </a:r>
            <a:r>
              <a:rPr lang="en-US" dirty="0" smtClean="0">
                <a:solidFill>
                  <a:srgbClr val="6E8080"/>
                </a:solidFill>
                <a:latin typeface="Lucida Sans Typewriter"/>
                <a:ea typeface="Courier New" charset="0"/>
                <a:cs typeface="Courier New" charset="0"/>
              </a:rPr>
              <a:t> should be inserted before position 2</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wrap="none">
            <a:noAutofit/>
          </a:bodyPr>
          <a:lstStyle/>
          <a:p>
            <a:r>
              <a:rPr lang="en-US" dirty="0" smtClean="0"/>
              <a:t>Comparing Objects</a:t>
            </a:r>
            <a:endParaRPr lang="en-US" dirty="0"/>
          </a:p>
        </p:txBody>
      </p:sp>
      <p:sp>
        <p:nvSpPr>
          <p:cNvPr id="3" name="Content Placeholder 2"/>
          <p:cNvSpPr>
            <a:spLocks noGrp="1"/>
          </p:cNvSpPr>
          <p:nvPr>
            <p:ph idx="4294967295"/>
          </p:nvPr>
        </p:nvSpPr>
        <p:spPr>
          <a:xfrm>
            <a:off x="9525" y="921456"/>
            <a:ext cx="9134475" cy="5664807"/>
          </a:xfrm>
        </p:spPr>
        <p:txBody>
          <a:bodyPr/>
          <a:lstStyle/>
          <a:p>
            <a:r>
              <a:rPr lang="en-US" dirty="0" err="1" smtClean="0">
                <a:solidFill>
                  <a:srgbClr val="6E8080"/>
                </a:solidFill>
                <a:latin typeface="Lucida Sans Typewriter"/>
                <a:ea typeface="Courier New" charset="0"/>
                <a:cs typeface="Courier New" charset="0"/>
              </a:rPr>
              <a:t>Arrays.sort</a:t>
            </a:r>
            <a:r>
              <a:rPr lang="en-US" dirty="0" smtClean="0"/>
              <a:t> sorts objects of classes that implement </a:t>
            </a:r>
            <a:r>
              <a:rPr lang="en-US" dirty="0" smtClean="0">
                <a:solidFill>
                  <a:srgbClr val="6E8080"/>
                </a:solidFill>
                <a:latin typeface="Lucida Sans Typewriter"/>
                <a:ea typeface="Courier New" charset="0"/>
                <a:cs typeface="Courier New" charset="0"/>
              </a:rPr>
              <a:t>Comparable</a:t>
            </a:r>
            <a:r>
              <a:rPr lang="en-US" dirty="0" smtClean="0"/>
              <a:t> interface:</a:t>
            </a:r>
          </a:p>
          <a:p>
            <a:pPr lvl="1">
              <a:spcBef>
                <a:spcPts val="0"/>
              </a:spcBef>
              <a:buNone/>
            </a:pPr>
            <a:r>
              <a:rPr lang="en-US" dirty="0" smtClean="0">
                <a:solidFill>
                  <a:srgbClr val="6E8080"/>
                </a:solidFill>
                <a:latin typeface="Lucida Sans Typewriter"/>
                <a:ea typeface="Courier New" charset="0"/>
                <a:cs typeface="Courier New" charset="0"/>
              </a:rPr>
              <a:t>public interface Comparable</a:t>
            </a:r>
          </a:p>
          <a:p>
            <a:pPr lvl="1">
              <a:spcBef>
                <a:spcPts val="0"/>
              </a:spcBef>
              <a:buNone/>
            </a:pPr>
            <a:r>
              <a:rPr lang="en-US" dirty="0" smtClean="0">
                <a:solidFill>
                  <a:srgbClr val="6E8080"/>
                </a:solidFill>
                <a:latin typeface="Lucida Sans Typewriter"/>
                <a:ea typeface="Courier New" charset="0"/>
                <a:cs typeface="Courier New" charset="0"/>
              </a:rPr>
              <a:t>{</a:t>
            </a:r>
          </a:p>
          <a:p>
            <a:pPr lvl="1">
              <a:spcBef>
                <a:spcPts val="0"/>
              </a:spcBef>
              <a:buNone/>
            </a:pPr>
            <a:r>
              <a:rPr lang="en-US" dirty="0" smtClean="0">
                <a:solidFill>
                  <a:srgbClr val="6E8080"/>
                </a:solidFill>
                <a:latin typeface="Lucida Sans Typewriter"/>
                <a:ea typeface="Courier New" charset="0"/>
                <a:cs typeface="Courier New" charset="0"/>
              </a:rPr>
              <a:t>   </a:t>
            </a:r>
            <a:r>
              <a:rPr lang="en-US" dirty="0" err="1" smtClean="0">
                <a:solidFill>
                  <a:srgbClr val="6E8080"/>
                </a:solidFill>
                <a:latin typeface="Lucida Sans Typewriter"/>
                <a:ea typeface="Courier New" charset="0"/>
                <a:cs typeface="Courier New" charset="0"/>
              </a:rPr>
              <a:t>int</a:t>
            </a:r>
            <a:r>
              <a:rPr lang="en-US" dirty="0" smtClean="0">
                <a:solidFill>
                  <a:srgbClr val="6E8080"/>
                </a:solidFill>
                <a:latin typeface="Lucida Sans Typewriter"/>
                <a:ea typeface="Courier New" charset="0"/>
                <a:cs typeface="Courier New" charset="0"/>
              </a:rPr>
              <a:t> </a:t>
            </a:r>
            <a:r>
              <a:rPr lang="en-US" dirty="0" err="1" smtClean="0">
                <a:solidFill>
                  <a:srgbClr val="6E8080"/>
                </a:solidFill>
                <a:latin typeface="Lucida Sans Typewriter"/>
                <a:ea typeface="Courier New" charset="0"/>
                <a:cs typeface="Courier New" charset="0"/>
              </a:rPr>
              <a:t>compareTo(Object</a:t>
            </a:r>
            <a:r>
              <a:rPr lang="en-US" dirty="0" smtClean="0">
                <a:solidFill>
                  <a:srgbClr val="6E8080"/>
                </a:solidFill>
                <a:latin typeface="Lucida Sans Typewriter"/>
                <a:ea typeface="Courier New" charset="0"/>
                <a:cs typeface="Courier New" charset="0"/>
              </a:rPr>
              <a:t> </a:t>
            </a:r>
            <a:r>
              <a:rPr lang="en-US" dirty="0" err="1" smtClean="0">
                <a:solidFill>
                  <a:srgbClr val="6E8080"/>
                </a:solidFill>
                <a:latin typeface="Lucida Sans Typewriter"/>
                <a:ea typeface="Courier New" charset="0"/>
                <a:cs typeface="Courier New" charset="0"/>
              </a:rPr>
              <a:t>otherObject</a:t>
            </a:r>
            <a:r>
              <a:rPr lang="en-US" dirty="0" smtClean="0">
                <a:solidFill>
                  <a:srgbClr val="6E8080"/>
                </a:solidFill>
                <a:latin typeface="Lucida Sans Typewriter"/>
                <a:ea typeface="Courier New" charset="0"/>
                <a:cs typeface="Courier New" charset="0"/>
              </a:rPr>
              <a:t>);</a:t>
            </a:r>
          </a:p>
          <a:p>
            <a:pPr lvl="1">
              <a:spcBef>
                <a:spcPts val="0"/>
              </a:spcBef>
              <a:buNone/>
            </a:pPr>
            <a:r>
              <a:rPr lang="en-US" dirty="0" smtClean="0">
                <a:solidFill>
                  <a:srgbClr val="6E8080"/>
                </a:solidFill>
                <a:latin typeface="Lucida Sans Typewriter"/>
                <a:ea typeface="Courier New" charset="0"/>
                <a:cs typeface="Courier New" charset="0"/>
              </a:rPr>
              <a:t>} </a:t>
            </a:r>
          </a:p>
          <a:p>
            <a:r>
              <a:rPr lang="en-US" dirty="0" smtClean="0"/>
              <a:t>The call </a:t>
            </a:r>
            <a:r>
              <a:rPr lang="en-US" dirty="0" err="1" smtClean="0">
                <a:solidFill>
                  <a:srgbClr val="6E8080"/>
                </a:solidFill>
                <a:latin typeface="Lucida Sans Typewriter"/>
                <a:ea typeface="Courier New" charset="0"/>
                <a:cs typeface="Courier New" charset="0"/>
              </a:rPr>
              <a:t>a.compareTo(b</a:t>
            </a:r>
            <a:r>
              <a:rPr lang="en-US" dirty="0" smtClean="0">
                <a:solidFill>
                  <a:srgbClr val="6E8080"/>
                </a:solidFill>
                <a:latin typeface="Lucida Sans Typewriter"/>
                <a:ea typeface="Courier New" charset="0"/>
                <a:cs typeface="Courier New" charset="0"/>
              </a:rPr>
              <a:t>)</a:t>
            </a:r>
            <a:r>
              <a:rPr lang="en-US" dirty="0" smtClean="0"/>
              <a:t> returns </a:t>
            </a:r>
          </a:p>
          <a:p>
            <a:pPr lvl="1"/>
            <a:r>
              <a:rPr lang="en-US" dirty="0" smtClean="0"/>
              <a:t>A negative number if </a:t>
            </a:r>
            <a:r>
              <a:rPr lang="en-US" dirty="0" smtClean="0">
                <a:solidFill>
                  <a:srgbClr val="6E8080"/>
                </a:solidFill>
                <a:latin typeface="Lucida Sans Typewriter"/>
                <a:ea typeface="Courier New" charset="0"/>
                <a:cs typeface="Courier New" charset="0"/>
              </a:rPr>
              <a:t>a</a:t>
            </a:r>
            <a:r>
              <a:rPr lang="en-US" dirty="0" smtClean="0"/>
              <a:t> should come before </a:t>
            </a:r>
            <a:r>
              <a:rPr lang="en-US" dirty="0" err="1" smtClean="0">
                <a:solidFill>
                  <a:srgbClr val="6E8080"/>
                </a:solidFill>
                <a:latin typeface="Lucida Sans Typewriter"/>
                <a:ea typeface="Courier New" charset="0"/>
                <a:cs typeface="Courier New" charset="0"/>
              </a:rPr>
              <a:t>b</a:t>
            </a:r>
            <a:r>
              <a:rPr lang="en-US" dirty="0" smtClean="0"/>
              <a:t> </a:t>
            </a:r>
          </a:p>
          <a:p>
            <a:pPr lvl="1"/>
            <a:r>
              <a:rPr lang="en-US" dirty="0" smtClean="0"/>
              <a:t>0 if </a:t>
            </a:r>
            <a:r>
              <a:rPr lang="en-US" dirty="0" smtClean="0">
                <a:solidFill>
                  <a:srgbClr val="6E8080"/>
                </a:solidFill>
                <a:latin typeface="Lucida Sans Typewriter"/>
                <a:ea typeface="Courier New" charset="0"/>
                <a:cs typeface="Courier New" charset="0"/>
              </a:rPr>
              <a:t>a</a:t>
            </a:r>
            <a:r>
              <a:rPr lang="en-US" dirty="0" smtClean="0"/>
              <a:t> and </a:t>
            </a:r>
            <a:r>
              <a:rPr lang="en-US" dirty="0" err="1" smtClean="0">
                <a:solidFill>
                  <a:srgbClr val="6E8080"/>
                </a:solidFill>
                <a:latin typeface="Lucida Sans Typewriter"/>
                <a:ea typeface="Courier New" charset="0"/>
                <a:cs typeface="Courier New" charset="0"/>
              </a:rPr>
              <a:t>b</a:t>
            </a:r>
            <a:r>
              <a:rPr lang="en-US" dirty="0" smtClean="0"/>
              <a:t> are the same </a:t>
            </a:r>
          </a:p>
          <a:p>
            <a:pPr lvl="1"/>
            <a:r>
              <a:rPr lang="en-US" dirty="0" smtClean="0"/>
              <a:t>A positive number otherwise </a:t>
            </a:r>
            <a:endParaRPr lang="en-US" dirty="0"/>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wrap="none">
            <a:noAutofit/>
          </a:bodyPr>
          <a:lstStyle/>
          <a:p>
            <a:r>
              <a:rPr lang="en-US" dirty="0" smtClean="0"/>
              <a:t>Comparing Objects</a:t>
            </a:r>
            <a:endParaRPr lang="en-US" dirty="0"/>
          </a:p>
        </p:txBody>
      </p:sp>
      <p:sp>
        <p:nvSpPr>
          <p:cNvPr id="3" name="Content Placeholder 2"/>
          <p:cNvSpPr>
            <a:spLocks noGrp="1"/>
          </p:cNvSpPr>
          <p:nvPr>
            <p:ph idx="4294967295"/>
          </p:nvPr>
        </p:nvSpPr>
        <p:spPr>
          <a:xfrm>
            <a:off x="9525" y="921456"/>
            <a:ext cx="9134475" cy="5664807"/>
          </a:xfrm>
        </p:spPr>
        <p:txBody>
          <a:bodyPr/>
          <a:lstStyle/>
          <a:p>
            <a:r>
              <a:rPr lang="en-US" dirty="0" smtClean="0"/>
              <a:t>Several classes in Java (e.g. </a:t>
            </a:r>
            <a:r>
              <a:rPr lang="en-US" dirty="0" smtClean="0">
                <a:solidFill>
                  <a:srgbClr val="6E8080"/>
                </a:solidFill>
                <a:latin typeface="Lucida Sans Typewriter"/>
                <a:ea typeface="Courier New" charset="0"/>
                <a:cs typeface="Courier New" charset="0"/>
              </a:rPr>
              <a:t>String</a:t>
            </a:r>
            <a:r>
              <a:rPr lang="en-US" dirty="0" smtClean="0"/>
              <a:t> and </a:t>
            </a:r>
            <a:r>
              <a:rPr lang="en-US" dirty="0" smtClean="0">
                <a:solidFill>
                  <a:srgbClr val="6E8080"/>
                </a:solidFill>
                <a:latin typeface="Lucida Sans Typewriter"/>
                <a:ea typeface="Courier New" charset="0"/>
                <a:cs typeface="Courier New" charset="0"/>
              </a:rPr>
              <a:t>Date</a:t>
            </a:r>
            <a:r>
              <a:rPr lang="en-US" dirty="0" smtClean="0"/>
              <a:t>) implement </a:t>
            </a:r>
            <a:r>
              <a:rPr lang="en-US" dirty="0" smtClean="0">
                <a:solidFill>
                  <a:srgbClr val="6E8080"/>
                </a:solidFill>
                <a:latin typeface="Lucida Sans Typewriter"/>
                <a:ea typeface="Courier New" charset="0"/>
                <a:cs typeface="Courier New" charset="0"/>
              </a:rPr>
              <a:t>Comparable</a:t>
            </a:r>
            <a:r>
              <a:rPr lang="en-US" dirty="0" smtClean="0"/>
              <a:t>.</a:t>
            </a:r>
          </a:p>
          <a:p>
            <a:r>
              <a:rPr lang="en-US" dirty="0" smtClean="0"/>
              <a:t>You can implement </a:t>
            </a:r>
            <a:r>
              <a:rPr lang="en-US" dirty="0" smtClean="0">
                <a:solidFill>
                  <a:srgbClr val="6E8080"/>
                </a:solidFill>
                <a:latin typeface="Lucida Sans Typewriter"/>
                <a:ea typeface="Courier New" charset="0"/>
                <a:cs typeface="Courier New" charset="0"/>
              </a:rPr>
              <a:t>Comparable</a:t>
            </a:r>
            <a:r>
              <a:rPr lang="en-US" dirty="0" smtClean="0"/>
              <a:t> interface for your own classes.</a:t>
            </a:r>
          </a:p>
          <a:p>
            <a:r>
              <a:rPr lang="en-US" dirty="0" smtClean="0"/>
              <a:t>The </a:t>
            </a:r>
            <a:r>
              <a:rPr lang="en-US" dirty="0" smtClean="0">
                <a:solidFill>
                  <a:srgbClr val="6E8080"/>
                </a:solidFill>
                <a:latin typeface="Lucida Sans Typewriter"/>
                <a:ea typeface="Courier New" charset="0"/>
                <a:cs typeface="Courier New" charset="0"/>
              </a:rPr>
              <a:t>Country</a:t>
            </a:r>
            <a:r>
              <a:rPr lang="en-US" dirty="0" smtClean="0"/>
              <a:t> class could implement </a:t>
            </a:r>
            <a:r>
              <a:rPr lang="en-US" dirty="0" smtClean="0">
                <a:solidFill>
                  <a:srgbClr val="6E8080"/>
                </a:solidFill>
                <a:latin typeface="Lucida Sans Typewriter"/>
                <a:ea typeface="Courier New" charset="0"/>
                <a:cs typeface="Courier New" charset="0"/>
              </a:rPr>
              <a:t>Comparable</a:t>
            </a:r>
            <a:r>
              <a:rPr lang="en-US" dirty="0" smtClean="0"/>
              <a:t>:</a:t>
            </a:r>
          </a:p>
          <a:p>
            <a:pPr lvl="1">
              <a:spcBef>
                <a:spcPts val="0"/>
              </a:spcBef>
              <a:buNone/>
            </a:pPr>
            <a:r>
              <a:rPr lang="en-US" dirty="0" smtClean="0">
                <a:solidFill>
                  <a:srgbClr val="6E8080"/>
                </a:solidFill>
                <a:latin typeface="Lucida Sans Typewriter"/>
                <a:ea typeface="Courier New" charset="0"/>
                <a:cs typeface="Courier New" charset="0"/>
              </a:rPr>
              <a:t>public class Country implements Comparable</a:t>
            </a:r>
          </a:p>
          <a:p>
            <a:pPr lvl="1">
              <a:spcBef>
                <a:spcPts val="0"/>
              </a:spcBef>
              <a:buNone/>
            </a:pPr>
            <a:r>
              <a:rPr lang="en-US" dirty="0" smtClean="0">
                <a:solidFill>
                  <a:srgbClr val="6E8080"/>
                </a:solidFill>
                <a:latin typeface="Lucida Sans Typewriter"/>
                <a:ea typeface="Courier New" charset="0"/>
                <a:cs typeface="Courier New" charset="0"/>
              </a:rPr>
              <a:t>{</a:t>
            </a:r>
          </a:p>
          <a:p>
            <a:pPr lvl="1">
              <a:spcBef>
                <a:spcPts val="0"/>
              </a:spcBef>
              <a:buNone/>
            </a:pPr>
            <a:r>
              <a:rPr lang="en-US" dirty="0" smtClean="0">
                <a:solidFill>
                  <a:srgbClr val="6E8080"/>
                </a:solidFill>
                <a:latin typeface="Lucida Sans Typewriter"/>
                <a:ea typeface="Courier New" charset="0"/>
                <a:cs typeface="Courier New" charset="0"/>
              </a:rPr>
              <a:t>   public </a:t>
            </a:r>
            <a:r>
              <a:rPr lang="en-US" dirty="0" err="1" smtClean="0">
                <a:solidFill>
                  <a:srgbClr val="6E8080"/>
                </a:solidFill>
                <a:latin typeface="Lucida Sans Typewriter"/>
                <a:ea typeface="Courier New" charset="0"/>
                <a:cs typeface="Courier New" charset="0"/>
              </a:rPr>
              <a:t>int</a:t>
            </a:r>
            <a:r>
              <a:rPr lang="en-US" dirty="0" smtClean="0">
                <a:solidFill>
                  <a:srgbClr val="6E8080"/>
                </a:solidFill>
                <a:latin typeface="Lucida Sans Typewriter"/>
                <a:ea typeface="Courier New" charset="0"/>
                <a:cs typeface="Courier New" charset="0"/>
              </a:rPr>
              <a:t> </a:t>
            </a:r>
            <a:r>
              <a:rPr lang="en-US" dirty="0" err="1" smtClean="0">
                <a:solidFill>
                  <a:srgbClr val="6E8080"/>
                </a:solidFill>
                <a:latin typeface="Lucida Sans Typewriter"/>
                <a:ea typeface="Courier New" charset="0"/>
                <a:cs typeface="Courier New" charset="0"/>
              </a:rPr>
              <a:t>compareTo(Object</a:t>
            </a:r>
            <a:r>
              <a:rPr lang="en-US" dirty="0" smtClean="0">
                <a:solidFill>
                  <a:srgbClr val="6E8080"/>
                </a:solidFill>
                <a:latin typeface="Lucida Sans Typewriter"/>
                <a:ea typeface="Courier New" charset="0"/>
                <a:cs typeface="Courier New" charset="0"/>
              </a:rPr>
              <a:t> </a:t>
            </a:r>
            <a:r>
              <a:rPr lang="en-US" dirty="0" err="1" smtClean="0">
                <a:solidFill>
                  <a:srgbClr val="6E8080"/>
                </a:solidFill>
                <a:latin typeface="Lucida Sans Typewriter"/>
                <a:ea typeface="Courier New" charset="0"/>
                <a:cs typeface="Courier New" charset="0"/>
              </a:rPr>
              <a:t>otherObject</a:t>
            </a:r>
            <a:r>
              <a:rPr lang="en-US" dirty="0" smtClean="0">
                <a:solidFill>
                  <a:srgbClr val="6E8080"/>
                </a:solidFill>
                <a:latin typeface="Lucida Sans Typewriter"/>
                <a:ea typeface="Courier New" charset="0"/>
                <a:cs typeface="Courier New" charset="0"/>
              </a:rPr>
              <a:t>)</a:t>
            </a:r>
          </a:p>
          <a:p>
            <a:pPr lvl="1">
              <a:spcBef>
                <a:spcPts val="0"/>
              </a:spcBef>
              <a:buNone/>
            </a:pPr>
            <a:r>
              <a:rPr lang="en-US" dirty="0" smtClean="0">
                <a:solidFill>
                  <a:srgbClr val="6E8080"/>
                </a:solidFill>
                <a:latin typeface="Lucida Sans Typewriter"/>
                <a:ea typeface="Courier New" charset="0"/>
                <a:cs typeface="Courier New" charset="0"/>
              </a:rPr>
              <a:t>   {</a:t>
            </a:r>
          </a:p>
          <a:p>
            <a:pPr lvl="1">
              <a:spcBef>
                <a:spcPts val="0"/>
              </a:spcBef>
              <a:buNone/>
            </a:pPr>
            <a:r>
              <a:rPr lang="en-US" dirty="0" smtClean="0">
                <a:solidFill>
                  <a:srgbClr val="6E8080"/>
                </a:solidFill>
                <a:latin typeface="Lucida Sans Typewriter"/>
                <a:ea typeface="Courier New" charset="0"/>
                <a:cs typeface="Courier New" charset="0"/>
              </a:rPr>
              <a:t>      Country other = (Country) </a:t>
            </a:r>
            <a:r>
              <a:rPr lang="en-US" dirty="0" err="1" smtClean="0">
                <a:solidFill>
                  <a:srgbClr val="6E8080"/>
                </a:solidFill>
                <a:latin typeface="Lucida Sans Typewriter"/>
                <a:ea typeface="Courier New" charset="0"/>
                <a:cs typeface="Courier New" charset="0"/>
              </a:rPr>
              <a:t>otherObject</a:t>
            </a:r>
            <a:r>
              <a:rPr lang="en-US" dirty="0" smtClean="0">
                <a:solidFill>
                  <a:srgbClr val="6E8080"/>
                </a:solidFill>
                <a:latin typeface="Lucida Sans Typewriter"/>
                <a:ea typeface="Courier New" charset="0"/>
                <a:cs typeface="Courier New" charset="0"/>
              </a:rPr>
              <a:t>;</a:t>
            </a:r>
          </a:p>
          <a:p>
            <a:pPr lvl="1">
              <a:spcBef>
                <a:spcPts val="0"/>
              </a:spcBef>
              <a:buNone/>
            </a:pPr>
            <a:r>
              <a:rPr lang="en-US" dirty="0" smtClean="0">
                <a:solidFill>
                  <a:srgbClr val="6E8080"/>
                </a:solidFill>
                <a:latin typeface="Lucida Sans Typewriter"/>
                <a:ea typeface="Courier New" charset="0"/>
                <a:cs typeface="Courier New" charset="0"/>
              </a:rPr>
              <a:t>      if (area &lt; </a:t>
            </a:r>
            <a:r>
              <a:rPr lang="en-US" dirty="0" err="1" smtClean="0">
                <a:solidFill>
                  <a:srgbClr val="6E8080"/>
                </a:solidFill>
                <a:latin typeface="Lucida Sans Typewriter"/>
                <a:ea typeface="Courier New" charset="0"/>
                <a:cs typeface="Courier New" charset="0"/>
              </a:rPr>
              <a:t>other.area</a:t>
            </a:r>
            <a:r>
              <a:rPr lang="en-US" dirty="0" smtClean="0">
                <a:solidFill>
                  <a:srgbClr val="6E8080"/>
                </a:solidFill>
                <a:latin typeface="Lucida Sans Typewriter"/>
                <a:ea typeface="Courier New" charset="0"/>
                <a:cs typeface="Courier New" charset="0"/>
              </a:rPr>
              <a:t>) { return -1; }</a:t>
            </a:r>
          </a:p>
          <a:p>
            <a:pPr lvl="1">
              <a:spcBef>
                <a:spcPts val="0"/>
              </a:spcBef>
              <a:buNone/>
            </a:pPr>
            <a:r>
              <a:rPr lang="en-US" dirty="0" smtClean="0">
                <a:solidFill>
                  <a:srgbClr val="6E8080"/>
                </a:solidFill>
                <a:latin typeface="Lucida Sans Typewriter"/>
                <a:ea typeface="Courier New" charset="0"/>
                <a:cs typeface="Courier New" charset="0"/>
              </a:rPr>
              <a:t>      else if (area == </a:t>
            </a:r>
            <a:r>
              <a:rPr lang="en-US" dirty="0" err="1" smtClean="0">
                <a:solidFill>
                  <a:srgbClr val="6E8080"/>
                </a:solidFill>
                <a:latin typeface="Lucida Sans Typewriter"/>
                <a:ea typeface="Courier New" charset="0"/>
                <a:cs typeface="Courier New" charset="0"/>
              </a:rPr>
              <a:t>other.area</a:t>
            </a:r>
            <a:r>
              <a:rPr lang="en-US" dirty="0" smtClean="0">
                <a:solidFill>
                  <a:srgbClr val="6E8080"/>
                </a:solidFill>
                <a:latin typeface="Lucida Sans Typewriter"/>
                <a:ea typeface="Courier New" charset="0"/>
                <a:cs typeface="Courier New" charset="0"/>
              </a:rPr>
              <a:t>) { return 0; }</a:t>
            </a:r>
          </a:p>
          <a:p>
            <a:pPr lvl="1">
              <a:spcBef>
                <a:spcPts val="0"/>
              </a:spcBef>
              <a:buNone/>
            </a:pPr>
            <a:r>
              <a:rPr lang="en-US" dirty="0" smtClean="0">
                <a:solidFill>
                  <a:srgbClr val="6E8080"/>
                </a:solidFill>
                <a:latin typeface="Lucida Sans Typewriter"/>
                <a:ea typeface="Courier New" charset="0"/>
                <a:cs typeface="Courier New" charset="0"/>
              </a:rPr>
              <a:t>      else { return 1; }</a:t>
            </a:r>
          </a:p>
          <a:p>
            <a:pPr lvl="1">
              <a:spcBef>
                <a:spcPts val="0"/>
              </a:spcBef>
              <a:buNone/>
            </a:pPr>
            <a:r>
              <a:rPr lang="en-US" dirty="0" smtClean="0">
                <a:solidFill>
                  <a:srgbClr val="6E8080"/>
                </a:solidFill>
                <a:latin typeface="Lucida Sans Typewriter"/>
                <a:ea typeface="Courier New" charset="0"/>
                <a:cs typeface="Courier New" charset="0"/>
              </a:rPr>
              <a:t>   }</a:t>
            </a:r>
          </a:p>
          <a:p>
            <a:pPr lvl="1">
              <a:spcBef>
                <a:spcPts val="0"/>
              </a:spcBef>
              <a:buNone/>
            </a:pPr>
            <a:r>
              <a:rPr lang="en-US" dirty="0" smtClean="0">
                <a:solidFill>
                  <a:srgbClr val="6E8080"/>
                </a:solidFill>
                <a:latin typeface="Lucida Sans Typewriter"/>
                <a:ea typeface="Courier New" charset="0"/>
                <a:cs typeface="Courier New" charset="0"/>
              </a:rPr>
              <a:t>}</a:t>
            </a:r>
            <a:endParaRPr lang="en-US" dirty="0"/>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10" end="10"/>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
                                            <p:txEl>
                                              <p:pRg st="11" end="11"/>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wrap="none">
            <a:noAutofit/>
          </a:bodyPr>
          <a:lstStyle/>
          <a:p>
            <a:r>
              <a:rPr lang="en-US" dirty="0" smtClean="0"/>
              <a:t>Comparing Objects</a:t>
            </a:r>
            <a:endParaRPr lang="en-US" dirty="0"/>
          </a:p>
        </p:txBody>
      </p:sp>
      <p:sp>
        <p:nvSpPr>
          <p:cNvPr id="3" name="Content Placeholder 2"/>
          <p:cNvSpPr>
            <a:spLocks noGrp="1"/>
          </p:cNvSpPr>
          <p:nvPr>
            <p:ph idx="4294967295"/>
          </p:nvPr>
        </p:nvSpPr>
        <p:spPr>
          <a:xfrm>
            <a:off x="9525" y="921456"/>
            <a:ext cx="9134475" cy="5664807"/>
          </a:xfrm>
        </p:spPr>
        <p:txBody>
          <a:bodyPr/>
          <a:lstStyle/>
          <a:p>
            <a:r>
              <a:rPr lang="en-US" dirty="0" smtClean="0"/>
              <a:t>You could pass an array of countries to </a:t>
            </a:r>
            <a:r>
              <a:rPr lang="en-US" dirty="0" err="1" smtClean="0">
                <a:solidFill>
                  <a:srgbClr val="6E8080"/>
                </a:solidFill>
                <a:latin typeface="Lucida Sans Typewriter"/>
                <a:ea typeface="Courier New" charset="0"/>
                <a:cs typeface="Courier New" charset="0"/>
              </a:rPr>
              <a:t>Arrays.sort</a:t>
            </a:r>
            <a:endParaRPr lang="en-US" dirty="0" smtClean="0">
              <a:solidFill>
                <a:srgbClr val="6E8080"/>
              </a:solidFill>
              <a:latin typeface="Lucida Sans Typewriter"/>
              <a:ea typeface="Courier New" charset="0"/>
              <a:cs typeface="Courier New" charset="0"/>
            </a:endParaRPr>
          </a:p>
          <a:p>
            <a:pPr lvl="1">
              <a:spcBef>
                <a:spcPts val="0"/>
              </a:spcBef>
              <a:buNone/>
            </a:pPr>
            <a:r>
              <a:rPr lang="en-US" dirty="0" smtClean="0">
                <a:solidFill>
                  <a:srgbClr val="6E8080"/>
                </a:solidFill>
                <a:latin typeface="Lucida Sans Typewriter"/>
                <a:ea typeface="Courier New" charset="0"/>
                <a:cs typeface="Courier New" charset="0"/>
              </a:rPr>
              <a:t>Country[] countries = new </a:t>
            </a:r>
            <a:r>
              <a:rPr lang="en-US" dirty="0" err="1" smtClean="0">
                <a:solidFill>
                  <a:srgbClr val="6E8080"/>
                </a:solidFill>
                <a:latin typeface="Lucida Sans Typewriter"/>
                <a:ea typeface="Courier New" charset="0"/>
                <a:cs typeface="Courier New" charset="0"/>
              </a:rPr>
              <a:t>Country[n</a:t>
            </a:r>
            <a:r>
              <a:rPr lang="en-US" dirty="0" smtClean="0">
                <a:solidFill>
                  <a:srgbClr val="6E8080"/>
                </a:solidFill>
                <a:latin typeface="Lucida Sans Typewriter"/>
                <a:ea typeface="Courier New" charset="0"/>
                <a:cs typeface="Courier New" charset="0"/>
              </a:rPr>
              <a:t>];</a:t>
            </a:r>
          </a:p>
          <a:p>
            <a:pPr lvl="1">
              <a:spcBef>
                <a:spcPts val="0"/>
              </a:spcBef>
              <a:buNone/>
            </a:pPr>
            <a:r>
              <a:rPr lang="en-US" dirty="0" smtClean="0">
                <a:solidFill>
                  <a:srgbClr val="6E8080"/>
                </a:solidFill>
                <a:latin typeface="Lucida Sans Typewriter"/>
                <a:ea typeface="Courier New" charset="0"/>
                <a:cs typeface="Courier New" charset="0"/>
              </a:rPr>
              <a:t>// Add countries</a:t>
            </a:r>
          </a:p>
          <a:p>
            <a:pPr lvl="1">
              <a:spcBef>
                <a:spcPts val="0"/>
              </a:spcBef>
              <a:buNone/>
            </a:pPr>
            <a:r>
              <a:rPr lang="en-US" dirty="0" err="1" smtClean="0">
                <a:solidFill>
                  <a:srgbClr val="6E8080"/>
                </a:solidFill>
                <a:latin typeface="Lucida Sans Typewriter"/>
                <a:ea typeface="Courier New" charset="0"/>
                <a:cs typeface="Courier New" charset="0"/>
              </a:rPr>
              <a:t>Arrays.sort(countries</a:t>
            </a:r>
            <a:r>
              <a:rPr lang="en-US" dirty="0" smtClean="0">
                <a:solidFill>
                  <a:srgbClr val="6E8080"/>
                </a:solidFill>
                <a:latin typeface="Lucida Sans Typewriter"/>
                <a:ea typeface="Courier New" charset="0"/>
                <a:cs typeface="Courier New" charset="0"/>
              </a:rPr>
              <a:t>); // Sorts by increasing area</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Self Check 14.27</a:t>
            </a:r>
            <a:endParaRPr lang="en-US" dirty="0"/>
          </a:p>
        </p:txBody>
      </p:sp>
      <p:sp>
        <p:nvSpPr>
          <p:cNvPr id="8" name="Content Placeholder 5"/>
          <p:cNvSpPr>
            <a:spLocks noGrp="1"/>
          </p:cNvSpPr>
          <p:nvPr>
            <p:ph idx="4294967295"/>
          </p:nvPr>
        </p:nvSpPr>
        <p:spPr>
          <a:xfrm>
            <a:off x="517432" y="2308790"/>
            <a:ext cx="8535664" cy="1431329"/>
          </a:xfrm>
        </p:spPr>
        <p:txBody>
          <a:bodyPr>
            <a:normAutofit/>
          </a:bodyPr>
          <a:lstStyle/>
          <a:p>
            <a:pPr>
              <a:buNone/>
            </a:pPr>
            <a:r>
              <a:rPr lang="en-US" b="1" dirty="0" smtClean="0"/>
              <a:t>Answer:</a:t>
            </a:r>
            <a:r>
              <a:rPr lang="en-US" dirty="0" smtClean="0"/>
              <a:t> The </a:t>
            </a:r>
            <a:r>
              <a:rPr lang="en-US" dirty="0" smtClean="0">
                <a:solidFill>
                  <a:srgbClr val="6E8080"/>
                </a:solidFill>
                <a:latin typeface="Lucida Sans Typewriter"/>
                <a:ea typeface="Courier New" charset="0"/>
                <a:cs typeface="Courier New" charset="0"/>
              </a:rPr>
              <a:t>Rectangle</a:t>
            </a:r>
            <a:r>
              <a:rPr lang="en-US" dirty="0" smtClean="0"/>
              <a:t> class does not implement the </a:t>
            </a:r>
            <a:r>
              <a:rPr lang="en-US" dirty="0" smtClean="0">
                <a:solidFill>
                  <a:srgbClr val="6E8080"/>
                </a:solidFill>
                <a:latin typeface="Lucida Sans Typewriter"/>
                <a:ea typeface="Courier New" charset="0"/>
                <a:cs typeface="Courier New" charset="0"/>
              </a:rPr>
              <a:t>Comparable</a:t>
            </a:r>
            <a:r>
              <a:rPr lang="en-US" dirty="0" smtClean="0"/>
              <a:t> interface. </a:t>
            </a:r>
            <a:endParaRPr lang="en-US" dirty="0"/>
          </a:p>
        </p:txBody>
      </p:sp>
      <p:sp>
        <p:nvSpPr>
          <p:cNvPr id="9" name="Content Placeholder 5"/>
          <p:cNvSpPr>
            <a:spLocks noGrp="1"/>
          </p:cNvSpPr>
          <p:nvPr>
            <p:ph idx="4294967295"/>
          </p:nvPr>
        </p:nvSpPr>
        <p:spPr>
          <a:xfrm>
            <a:off x="0" y="958815"/>
            <a:ext cx="9135036" cy="827656"/>
          </a:xfrm>
        </p:spPr>
        <p:txBody>
          <a:bodyPr/>
          <a:lstStyle/>
          <a:p>
            <a:pPr>
              <a:buNone/>
            </a:pPr>
            <a:r>
              <a:rPr lang="en-US" dirty="0" smtClean="0"/>
              <a:t>	Why can't the </a:t>
            </a:r>
            <a:r>
              <a:rPr lang="en-US" dirty="0" err="1" smtClean="0">
                <a:solidFill>
                  <a:srgbClr val="6E8080"/>
                </a:solidFill>
                <a:latin typeface="Lucida Sans Typewriter"/>
                <a:ea typeface="Courier New" charset="0"/>
                <a:cs typeface="Courier New" charset="0"/>
              </a:rPr>
              <a:t>Arrays.sort</a:t>
            </a:r>
            <a:r>
              <a:rPr lang="en-US" dirty="0" smtClean="0"/>
              <a:t> method sort an array of </a:t>
            </a:r>
            <a:r>
              <a:rPr lang="en-US" dirty="0" smtClean="0">
                <a:solidFill>
                  <a:srgbClr val="6E8080"/>
                </a:solidFill>
                <a:latin typeface="Lucida Sans Typewriter"/>
                <a:ea typeface="Courier New" charset="0"/>
                <a:cs typeface="Courier New" charset="0"/>
              </a:rPr>
              <a:t>Rectangle</a:t>
            </a:r>
            <a:r>
              <a:rPr lang="en-US" dirty="0" smtClean="0"/>
              <a:t> objects? </a:t>
            </a:r>
            <a:endParaRPr lang="en-US" sz="2000" dirty="0" smtClean="0">
              <a:solidFill>
                <a:srgbClr val="6E8080"/>
              </a:solidFill>
              <a:latin typeface="Lucida Sans Typewriter"/>
              <a:ea typeface="Courier New" charset="0"/>
              <a:cs typeface="Courier New" charset="0"/>
            </a:endParaRP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theme/theme1.xml><?xml version="1.0" encoding="utf-8"?>
<a:theme xmlns:a="http://schemas.openxmlformats.org/drawingml/2006/main" name="Title Pag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2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5.xml><?xml version="1.0" encoding="utf-8"?>
<a:theme xmlns:a="http://schemas.openxmlformats.org/drawingml/2006/main" name="3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8752</TotalTime>
  <Words>6642</Words>
  <Application>Microsoft Macintosh PowerPoint</Application>
  <PresentationFormat>On-screen Show (4:3)</PresentationFormat>
  <Paragraphs>902</Paragraphs>
  <Slides>102</Slides>
  <Notes>0</Notes>
  <HiddenSlides>0</HiddenSlides>
  <MMClips>0</MMClips>
  <ScaleCrop>false</ScaleCrop>
  <HeadingPairs>
    <vt:vector size="4" baseType="variant">
      <vt:variant>
        <vt:lpstr>Theme</vt:lpstr>
      </vt:variant>
      <vt:variant>
        <vt:i4>5</vt:i4>
      </vt:variant>
      <vt:variant>
        <vt:lpstr>Slide Titles</vt:lpstr>
      </vt:variant>
      <vt:variant>
        <vt:i4>102</vt:i4>
      </vt:variant>
    </vt:vector>
  </HeadingPairs>
  <TitlesOfParts>
    <vt:vector size="107" baseType="lpstr">
      <vt:lpstr>Title Page</vt:lpstr>
      <vt:lpstr>Office Theme</vt:lpstr>
      <vt:lpstr>2_Office Theme</vt:lpstr>
      <vt:lpstr>1_Office Theme</vt:lpstr>
      <vt:lpstr>3_Office Theme</vt:lpstr>
      <vt:lpstr>PowerPoint Presentation</vt:lpstr>
      <vt:lpstr>Chapter Goals</vt:lpstr>
      <vt:lpstr>Selection Sort</vt:lpstr>
      <vt:lpstr>Sorting an Array of Integers</vt:lpstr>
      <vt:lpstr>Selection Sort</vt:lpstr>
      <vt:lpstr>section_1/SelectionSorter.java</vt:lpstr>
      <vt:lpstr>section_1/SelectionSorter.java</vt:lpstr>
      <vt:lpstr>section_1/SelectionSortDemo.java</vt:lpstr>
      <vt:lpstr>Self Check 14.1</vt:lpstr>
      <vt:lpstr>Self Check 14.2</vt:lpstr>
      <vt:lpstr>Self Check 14.3</vt:lpstr>
      <vt:lpstr>Self Check 14.4</vt:lpstr>
      <vt:lpstr>Profiling the Selection Sort Algorithm</vt:lpstr>
      <vt:lpstr>section_2/StopWatch.java</vt:lpstr>
      <vt:lpstr>section_2/StopWatch.java</vt:lpstr>
      <vt:lpstr>section_2/StopWatch.java</vt:lpstr>
      <vt:lpstr>section_2/SelectionSortTimer.java</vt:lpstr>
      <vt:lpstr>section_2/SelectionSortTimer.java</vt:lpstr>
      <vt:lpstr>Selection Sort on Various Size Arrays</vt:lpstr>
      <vt:lpstr>Self Check 14.5</vt:lpstr>
      <vt:lpstr>Self Check 14.6</vt:lpstr>
      <vt:lpstr>Analyzing the Performance of the Selection Sort Algorithm</vt:lpstr>
      <vt:lpstr>Analyzing the Performance of the Selection Sort Algorithm</vt:lpstr>
      <vt:lpstr>Analyzing the Performance of the Selection Sort Algorithm</vt:lpstr>
      <vt:lpstr>Self Check 14.7</vt:lpstr>
      <vt:lpstr>Self Check 14.8</vt:lpstr>
      <vt:lpstr>Self Check 14.9</vt:lpstr>
      <vt:lpstr>Self Check 14.10</vt:lpstr>
      <vt:lpstr>Self Check 14.11</vt:lpstr>
      <vt:lpstr>Self Check 14.12</vt:lpstr>
      <vt:lpstr>Self Check 14.12</vt:lpstr>
      <vt:lpstr>Common Big-Oh Growth Rates</vt:lpstr>
      <vt:lpstr>Insertion Sort</vt:lpstr>
      <vt:lpstr>Insertion Sort</vt:lpstr>
      <vt:lpstr>Insertion Sort</vt:lpstr>
      <vt:lpstr>Merge Sort</vt:lpstr>
      <vt:lpstr>Merge Sort Example</vt:lpstr>
      <vt:lpstr>Merge Sort</vt:lpstr>
      <vt:lpstr>section_4/MergeSorter.java</vt:lpstr>
      <vt:lpstr>section_4/MergeSorter.java</vt:lpstr>
      <vt:lpstr>section_4/MergeSorter.java</vt:lpstr>
      <vt:lpstr>section_4/MergeSortDemo.java</vt:lpstr>
      <vt:lpstr>Self Check 14.13</vt:lpstr>
      <vt:lpstr>Self Check 14.14</vt:lpstr>
      <vt:lpstr>Self Check 14.15</vt:lpstr>
      <vt:lpstr>Analyzing the Merge Sort Algorithm</vt:lpstr>
      <vt:lpstr>Analyzing the Merge Sort Algorithm</vt:lpstr>
      <vt:lpstr>Analyzing the Merge Sort Algorithm</vt:lpstr>
      <vt:lpstr>Analyzing the Merge Sort Algorithm</vt:lpstr>
      <vt:lpstr>Merge Sort Vs Selection Sort</vt:lpstr>
      <vt:lpstr>Merge Sort Timing vs. Selection Sort</vt:lpstr>
      <vt:lpstr>Self Check 14.16</vt:lpstr>
      <vt:lpstr>Self Check 14.17</vt:lpstr>
      <vt:lpstr>The Quicksort Algorithm</vt:lpstr>
      <vt:lpstr>The Quicksort Algorithm</vt:lpstr>
      <vt:lpstr>The Quicksort Algorithm</vt:lpstr>
      <vt:lpstr>The Quicksort Algorithm</vt:lpstr>
      <vt:lpstr>The Quicksort Algorithm - Partioning</vt:lpstr>
      <vt:lpstr>The Quicksort Algorithm</vt:lpstr>
      <vt:lpstr>Searching</vt:lpstr>
      <vt:lpstr>section_6_1/LinearSearcher.java</vt:lpstr>
      <vt:lpstr>section_6_1/LinearSearchDemo.java</vt:lpstr>
      <vt:lpstr>section_6_1/LinearSearchDemo.java</vt:lpstr>
      <vt:lpstr>Self Check 14.11</vt:lpstr>
      <vt:lpstr>Self Check 14.12</vt:lpstr>
      <vt:lpstr>Binary Search</vt:lpstr>
      <vt:lpstr>Binary Search</vt:lpstr>
      <vt:lpstr>Binary Search</vt:lpstr>
      <vt:lpstr>section_6_2/BinarySearcher.java</vt:lpstr>
      <vt:lpstr>section_6_2/BinarySearcher.java</vt:lpstr>
      <vt:lpstr>Binary Search</vt:lpstr>
      <vt:lpstr>Binary Search</vt:lpstr>
      <vt:lpstr>Binary Search</vt:lpstr>
      <vt:lpstr>Self Check 14.18</vt:lpstr>
      <vt:lpstr>Self Check 14.19</vt:lpstr>
      <vt:lpstr>Self Check 14.20</vt:lpstr>
      <vt:lpstr>Problem Solving: Estimating the Running Time of an Algorithm - Linear time</vt:lpstr>
      <vt:lpstr>Problem Solving: Estimating the Running Time of an Algorithm – Linear Time</vt:lpstr>
      <vt:lpstr>Problem Solving: Estimating the Running Time of an Algorithm – Linear Time</vt:lpstr>
      <vt:lpstr>Problem Solving: Estimating the Running Time of an Algorithm – Quadratic Time</vt:lpstr>
      <vt:lpstr>Problem Solving: Estimating the Running Time of an Algorithm – Quadratic Time</vt:lpstr>
      <vt:lpstr>Problem Solving: Estimating the Running Time of an Algorithm – Quadratic Time</vt:lpstr>
      <vt:lpstr>The Triangle Pattern</vt:lpstr>
      <vt:lpstr>The Triangle Pattern</vt:lpstr>
      <vt:lpstr>Problem Solving: Estimating the Running Time of an Algorithm – Logarithmic Time</vt:lpstr>
      <vt:lpstr>Problem Solving: Estimating the Running Time of an Algorithm – Logarithmic Time</vt:lpstr>
      <vt:lpstr>Problem Solving: Estimating the Running Time of an Algorithm – Logarithmic Time</vt:lpstr>
      <vt:lpstr>Self Check 14.21</vt:lpstr>
      <vt:lpstr>Self Check 14.22</vt:lpstr>
      <vt:lpstr>Self Check 14.23</vt:lpstr>
      <vt:lpstr>Self Check 14.24</vt:lpstr>
      <vt:lpstr>Self Check 14.25</vt:lpstr>
      <vt:lpstr>Self Check 14.26</vt:lpstr>
      <vt:lpstr>Sorting and Searching in the Java Library - Sorting</vt:lpstr>
      <vt:lpstr>Sorting and Searching in the Java Library – Binary Search</vt:lpstr>
      <vt:lpstr>Comparing Objects</vt:lpstr>
      <vt:lpstr>Comparing Objects</vt:lpstr>
      <vt:lpstr>Comparing Objects</vt:lpstr>
      <vt:lpstr>Self Check 14.27</vt:lpstr>
      <vt:lpstr>Self Check 14.28</vt:lpstr>
      <vt:lpstr>Self Check 14.29</vt:lpstr>
      <vt:lpstr>Self Check 14.30</vt:lpstr>
    </vt:vector>
  </TitlesOfParts>
  <Company>Acadia University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Rick Giles</dc:creator>
  <cp:lastModifiedBy>Cindy Johnson</cp:lastModifiedBy>
  <cp:revision>1528</cp:revision>
  <dcterms:created xsi:type="dcterms:W3CDTF">2013-06-11T19:10:47Z</dcterms:created>
  <dcterms:modified xsi:type="dcterms:W3CDTF">2013-06-18T15:31:50Z</dcterms:modified>
</cp:coreProperties>
</file>