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17926"/>
              </p:ext>
            </p:extLst>
          </p:nvPr>
        </p:nvGraphicFramePr>
        <p:xfrm>
          <a:off x="428283" y="269631"/>
          <a:ext cx="1141200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584"/>
                <a:gridCol w="4754880"/>
                <a:gridCol w="3263705"/>
                <a:gridCol w="1978832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GB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Syntax &amp; Arguments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SUBTOTAL Function</a:t>
                      </a:r>
                      <a:endParaRPr lang="en-GB" sz="15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5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a subtotal of a list or database.</a:t>
                      </a:r>
                    </a:p>
                    <a:p>
                      <a:endParaRPr lang="en-US" sz="15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  <a:r>
                        <a:rPr lang="en-US" sz="15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UBTOTAL(function_num,ref1,[ref2],...)</a:t>
                      </a:r>
                    </a:p>
                    <a:p>
                      <a:endParaRPr lang="en-US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5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</a:t>
                      </a:r>
                      <a:r>
                        <a:rPr lang="en-US" sz="1500" b="1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SUBTOTAL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Function_num</a:t>
                      </a: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number 1-11 or 101-111 that specifies the function to use for the subtotal. 1-11 includes manually-hidden rows, while 101-111 excludes them; filtered-out cells are always excluded.</a:t>
                      </a:r>
                      <a:endParaRPr lang="en-GB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 b="1" dirty="0" err="1">
                          <a:solidFill>
                            <a:srgbClr val="363636"/>
                          </a:solidFill>
                          <a:effectLst/>
                        </a:rPr>
                        <a:t>Function_num</a:t>
                      </a:r>
                      <a:r>
                        <a:rPr lang="en-GB" sz="1500" dirty="0">
                          <a:solidFill>
                            <a:srgbClr val="363636"/>
                          </a:solidFill>
                          <a:effectLst/>
                        </a:rPr>
                        <a:t> </a:t>
                      </a:r>
                      <a: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  <a:t/>
                      </a:r>
                      <a:b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</a:br>
                      <a: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  <a:t>(includes hidden values)</a:t>
                      </a:r>
                      <a:endParaRPr lang="en-GB" sz="1500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 b="1" dirty="0" err="1">
                          <a:solidFill>
                            <a:srgbClr val="363636"/>
                          </a:solidFill>
                          <a:effectLst/>
                        </a:rPr>
                        <a:t>Function_num</a:t>
                      </a:r>
                      <a:r>
                        <a:rPr lang="en-GB" sz="1500" dirty="0">
                          <a:solidFill>
                            <a:srgbClr val="363636"/>
                          </a:solidFill>
                          <a:effectLst/>
                        </a:rPr>
                        <a:t> </a:t>
                      </a:r>
                      <a: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  <a:t/>
                      </a:r>
                      <a:b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</a:br>
                      <a: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  <a:t>(ignores hidden values)</a:t>
                      </a:r>
                      <a:endParaRPr lang="en-GB" sz="1500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500" b="1" dirty="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  <a:endParaRPr lang="en-GB" sz="1500" dirty="0">
                        <a:solidFill>
                          <a:srgbClr val="363636"/>
                        </a:solidFill>
                        <a:effectLst/>
                      </a:endParaRPr>
                    </a:p>
                  </a:txBody>
                  <a:tcPr marL="47625" marR="95250" marT="38100" marB="38100"/>
                </a:tc>
              </a:tr>
              <a:tr h="24032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101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AVERAGE</a:t>
                      </a:r>
                    </a:p>
                  </a:txBody>
                  <a:tcPr marL="47625" marR="95250" marT="38100" marB="38100"/>
                </a:tc>
              </a:tr>
              <a:tr h="201636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102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COUNT</a:t>
                      </a:r>
                    </a:p>
                  </a:txBody>
                  <a:tcPr marL="47625" marR="95250" marT="38100" marB="38100"/>
                </a:tc>
              </a:tr>
              <a:tr h="11736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103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COUNTA</a:t>
                      </a:r>
                    </a:p>
                  </a:txBody>
                  <a:tcPr marL="47625" marR="95250" marT="38100" marB="38100"/>
                </a:tc>
              </a:tr>
              <a:tr h="11736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104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MAX</a:t>
                      </a:r>
                    </a:p>
                  </a:txBody>
                  <a:tcPr marL="47625" marR="95250" marT="38100" marB="38100"/>
                </a:tc>
              </a:tr>
              <a:tr h="11736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5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105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MIN</a:t>
                      </a:r>
                    </a:p>
                  </a:txBody>
                  <a:tcPr marL="47625" marR="95250" marT="38100" marB="38100"/>
                </a:tc>
              </a:tr>
              <a:tr h="117362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6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106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PRODUCT</a:t>
                      </a:r>
                    </a:p>
                  </a:txBody>
                  <a:tcPr marL="47625" marR="95250" marT="38100" marB="38100"/>
                </a:tc>
              </a:tr>
              <a:tr h="0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7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107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STDEV</a:t>
                      </a:r>
                    </a:p>
                  </a:txBody>
                  <a:tcPr marL="47625" marR="95250" marT="38100" marB="38100"/>
                </a:tc>
              </a:tr>
              <a:tr h="0"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8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108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STDEVP</a:t>
                      </a:r>
                    </a:p>
                  </a:txBody>
                  <a:tcPr marL="47625" marR="95250" marT="38100" marB="38100"/>
                </a:tc>
              </a:tr>
              <a:tr h="0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9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109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SUM</a:t>
                      </a:r>
                    </a:p>
                  </a:txBody>
                  <a:tcPr marL="47625" marR="95250" marT="38100" marB="38100"/>
                </a:tc>
              </a:tr>
              <a:tr h="0"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10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110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VAR</a:t>
                      </a:r>
                    </a:p>
                  </a:txBody>
                  <a:tcPr marL="47625" marR="95250" marT="38100" marB="38100"/>
                </a:tc>
              </a:tr>
              <a:tr h="14888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11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>
                          <a:solidFill>
                            <a:srgbClr val="363636"/>
                          </a:solidFill>
                          <a:effectLst/>
                        </a:rPr>
                        <a:t>111</a:t>
                      </a:r>
                    </a:p>
                  </a:txBody>
                  <a:tcPr marL="47625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400" dirty="0">
                          <a:solidFill>
                            <a:srgbClr val="363636"/>
                          </a:solidFill>
                          <a:effectLst/>
                        </a:rPr>
                        <a:t>VARP</a:t>
                      </a:r>
                    </a:p>
                  </a:txBody>
                  <a:tcPr marL="47625" marR="9525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ExcelDemy.Com</cp:lastModifiedBy>
  <cp:revision>10</cp:revision>
  <dcterms:created xsi:type="dcterms:W3CDTF">2015-05-07T13:44:14Z</dcterms:created>
  <dcterms:modified xsi:type="dcterms:W3CDTF">2015-09-05T22:16:07Z</dcterms:modified>
</cp:coreProperties>
</file>