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58"/>
  </p:notesMasterIdLst>
  <p:handoutMasterIdLst>
    <p:handoutMasterId r:id="rId59"/>
  </p:handoutMasterIdLst>
  <p:sldIdLst>
    <p:sldId id="500" r:id="rId3"/>
    <p:sldId id="541" r:id="rId4"/>
    <p:sldId id="782" r:id="rId5"/>
    <p:sldId id="831" r:id="rId6"/>
    <p:sldId id="785" r:id="rId7"/>
    <p:sldId id="786" r:id="rId8"/>
    <p:sldId id="787" r:id="rId9"/>
    <p:sldId id="837" r:id="rId10"/>
    <p:sldId id="790" r:id="rId11"/>
    <p:sldId id="836" r:id="rId12"/>
    <p:sldId id="834" r:id="rId13"/>
    <p:sldId id="835" r:id="rId14"/>
    <p:sldId id="838" r:id="rId15"/>
    <p:sldId id="839" r:id="rId16"/>
    <p:sldId id="789" r:id="rId17"/>
    <p:sldId id="788" r:id="rId18"/>
    <p:sldId id="791" r:id="rId19"/>
    <p:sldId id="826" r:id="rId20"/>
    <p:sldId id="801" r:id="rId21"/>
    <p:sldId id="802" r:id="rId22"/>
    <p:sldId id="803" r:id="rId23"/>
    <p:sldId id="804" r:id="rId24"/>
    <p:sldId id="805" r:id="rId25"/>
    <p:sldId id="806" r:id="rId26"/>
    <p:sldId id="807" r:id="rId27"/>
    <p:sldId id="832" r:id="rId28"/>
    <p:sldId id="792" r:id="rId29"/>
    <p:sldId id="793" r:id="rId30"/>
    <p:sldId id="794" r:id="rId31"/>
    <p:sldId id="795" r:id="rId32"/>
    <p:sldId id="796" r:id="rId33"/>
    <p:sldId id="797" r:id="rId34"/>
    <p:sldId id="798" r:id="rId35"/>
    <p:sldId id="799" r:id="rId36"/>
    <p:sldId id="800" r:id="rId37"/>
    <p:sldId id="809" r:id="rId38"/>
    <p:sldId id="808" r:id="rId39"/>
    <p:sldId id="810" r:id="rId40"/>
    <p:sldId id="812" r:id="rId41"/>
    <p:sldId id="813" r:id="rId42"/>
    <p:sldId id="814" r:id="rId43"/>
    <p:sldId id="815" r:id="rId44"/>
    <p:sldId id="816" r:id="rId45"/>
    <p:sldId id="817" r:id="rId46"/>
    <p:sldId id="818" r:id="rId47"/>
    <p:sldId id="819" r:id="rId48"/>
    <p:sldId id="820" r:id="rId49"/>
    <p:sldId id="833" r:id="rId50"/>
    <p:sldId id="821" r:id="rId51"/>
    <p:sldId id="822" r:id="rId52"/>
    <p:sldId id="823" r:id="rId53"/>
    <p:sldId id="824" r:id="rId54"/>
    <p:sldId id="825" r:id="rId55"/>
    <p:sldId id="783" r:id="rId56"/>
    <p:sldId id="681" r:id="rId5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9" clrIdx="0"/>
  <p:cmAuthor id="1" name="carykell" initials="c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63" autoAdjust="0"/>
    <p:restoredTop sz="87310" autoAdjust="0"/>
  </p:normalViewPr>
  <p:slideViewPr>
    <p:cSldViewPr snapToGrid="0">
      <p:cViewPr varScale="1">
        <p:scale>
          <a:sx n="65" d="100"/>
          <a:sy n="65" d="100"/>
        </p:scale>
        <p:origin x="175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Switched Networks</a:t>
            </a:r>
          </a:p>
          <a:p>
            <a:pPr>
              <a:buFontTx/>
              <a:buNone/>
            </a:pPr>
            <a:r>
              <a:rPr lang="en-US" sz="1300" b="1" dirty="0" smtClean="0"/>
              <a:t>Chapter 3: VLANs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1333187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3.1.1.3 </a:t>
            </a:r>
            <a:r>
              <a:rPr lang="en-US" b="1" dirty="0" smtClean="0">
                <a:ea typeface="ＭＳ Ｐゴシック" pitchFamily="34" charset="-128"/>
              </a:rPr>
              <a:t>Types of VLANs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049649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3.1.1.3 </a:t>
            </a:r>
            <a:r>
              <a:rPr lang="en-US" b="1" dirty="0" smtClean="0">
                <a:ea typeface="ＭＳ Ｐゴシック" pitchFamily="34" charset="-128"/>
              </a:rPr>
              <a:t>Types of VLANs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190725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3.1.1.3 </a:t>
            </a:r>
            <a:r>
              <a:rPr lang="en-US" b="1" dirty="0" smtClean="0">
                <a:ea typeface="ＭＳ Ｐゴシック" pitchFamily="34" charset="-128"/>
              </a:rPr>
              <a:t>Types of VLANs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57311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3.1.1.3 </a:t>
            </a:r>
            <a:r>
              <a:rPr lang="en-US" b="1" dirty="0" smtClean="0">
                <a:ea typeface="ＭＳ Ｐゴシック" pitchFamily="34" charset="-128"/>
              </a:rPr>
              <a:t>Types of VLANs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73966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3.1.1.3 </a:t>
            </a:r>
            <a:r>
              <a:rPr lang="en-US" b="1" dirty="0" smtClean="0">
                <a:ea typeface="ＭＳ Ｐゴシック" pitchFamily="34" charset="-128"/>
              </a:rPr>
              <a:t>Types of VLANs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19603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3.1.1.3 </a:t>
            </a:r>
            <a:r>
              <a:rPr lang="en-US" b="1" dirty="0" smtClean="0">
                <a:ea typeface="ＭＳ Ｐゴシック" pitchFamily="34" charset="-128"/>
              </a:rPr>
              <a:t>Types of VLANs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176968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3.1.1.4 </a:t>
            </a:r>
            <a:r>
              <a:rPr lang="en-US" b="1" dirty="0" smtClean="0">
                <a:ea typeface="ＭＳ Ｐゴシック" pitchFamily="34" charset="-128"/>
              </a:rPr>
              <a:t>Voice VLANs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70849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3.1.1.4 </a:t>
            </a:r>
            <a:r>
              <a:rPr lang="en-US" b="1" dirty="0" smtClean="0">
                <a:ea typeface="ＭＳ Ｐゴシック" pitchFamily="34" charset="-128"/>
              </a:rPr>
              <a:t>Voice VLANs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14297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3.1.1.4 </a:t>
            </a:r>
            <a:r>
              <a:rPr lang="en-US" b="1" dirty="0" smtClean="0">
                <a:ea typeface="ＭＳ Ｐゴシック" pitchFamily="34" charset="-128"/>
              </a:rPr>
              <a:t>Voice VLANs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45170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3.1.2.1 </a:t>
            </a:r>
            <a:r>
              <a:rPr lang="en-US" b="1" dirty="0" smtClean="0">
                <a:ea typeface="ＭＳ Ｐゴシック" pitchFamily="34" charset="-128"/>
              </a:rPr>
              <a:t>VLAN Trunks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16163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EE284-7961-42D5-9E4B-29540E276A78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1767013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3.1.2.1 </a:t>
            </a:r>
            <a:r>
              <a:rPr lang="en-US" b="1" dirty="0" smtClean="0">
                <a:ea typeface="ＭＳ Ｐゴシック" pitchFamily="34" charset="-128"/>
              </a:rPr>
              <a:t>VLAN Trunks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429678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3.1.2.2 </a:t>
            </a:r>
            <a:r>
              <a:rPr lang="en-US" sz="1200" b="1" dirty="0" smtClean="0">
                <a:ea typeface="ＭＳ Ｐゴシック" pitchFamily="34" charset="-128"/>
              </a:rPr>
              <a:t>Controlling Broadcast Domains with VLANs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52464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3.1.2.3 </a:t>
            </a:r>
            <a:r>
              <a:rPr lang="en-US" sz="1200" b="1" dirty="0" smtClean="0">
                <a:ea typeface="ＭＳ Ｐゴシック" pitchFamily="34" charset="-128"/>
              </a:rPr>
              <a:t>Tagging Ethernet Frames for VLAN Identification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47435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3.1.2.3 </a:t>
            </a:r>
            <a:r>
              <a:rPr lang="en-US" sz="1200" b="1" dirty="0" smtClean="0">
                <a:ea typeface="ＭＳ Ｐゴシック" pitchFamily="34" charset="-128"/>
              </a:rPr>
              <a:t>Tagging Ethernet Frames for VLAN Identification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85004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3.1.2.4 </a:t>
            </a:r>
            <a:r>
              <a:rPr lang="en-US" sz="1200" b="1" dirty="0" smtClean="0">
                <a:ea typeface="ＭＳ Ｐゴシック" pitchFamily="34" charset="-128"/>
              </a:rPr>
              <a:t>Native VLANs and 802.1Q Tagging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858198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3.1.2.5 </a:t>
            </a:r>
            <a:r>
              <a:rPr lang="en-US" sz="1200" b="1" dirty="0" smtClean="0">
                <a:ea typeface="ＭＳ Ｐゴシック" pitchFamily="34" charset="-128"/>
              </a:rPr>
              <a:t>Voice VLAN Tagging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586560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sz="1300" b="1" dirty="0" smtClean="0"/>
              <a:t>Switched</a:t>
            </a:r>
            <a:r>
              <a:rPr lang="en-US" sz="1300" b="1" baseline="0" dirty="0" smtClean="0"/>
              <a:t> Networks</a:t>
            </a:r>
          </a:p>
          <a:p>
            <a:pPr>
              <a:buFontTx/>
              <a:buNone/>
            </a:pPr>
            <a:r>
              <a:rPr lang="en-US" sz="1300" b="1" dirty="0" smtClean="0"/>
              <a:t>Chapter 3: VLANs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25181973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3.2.1.1 VLAN </a:t>
            </a:r>
            <a:r>
              <a:rPr lang="en-US" b="1" dirty="0" smtClean="0">
                <a:ea typeface="ＭＳ Ｐゴシック" pitchFamily="34" charset="-128"/>
              </a:rPr>
              <a:t>Ranges On Catalyst Switches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623106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3.2.1.2 </a:t>
            </a:r>
            <a:r>
              <a:rPr lang="en-US" b="1" dirty="0" smtClean="0">
                <a:ea typeface="ＭＳ Ｐゴシック" pitchFamily="34" charset="-128"/>
              </a:rPr>
              <a:t>Creating a VLAN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33603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3.2.1.3 </a:t>
            </a:r>
            <a:r>
              <a:rPr lang="en-US" b="1" dirty="0" smtClean="0">
                <a:ea typeface="ＭＳ Ｐゴシック" pitchFamily="34" charset="-128"/>
              </a:rPr>
              <a:t>Assigning Ports To VLANs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8465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3 Objectives</a:t>
            </a:r>
          </a:p>
        </p:txBody>
      </p:sp>
    </p:spTree>
    <p:extLst>
      <p:ext uri="{BB962C8B-B14F-4D97-AF65-F5344CB8AC3E}">
        <p14:creationId xmlns:p14="http://schemas.microsoft.com/office/powerpoint/2010/main" val="40567143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3.2.1.3 </a:t>
            </a:r>
            <a:r>
              <a:rPr lang="en-US" b="1" dirty="0" smtClean="0">
                <a:ea typeface="ＭＳ Ｐゴシック" pitchFamily="34" charset="-128"/>
              </a:rPr>
              <a:t>Assigning Ports To VLANs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008846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3.2.1.4 </a:t>
            </a:r>
            <a:r>
              <a:rPr lang="en-US" b="1" dirty="0" smtClean="0">
                <a:ea typeface="ＭＳ Ｐゴシック" pitchFamily="34" charset="-128"/>
              </a:rPr>
              <a:t>Changing VLAN Port Membership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50162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3.2.1.4 </a:t>
            </a:r>
            <a:r>
              <a:rPr lang="en-US" b="1" dirty="0" smtClean="0">
                <a:ea typeface="ＭＳ Ｐゴシック" pitchFamily="34" charset="-128"/>
              </a:rPr>
              <a:t>Changing VLAN Port Membership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494952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3.2.1.5 </a:t>
            </a:r>
            <a:r>
              <a:rPr lang="en-US" b="1" dirty="0" smtClean="0">
                <a:ea typeface="ＭＳ Ｐゴシック" pitchFamily="34" charset="-128"/>
              </a:rPr>
              <a:t>Deleting VLANs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8111598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3.2.1.6 </a:t>
            </a:r>
            <a:r>
              <a:rPr lang="en-US" b="1" dirty="0" smtClean="0">
                <a:ea typeface="ＭＳ Ｐゴシック" pitchFamily="34" charset="-128"/>
              </a:rPr>
              <a:t>Verifying VLAN Information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794647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3.2.1.6 </a:t>
            </a:r>
            <a:r>
              <a:rPr lang="en-US" b="1" dirty="0" smtClean="0">
                <a:ea typeface="ＭＳ Ｐゴシック" pitchFamily="34" charset="-128"/>
              </a:rPr>
              <a:t>Verifying VLAN Information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6428204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3.2.2.1 </a:t>
            </a:r>
            <a:r>
              <a:rPr lang="en-US" b="1" dirty="0" smtClean="0">
                <a:ea typeface="ＭＳ Ｐゴシック" pitchFamily="34" charset="-128"/>
              </a:rPr>
              <a:t>Configuring IEEE 802.1q Trunk Links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669746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3.2.2.2 </a:t>
            </a:r>
            <a:r>
              <a:rPr lang="en-US" b="1" dirty="0" smtClean="0">
                <a:ea typeface="ＭＳ Ｐゴシック" pitchFamily="34" charset="-128"/>
              </a:rPr>
              <a:t>Resetting the Trunk To Default State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707639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3.2.2.2 </a:t>
            </a:r>
            <a:r>
              <a:rPr lang="en-US" b="1" dirty="0" smtClean="0">
                <a:ea typeface="ＭＳ Ｐゴシック" pitchFamily="34" charset="-128"/>
              </a:rPr>
              <a:t>Resetting the Trunk To Default State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262239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3.2.2.3 </a:t>
            </a:r>
            <a:r>
              <a:rPr lang="en-US" b="1" dirty="0" smtClean="0">
                <a:ea typeface="ＭＳ Ｐゴシック" pitchFamily="34" charset="-128"/>
              </a:rPr>
              <a:t>Verifying Trunk Configuration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73653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sz="1300" b="1" dirty="0" smtClean="0"/>
              <a:t>Switched</a:t>
            </a:r>
            <a:r>
              <a:rPr lang="en-US" sz="1300" b="1" baseline="0" dirty="0" smtClean="0"/>
              <a:t> Networks</a:t>
            </a:r>
          </a:p>
          <a:p>
            <a:pPr>
              <a:buFontTx/>
              <a:buNone/>
            </a:pPr>
            <a:r>
              <a:rPr lang="en-US" sz="1300" b="1" dirty="0" smtClean="0"/>
              <a:t>Chapter 3: VLANs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19967340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3.2.3.1 </a:t>
            </a:r>
            <a:r>
              <a:rPr lang="en-US" sz="1200" b="1" dirty="0" smtClean="0">
                <a:ea typeface="ＭＳ Ｐゴシック" pitchFamily="34" charset="-128"/>
              </a:rPr>
              <a:t>Introduction to DTP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8858804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3.2.3.2 </a:t>
            </a:r>
            <a:r>
              <a:rPr lang="en-US" sz="1200" b="1" dirty="0" smtClean="0">
                <a:ea typeface="ＭＳ Ｐゴシック" pitchFamily="34" charset="-128"/>
              </a:rPr>
              <a:t>Introduction to DTP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8726296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3.2.4.1 IP </a:t>
            </a:r>
            <a:r>
              <a:rPr lang="en-US" sz="1200" b="1" dirty="0" smtClean="0">
                <a:ea typeface="ＭＳ Ｐゴシック" pitchFamily="34" charset="-128"/>
              </a:rPr>
              <a:t>Addressing Issues with VLAN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58255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3.2.4.2 </a:t>
            </a:r>
            <a:r>
              <a:rPr lang="en-US" sz="1200" b="1" dirty="0" smtClean="0">
                <a:ea typeface="ＭＳ Ｐゴシック" pitchFamily="34" charset="-128"/>
              </a:rPr>
              <a:t>Missing VLANs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8471745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3.2.4.3 </a:t>
            </a:r>
            <a:r>
              <a:rPr lang="en-US" sz="1200" b="1" dirty="0" smtClean="0">
                <a:ea typeface="ＭＳ Ｐゴシック" pitchFamily="34" charset="-128"/>
              </a:rPr>
              <a:t>Introduction to Troubleshooting Trunks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303954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3.2.4.4 </a:t>
            </a:r>
            <a:r>
              <a:rPr lang="en-US" sz="1200" b="1" dirty="0" smtClean="0">
                <a:ea typeface="ＭＳ Ｐゴシック" pitchFamily="34" charset="-128"/>
              </a:rPr>
              <a:t>Common Problems With Trunks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821294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3.2.4.5 </a:t>
            </a:r>
            <a:r>
              <a:rPr lang="en-US" sz="1200" b="1" dirty="0" smtClean="0">
                <a:ea typeface="ＭＳ Ｐゴシック" pitchFamily="34" charset="-128"/>
              </a:rPr>
              <a:t>Trunk Mode Mismatches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409370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3.2.4.6 </a:t>
            </a:r>
            <a:r>
              <a:rPr lang="en-US" sz="1200" b="1" dirty="0" smtClean="0">
                <a:ea typeface="ＭＳ Ｐゴシック" pitchFamily="34" charset="-128"/>
              </a:rPr>
              <a:t>Incorrect VLAN List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748876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48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sz="1300" b="1" dirty="0" smtClean="0"/>
              <a:t>Switched</a:t>
            </a:r>
            <a:r>
              <a:rPr lang="en-US" sz="1300" b="1" baseline="0" dirty="0" smtClean="0"/>
              <a:t> Networks</a:t>
            </a:r>
          </a:p>
          <a:p>
            <a:pPr>
              <a:buFontTx/>
              <a:buNone/>
            </a:pPr>
            <a:r>
              <a:rPr lang="en-US" sz="1300" b="1" dirty="0" smtClean="0"/>
              <a:t>Chapter 3: VLANs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12259570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3.3.1.1 </a:t>
            </a:r>
            <a:r>
              <a:rPr lang="en-US" sz="1200" b="1" dirty="0" smtClean="0">
                <a:ea typeface="ＭＳ Ｐゴシック" pitchFamily="34" charset="-128"/>
              </a:rPr>
              <a:t>Switch Spoofing Attack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4231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3.1.1.1 VLAN Definitions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306530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3.3.1.2 </a:t>
            </a:r>
            <a:r>
              <a:rPr lang="en-US" sz="1200" b="1" dirty="0" smtClean="0">
                <a:ea typeface="ＭＳ Ｐゴシック" pitchFamily="34" charset="-128"/>
              </a:rPr>
              <a:t>Double-Tagging Attack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94264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3.3.1.2 </a:t>
            </a:r>
            <a:r>
              <a:rPr lang="en-US" sz="1200" b="1" dirty="0" smtClean="0">
                <a:ea typeface="ＭＳ Ｐゴシック" pitchFamily="34" charset="-128"/>
              </a:rPr>
              <a:t>Double-Tagging Attack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228918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3.3.1.3 </a:t>
            </a:r>
            <a:r>
              <a:rPr lang="en-US" sz="1200" b="1" dirty="0" smtClean="0">
                <a:ea typeface="ＭＳ Ｐゴシック" pitchFamily="34" charset="-128"/>
              </a:rPr>
              <a:t>PVLAN Edge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200842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3.3.2.1 </a:t>
            </a:r>
            <a:r>
              <a:rPr lang="en-US" sz="1200" b="1" dirty="0" smtClean="0">
                <a:ea typeface="ＭＳ Ｐゴシック" pitchFamily="34" charset="-128"/>
              </a:rPr>
              <a:t>VLAN Design Guidelines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744792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54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3 Summary</a:t>
            </a:r>
          </a:p>
        </p:txBody>
      </p:sp>
    </p:spTree>
    <p:extLst>
      <p:ext uri="{BB962C8B-B14F-4D97-AF65-F5344CB8AC3E}">
        <p14:creationId xmlns:p14="http://schemas.microsoft.com/office/powerpoint/2010/main" val="3910081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3.1.1.1 VLAN Definitions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52721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3.1.1.2 </a:t>
            </a:r>
            <a:r>
              <a:rPr lang="en-US" b="1" dirty="0" smtClean="0">
                <a:ea typeface="ＭＳ Ｐゴシック" pitchFamily="34" charset="-128"/>
              </a:rPr>
              <a:t>Benefits of VLANs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50270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3.1.1.3 </a:t>
            </a:r>
            <a:r>
              <a:rPr lang="en-US" b="1" dirty="0" smtClean="0">
                <a:ea typeface="ＭＳ Ｐゴシック" pitchFamily="34" charset="-128"/>
              </a:rPr>
              <a:t>Types of VLANs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31373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3.1.1.3 </a:t>
            </a:r>
            <a:r>
              <a:rPr lang="en-US" b="1" dirty="0" smtClean="0">
                <a:ea typeface="ＭＳ Ｐゴシック" pitchFamily="34" charset="-128"/>
              </a:rPr>
              <a:t>Types of VLANs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0092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3: VLANs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Switched Networks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030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Overview of VLANs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Types of VLANs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1263" y="1543793"/>
            <a:ext cx="8059284" cy="486632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Native </a:t>
            </a:r>
            <a:r>
              <a:rPr lang="en-US" sz="2800" dirty="0" err="1"/>
              <a:t>VLAN</a:t>
            </a:r>
            <a:r>
              <a:rPr lang="en-US" sz="2800" dirty="0"/>
              <a:t>: </a:t>
            </a:r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native </a:t>
            </a:r>
            <a:r>
              <a:rPr lang="en-US" sz="2800" dirty="0" err="1"/>
              <a:t>VLAN</a:t>
            </a:r>
            <a:r>
              <a:rPr lang="en-US" sz="2800" dirty="0"/>
              <a:t> is an 802.1Q only concept. Traffic belonging to the native </a:t>
            </a:r>
            <a:r>
              <a:rPr lang="en-US" sz="2800" dirty="0" err="1"/>
              <a:t>VLAN</a:t>
            </a:r>
            <a:r>
              <a:rPr lang="en-US" sz="2800" dirty="0"/>
              <a:t> is not tagged. Note that by default </a:t>
            </a:r>
            <a:r>
              <a:rPr lang="en-US" sz="2800" dirty="0" err="1"/>
              <a:t>VLAN</a:t>
            </a:r>
            <a:r>
              <a:rPr lang="en-US" sz="2800" dirty="0"/>
              <a:t> 1 (which is the default </a:t>
            </a:r>
            <a:r>
              <a:rPr lang="en-US" sz="2800" dirty="0" err="1"/>
              <a:t>VLAN</a:t>
            </a:r>
            <a:r>
              <a:rPr lang="en-US" sz="2800" dirty="0"/>
              <a:t>) is the native </a:t>
            </a:r>
            <a:r>
              <a:rPr lang="en-US" sz="2800" dirty="0" err="1"/>
              <a:t>VLAN</a:t>
            </a:r>
            <a:r>
              <a:rPr lang="en-US" sz="2800" dirty="0"/>
              <a:t> on ALL Catalyst switches. You can designate any </a:t>
            </a:r>
            <a:r>
              <a:rPr lang="en-US" sz="2800" dirty="0" err="1"/>
              <a:t>VLAN</a:t>
            </a:r>
            <a:r>
              <a:rPr lang="en-US" sz="2800" dirty="0"/>
              <a:t> as your native on your switch and note that it need to match on both ends of the trunk connection.</a:t>
            </a:r>
          </a:p>
        </p:txBody>
      </p:sp>
    </p:spTree>
    <p:extLst>
      <p:ext uri="{BB962C8B-B14F-4D97-AF65-F5344CB8AC3E}">
        <p14:creationId xmlns:p14="http://schemas.microsoft.com/office/powerpoint/2010/main" val="33261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030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Overview of VLANs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Types of VLANs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1263" y="1543793"/>
            <a:ext cx="8059284" cy="486632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Voice </a:t>
            </a:r>
            <a:r>
              <a:rPr lang="en-US" sz="2800" dirty="0" err="1"/>
              <a:t>VLAN</a:t>
            </a:r>
            <a:r>
              <a:rPr lang="en-US" sz="2800" dirty="0"/>
              <a:t>: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voice </a:t>
            </a:r>
            <a:r>
              <a:rPr lang="en-US" sz="2800" dirty="0" err="1"/>
              <a:t>VLAN</a:t>
            </a:r>
            <a:r>
              <a:rPr lang="en-US" sz="2800" dirty="0"/>
              <a:t> is where the </a:t>
            </a:r>
            <a:r>
              <a:rPr lang="en-US" sz="2800" dirty="0" err="1"/>
              <a:t>QoS</a:t>
            </a:r>
            <a:r>
              <a:rPr lang="en-US" sz="2800" dirty="0"/>
              <a:t> policies are applied in order to prioritize this traffic to send it through the LAN. The voice traffic it's always distinguished from the data traffic on the LAN.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493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030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Overview of VLANs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Types of VLANs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1263" y="1543793"/>
            <a:ext cx="8059284" cy="4866324"/>
          </a:xfrm>
        </p:spPr>
        <p:txBody>
          <a:bodyPr/>
          <a:lstStyle/>
          <a:p>
            <a:pPr algn="just"/>
            <a:r>
              <a:rPr lang="en-US" sz="2800" dirty="0"/>
              <a:t>Management </a:t>
            </a:r>
            <a:r>
              <a:rPr lang="en-US" sz="2800" dirty="0" err="1"/>
              <a:t>VLAN</a:t>
            </a:r>
            <a:r>
              <a:rPr lang="en-US" sz="2800" dirty="0"/>
              <a:t>: </a:t>
            </a:r>
            <a:endParaRPr lang="en-US" sz="2800" dirty="0" smtClean="0"/>
          </a:p>
          <a:p>
            <a:pPr algn="just"/>
            <a:r>
              <a:rPr lang="en-US" sz="2800" dirty="0" smtClean="0"/>
              <a:t>This </a:t>
            </a:r>
            <a:r>
              <a:rPr lang="en-US" sz="2800" dirty="0"/>
              <a:t>is used on a LAN for management purposes. Example of this would be to use it on a Out-of-Band (</a:t>
            </a:r>
            <a:r>
              <a:rPr lang="en-US" sz="2800" dirty="0" err="1"/>
              <a:t>OOB</a:t>
            </a:r>
            <a:r>
              <a:rPr lang="en-US" sz="2800" dirty="0"/>
              <a:t>) implementations. This </a:t>
            </a:r>
            <a:r>
              <a:rPr lang="en-US" sz="2800" dirty="0" err="1"/>
              <a:t>VLAN</a:t>
            </a:r>
            <a:r>
              <a:rPr lang="en-US" sz="2800" dirty="0"/>
              <a:t> normally carries sensitive traffic from a control perspective; some of the protocols that are carried on this </a:t>
            </a:r>
            <a:r>
              <a:rPr lang="en-US" sz="2800" dirty="0" err="1"/>
              <a:t>VLAN</a:t>
            </a:r>
            <a:r>
              <a:rPr lang="en-US" sz="2800" dirty="0"/>
              <a:t> are: FTP, </a:t>
            </a:r>
            <a:r>
              <a:rPr lang="en-US" sz="2800" dirty="0" err="1"/>
              <a:t>TFTP</a:t>
            </a:r>
            <a:r>
              <a:rPr lang="en-US" sz="2800" dirty="0"/>
              <a:t>, Telnet, </a:t>
            </a:r>
            <a:r>
              <a:rPr lang="en-US" sz="2800" dirty="0" err="1"/>
              <a:t>SSH</a:t>
            </a:r>
            <a:r>
              <a:rPr lang="en-US" sz="2800" dirty="0"/>
              <a:t>, SCP, and others. </a:t>
            </a:r>
          </a:p>
        </p:txBody>
      </p:sp>
    </p:spTree>
    <p:extLst>
      <p:ext uri="{BB962C8B-B14F-4D97-AF65-F5344CB8AC3E}">
        <p14:creationId xmlns:p14="http://schemas.microsoft.com/office/powerpoint/2010/main" val="342546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030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Overview of VLANs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Types of VLANs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1263" y="1543793"/>
            <a:ext cx="8059284" cy="4866324"/>
          </a:xfrm>
        </p:spPr>
        <p:txBody>
          <a:bodyPr/>
          <a:lstStyle/>
          <a:p>
            <a:pPr algn="just"/>
            <a:r>
              <a:rPr lang="en-US" sz="2800" dirty="0"/>
              <a:t>Special </a:t>
            </a:r>
            <a:r>
              <a:rPr lang="en-US" sz="2800" dirty="0" err="1"/>
              <a:t>VLANs</a:t>
            </a:r>
            <a:r>
              <a:rPr lang="en-US" sz="2800" dirty="0"/>
              <a:t>: </a:t>
            </a:r>
            <a:endParaRPr lang="en-US" sz="2800" dirty="0" smtClean="0"/>
          </a:p>
          <a:p>
            <a:pPr algn="just"/>
            <a:r>
              <a:rPr lang="en-US" sz="2800" dirty="0" smtClean="0"/>
              <a:t>These </a:t>
            </a:r>
            <a:r>
              <a:rPr lang="en-US" sz="2800" dirty="0" err="1"/>
              <a:t>VLANs</a:t>
            </a:r>
            <a:r>
              <a:rPr lang="en-US" sz="2800" dirty="0"/>
              <a:t> are basically used for special cases on your LAN. An example of a special case </a:t>
            </a:r>
            <a:r>
              <a:rPr lang="en-US" sz="2800" dirty="0" err="1"/>
              <a:t>VLAN</a:t>
            </a:r>
            <a:r>
              <a:rPr lang="en-US" sz="2800" dirty="0"/>
              <a:t> would be </a:t>
            </a:r>
            <a:r>
              <a:rPr lang="en-US" sz="2800" dirty="0" err="1"/>
              <a:t>VLAN</a:t>
            </a:r>
            <a:r>
              <a:rPr lang="en-US" sz="2800" dirty="0"/>
              <a:t> 0, which is used in conjunction with 802.1p. I would say that </a:t>
            </a:r>
            <a:r>
              <a:rPr lang="en-US" sz="2800" dirty="0" err="1"/>
              <a:t>VLAN</a:t>
            </a:r>
            <a:r>
              <a:rPr lang="en-US" sz="2800" dirty="0"/>
              <a:t> 1 fits in this "special" category too.</a:t>
            </a:r>
          </a:p>
        </p:txBody>
      </p:sp>
    </p:spTree>
    <p:extLst>
      <p:ext uri="{BB962C8B-B14F-4D97-AF65-F5344CB8AC3E}">
        <p14:creationId xmlns:p14="http://schemas.microsoft.com/office/powerpoint/2010/main" val="280818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030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Overview of VLANs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Types of VLANs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1263" y="1543793"/>
            <a:ext cx="8059284" cy="486632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Reserved </a:t>
            </a:r>
            <a:r>
              <a:rPr lang="en-US" sz="2800" dirty="0" err="1" smtClean="0"/>
              <a:t>VLANs</a:t>
            </a: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/>
              <a:t>There </a:t>
            </a:r>
            <a:r>
              <a:rPr lang="en-US" sz="2800" dirty="0"/>
              <a:t>are some </a:t>
            </a:r>
            <a:r>
              <a:rPr lang="en-US" sz="2800" dirty="0" err="1"/>
              <a:t>VLANs</a:t>
            </a:r>
            <a:r>
              <a:rPr lang="en-US" sz="2800" dirty="0"/>
              <a:t> that are reserved internally on your switch in order to use them on other environments like </a:t>
            </a:r>
            <a:r>
              <a:rPr lang="en-US" sz="2800" dirty="0" err="1"/>
              <a:t>FDDI</a:t>
            </a:r>
            <a:r>
              <a:rPr lang="en-US" sz="2800" dirty="0"/>
              <a:t>, Token Ring. The specific </a:t>
            </a:r>
            <a:r>
              <a:rPr lang="en-US" sz="2800" dirty="0" err="1"/>
              <a:t>VLANs</a:t>
            </a:r>
            <a:r>
              <a:rPr lang="en-US" sz="2800" dirty="0"/>
              <a:t> used for these two types of networks are from 1002 - 1005.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561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49" y="1418184"/>
            <a:ext cx="6897063" cy="5153745"/>
          </a:xfrm>
          <a:prstGeom prst="rect">
            <a:avLst/>
          </a:prstGeom>
          <a:ln>
            <a:noFill/>
            <a:bevel/>
          </a:ln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8049" y="46123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Overview of VLANs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Types of VLANs (cont.)</a:t>
            </a:r>
          </a:p>
        </p:txBody>
      </p:sp>
    </p:spTree>
    <p:extLst>
      <p:ext uri="{BB962C8B-B14F-4D97-AF65-F5344CB8AC3E}">
        <p14:creationId xmlns:p14="http://schemas.microsoft.com/office/powerpoint/2010/main" val="256876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781" y="47524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Overview of VLANs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Voice VLANs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1262" y="1389414"/>
            <a:ext cx="8201789" cy="4938816"/>
          </a:xfrm>
        </p:spPr>
        <p:txBody>
          <a:bodyPr/>
          <a:lstStyle/>
          <a:p>
            <a:r>
              <a:rPr lang="en-US" sz="2000" dirty="0"/>
              <a:t>VoIP </a:t>
            </a:r>
            <a:r>
              <a:rPr lang="en-US" sz="2000" dirty="0" smtClean="0"/>
              <a:t>traffic is time-sensitive and requires</a:t>
            </a:r>
            <a:r>
              <a:rPr lang="en-US" sz="2000" dirty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Assured bandwidth to ensure voice </a:t>
            </a:r>
            <a:r>
              <a:rPr lang="en-US" dirty="0" smtClean="0"/>
              <a:t>quality.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Transmission priority over other types of network </a:t>
            </a:r>
            <a:r>
              <a:rPr lang="en-US" dirty="0" smtClean="0"/>
              <a:t>traffic.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Ability to be routed around congested areas on the </a:t>
            </a:r>
            <a:r>
              <a:rPr lang="en-US" dirty="0" smtClean="0"/>
              <a:t>network.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Delay of less than 150 ms across the </a:t>
            </a:r>
            <a:r>
              <a:rPr lang="en-US" dirty="0" smtClean="0"/>
              <a:t>network.</a:t>
            </a:r>
          </a:p>
          <a:p>
            <a:r>
              <a:rPr lang="en-US" sz="2000" dirty="0" smtClean="0"/>
              <a:t>The voice </a:t>
            </a:r>
            <a:r>
              <a:rPr lang="en-US" sz="2000" dirty="0"/>
              <a:t>VLAN feature enables access ports to carry IP voice traffic from an IP </a:t>
            </a:r>
            <a:r>
              <a:rPr lang="en-US" sz="2000" dirty="0" smtClean="0"/>
              <a:t>phone.</a:t>
            </a:r>
          </a:p>
          <a:p>
            <a:r>
              <a:rPr lang="en-US" sz="2000" dirty="0" smtClean="0"/>
              <a:t>The switch </a:t>
            </a:r>
            <a:r>
              <a:rPr lang="en-US" sz="2000" dirty="0"/>
              <a:t>can connect to a Cisco 7960 IP </a:t>
            </a:r>
            <a:r>
              <a:rPr lang="en-US" sz="2000" dirty="0" smtClean="0"/>
              <a:t>phone </a:t>
            </a:r>
            <a:r>
              <a:rPr lang="en-US" sz="2000" dirty="0"/>
              <a:t>and carry IP voice </a:t>
            </a:r>
            <a:r>
              <a:rPr lang="en-US" sz="2000" dirty="0" smtClean="0"/>
              <a:t>traffic.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sound quality of an IP phone call can deteriorate if the data is unevenly </a:t>
            </a:r>
            <a:r>
              <a:rPr lang="en-US" sz="2000" dirty="0" smtClean="0"/>
              <a:t>sent</a:t>
            </a:r>
            <a:r>
              <a:rPr lang="en-US" sz="2000" dirty="0"/>
              <a:t>;</a:t>
            </a:r>
            <a:r>
              <a:rPr lang="en-US" sz="2000" dirty="0" smtClean="0"/>
              <a:t> </a:t>
            </a:r>
            <a:r>
              <a:rPr lang="en-US" sz="2000" dirty="0"/>
              <a:t>the switch supports quality of service (QoS</a:t>
            </a:r>
            <a:r>
              <a:rPr lang="en-US" sz="20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4193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781" y="451489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Overview of VLANs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Voice VLANs (cont.)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8765" y="1401288"/>
            <a:ext cx="8083034" cy="4926941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Cisco 7960 IP </a:t>
            </a:r>
            <a:r>
              <a:rPr lang="en-US" dirty="0" smtClean="0"/>
              <a:t>phone has </a:t>
            </a:r>
            <a:r>
              <a:rPr lang="en-US" dirty="0"/>
              <a:t>two RJ-45 ports that each support </a:t>
            </a:r>
            <a:r>
              <a:rPr lang="en-US" dirty="0" smtClean="0"/>
              <a:t>connections to </a:t>
            </a:r>
            <a:r>
              <a:rPr lang="en-US" dirty="0"/>
              <a:t>external </a:t>
            </a:r>
            <a:r>
              <a:rPr lang="en-US" dirty="0" smtClean="0"/>
              <a:t>devices.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Network </a:t>
            </a:r>
            <a:r>
              <a:rPr lang="en-US" b="1" dirty="0"/>
              <a:t>Port (10/100 </a:t>
            </a:r>
            <a:r>
              <a:rPr lang="en-US" b="1" dirty="0" smtClean="0"/>
              <a:t>SW) - </a:t>
            </a:r>
            <a:r>
              <a:rPr lang="en-US" dirty="0" smtClean="0"/>
              <a:t>Use this port </a:t>
            </a:r>
            <a:r>
              <a:rPr lang="en-US" dirty="0"/>
              <a:t>to connect the phone to the network. </a:t>
            </a:r>
            <a:r>
              <a:rPr lang="en-US" dirty="0" smtClean="0"/>
              <a:t>The </a:t>
            </a:r>
            <a:r>
              <a:rPr lang="en-US" dirty="0"/>
              <a:t>phone can also obtain inline power from the Cisco Catalyst switch over this connection. </a:t>
            </a:r>
          </a:p>
          <a:p>
            <a:pPr marL="804863" lvl="1" indent="-347663">
              <a:buFont typeface="Arial" panose="020B0604020202020204" pitchFamily="34" charset="0"/>
              <a:buChar char="•"/>
            </a:pPr>
            <a:r>
              <a:rPr lang="en-US" b="1" dirty="0"/>
              <a:t>Access Port (10/100 </a:t>
            </a:r>
            <a:r>
              <a:rPr lang="en-US" b="1" dirty="0" smtClean="0"/>
              <a:t>PC) - </a:t>
            </a:r>
            <a:r>
              <a:rPr lang="en-US" dirty="0" smtClean="0"/>
              <a:t>Use this port </a:t>
            </a:r>
            <a:r>
              <a:rPr lang="en-US" dirty="0"/>
              <a:t>to connect a network device, such as a computer, to the phone.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087" y="3963970"/>
            <a:ext cx="3987843" cy="261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33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030" y="439613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Overview of VLANs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Voice VLANs (cont.)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901" y="1481508"/>
            <a:ext cx="6217732" cy="450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55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05" y="46336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VLANs in a Multi-Switched Environment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VLAN Trunks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3139" y="1413163"/>
            <a:ext cx="8118660" cy="4962567"/>
          </a:xfrm>
        </p:spPr>
        <p:txBody>
          <a:bodyPr/>
          <a:lstStyle/>
          <a:p>
            <a:r>
              <a:rPr lang="en-US" sz="2000" dirty="0" smtClean="0"/>
              <a:t>A VLAN trunk carries more than one VLAN.</a:t>
            </a:r>
          </a:p>
          <a:p>
            <a:r>
              <a:rPr lang="en-US" sz="2000" dirty="0"/>
              <a:t>A VLAN trunk </a:t>
            </a:r>
            <a:r>
              <a:rPr lang="en-US" sz="2000" dirty="0" smtClean="0"/>
              <a:t>is usually established between switches so same-VLAN devices can communicate, even if physically connected to different switches.</a:t>
            </a:r>
          </a:p>
          <a:p>
            <a:r>
              <a:rPr lang="en-US" sz="2000" dirty="0" smtClean="0"/>
              <a:t>A VLAN trunk is not associated to any VLANs; </a:t>
            </a:r>
            <a:r>
              <a:rPr lang="en-US" sz="2000" dirty="0"/>
              <a:t>n</a:t>
            </a:r>
            <a:r>
              <a:rPr lang="en-US" sz="2000" dirty="0" smtClean="0"/>
              <a:t>either is the trunk ports used to establish the trunk link.</a:t>
            </a:r>
          </a:p>
          <a:p>
            <a:r>
              <a:rPr lang="en-US" sz="2000" dirty="0" smtClean="0"/>
              <a:t>Cisco IOS supports IEEE802.1q, a popular VLAN trunk protocol.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740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5" y="363085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03762" y="1520042"/>
            <a:ext cx="8392000" cy="450693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3.1 VLAN Segmentation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3.2 VLAN Implementation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3.3 VLAN Security and Design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3.4 Summary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05" y="510866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VLANs in a Multi-Switched Environment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VLAN Trunks (cont.)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69" y="1235360"/>
            <a:ext cx="7557247" cy="515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29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029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VLANs in a Multi-Switched Environment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3000" dirty="0" smtClean="0">
                <a:ea typeface="ＭＳ Ｐゴシック" pitchFamily="34" charset="-128"/>
              </a:rPr>
              <a:t>Controlling Broadcast Domains with VLANs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3762" y="1484415"/>
            <a:ext cx="8178038" cy="4713185"/>
          </a:xfrm>
        </p:spPr>
        <p:txBody>
          <a:bodyPr/>
          <a:lstStyle/>
          <a:p>
            <a:r>
              <a:rPr lang="en-US" sz="2000" dirty="0" smtClean="0"/>
              <a:t>VLANs can be used to limit the reach of broadcast frames.</a:t>
            </a:r>
          </a:p>
          <a:p>
            <a:r>
              <a:rPr lang="en-US" sz="2000" dirty="0" smtClean="0"/>
              <a:t>A VLAN is a broadcast domain of its own.</a:t>
            </a:r>
          </a:p>
          <a:p>
            <a:r>
              <a:rPr lang="en-US" sz="2000" dirty="0" smtClean="0"/>
              <a:t>A broadcast frame sent by a device in a specific VLAN is forwarded within that VLAN only.</a:t>
            </a:r>
          </a:p>
          <a:p>
            <a:r>
              <a:rPr lang="en-US" sz="2000" dirty="0" smtClean="0"/>
              <a:t>VLANs help control the reach of broadcast frames and their impact in the network.</a:t>
            </a:r>
          </a:p>
          <a:p>
            <a:r>
              <a:rPr lang="en-US" sz="2000" dirty="0" smtClean="0"/>
              <a:t>Unicast and multicast frames are forwarded within the originating VLAN.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06" y="49899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VLANs in a Multi-</a:t>
            </a:r>
            <a:r>
              <a:rPr lang="en-US" sz="1800" dirty="0">
                <a:ea typeface="ＭＳ Ｐゴシック" pitchFamily="34" charset="-128"/>
              </a:rPr>
              <a:t>S</a:t>
            </a:r>
            <a:r>
              <a:rPr lang="en-US" sz="1800" dirty="0" smtClean="0">
                <a:ea typeface="ＭＳ Ｐゴシック" pitchFamily="34" charset="-128"/>
              </a:rPr>
              <a:t>witched Environment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700" dirty="0" smtClean="0">
                <a:ea typeface="ＭＳ Ｐゴシック" pitchFamily="34" charset="-128"/>
              </a:rPr>
              <a:t>Tagging Ethernet Frames for VLAN Identification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5637" y="1401288"/>
            <a:ext cx="8087096" cy="5361050"/>
          </a:xfrm>
        </p:spPr>
        <p:txBody>
          <a:bodyPr/>
          <a:lstStyle/>
          <a:p>
            <a:r>
              <a:rPr lang="en-US" sz="2000" dirty="0" smtClean="0"/>
              <a:t>Frame tagging is the process of adding a </a:t>
            </a:r>
            <a:r>
              <a:rPr lang="en-US" sz="2000" dirty="0" err="1" smtClean="0"/>
              <a:t>VLAN</a:t>
            </a:r>
            <a:r>
              <a:rPr lang="en-US" sz="2000" dirty="0" smtClean="0"/>
              <a:t> identification  header to the frame. </a:t>
            </a:r>
          </a:p>
          <a:p>
            <a:r>
              <a:rPr lang="en-US" sz="2000" dirty="0" smtClean="0"/>
              <a:t>It is used to properly transmit multiple VLAN frames through a trunk link.</a:t>
            </a:r>
          </a:p>
          <a:p>
            <a:r>
              <a:rPr lang="en-US" sz="2000" dirty="0" smtClean="0"/>
              <a:t>Switches tag frames to identify the VLAN to that they belong. </a:t>
            </a:r>
            <a:r>
              <a:rPr lang="en-US" sz="2000" dirty="0"/>
              <a:t>Different tagging protocols </a:t>
            </a:r>
            <a:r>
              <a:rPr lang="en-US" sz="2000" dirty="0" smtClean="0"/>
              <a:t>exist; </a:t>
            </a:r>
            <a:r>
              <a:rPr lang="en-US" sz="2000" dirty="0"/>
              <a:t>IEEE </a:t>
            </a:r>
            <a:r>
              <a:rPr lang="en-US" sz="2000" dirty="0" smtClean="0"/>
              <a:t>802.1Q is a vey </a:t>
            </a:r>
            <a:r>
              <a:rPr lang="en-US" sz="2000" dirty="0"/>
              <a:t>popular </a:t>
            </a:r>
            <a:r>
              <a:rPr lang="en-US" sz="2000" dirty="0" smtClean="0"/>
              <a:t>example.</a:t>
            </a:r>
          </a:p>
          <a:p>
            <a:r>
              <a:rPr lang="en-US" sz="2000" dirty="0"/>
              <a:t>The protocol defines the structure of the tagging header added to the </a:t>
            </a:r>
            <a:r>
              <a:rPr lang="en-US" sz="2000" dirty="0" smtClean="0"/>
              <a:t>frame.</a:t>
            </a:r>
            <a:endParaRPr lang="en-US" sz="2000" dirty="0"/>
          </a:p>
          <a:p>
            <a:r>
              <a:rPr lang="en-US" sz="2000" dirty="0" smtClean="0"/>
              <a:t>Switches add VLAN tags to the frames before placing them into trunk links and remove the tags before forwarding frames through </a:t>
            </a:r>
            <a:r>
              <a:rPr lang="en-US" sz="2000" dirty="0" err="1" smtClean="0"/>
              <a:t>nontrunk</a:t>
            </a:r>
            <a:r>
              <a:rPr lang="en-US" sz="2000" dirty="0" smtClean="0"/>
              <a:t> ports.</a:t>
            </a:r>
          </a:p>
          <a:p>
            <a:r>
              <a:rPr lang="en-US" sz="2000" dirty="0" smtClean="0"/>
              <a:t>When properly tagged, the frames can transverse any number of switches via trunk links and still be forwarded within the correct VLAN at the destination.</a:t>
            </a:r>
          </a:p>
        </p:txBody>
      </p:sp>
    </p:spTree>
    <p:extLst>
      <p:ext uri="{BB962C8B-B14F-4D97-AF65-F5344CB8AC3E}">
        <p14:creationId xmlns:p14="http://schemas.microsoft.com/office/powerpoint/2010/main" val="6448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030" y="46336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VLANs in a Multi-Switched Environment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700" dirty="0" smtClean="0">
                <a:ea typeface="ＭＳ Ｐゴシック" pitchFamily="34" charset="-128"/>
              </a:rPr>
              <a:t>Tagging Ethernet Frames for VLAN Identification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85" y="1439027"/>
            <a:ext cx="7746943" cy="4986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49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2280" y="46336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VLANs in a Multi-Switched Environment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700" dirty="0" smtClean="0">
                <a:ea typeface="ＭＳ Ｐゴシック" pitchFamily="34" charset="-128"/>
              </a:rPr>
              <a:t>Native VLANs and 802.1Q Tagging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6259" y="1436914"/>
            <a:ext cx="8065883" cy="4876800"/>
          </a:xfrm>
        </p:spPr>
        <p:txBody>
          <a:bodyPr/>
          <a:lstStyle/>
          <a:p>
            <a:r>
              <a:rPr lang="en-US" sz="2000" dirty="0" smtClean="0"/>
              <a:t>Frames that belong to the native VLAN are not tagged.</a:t>
            </a:r>
          </a:p>
          <a:p>
            <a:r>
              <a:rPr lang="en-US" sz="2000" dirty="0" smtClean="0"/>
              <a:t>Frames received untagged remain untagged and are placed in the native VLAN when forwarded.</a:t>
            </a:r>
          </a:p>
          <a:p>
            <a:r>
              <a:rPr lang="en-US" sz="2000" dirty="0" smtClean="0"/>
              <a:t>If there are no ports associated to the native VLAN and no other trunk links, an untagged frame is dropped.</a:t>
            </a:r>
          </a:p>
          <a:p>
            <a:r>
              <a:rPr lang="en-US" sz="2000" dirty="0" smtClean="0"/>
              <a:t>In Cisco switches, the native VLAN is VLAN 1, by default.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2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36" y="48711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VLANs in a Multi-Switched Environment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2700" dirty="0" smtClean="0">
                <a:ea typeface="ＭＳ Ｐゴシック" pitchFamily="34" charset="-128"/>
              </a:rPr>
              <a:t>Voice VLAN Tagging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940" y="1518506"/>
            <a:ext cx="6533398" cy="5058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64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3</a:t>
            </a:r>
            <a:r>
              <a:rPr lang="en-US" sz="2400" dirty="0" smtClean="0"/>
              <a:t>.2 VLAN Implementations</a:t>
            </a:r>
            <a:endParaRPr lang="en-US" sz="2400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787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780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 Assignment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VLAN Ranges on Catalyst Switches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6889" y="1436914"/>
            <a:ext cx="8094910" cy="4891315"/>
          </a:xfrm>
        </p:spPr>
        <p:txBody>
          <a:bodyPr/>
          <a:lstStyle/>
          <a:p>
            <a:r>
              <a:rPr lang="en-US" sz="2000" dirty="0" smtClean="0"/>
              <a:t>Cisco Catalyst </a:t>
            </a:r>
            <a:r>
              <a:rPr lang="en-US" sz="2000" dirty="0"/>
              <a:t>2960 and 3560 Series switches support over 4,000 </a:t>
            </a:r>
            <a:r>
              <a:rPr lang="en-US" sz="2000" dirty="0" smtClean="0"/>
              <a:t>VLANs.</a:t>
            </a:r>
          </a:p>
          <a:p>
            <a:r>
              <a:rPr lang="en-US" sz="2000" dirty="0" smtClean="0"/>
              <a:t>VLANs are split into two categories: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Normal range VLANs</a:t>
            </a:r>
          </a:p>
          <a:p>
            <a:pPr marL="1139825" lvl="2" indent="-342900">
              <a:buFont typeface="Arial" pitchFamily="34" charset="0"/>
              <a:buChar char="•"/>
            </a:pPr>
            <a:r>
              <a:rPr lang="en-US" dirty="0" smtClean="0"/>
              <a:t>VLAN numbers from 1 to 1,005</a:t>
            </a:r>
          </a:p>
          <a:p>
            <a:pPr marL="1139825" lvl="2" indent="-342900">
              <a:buFont typeface="Arial" pitchFamily="34" charset="0"/>
              <a:buChar char="•"/>
            </a:pPr>
            <a:r>
              <a:rPr lang="en-US" dirty="0" smtClean="0"/>
              <a:t>Configurations stored </a:t>
            </a:r>
            <a:r>
              <a:rPr lang="en-US" dirty="0"/>
              <a:t>in </a:t>
            </a:r>
            <a:r>
              <a:rPr lang="en-US" dirty="0" smtClean="0"/>
              <a:t>the vlan.dat (in the flash memory)</a:t>
            </a:r>
          </a:p>
          <a:p>
            <a:pPr marL="1139825" lvl="2" indent="-342900">
              <a:buFont typeface="Arial" pitchFamily="34" charset="0"/>
              <a:buChar char="•"/>
            </a:pPr>
            <a:r>
              <a:rPr lang="en-US" dirty="0" smtClean="0"/>
              <a:t>VTP can </a:t>
            </a:r>
            <a:r>
              <a:rPr lang="en-US" dirty="0"/>
              <a:t>only learn and store normal range VLANs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Extended Range VLANs</a:t>
            </a:r>
            <a:endParaRPr lang="en-US" dirty="0"/>
          </a:p>
          <a:p>
            <a:pPr marL="1139825" lvl="2" indent="-342900">
              <a:buFont typeface="Arial" pitchFamily="34" charset="0"/>
              <a:buChar char="•"/>
            </a:pPr>
            <a:r>
              <a:rPr lang="en-US" dirty="0" smtClean="0"/>
              <a:t>VLAN </a:t>
            </a:r>
            <a:r>
              <a:rPr lang="en-US" dirty="0"/>
              <a:t>numbers from </a:t>
            </a:r>
            <a:r>
              <a:rPr lang="en-US" dirty="0" smtClean="0"/>
              <a:t>1,006 to 4,096</a:t>
            </a:r>
          </a:p>
          <a:p>
            <a:pPr marL="1139825" lvl="2" indent="-342900">
              <a:buFont typeface="Arial" pitchFamily="34" charset="0"/>
              <a:buChar char="•"/>
            </a:pPr>
            <a:r>
              <a:rPr lang="en-US" dirty="0" smtClean="0"/>
              <a:t>Configurations stored </a:t>
            </a:r>
            <a:r>
              <a:rPr lang="en-US" dirty="0"/>
              <a:t>in </a:t>
            </a:r>
            <a:r>
              <a:rPr lang="en-US" dirty="0" smtClean="0"/>
              <a:t>the running configuration (NVRAM)</a:t>
            </a:r>
          </a:p>
          <a:p>
            <a:pPr marL="1139825" lvl="2" indent="-342900">
              <a:buFont typeface="Arial" pitchFamily="34" charset="0"/>
              <a:buChar char="•"/>
            </a:pPr>
            <a:r>
              <a:rPr lang="en-US" dirty="0"/>
              <a:t>VTP does not learn extended range VLANs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83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55" y="49899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 Assignment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Creating a VLAN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59" y="2550339"/>
            <a:ext cx="8457257" cy="2269638"/>
          </a:xfrm>
        </p:spPr>
      </p:pic>
    </p:spTree>
    <p:extLst>
      <p:ext uri="{BB962C8B-B14F-4D97-AF65-F5344CB8AC3E}">
        <p14:creationId xmlns:p14="http://schemas.microsoft.com/office/powerpoint/2010/main" val="375813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030" y="47524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 Assignment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Assigning Ports to VLANs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3" y="1703785"/>
            <a:ext cx="8290569" cy="4020803"/>
          </a:xfrm>
        </p:spPr>
      </p:pic>
    </p:spTree>
    <p:extLst>
      <p:ext uri="{BB962C8B-B14F-4D97-AF65-F5344CB8AC3E}">
        <p14:creationId xmlns:p14="http://schemas.microsoft.com/office/powerpoint/2010/main" val="21406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0893" y="339334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3: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1263" y="1401288"/>
            <a:ext cx="8312728" cy="4519262"/>
          </a:xfrm>
        </p:spPr>
        <p:txBody>
          <a:bodyPr/>
          <a:lstStyle/>
          <a:p>
            <a:r>
              <a:rPr lang="en-US" sz="2000" dirty="0" smtClean="0"/>
              <a:t>Explain the purpose of  VLANs in a switched network.</a:t>
            </a:r>
          </a:p>
          <a:p>
            <a:r>
              <a:rPr lang="en-US" sz="2000" dirty="0"/>
              <a:t>Analyze how a switch forwards </a:t>
            </a:r>
            <a:r>
              <a:rPr lang="en-US" sz="2000" dirty="0" smtClean="0"/>
              <a:t>frames based on VLAN configuration </a:t>
            </a:r>
            <a:r>
              <a:rPr lang="en-US" sz="2000" dirty="0"/>
              <a:t>in a </a:t>
            </a:r>
            <a:r>
              <a:rPr lang="en-US" sz="2000" dirty="0" smtClean="0"/>
              <a:t>multi-switched environment.</a:t>
            </a:r>
            <a:endParaRPr lang="en-US" sz="2000" dirty="0"/>
          </a:p>
          <a:p>
            <a:r>
              <a:rPr lang="en-US" sz="2000" dirty="0"/>
              <a:t>Configure a switch port to be assigned to a </a:t>
            </a:r>
            <a:r>
              <a:rPr lang="en-US" sz="2000" dirty="0" smtClean="0"/>
              <a:t>VLAN based on requirements.</a:t>
            </a:r>
            <a:endParaRPr lang="en-US" sz="2000" dirty="0"/>
          </a:p>
          <a:p>
            <a:r>
              <a:rPr lang="en-US" sz="2000" dirty="0"/>
              <a:t>Configure a trunk port on a LAN switch.</a:t>
            </a:r>
          </a:p>
          <a:p>
            <a:r>
              <a:rPr lang="en-US" sz="2000" dirty="0"/>
              <a:t>Configure </a:t>
            </a:r>
            <a:r>
              <a:rPr lang="en-US" sz="2000" dirty="0" smtClean="0"/>
              <a:t>Dynamic </a:t>
            </a:r>
            <a:r>
              <a:rPr lang="en-US" sz="2000" dirty="0"/>
              <a:t>Trunk Protocol (DTP).</a:t>
            </a:r>
          </a:p>
          <a:p>
            <a:r>
              <a:rPr lang="en-US" sz="2000" dirty="0"/>
              <a:t>Troubleshoot VLAN and trunk configurations in a switched network.</a:t>
            </a:r>
          </a:p>
          <a:p>
            <a:r>
              <a:rPr lang="en-US" sz="2000" dirty="0"/>
              <a:t>Configure security features to mitigate attacks in a VLAN-segmented environment.</a:t>
            </a:r>
          </a:p>
          <a:p>
            <a:r>
              <a:rPr lang="en-US" sz="2000" dirty="0"/>
              <a:t>Explain security best practices for a VLAN-segmented environment.</a:t>
            </a:r>
            <a:endParaRPr lang="en-US" sz="1600" dirty="0"/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55" y="46336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 Assignment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Assigning Ports to VLANs (cont.)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74" y="1517557"/>
            <a:ext cx="6788731" cy="461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5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54" y="451489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 Assignment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Changing VLAN Port Membership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16" y="1343136"/>
            <a:ext cx="7573142" cy="5351688"/>
          </a:xfrm>
        </p:spPr>
      </p:pic>
    </p:spTree>
    <p:extLst>
      <p:ext uri="{BB962C8B-B14F-4D97-AF65-F5344CB8AC3E}">
        <p14:creationId xmlns:p14="http://schemas.microsoft.com/office/powerpoint/2010/main" val="257201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05" y="43961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 Assignment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Changing VLAN Port Membership (cont.)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68" y="1343136"/>
            <a:ext cx="6485438" cy="5351688"/>
          </a:xfrm>
        </p:spPr>
      </p:pic>
    </p:spTree>
    <p:extLst>
      <p:ext uri="{BB962C8B-B14F-4D97-AF65-F5344CB8AC3E}">
        <p14:creationId xmlns:p14="http://schemas.microsoft.com/office/powerpoint/2010/main" val="3282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06" y="46336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 Assignment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Deleting VLANs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96" y="1451469"/>
            <a:ext cx="7133982" cy="5105995"/>
          </a:xfrm>
        </p:spPr>
      </p:pic>
    </p:spTree>
    <p:extLst>
      <p:ext uri="{BB962C8B-B14F-4D97-AF65-F5344CB8AC3E}">
        <p14:creationId xmlns:p14="http://schemas.microsoft.com/office/powerpoint/2010/main" val="34403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05" y="46336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 Assignment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VLAN Information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58" y="1451469"/>
            <a:ext cx="6862457" cy="5105995"/>
          </a:xfrm>
        </p:spPr>
      </p:pic>
    </p:spTree>
    <p:extLst>
      <p:ext uri="{BB962C8B-B14F-4D97-AF65-F5344CB8AC3E}">
        <p14:creationId xmlns:p14="http://schemas.microsoft.com/office/powerpoint/2010/main" val="18725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05" y="46336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 Assignment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VLAN Information (cont.)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78" y="1394673"/>
            <a:ext cx="6908740" cy="524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7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7692" y="46336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 Assignment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IEEE 802.1q Trunk Links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52" y="4930435"/>
            <a:ext cx="7687342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01" y="1448931"/>
            <a:ext cx="7722011" cy="3481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5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2280" y="451489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 Assignment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Resetting the Trunk To Default State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3"/>
          <a:stretch/>
        </p:blipFill>
        <p:spPr bwMode="auto">
          <a:xfrm>
            <a:off x="1103948" y="1651379"/>
            <a:ext cx="6936105" cy="5120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5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4673" y="463365"/>
            <a:ext cx="8585908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 Assignment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Resetting the Trunk To Default State (cont.)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73" y="1499361"/>
            <a:ext cx="8354654" cy="502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2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3531" y="48711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VLAN Assignment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Trunk Configuration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7"/>
          <a:stretch/>
        </p:blipFill>
        <p:spPr bwMode="auto">
          <a:xfrm>
            <a:off x="1569363" y="1569493"/>
            <a:ext cx="5715000" cy="506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03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3.1 VLAN Segmentation</a:t>
            </a:r>
            <a:endParaRPr lang="en-US" sz="2400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89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05" y="48711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Dynamic </a:t>
            </a:r>
            <a:r>
              <a:rPr lang="en-US" sz="1800" dirty="0" err="1" smtClean="0">
                <a:ea typeface="ＭＳ Ｐゴシック" pitchFamily="34" charset="-128"/>
              </a:rPr>
              <a:t>Trunking</a:t>
            </a:r>
            <a:r>
              <a:rPr lang="en-US" sz="1800" dirty="0" smtClean="0">
                <a:ea typeface="ＭＳ Ｐゴシック" pitchFamily="34" charset="-128"/>
              </a:rPr>
              <a:t> Protocol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Introduction to DTP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9388" y="1448790"/>
            <a:ext cx="8106786" cy="4792355"/>
          </a:xfrm>
        </p:spPr>
        <p:txBody>
          <a:bodyPr/>
          <a:lstStyle/>
          <a:p>
            <a:r>
              <a:rPr lang="en-US" sz="2000" dirty="0" smtClean="0"/>
              <a:t>Switch ports can be manually configured to form trunks.</a:t>
            </a:r>
          </a:p>
          <a:p>
            <a:r>
              <a:rPr lang="en-US" sz="2000" dirty="0" smtClean="0"/>
              <a:t>Switch ports can also be configured to negotiate and establish a trunk link with a connected peer.</a:t>
            </a:r>
          </a:p>
          <a:p>
            <a:r>
              <a:rPr lang="en-US" sz="2000" dirty="0" smtClean="0"/>
              <a:t>The Dynamic Trunking Protocol (DTP) manages trunk negotiation.</a:t>
            </a:r>
          </a:p>
          <a:p>
            <a:r>
              <a:rPr lang="en-US" sz="2000" dirty="0"/>
              <a:t>DTP is a Cisco proprietary </a:t>
            </a:r>
            <a:r>
              <a:rPr lang="en-US" sz="2000" dirty="0" smtClean="0"/>
              <a:t>protocol and is enabled, by default, in Cisco Catalyst 2960 and 3560 switches.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the port on the neighbor switch is configured in a trunk mode that supports </a:t>
            </a:r>
            <a:r>
              <a:rPr lang="en-US" sz="2000" dirty="0" smtClean="0"/>
              <a:t>DTP, it manages the negotiation.</a:t>
            </a:r>
          </a:p>
          <a:p>
            <a:r>
              <a:rPr lang="en-US" sz="2000" dirty="0" smtClean="0"/>
              <a:t>The default </a:t>
            </a:r>
            <a:r>
              <a:rPr lang="en-US" sz="2000" dirty="0"/>
              <a:t>DTP configuration for Cisco Catalyst 2960 and 3560 switches is dynamic </a:t>
            </a:r>
            <a:r>
              <a:rPr lang="en-US" sz="2000" dirty="0" smtClean="0"/>
              <a:t>auto.</a:t>
            </a:r>
          </a:p>
        </p:txBody>
      </p:sp>
    </p:spTree>
    <p:extLst>
      <p:ext uri="{BB962C8B-B14F-4D97-AF65-F5344CB8AC3E}">
        <p14:creationId xmlns:p14="http://schemas.microsoft.com/office/powerpoint/2010/main" val="346083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32" y="3888850"/>
            <a:ext cx="6569393" cy="265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6697" y="47524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Dynamic Trunking Protocol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Negotiated Interface Modes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1260" y="1472540"/>
            <a:ext cx="8094911" cy="2507014"/>
          </a:xfrm>
        </p:spPr>
        <p:txBody>
          <a:bodyPr/>
          <a:lstStyle/>
          <a:p>
            <a:r>
              <a:rPr lang="en-US" sz="2000" dirty="0" smtClean="0"/>
              <a:t>Cisco Catalyst 2960 and 3560 support the following trunk modes: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witchport</a:t>
            </a:r>
            <a:r>
              <a:rPr lang="en-US" dirty="0" smtClean="0"/>
              <a:t> mode dynamic auto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witchport</a:t>
            </a:r>
            <a:r>
              <a:rPr lang="en-US" dirty="0" smtClean="0"/>
              <a:t> </a:t>
            </a:r>
            <a:r>
              <a:rPr lang="en-US" dirty="0"/>
              <a:t>mode dynamic </a:t>
            </a:r>
            <a:r>
              <a:rPr lang="en-US" dirty="0" smtClean="0"/>
              <a:t>desirable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witchport</a:t>
            </a:r>
            <a:r>
              <a:rPr lang="en-US" dirty="0" smtClean="0"/>
              <a:t> </a:t>
            </a:r>
            <a:r>
              <a:rPr lang="en-US" dirty="0"/>
              <a:t>mode </a:t>
            </a:r>
            <a:r>
              <a:rPr lang="en-US" dirty="0" smtClean="0"/>
              <a:t>trunk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witchport</a:t>
            </a:r>
            <a:r>
              <a:rPr lang="en-US" dirty="0" smtClean="0"/>
              <a:t> nonegotiate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7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8715" y="47524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Troubleshooting VLANs and Trunks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IP Addressing Issues with VLAN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7512" y="1401289"/>
            <a:ext cx="8142413" cy="2530764"/>
          </a:xfrm>
        </p:spPr>
        <p:txBody>
          <a:bodyPr/>
          <a:lstStyle/>
          <a:p>
            <a:r>
              <a:rPr lang="en-US" sz="2000" dirty="0" smtClean="0"/>
              <a:t>It is a common practice to associate a VLAN with an IP network.</a:t>
            </a:r>
          </a:p>
          <a:p>
            <a:r>
              <a:rPr lang="en-US" sz="2000" dirty="0" smtClean="0"/>
              <a:t>Because different IP networks only communicate through a router, all devices within a VLAN must be part of the same IP network to communicate.</a:t>
            </a:r>
          </a:p>
          <a:p>
            <a:r>
              <a:rPr lang="en-US" sz="2000" dirty="0" smtClean="0"/>
              <a:t>The figure displays that PC1 cannot communicate to the server because it has a wrong IP address configured.</a:t>
            </a:r>
          </a:p>
          <a:p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74" y="3679319"/>
            <a:ext cx="4821345" cy="293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72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0252" y="49899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Troubleshooting VLANs and Trunks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Missing VLANs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518" y="1399661"/>
            <a:ext cx="7940675" cy="2484889"/>
          </a:xfrm>
        </p:spPr>
        <p:txBody>
          <a:bodyPr/>
          <a:lstStyle/>
          <a:p>
            <a:r>
              <a:rPr lang="en-US" sz="2000" dirty="0" smtClean="0"/>
              <a:t>If all the IP addresses mismatches have been solved, but the device still cannot connect, check if the VLAN exists in the switch.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 bwMode="auto">
          <a:xfrm>
            <a:off x="1465729" y="2199714"/>
            <a:ext cx="6014509" cy="405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35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5002" y="46336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Troubleshooting VLANs and Trunks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Introduction to Troubleshooting Trunks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"/>
          <a:stretch/>
        </p:blipFill>
        <p:spPr bwMode="auto">
          <a:xfrm>
            <a:off x="446136" y="1401289"/>
            <a:ext cx="7843680" cy="490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0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0404" y="48711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Troubleshooting VLANs and Trunks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Common Problems with Trunks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1886" y="1413164"/>
            <a:ext cx="8189913" cy="3880592"/>
          </a:xfrm>
        </p:spPr>
        <p:txBody>
          <a:bodyPr/>
          <a:lstStyle/>
          <a:p>
            <a:r>
              <a:rPr lang="en-US" sz="2000" dirty="0"/>
              <a:t>Trunking issues are usually associated with incorrect configurations. </a:t>
            </a:r>
            <a:endParaRPr lang="en-US" sz="2000" dirty="0" smtClean="0"/>
          </a:p>
          <a:p>
            <a:r>
              <a:rPr lang="en-US" sz="2000" dirty="0" smtClean="0"/>
              <a:t>The most common type of trunk configuration errors are: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Native VLAN </a:t>
            </a:r>
            <a:r>
              <a:rPr lang="en-US" dirty="0" smtClean="0"/>
              <a:t>mismatches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Trunk </a:t>
            </a:r>
            <a:r>
              <a:rPr lang="en-US" dirty="0"/>
              <a:t>mode mismatches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Allowed VLANs on </a:t>
            </a:r>
            <a:r>
              <a:rPr lang="en-US" dirty="0" smtClean="0"/>
              <a:t>trunks</a:t>
            </a:r>
            <a:endParaRPr lang="en-US" dirty="0"/>
          </a:p>
          <a:p>
            <a:r>
              <a:rPr lang="en-US" sz="2000" dirty="0"/>
              <a:t>If a trunk problem is detected, the best practice guidelines recommend to troubleshoot in the order shown </a:t>
            </a:r>
            <a:r>
              <a:rPr lang="en-US" sz="2000" dirty="0" smtClean="0"/>
              <a:t>above.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34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407" y="43961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Troubleshooting VLANs and Trunks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Trunk Mode Mismatches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639" y="1425039"/>
            <a:ext cx="8071161" cy="2802576"/>
          </a:xfrm>
        </p:spPr>
        <p:txBody>
          <a:bodyPr/>
          <a:lstStyle/>
          <a:p>
            <a:r>
              <a:rPr lang="en-US" sz="2000" dirty="0" smtClean="0"/>
              <a:t>If </a:t>
            </a:r>
            <a:r>
              <a:rPr lang="en-US" sz="2000" dirty="0"/>
              <a:t>a port on a trunk link is configured with a trunk mode that is incompatible with the neighboring trunk port, a trunk </a:t>
            </a:r>
            <a:r>
              <a:rPr lang="en-US" sz="2000" dirty="0" smtClean="0"/>
              <a:t>link </a:t>
            </a:r>
            <a:r>
              <a:rPr lang="en-US" sz="2000" dirty="0"/>
              <a:t>fails to form between the two </a:t>
            </a:r>
            <a:r>
              <a:rPr lang="en-US" sz="2000" dirty="0" smtClean="0"/>
              <a:t>switches.</a:t>
            </a:r>
          </a:p>
          <a:p>
            <a:r>
              <a:rPr lang="en-US" sz="2000" dirty="0" smtClean="0"/>
              <a:t>Use </a:t>
            </a:r>
            <a:r>
              <a:rPr lang="en-US" sz="2000" dirty="0"/>
              <a:t>the</a:t>
            </a:r>
            <a:r>
              <a:rPr lang="en-US" sz="2000" b="1" dirty="0"/>
              <a:t> show interfaces trunk </a:t>
            </a:r>
            <a:r>
              <a:rPr lang="en-US" sz="2000" dirty="0" smtClean="0"/>
              <a:t>command to check </a:t>
            </a:r>
            <a:r>
              <a:rPr lang="en-US" sz="2000" dirty="0"/>
              <a:t>the status of the trunk ports on </a:t>
            </a:r>
            <a:r>
              <a:rPr lang="en-US" sz="2000" dirty="0" smtClean="0"/>
              <a:t>the switches.</a:t>
            </a:r>
          </a:p>
          <a:p>
            <a:r>
              <a:rPr lang="en-US" sz="2000" dirty="0" smtClean="0"/>
              <a:t>To fix the problem, configure the interfaces with proper trunk modes.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95" y="3846288"/>
            <a:ext cx="6843871" cy="276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0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05" y="47524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Troubleshooting VLANs and Trunks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Incorrect VLAN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3762" y="1472540"/>
            <a:ext cx="8149010" cy="2881747"/>
          </a:xfrm>
        </p:spPr>
        <p:txBody>
          <a:bodyPr/>
          <a:lstStyle/>
          <a:p>
            <a:r>
              <a:rPr lang="en-US" sz="2000" dirty="0" smtClean="0"/>
              <a:t>VLANs must be allowed in the trunk before their frames can be transmitted across the link.</a:t>
            </a:r>
          </a:p>
          <a:p>
            <a:r>
              <a:rPr lang="en-US" sz="2000" dirty="0" smtClean="0"/>
              <a:t>Use the </a:t>
            </a:r>
            <a:r>
              <a:rPr lang="en-US" sz="2000" b="1" dirty="0"/>
              <a:t>switchport trunk allowed </a:t>
            </a:r>
            <a:r>
              <a:rPr lang="en-US" sz="2000" b="1" dirty="0" smtClean="0"/>
              <a:t>vlan </a:t>
            </a:r>
            <a:r>
              <a:rPr lang="en-US" sz="2000" dirty="0" smtClean="0"/>
              <a:t>command to specify which VLANs are allowed in a trunk link.</a:t>
            </a:r>
          </a:p>
          <a:p>
            <a:r>
              <a:rPr lang="en-US" sz="2000" dirty="0" smtClean="0"/>
              <a:t>Use </a:t>
            </a:r>
            <a:r>
              <a:rPr lang="en-US" sz="2000" dirty="0"/>
              <a:t>the </a:t>
            </a:r>
            <a:r>
              <a:rPr lang="en-US" sz="2000" b="1" dirty="0"/>
              <a:t>show interfaces trunk </a:t>
            </a:r>
            <a:r>
              <a:rPr lang="en-US" sz="2000" dirty="0" smtClean="0"/>
              <a:t>command to ensure the correct VLANs are permitted in a trunk</a:t>
            </a:r>
            <a:r>
              <a:rPr lang="en-US" sz="2000" dirty="0"/>
              <a:t>.</a:t>
            </a:r>
            <a:endParaRPr lang="en-US" sz="2000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482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3</a:t>
            </a:r>
            <a:r>
              <a:rPr lang="en-US" sz="2400" dirty="0" smtClean="0"/>
              <a:t>.3 </a:t>
            </a:r>
            <a:r>
              <a:rPr lang="en-US" sz="2400" dirty="0"/>
              <a:t>VLAN Security and Design</a:t>
            </a:r>
            <a:endParaRPr lang="en-US" sz="2400" dirty="0" smtClean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787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407" y="48711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Attacks on VLANs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Switch Spoofing Attack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3138" y="1448790"/>
            <a:ext cx="8118661" cy="5229802"/>
          </a:xfrm>
        </p:spPr>
        <p:txBody>
          <a:bodyPr/>
          <a:lstStyle/>
          <a:p>
            <a:r>
              <a:rPr lang="en-US" sz="2000" dirty="0"/>
              <a:t>There are a number of different types of VLAN attacks in modern switched </a:t>
            </a:r>
            <a:r>
              <a:rPr lang="en-US" sz="2000" dirty="0" smtClean="0"/>
              <a:t>networks; VLAN hopping is one example. </a:t>
            </a:r>
          </a:p>
          <a:p>
            <a:r>
              <a:rPr lang="en-US" sz="2000" dirty="0" smtClean="0"/>
              <a:t>The default configuration </a:t>
            </a:r>
            <a:r>
              <a:rPr lang="en-US" sz="2000" dirty="0"/>
              <a:t>of the switch port is dynamic </a:t>
            </a:r>
            <a:r>
              <a:rPr lang="en-US" sz="2000" dirty="0" smtClean="0"/>
              <a:t>auto.</a:t>
            </a:r>
          </a:p>
          <a:p>
            <a:r>
              <a:rPr lang="en-US" sz="2000" dirty="0" smtClean="0"/>
              <a:t>By configuring a host to act as a switch and form a trunk, an attacker could gain access to any VLAN in the network.</a:t>
            </a:r>
          </a:p>
          <a:p>
            <a:r>
              <a:rPr lang="en-US" sz="2000" dirty="0"/>
              <a:t>Because the attacker is now able to access other VLANs, this is called a VLAN hopping </a:t>
            </a:r>
            <a:r>
              <a:rPr lang="en-US" sz="2000" dirty="0" smtClean="0"/>
              <a:t>attack.</a:t>
            </a:r>
          </a:p>
          <a:p>
            <a:r>
              <a:rPr lang="en-US" sz="2000" dirty="0" smtClean="0"/>
              <a:t>To prevent </a:t>
            </a:r>
            <a:r>
              <a:rPr lang="en-US" sz="2000" dirty="0"/>
              <a:t>a basic switch spoofing </a:t>
            </a:r>
            <a:r>
              <a:rPr lang="en-US" sz="2000" dirty="0" smtClean="0"/>
              <a:t>attack, </a:t>
            </a:r>
            <a:r>
              <a:rPr lang="en-US" sz="2000" dirty="0"/>
              <a:t>turn off </a:t>
            </a:r>
            <a:r>
              <a:rPr lang="en-US" sz="2000" dirty="0" err="1"/>
              <a:t>trunking</a:t>
            </a:r>
            <a:r>
              <a:rPr lang="en-US" sz="2000" dirty="0"/>
              <a:t> on all ports, except the ones that specifically require </a:t>
            </a:r>
            <a:r>
              <a:rPr lang="en-US" sz="2000" dirty="0" err="1" smtClean="0"/>
              <a:t>trunking</a:t>
            </a:r>
            <a:r>
              <a:rPr lang="en-US" sz="2000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712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282" y="47524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Overview of VLANs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VLAN Definitions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8619" y="1530859"/>
            <a:ext cx="7940675" cy="4850719"/>
          </a:xfrm>
        </p:spPr>
        <p:txBody>
          <a:bodyPr/>
          <a:lstStyle/>
          <a:p>
            <a:r>
              <a:rPr lang="en-US" sz="2000" dirty="0" smtClean="0"/>
              <a:t>A VLAN is a logical partition of a Layer 2 network.</a:t>
            </a:r>
          </a:p>
          <a:p>
            <a:r>
              <a:rPr lang="en-US" sz="2000" dirty="0" smtClean="0"/>
              <a:t>Multiple partitions can be created, allowing for multiple VLANs to co-exist.</a:t>
            </a:r>
          </a:p>
          <a:p>
            <a:r>
              <a:rPr lang="en-US" sz="2000" dirty="0" smtClean="0"/>
              <a:t>Each VLAN is a broadcast domain, usually with its own IP network.</a:t>
            </a:r>
          </a:p>
          <a:p>
            <a:r>
              <a:rPr lang="en-US" sz="2000" dirty="0" smtClean="0"/>
              <a:t>VLANs are mutually isolated and packets can only pass between them </a:t>
            </a:r>
            <a:r>
              <a:rPr lang="en-US" sz="2000" dirty="0" smtClean="0">
                <a:solidFill>
                  <a:srgbClr val="000000"/>
                </a:solidFill>
              </a:rPr>
              <a:t>via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 router.</a:t>
            </a:r>
          </a:p>
          <a:p>
            <a:r>
              <a:rPr lang="en-US" sz="2000" dirty="0" smtClean="0"/>
              <a:t>The partitioning of the Layer 2 network takes </a:t>
            </a:r>
            <a:r>
              <a:rPr lang="en-US" sz="2000" dirty="0" smtClean="0">
                <a:solidFill>
                  <a:srgbClr val="000000"/>
                </a:solidFill>
              </a:rPr>
              <a:t>place</a:t>
            </a:r>
            <a:r>
              <a:rPr lang="en-US" sz="2000" dirty="0" smtClean="0"/>
              <a:t> inside a Layer 2 device, usually </a:t>
            </a:r>
            <a:r>
              <a:rPr lang="en-US" sz="2000" dirty="0" smtClean="0">
                <a:solidFill>
                  <a:srgbClr val="000000"/>
                </a:solidFill>
              </a:rPr>
              <a:t>via</a:t>
            </a:r>
            <a:r>
              <a:rPr lang="en-US" sz="2000" dirty="0" smtClean="0"/>
              <a:t> a switch.</a:t>
            </a:r>
          </a:p>
          <a:p>
            <a:r>
              <a:rPr lang="en-US" sz="2000" dirty="0" smtClean="0"/>
              <a:t>The hosts grouped within a VLAN are unaware of the VLAN’s existence.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030" y="46336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Attacks on </a:t>
            </a:r>
            <a:r>
              <a:rPr lang="en-US" sz="1800" dirty="0" err="1" smtClean="0">
                <a:ea typeface="ＭＳ Ｐゴシック" pitchFamily="34" charset="-128"/>
              </a:rPr>
              <a:t>VLANs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Double-Tagging Attack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1887" y="1425039"/>
            <a:ext cx="8142412" cy="5051671"/>
          </a:xfrm>
        </p:spPr>
        <p:txBody>
          <a:bodyPr/>
          <a:lstStyle/>
          <a:p>
            <a:r>
              <a:rPr lang="en-US" sz="2000" dirty="0" smtClean="0"/>
              <a:t>Double-tagging attack takes </a:t>
            </a:r>
            <a:r>
              <a:rPr lang="en-US" sz="2000" dirty="0"/>
              <a:t>advantage of the way that hardware on most switches </a:t>
            </a:r>
            <a:r>
              <a:rPr lang="en-US" sz="2000" dirty="0" smtClean="0"/>
              <a:t>de-encapsulate 802.1Q tags.</a:t>
            </a:r>
          </a:p>
          <a:p>
            <a:r>
              <a:rPr lang="en-US" sz="2000" dirty="0"/>
              <a:t>Most switches perform only one level of 802.1Q </a:t>
            </a:r>
            <a:r>
              <a:rPr lang="en-US" sz="2000" dirty="0" smtClean="0"/>
              <a:t>de-encapsulation, allowing an attacker to embed a second, unauthorized attack header in the frame.</a:t>
            </a:r>
          </a:p>
          <a:p>
            <a:r>
              <a:rPr lang="en-US" sz="2000" dirty="0" smtClean="0"/>
              <a:t>After removing the first and legit 802.1Q header, the switch forwards the frame to the VLAN specified in the unauthorized 802.1Q header.</a:t>
            </a:r>
          </a:p>
          <a:p>
            <a:r>
              <a:rPr lang="en-US" sz="2000" dirty="0" smtClean="0"/>
              <a:t>The best approach </a:t>
            </a:r>
            <a:r>
              <a:rPr lang="en-US" sz="2000" dirty="0"/>
              <a:t>to mitigating double-tagging attacks is to ensure that the native VLAN of the trunk ports is different from the VLAN of any user </a:t>
            </a:r>
            <a:r>
              <a:rPr lang="en-US" sz="2000" dirty="0" smtClean="0"/>
              <a:t>ports.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646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05" y="49899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Attacks on VLANs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Double-Tagging Attack (cont.)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166" y="1533525"/>
            <a:ext cx="6471895" cy="493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7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780" y="46336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Attacks on </a:t>
            </a:r>
            <a:r>
              <a:rPr lang="en-US" sz="1800" dirty="0" err="1" smtClean="0">
                <a:ea typeface="ＭＳ Ｐゴシック" pitchFamily="34" charset="-128"/>
              </a:rPr>
              <a:t>VLANs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>
                <a:ea typeface="ＭＳ Ｐゴシック" pitchFamily="34" charset="-128"/>
              </a:rPr>
              <a:t>PVLAN</a:t>
            </a:r>
            <a:r>
              <a:rPr lang="en-US" dirty="0" smtClean="0">
                <a:ea typeface="ＭＳ Ｐゴシック" pitchFamily="34" charset="-128"/>
              </a:rPr>
              <a:t> Edge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3761" y="1465729"/>
            <a:ext cx="4574640" cy="5051184"/>
          </a:xfrm>
        </p:spPr>
        <p:txBody>
          <a:bodyPr/>
          <a:lstStyle/>
          <a:p>
            <a:r>
              <a:rPr lang="en-US" sz="2000" dirty="0" smtClean="0"/>
              <a:t>The Private </a:t>
            </a:r>
            <a:r>
              <a:rPr lang="en-US" sz="2000" dirty="0"/>
              <a:t>VLAN (PVLAN) Edge feature, also known as protected ports, ensures that there is no exchange of unicast, broadcast, or multicast traffic between </a:t>
            </a:r>
            <a:r>
              <a:rPr lang="en-US" sz="2000" dirty="0" smtClean="0"/>
              <a:t>protected </a:t>
            </a:r>
            <a:r>
              <a:rPr lang="en-US" sz="2000" dirty="0"/>
              <a:t>ports on the </a:t>
            </a:r>
            <a:r>
              <a:rPr lang="en-US" sz="2000" dirty="0" smtClean="0"/>
              <a:t>switch.</a:t>
            </a:r>
          </a:p>
          <a:p>
            <a:r>
              <a:rPr lang="en-US" sz="2000" dirty="0" smtClean="0"/>
              <a:t>Local relevancy only.</a:t>
            </a:r>
          </a:p>
          <a:p>
            <a:r>
              <a:rPr lang="en-US" sz="2000" dirty="0" smtClean="0"/>
              <a:t>A protected port only exchanges traffic with unprotected ports.</a:t>
            </a:r>
          </a:p>
          <a:p>
            <a:r>
              <a:rPr lang="en-US" sz="2000" dirty="0" smtClean="0"/>
              <a:t>A protected port does not exchange traffic with another protected port.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070" y="1465729"/>
            <a:ext cx="4128702" cy="3825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25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030" y="46336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Design </a:t>
            </a:r>
            <a:r>
              <a:rPr lang="en-US" sz="1800" dirty="0">
                <a:ea typeface="ＭＳ Ｐゴシック" pitchFamily="34" charset="-128"/>
              </a:rPr>
              <a:t>Best Practices </a:t>
            </a:r>
            <a:r>
              <a:rPr lang="en-US" sz="1800" dirty="0" smtClean="0">
                <a:ea typeface="ＭＳ Ｐゴシック" pitchFamily="34" charset="-128"/>
              </a:rPr>
              <a:t>for VLANs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VLAN Design Guidelines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5014" y="1425039"/>
            <a:ext cx="7928758" cy="5047013"/>
          </a:xfrm>
        </p:spPr>
        <p:txBody>
          <a:bodyPr/>
          <a:lstStyle/>
          <a:p>
            <a:r>
              <a:rPr lang="en-US" sz="2000" dirty="0" smtClean="0"/>
              <a:t>Move all ports from VLAN 1 and assign them to a not-in-use VLAN</a:t>
            </a:r>
          </a:p>
          <a:p>
            <a:r>
              <a:rPr lang="en-US" sz="2000" dirty="0" smtClean="0"/>
              <a:t>Shut down all unused switch ports.</a:t>
            </a:r>
          </a:p>
          <a:p>
            <a:r>
              <a:rPr lang="en-US" sz="2000" dirty="0" smtClean="0"/>
              <a:t>Separate management and user data traffic.</a:t>
            </a:r>
          </a:p>
          <a:p>
            <a:r>
              <a:rPr lang="en-US" sz="2000" dirty="0" smtClean="0"/>
              <a:t>Change the management VLAN to a VLAN other than VLAN 1. (The same goes to the native VLAN.)</a:t>
            </a:r>
          </a:p>
          <a:p>
            <a:r>
              <a:rPr lang="en-US" sz="2000" dirty="0" smtClean="0"/>
              <a:t>Ensure that only devices in the management VLAN can connect to the switches.</a:t>
            </a:r>
          </a:p>
          <a:p>
            <a:r>
              <a:rPr lang="en-US" sz="2000" dirty="0" smtClean="0"/>
              <a:t>The switch should only accept SSH connections.</a:t>
            </a:r>
          </a:p>
          <a:p>
            <a:r>
              <a:rPr lang="en-US" sz="2000" dirty="0" smtClean="0"/>
              <a:t>Disable autonegotiation on trunk ports.</a:t>
            </a:r>
          </a:p>
          <a:p>
            <a:r>
              <a:rPr lang="en-US" sz="2000" dirty="0"/>
              <a:t>D</a:t>
            </a:r>
            <a:r>
              <a:rPr lang="en-US" sz="2000" dirty="0" smtClean="0"/>
              <a:t>o </a:t>
            </a:r>
            <a:r>
              <a:rPr lang="en-US" sz="2000" dirty="0"/>
              <a:t>not use </a:t>
            </a:r>
            <a:r>
              <a:rPr lang="en-US" sz="2000" dirty="0" smtClean="0"/>
              <a:t>the auto </a:t>
            </a:r>
            <a:r>
              <a:rPr lang="en-US" sz="2000" dirty="0"/>
              <a:t>or </a:t>
            </a:r>
            <a:r>
              <a:rPr lang="en-US" sz="2000" dirty="0" smtClean="0"/>
              <a:t>desirable </a:t>
            </a:r>
            <a:r>
              <a:rPr lang="en-US" sz="2000" dirty="0"/>
              <a:t>switch port </a:t>
            </a:r>
            <a:r>
              <a:rPr lang="en-US" sz="2000" dirty="0" smtClean="0"/>
              <a:t>modes.</a:t>
            </a:r>
            <a:endParaRPr lang="en-US" sz="2000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397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7142" y="481838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3: 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22514" y="1436914"/>
            <a:ext cx="8327799" cy="447176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This </a:t>
            </a:r>
            <a:r>
              <a:rPr lang="en-US" sz="2000" dirty="0" smtClean="0"/>
              <a:t>chapter:</a:t>
            </a:r>
          </a:p>
          <a:p>
            <a:r>
              <a:rPr lang="en-US" sz="2000" dirty="0" smtClean="0"/>
              <a:t>Introduced VLANs and their types</a:t>
            </a:r>
          </a:p>
          <a:p>
            <a:r>
              <a:rPr lang="en-US" sz="2000" dirty="0" smtClean="0"/>
              <a:t>Described the connection between VLANs and broadcast domains</a:t>
            </a:r>
          </a:p>
          <a:p>
            <a:r>
              <a:rPr lang="en-US" sz="2000" dirty="0" smtClean="0"/>
              <a:t>Discussed IEEE </a:t>
            </a:r>
            <a:r>
              <a:rPr lang="en-US" sz="2000" dirty="0"/>
              <a:t>802.1Q frame tagging </a:t>
            </a:r>
            <a:r>
              <a:rPr lang="en-US" sz="2000" dirty="0" smtClean="0"/>
              <a:t>and how it enables </a:t>
            </a:r>
            <a:r>
              <a:rPr lang="en-US" sz="2000" dirty="0"/>
              <a:t>differentiation between Ethernet frames associated with distinct VLANs as they traverse common trunk links.</a:t>
            </a:r>
          </a:p>
          <a:p>
            <a:r>
              <a:rPr lang="en-US" sz="2000" dirty="0" smtClean="0"/>
              <a:t>Examined </a:t>
            </a:r>
            <a:r>
              <a:rPr lang="en-US" sz="2000" dirty="0"/>
              <a:t>the configuration, verification, and troubleshooting of VLANs and trunks using the Cisco IOS </a:t>
            </a:r>
            <a:r>
              <a:rPr lang="en-US" sz="2000" dirty="0" smtClean="0"/>
              <a:t>CLI </a:t>
            </a:r>
            <a:r>
              <a:rPr lang="en-US" sz="2000" dirty="0"/>
              <a:t>and explored basic security and design </a:t>
            </a:r>
            <a:r>
              <a:rPr lang="en-US" sz="2000" dirty="0" smtClean="0"/>
              <a:t>considerations.</a:t>
            </a:r>
            <a:endParaRPr lang="en-US" sz="20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30723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780" y="487115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Overview of VLANs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VLAN Definitions (cont.)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58" y="1477963"/>
            <a:ext cx="6175659" cy="4849812"/>
          </a:xfrm>
          <a:ln>
            <a:noFill/>
            <a:bevel/>
          </a:ln>
        </p:spPr>
      </p:pic>
    </p:spTree>
    <p:extLst>
      <p:ext uri="{BB962C8B-B14F-4D97-AF65-F5344CB8AC3E}">
        <p14:creationId xmlns:p14="http://schemas.microsoft.com/office/powerpoint/2010/main" val="22424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905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Overview of VLANs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Benefits of VLANs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3139" y="1472540"/>
            <a:ext cx="8091364" cy="4951223"/>
          </a:xfrm>
        </p:spPr>
        <p:txBody>
          <a:bodyPr/>
          <a:lstStyle/>
          <a:p>
            <a:r>
              <a:rPr lang="en-US" sz="2000" dirty="0" smtClean="0"/>
              <a:t>Security</a:t>
            </a:r>
          </a:p>
          <a:p>
            <a:r>
              <a:rPr lang="en-US" sz="2000" dirty="0" smtClean="0"/>
              <a:t>Cost reduction</a:t>
            </a:r>
          </a:p>
          <a:p>
            <a:r>
              <a:rPr lang="en-US" sz="2000" dirty="0" smtClean="0"/>
              <a:t>Better performance</a:t>
            </a:r>
            <a:endParaRPr lang="en-US" sz="2000" dirty="0"/>
          </a:p>
          <a:p>
            <a:r>
              <a:rPr lang="en-US" sz="2000" dirty="0"/>
              <a:t>Shrink broadcast </a:t>
            </a:r>
            <a:r>
              <a:rPr lang="en-US" sz="2000" dirty="0" smtClean="0"/>
              <a:t>domains</a:t>
            </a:r>
            <a:endParaRPr lang="en-US" sz="2000" dirty="0"/>
          </a:p>
          <a:p>
            <a:r>
              <a:rPr lang="en-US" sz="2000" dirty="0"/>
              <a:t>Improved IT staff </a:t>
            </a:r>
            <a:r>
              <a:rPr lang="en-US" sz="2000" dirty="0" smtClean="0"/>
              <a:t>efficiency</a:t>
            </a:r>
            <a:endParaRPr lang="en-US" sz="2000" dirty="0"/>
          </a:p>
          <a:p>
            <a:r>
              <a:rPr lang="en-US" sz="2000" dirty="0"/>
              <a:t>Simpler project and application </a:t>
            </a:r>
            <a:r>
              <a:rPr lang="en-US" sz="2000" dirty="0" smtClean="0"/>
              <a:t>management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965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030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Overview of VLANs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Types of VLANs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1263" y="1543793"/>
            <a:ext cx="8059284" cy="486632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Default </a:t>
            </a:r>
            <a:r>
              <a:rPr lang="en-US" sz="2800" dirty="0" err="1" smtClean="0"/>
              <a:t>VLAN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This </a:t>
            </a:r>
            <a:r>
              <a:rPr lang="en-US" sz="2800" dirty="0"/>
              <a:t>is basically where ALL ports belongs to by default, this is technically </a:t>
            </a:r>
            <a:r>
              <a:rPr lang="en-US" sz="2800" dirty="0" err="1"/>
              <a:t>VLAN</a:t>
            </a:r>
            <a:r>
              <a:rPr lang="en-US" sz="2800" dirty="0"/>
              <a:t> 1 and it can't be deleted from the switch. On some (old) Catalyst switches you can't even disallow </a:t>
            </a:r>
            <a:r>
              <a:rPr lang="en-US" sz="2800" dirty="0" err="1"/>
              <a:t>VLAN</a:t>
            </a:r>
            <a:r>
              <a:rPr lang="en-US" sz="2800" dirty="0"/>
              <a:t> 1 from trunk ports.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323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030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Overview of VLANs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Types of VLANs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1263" y="1543793"/>
            <a:ext cx="8059284" cy="4866324"/>
          </a:xfrm>
        </p:spPr>
        <p:txBody>
          <a:bodyPr/>
          <a:lstStyle/>
          <a:p>
            <a:r>
              <a:rPr lang="en-US" sz="2800" dirty="0"/>
              <a:t>Data </a:t>
            </a:r>
            <a:r>
              <a:rPr lang="en-US" sz="2800" dirty="0" err="1" smtClean="0"/>
              <a:t>VLAN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This </a:t>
            </a:r>
            <a:r>
              <a:rPr lang="en-US" sz="2800" dirty="0"/>
              <a:t>is the "normal" </a:t>
            </a:r>
            <a:r>
              <a:rPr lang="en-US" sz="2800" dirty="0" err="1"/>
              <a:t>VLAN</a:t>
            </a:r>
            <a:r>
              <a:rPr lang="en-US" sz="2800" dirty="0"/>
              <a:t> where the traffic is carried and where the client data goes through the LAN.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990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21464</TotalTime>
  <Pages>28</Pages>
  <Words>2200</Words>
  <Application>Microsoft Office PowerPoint</Application>
  <PresentationFormat>On-screen Show (4:3)</PresentationFormat>
  <Paragraphs>303</Paragraphs>
  <Slides>55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ＭＳ Ｐゴシック</vt:lpstr>
      <vt:lpstr>Arial</vt:lpstr>
      <vt:lpstr>Wingdings</vt:lpstr>
      <vt:lpstr>PPT-TMPLT-WHT_C</vt:lpstr>
      <vt:lpstr>NetAcad-4F_PPT-WHT_060408</vt:lpstr>
      <vt:lpstr>Chapter 3: VLANs</vt:lpstr>
      <vt:lpstr>Chapter 3</vt:lpstr>
      <vt:lpstr>Chapter 3: Objectives</vt:lpstr>
      <vt:lpstr>3.1 VLAN Segmentation</vt:lpstr>
      <vt:lpstr>Overview of VLANs VLAN Definitions</vt:lpstr>
      <vt:lpstr>Overview of VLANs VLAN Definitions (cont.)</vt:lpstr>
      <vt:lpstr>Overview of VLANs Benefits of VLANs</vt:lpstr>
      <vt:lpstr>Overview of VLANs Types of VLANs</vt:lpstr>
      <vt:lpstr>Overview of VLANs Types of VLANs</vt:lpstr>
      <vt:lpstr>Overview of VLANs Types of VLANs</vt:lpstr>
      <vt:lpstr>Overview of VLANs Types of VLANs</vt:lpstr>
      <vt:lpstr>Overview of VLANs Types of VLANs</vt:lpstr>
      <vt:lpstr>Overview of VLANs Types of VLANs</vt:lpstr>
      <vt:lpstr>Overview of VLANs Types of VLANs</vt:lpstr>
      <vt:lpstr>Overview of VLANs Types of VLANs (cont.)</vt:lpstr>
      <vt:lpstr>Overview of VLANs Voice VLANs</vt:lpstr>
      <vt:lpstr>Overview of VLANs Voice VLANs (cont.)</vt:lpstr>
      <vt:lpstr>Overview of VLANs Voice VLANs (cont.)</vt:lpstr>
      <vt:lpstr>VLANs in a Multi-Switched Environment VLAN Trunks</vt:lpstr>
      <vt:lpstr>VLANs in a Multi-Switched Environment VLAN Trunks (cont.)</vt:lpstr>
      <vt:lpstr>VLANs in a Multi-Switched Environment Controlling Broadcast Domains with VLANs</vt:lpstr>
      <vt:lpstr>VLANs in a Multi-Switched Environment Tagging Ethernet Frames for VLAN Identification</vt:lpstr>
      <vt:lpstr>VLANs in a Multi-Switched Environment Tagging Ethernet Frames for VLAN Identification</vt:lpstr>
      <vt:lpstr>VLANs in a Multi-Switched Environment Native VLANs and 802.1Q Tagging</vt:lpstr>
      <vt:lpstr>VLANs in a Multi-Switched Environment Voice VLAN Tagging</vt:lpstr>
      <vt:lpstr>3.2 VLAN Implementations</vt:lpstr>
      <vt:lpstr>VLAN Assignment VLAN Ranges on Catalyst Switches</vt:lpstr>
      <vt:lpstr>VLAN Assignment Creating a VLAN</vt:lpstr>
      <vt:lpstr>VLAN Assignment Assigning Ports to VLANs</vt:lpstr>
      <vt:lpstr>VLAN Assignment Assigning Ports to VLANs (cont.)</vt:lpstr>
      <vt:lpstr>VLAN Assignment Changing VLAN Port Membership</vt:lpstr>
      <vt:lpstr>VLAN Assignment Changing VLAN Port Membership (cont.)</vt:lpstr>
      <vt:lpstr>VLAN Assignment Deleting VLANs</vt:lpstr>
      <vt:lpstr>VLAN Assignment Verifying VLAN Information</vt:lpstr>
      <vt:lpstr>VLAN Assignment Verifying VLAN Information (cont.)</vt:lpstr>
      <vt:lpstr>VLAN Assignment Configuring IEEE 802.1q Trunk Links</vt:lpstr>
      <vt:lpstr>VLAN Assignment Resetting the Trunk To Default State</vt:lpstr>
      <vt:lpstr>VLAN Assignment Resetting the Trunk To Default State (cont.)</vt:lpstr>
      <vt:lpstr>VLAN Assignment Verifying Trunk Configuration</vt:lpstr>
      <vt:lpstr>Dynamic Trunking Protocol Introduction to DTP</vt:lpstr>
      <vt:lpstr>Dynamic Trunking Protocol Negotiated Interface Modes</vt:lpstr>
      <vt:lpstr>Troubleshooting VLANs and Trunks IP Addressing Issues with VLAN</vt:lpstr>
      <vt:lpstr>Troubleshooting VLANs and Trunks Missing VLANs</vt:lpstr>
      <vt:lpstr>Troubleshooting VLANs and Trunks Introduction to Troubleshooting Trunks</vt:lpstr>
      <vt:lpstr>Troubleshooting VLANs and Trunks Common Problems with Trunks</vt:lpstr>
      <vt:lpstr>Troubleshooting VLANs and Trunks Trunk Mode Mismatches</vt:lpstr>
      <vt:lpstr>Troubleshooting VLANs and Trunks Incorrect VLAN List</vt:lpstr>
      <vt:lpstr>3.3 VLAN Security and Design</vt:lpstr>
      <vt:lpstr>Attacks on VLANs Switch Spoofing Attack</vt:lpstr>
      <vt:lpstr>Attacks on VLANs Double-Tagging Attack</vt:lpstr>
      <vt:lpstr>Attacks on VLANs Double-Tagging Attack (cont.)</vt:lpstr>
      <vt:lpstr>Attacks on VLANs PVLAN Edge</vt:lpstr>
      <vt:lpstr>Design Best Practices for VLANs VLAN Design Guidelines</vt:lpstr>
      <vt:lpstr>Chapter 3: 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Carlo G. Inovero</cp:lastModifiedBy>
  <cp:revision>1251</cp:revision>
  <cp:lastPrinted>1999-01-27T00:54:54Z</cp:lastPrinted>
  <dcterms:created xsi:type="dcterms:W3CDTF">2006-10-23T15:07:30Z</dcterms:created>
  <dcterms:modified xsi:type="dcterms:W3CDTF">2016-11-28T02:38:14Z</dcterms:modified>
</cp:coreProperties>
</file>