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9"/>
  </p:notesMasterIdLst>
  <p:handoutMasterIdLst>
    <p:handoutMasterId r:id="rId30"/>
  </p:handoutMasterIdLst>
  <p:sldIdLst>
    <p:sldId id="500" r:id="rId3"/>
    <p:sldId id="541" r:id="rId4"/>
    <p:sldId id="782" r:id="rId5"/>
    <p:sldId id="785" r:id="rId6"/>
    <p:sldId id="788" r:id="rId7"/>
    <p:sldId id="789" r:id="rId8"/>
    <p:sldId id="790" r:id="rId9"/>
    <p:sldId id="791" r:id="rId10"/>
    <p:sldId id="792" r:id="rId11"/>
    <p:sldId id="796" r:id="rId12"/>
    <p:sldId id="797" r:id="rId13"/>
    <p:sldId id="798" r:id="rId14"/>
    <p:sldId id="799" r:id="rId15"/>
    <p:sldId id="793" r:id="rId16"/>
    <p:sldId id="794" r:id="rId17"/>
    <p:sldId id="795" r:id="rId18"/>
    <p:sldId id="800" r:id="rId19"/>
    <p:sldId id="806" r:id="rId20"/>
    <p:sldId id="801" r:id="rId21"/>
    <p:sldId id="807" r:id="rId22"/>
    <p:sldId id="802" r:id="rId23"/>
    <p:sldId id="803" r:id="rId24"/>
    <p:sldId id="804" r:id="rId25"/>
    <p:sldId id="783" r:id="rId26"/>
    <p:sldId id="805" r:id="rId27"/>
    <p:sldId id="681" r:id="rId2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84254" autoAdjust="0"/>
  </p:normalViewPr>
  <p:slideViewPr>
    <p:cSldViewPr snapToGrid="0">
      <p:cViewPr>
        <p:scale>
          <a:sx n="70" d="100"/>
          <a:sy n="70" d="100"/>
        </p:scale>
        <p:origin x="-2268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Routing &amp; Switching</a:t>
            </a:r>
          </a:p>
          <a:p>
            <a:pPr>
              <a:buFontTx/>
              <a:buNone/>
            </a:pPr>
            <a:r>
              <a:rPr lang="en-US" sz="1300" b="1" dirty="0" smtClean="0"/>
              <a:t>Chapter 1: Introduction to Switched Networks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Role of Switched Networks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Form Factor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Form Factor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Form Factor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Switching as a General Concept in Networking and Telecommunications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Dynamically Populating a Switch MAC Address Table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Forwarding Methods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Store-and-Forward Switching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Store-and-Forward Switching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Cut-Through Switching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Cut-Through Switching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Collision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Domains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1.2.2.2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Broadcast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Domains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1.2.2.4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Alleviating Network Congestion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 Summary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 Summary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1.1.1.1 </a:t>
            </a:r>
            <a:r>
              <a:rPr lang="en-US" b="1" dirty="0" smtClean="0"/>
              <a:t>Growing</a:t>
            </a:r>
            <a:r>
              <a:rPr lang="en-US" b="1" baseline="0" dirty="0" smtClean="0"/>
              <a:t> Complexity of </a:t>
            </a:r>
            <a:r>
              <a:rPr lang="en-US" b="1" dirty="0" smtClean="0"/>
              <a:t>Networks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1.1.1.2 </a:t>
            </a:r>
            <a:r>
              <a:rPr lang="en-US" b="1" dirty="0" smtClean="0">
                <a:ea typeface="ＭＳ Ｐゴシック" pitchFamily="34" charset="-128"/>
              </a:rPr>
              <a:t>Elements Of A Converged Network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1.1.1.2 </a:t>
            </a:r>
            <a:r>
              <a:rPr lang="en-US" b="1" dirty="0" smtClean="0">
                <a:ea typeface="ＭＳ Ｐゴシック" pitchFamily="34" charset="-128"/>
              </a:rPr>
              <a:t>Elements Of A Converged Network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1.1.1.3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Borderless Switched Networks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Hierarchy in the Borderless Switched Network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1.1.1.5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Core, Distribution, Access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1: Introduction to Switched Networks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and Switching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/>
              <a:t>Role </a:t>
            </a:r>
            <a:r>
              <a:rPr lang="en-US" sz="2800" dirty="0"/>
              <a:t>of Switched </a:t>
            </a:r>
            <a:r>
              <a:rPr lang="en-US" sz="2800" dirty="0" smtClean="0"/>
              <a:t>Networks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069" y="1791598"/>
            <a:ext cx="8110988" cy="4904715"/>
          </a:xfrm>
        </p:spPr>
        <p:txBody>
          <a:bodyPr/>
          <a:lstStyle/>
          <a:p>
            <a:r>
              <a:rPr lang="en-US" sz="2000" dirty="0"/>
              <a:t>Switching technologies are crucial to network </a:t>
            </a:r>
            <a:r>
              <a:rPr lang="en-US" sz="2000" dirty="0" smtClean="0"/>
              <a:t>design. </a:t>
            </a:r>
          </a:p>
          <a:p>
            <a:r>
              <a:rPr lang="en-US" sz="2000" dirty="0" smtClean="0"/>
              <a:t>Switching </a:t>
            </a:r>
            <a:r>
              <a:rPr lang="en-US" sz="2000" dirty="0"/>
              <a:t>allow traffic to be sent only where it is needed in most cases, using </a:t>
            </a:r>
            <a:r>
              <a:rPr lang="en-US" sz="2000" dirty="0" smtClean="0"/>
              <a:t>fast methods.</a:t>
            </a:r>
          </a:p>
          <a:p>
            <a:r>
              <a:rPr lang="en-US" sz="2000" dirty="0" smtClean="0"/>
              <a:t>A switched </a:t>
            </a:r>
            <a:r>
              <a:rPr lang="en-US" sz="2000" dirty="0" smtClean="0"/>
              <a:t>LAN:</a:t>
            </a:r>
          </a:p>
          <a:p>
            <a:pPr marL="681037" lvl="1" indent="-342900">
              <a:buFont typeface="Wingdings" pitchFamily="2" charset="2"/>
              <a:buChar char="§"/>
            </a:pPr>
            <a:r>
              <a:rPr lang="en-US" dirty="0" smtClean="0"/>
              <a:t>Allows </a:t>
            </a:r>
            <a:r>
              <a:rPr lang="en-US" dirty="0"/>
              <a:t>more </a:t>
            </a:r>
            <a:r>
              <a:rPr lang="en-US" dirty="0" smtClean="0"/>
              <a:t>flexibility </a:t>
            </a:r>
          </a:p>
          <a:p>
            <a:pPr marL="681037" lvl="1" indent="-342900">
              <a:buFont typeface="Wingdings" pitchFamily="2" charset="2"/>
              <a:buChar char="§"/>
            </a:pPr>
            <a:r>
              <a:rPr lang="en-US" dirty="0" smtClean="0"/>
              <a:t>Allows more </a:t>
            </a:r>
            <a:r>
              <a:rPr lang="en-US" dirty="0"/>
              <a:t>traffic </a:t>
            </a:r>
            <a:r>
              <a:rPr lang="en-US" dirty="0" smtClean="0"/>
              <a:t>management</a:t>
            </a:r>
          </a:p>
          <a:p>
            <a:pPr marL="681037" lvl="1" indent="-342900">
              <a:buFont typeface="Wingdings" pitchFamily="2" charset="2"/>
              <a:buChar char="§"/>
            </a:pPr>
            <a:r>
              <a:rPr lang="en-US" dirty="0" smtClean="0"/>
              <a:t>Supports quality </a:t>
            </a:r>
            <a:r>
              <a:rPr lang="en-US" dirty="0"/>
              <a:t>of </a:t>
            </a:r>
            <a:r>
              <a:rPr lang="en-US" dirty="0" smtClean="0"/>
              <a:t>service, additional security, wireless, IP telephony, </a:t>
            </a:r>
            <a:r>
              <a:rPr lang="en-US" dirty="0"/>
              <a:t>and mobility services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Form Factor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706" y="2882641"/>
            <a:ext cx="1521505" cy="7286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Fixed Platform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86" y="1503778"/>
            <a:ext cx="4935071" cy="50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Form Factor (cont.)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2014539"/>
            <a:ext cx="1521505" cy="7286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Modular Platform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86" y="1566615"/>
            <a:ext cx="4935071" cy="49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Form Factor (cont.)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88" y="2199734"/>
            <a:ext cx="1869848" cy="7286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Stackable Platform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86" y="1877614"/>
            <a:ext cx="4935071" cy="432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Frame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Switching </a:t>
            </a:r>
            <a:r>
              <a:rPr lang="en-US" dirty="0"/>
              <a:t>as a General </a:t>
            </a:r>
            <a:r>
              <a:rPr lang="en-US" dirty="0" smtClean="0"/>
              <a:t>Concept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620887"/>
            <a:ext cx="7544932" cy="4904715"/>
          </a:xfrm>
        </p:spPr>
        <p:txBody>
          <a:bodyPr/>
          <a:lstStyle/>
          <a:p>
            <a:pPr marL="342900" indent="-342900"/>
            <a:r>
              <a:rPr lang="en-US" sz="2000" dirty="0"/>
              <a:t>A </a:t>
            </a:r>
            <a:r>
              <a:rPr lang="en-US" sz="2000" dirty="0" smtClean="0"/>
              <a:t>switch </a:t>
            </a:r>
            <a:r>
              <a:rPr lang="en-US" sz="2000" dirty="0"/>
              <a:t>makes a decision based on ingress and </a:t>
            </a:r>
            <a:r>
              <a:rPr lang="en-US" sz="2000" dirty="0" smtClean="0"/>
              <a:t>a destination port.</a:t>
            </a:r>
            <a:endParaRPr lang="en-US" sz="2000" dirty="0"/>
          </a:p>
          <a:p>
            <a:pPr marL="342900" indent="-342900"/>
            <a:r>
              <a:rPr lang="en-US" sz="2000" dirty="0"/>
              <a:t>A </a:t>
            </a:r>
            <a:r>
              <a:rPr lang="en-US" sz="2000" dirty="0" smtClean="0"/>
              <a:t>LAN switch </a:t>
            </a:r>
            <a:r>
              <a:rPr lang="en-US" sz="2000" dirty="0"/>
              <a:t>keeps a table that it uses to determine how to forward traffic through the </a:t>
            </a:r>
            <a:r>
              <a:rPr lang="en-US" sz="2000" dirty="0" smtClean="0"/>
              <a:t>switch.</a:t>
            </a:r>
          </a:p>
          <a:p>
            <a:pPr marL="342900" indent="-342900"/>
            <a:r>
              <a:rPr lang="en-US" sz="2000" dirty="0" smtClean="0"/>
              <a:t>Cisco </a:t>
            </a:r>
            <a:r>
              <a:rPr lang="en-US" sz="2000" dirty="0"/>
              <a:t>LAN switches forward Ethernet frames based on the destination MAC address of the frames.</a:t>
            </a:r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27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600" y="70793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Dynamically </a:t>
            </a:r>
            <a:r>
              <a:rPr lang="en-US" dirty="0"/>
              <a:t>Populating a Switch MAC Address </a:t>
            </a:r>
            <a:r>
              <a:rPr lang="en-US" dirty="0" smtClean="0"/>
              <a:t>Table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504775"/>
            <a:ext cx="8183540" cy="4904715"/>
          </a:xfrm>
        </p:spPr>
        <p:txBody>
          <a:bodyPr/>
          <a:lstStyle/>
          <a:p>
            <a:pPr marL="342900" indent="-342900"/>
            <a:r>
              <a:rPr lang="en-US" sz="2000" dirty="0"/>
              <a:t>A switch must first learn which devices exist on each port </a:t>
            </a:r>
            <a:r>
              <a:rPr lang="en-US" sz="2000" dirty="0" smtClean="0"/>
              <a:t>before it can transmit </a:t>
            </a:r>
            <a:r>
              <a:rPr lang="en-US" sz="2000" dirty="0"/>
              <a:t>a </a:t>
            </a:r>
            <a:r>
              <a:rPr lang="en-US" sz="2000" dirty="0" smtClean="0"/>
              <a:t>frame.</a:t>
            </a:r>
            <a:endParaRPr lang="en-US" sz="2000" dirty="0"/>
          </a:p>
          <a:p>
            <a:pPr marL="342900" indent="-342900"/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builds a table called a MAC </a:t>
            </a:r>
            <a:r>
              <a:rPr lang="en-US" sz="2000" dirty="0" smtClean="0"/>
              <a:t>address </a:t>
            </a:r>
            <a:r>
              <a:rPr lang="en-US" sz="2000" dirty="0"/>
              <a:t>or content addressable memory (CAM) </a:t>
            </a:r>
            <a:r>
              <a:rPr lang="en-US" sz="2000" dirty="0" smtClean="0"/>
              <a:t>table.</a:t>
            </a:r>
          </a:p>
          <a:p>
            <a:pPr marL="342900" indent="-342900"/>
            <a:r>
              <a:rPr lang="en-US" sz="2000" dirty="0" smtClean="0"/>
              <a:t>The mapping device &lt;-&gt; port is stored in the CAM table.</a:t>
            </a:r>
          </a:p>
          <a:p>
            <a:pPr marL="342900" indent="-342900"/>
            <a:r>
              <a:rPr lang="en-US" sz="2000" dirty="0" smtClean="0"/>
              <a:t>CAM </a:t>
            </a:r>
            <a:r>
              <a:rPr lang="en-US" sz="2000" dirty="0"/>
              <a:t>is a special type of memory used in high-speed searching applications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information in the MAC address table </a:t>
            </a:r>
            <a:r>
              <a:rPr lang="en-US" sz="2000" dirty="0" smtClean="0"/>
              <a:t>used to </a:t>
            </a:r>
            <a:r>
              <a:rPr lang="en-US" sz="2000" dirty="0"/>
              <a:t>send </a:t>
            </a:r>
            <a:r>
              <a:rPr lang="en-US" sz="2000" dirty="0" smtClean="0"/>
              <a:t>frames.</a:t>
            </a:r>
          </a:p>
          <a:p>
            <a:pPr marL="342900" indent="-342900"/>
            <a:r>
              <a:rPr lang="en-US" sz="2000" dirty="0"/>
              <a:t>When a switch receives an incoming frame with a MAC address that is not found in the </a:t>
            </a:r>
            <a:r>
              <a:rPr lang="en-US" sz="2000" dirty="0" smtClean="0"/>
              <a:t>CAM table, it floods it to all ports, but the one that received the frame.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43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Switch </a:t>
            </a:r>
            <a:r>
              <a:rPr lang="en-US" dirty="0"/>
              <a:t>Forwarding </a:t>
            </a:r>
            <a:r>
              <a:rPr lang="en-US" dirty="0" smtClean="0"/>
              <a:t>Methods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057713"/>
            <a:ext cx="8561050" cy="4101893"/>
          </a:xfr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828800" y="1466850"/>
            <a:ext cx="46672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 a header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Store-and-Forward </a:t>
            </a:r>
            <a:r>
              <a:rPr lang="en-US" dirty="0" smtClean="0"/>
              <a:t>Switching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417691"/>
            <a:ext cx="3954440" cy="5069583"/>
          </a:xfrm>
        </p:spPr>
        <p:txBody>
          <a:bodyPr/>
          <a:lstStyle/>
          <a:p>
            <a:pPr marL="342900" indent="-342900"/>
            <a:r>
              <a:rPr lang="en-US" sz="2000" dirty="0" smtClean="0"/>
              <a:t>Allows the switch to:</a:t>
            </a:r>
          </a:p>
          <a:p>
            <a:pPr marL="681037" lvl="1" indent="-342900">
              <a:buFont typeface="Wingdings" pitchFamily="2" charset="2"/>
              <a:buChar char="§"/>
            </a:pPr>
            <a:r>
              <a:rPr lang="en-US" dirty="0"/>
              <a:t>Check for errors (via FCS check)</a:t>
            </a:r>
          </a:p>
          <a:p>
            <a:pPr marL="681037" lvl="1" indent="-342900">
              <a:buFont typeface="Wingdings" pitchFamily="2" charset="2"/>
              <a:buChar char="§"/>
            </a:pPr>
            <a:r>
              <a:rPr lang="en-US" dirty="0"/>
              <a:t>Perform </a:t>
            </a:r>
            <a:r>
              <a:rPr lang="en-US" dirty="0" smtClean="0"/>
              <a:t>automatic buffering</a:t>
            </a:r>
            <a:endParaRPr lang="en-US" dirty="0"/>
          </a:p>
          <a:p>
            <a:pPr marL="342900" indent="-342900"/>
            <a:r>
              <a:rPr lang="en-US" sz="2000" dirty="0" smtClean="0"/>
              <a:t>Slower forwarding process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650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66850"/>
            <a:ext cx="7639050" cy="51101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Store-and-Forward </a:t>
            </a:r>
            <a:r>
              <a:rPr lang="en-US" dirty="0" smtClean="0"/>
              <a:t>Switching (cont.)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42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Cut-Through Switching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417692"/>
            <a:ext cx="8183540" cy="1296480"/>
          </a:xfrm>
        </p:spPr>
        <p:txBody>
          <a:bodyPr/>
          <a:lstStyle/>
          <a:p>
            <a:pPr marL="342900" indent="-342900"/>
            <a:r>
              <a:rPr lang="en-US" sz="2000" dirty="0" smtClean="0"/>
              <a:t>Allows the switch to start forwarding in about 10 microseconds</a:t>
            </a:r>
          </a:p>
          <a:p>
            <a:pPr marL="342900" indent="-342900"/>
            <a:r>
              <a:rPr lang="en-US" sz="2000" dirty="0" smtClean="0"/>
              <a:t>No FCS check</a:t>
            </a:r>
          </a:p>
          <a:p>
            <a:pPr marL="342900" indent="-342900"/>
            <a:r>
              <a:rPr lang="en-US" sz="2000" dirty="0" smtClean="0"/>
              <a:t>No automatic </a:t>
            </a:r>
            <a:r>
              <a:rPr lang="en-US" sz="2000" dirty="0"/>
              <a:t>b</a:t>
            </a:r>
            <a:r>
              <a:rPr lang="en-US" sz="2000" dirty="0" smtClean="0"/>
              <a:t>uffering</a:t>
            </a:r>
          </a:p>
        </p:txBody>
      </p:sp>
    </p:spTree>
    <p:extLst>
      <p:ext uri="{BB962C8B-B14F-4D97-AF65-F5344CB8AC3E}">
        <p14:creationId xmlns:p14="http://schemas.microsoft.com/office/powerpoint/2010/main" val="31313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1.0 Introduction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1.1 LAN Design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.2 Switched Environment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1.3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1" y="1676399"/>
            <a:ext cx="7469694" cy="4900035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Cut-Through Switching (cont.)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5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Switching Domains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Collision Domains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504775"/>
            <a:ext cx="8183540" cy="49047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 collision domain is the segment where devices must compete to communicate.</a:t>
            </a:r>
          </a:p>
          <a:p>
            <a:pPr marL="342900" indent="-342900"/>
            <a:r>
              <a:rPr lang="en-US" sz="2000" dirty="0" smtClean="0"/>
              <a:t>All ports of a hub belong to the same collision domain.</a:t>
            </a:r>
          </a:p>
          <a:p>
            <a:pPr marL="342900" indent="-342900"/>
            <a:r>
              <a:rPr lang="en-US" sz="2000" dirty="0" smtClean="0"/>
              <a:t>Every port of a switch is a collision domain on its own.</a:t>
            </a:r>
          </a:p>
          <a:p>
            <a:pPr marL="342900" indent="-342900"/>
            <a:r>
              <a:rPr lang="en-US" sz="2000" dirty="0"/>
              <a:t>A switch break the segment into smaller collision domains, </a:t>
            </a:r>
            <a:r>
              <a:rPr lang="en-US" sz="2000" dirty="0" smtClean="0"/>
              <a:t>easing </a:t>
            </a:r>
            <a:r>
              <a:rPr lang="en-US" sz="2000" dirty="0"/>
              <a:t>device competition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4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Switching Domains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Broadcast Domains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504775"/>
            <a:ext cx="8183540" cy="49047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 broadcast domain is the extend of the network where a broadcast frame can be heard.</a:t>
            </a:r>
          </a:p>
          <a:p>
            <a:pPr marL="342900" indent="-342900"/>
            <a:r>
              <a:rPr lang="en-US" sz="2000" dirty="0" smtClean="0"/>
              <a:t>Switches </a:t>
            </a:r>
            <a:r>
              <a:rPr lang="en-US" sz="2000" dirty="0"/>
              <a:t>forward broadcast frames to all </a:t>
            </a:r>
            <a:r>
              <a:rPr lang="en-US" sz="2000" dirty="0" smtClean="0"/>
              <a:t>ports; therefore, switches do not break broadcast domains.</a:t>
            </a:r>
            <a:endParaRPr lang="en-US" sz="2000" dirty="0"/>
          </a:p>
          <a:p>
            <a:pPr marL="342900" indent="-342900"/>
            <a:r>
              <a:rPr lang="en-US" sz="2000" dirty="0" smtClean="0"/>
              <a:t>All ports of a switch, with its default configuration, belong to the same broadcast domain.</a:t>
            </a:r>
          </a:p>
          <a:p>
            <a:pPr marL="342900" indent="-342900"/>
            <a:r>
              <a:rPr lang="en-US" sz="2000" dirty="0" smtClean="0"/>
              <a:t>If two or more switches are connected, broadcasts are forwarded to all ports of all switches, except for the port that originally received the broadcast.</a:t>
            </a:r>
          </a:p>
          <a:p>
            <a:pPr marL="342900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9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Switching Domains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Alleviating Network </a:t>
            </a:r>
            <a:r>
              <a:rPr lang="en-US" dirty="0" smtClean="0"/>
              <a:t>Congestion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59" y="1504775"/>
            <a:ext cx="8256112" cy="49047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Switches help alleviating network congestion by:</a:t>
            </a:r>
          </a:p>
          <a:p>
            <a:pPr marL="342900" indent="-342900"/>
            <a:r>
              <a:rPr lang="en-US" sz="2000" dirty="0" smtClean="0"/>
              <a:t>Facilitating </a:t>
            </a:r>
            <a:r>
              <a:rPr lang="en-US" sz="2000" dirty="0"/>
              <a:t>the segmentation of a LAN into separate collision </a:t>
            </a:r>
            <a:r>
              <a:rPr lang="en-US" sz="2000" dirty="0" smtClean="0"/>
              <a:t>domains</a:t>
            </a:r>
          </a:p>
          <a:p>
            <a:pPr marL="342900" indent="-342900"/>
            <a:r>
              <a:rPr lang="en-US" sz="2000" dirty="0"/>
              <a:t>P</a:t>
            </a:r>
            <a:r>
              <a:rPr lang="en-US" sz="2000" dirty="0" smtClean="0"/>
              <a:t>roviding </a:t>
            </a:r>
            <a:r>
              <a:rPr lang="en-US" sz="2000" dirty="0"/>
              <a:t>full-duplex communication between </a:t>
            </a:r>
            <a:r>
              <a:rPr lang="en-US" sz="2000" dirty="0" smtClean="0"/>
              <a:t>devices</a:t>
            </a:r>
          </a:p>
          <a:p>
            <a:pPr marL="342900" indent="-342900"/>
            <a:r>
              <a:rPr lang="en-US" sz="2000" dirty="0" smtClean="0"/>
              <a:t>Taking advantage of their high-port density</a:t>
            </a:r>
          </a:p>
          <a:p>
            <a:pPr marL="342900" indent="-342900"/>
            <a:r>
              <a:rPr lang="en-US" sz="2000" dirty="0"/>
              <a:t>B</a:t>
            </a:r>
            <a:r>
              <a:rPr lang="en-US" sz="2000" dirty="0" smtClean="0"/>
              <a:t>uffering large frames</a:t>
            </a:r>
          </a:p>
          <a:p>
            <a:pPr marL="342900" indent="-342900"/>
            <a:r>
              <a:rPr lang="en-US" sz="2000" dirty="0" smtClean="0"/>
              <a:t>Employing high-speed ports</a:t>
            </a:r>
          </a:p>
          <a:p>
            <a:pPr marL="342900" indent="-342900"/>
            <a:r>
              <a:rPr lang="en-US" sz="2000" dirty="0"/>
              <a:t>T</a:t>
            </a:r>
            <a:r>
              <a:rPr lang="en-US" sz="2000" dirty="0" smtClean="0"/>
              <a:t>aking advantage of their fast internal switching process</a:t>
            </a:r>
          </a:p>
          <a:p>
            <a:pPr marL="342900" indent="-342900"/>
            <a:r>
              <a:rPr lang="en-US" sz="2000" dirty="0" smtClean="0"/>
              <a:t>Having a low, per-port cost</a:t>
            </a:r>
          </a:p>
        </p:txBody>
      </p:sp>
    </p:spTree>
    <p:extLst>
      <p:ext uri="{BB962C8B-B14F-4D97-AF65-F5344CB8AC3E}">
        <p14:creationId xmlns:p14="http://schemas.microsoft.com/office/powerpoint/2010/main" val="27846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this chapter, you learned: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trend in networks is towards convergence using a single set of wires and devices to handle voice, video, and data transmission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There </a:t>
            </a:r>
            <a:r>
              <a:rPr lang="en-US" sz="2000" dirty="0"/>
              <a:t>has been a dramatic shift in the way businesses </a:t>
            </a:r>
            <a:r>
              <a:rPr lang="en-US" sz="2000" dirty="0" smtClean="0"/>
              <a:t>operate.</a:t>
            </a:r>
          </a:p>
          <a:p>
            <a:r>
              <a:rPr lang="en-US" sz="2000" dirty="0" smtClean="0"/>
              <a:t>There are no physical offices or </a:t>
            </a:r>
            <a:r>
              <a:rPr lang="en-US" sz="2000" dirty="0"/>
              <a:t>geographic boundaries </a:t>
            </a:r>
            <a:r>
              <a:rPr lang="en-US" sz="2000" dirty="0" smtClean="0"/>
              <a:t>constraints. </a:t>
            </a:r>
            <a:r>
              <a:rPr lang="en-US" sz="2000" dirty="0"/>
              <a:t>Resources must now be seamlessly available anytime and </a:t>
            </a:r>
            <a:r>
              <a:rPr lang="en-US" sz="2000" dirty="0" smtClean="0"/>
              <a:t>anywhere.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Cisco Borderless Network architecture enables different elements, from access switches to wireless access points, to work together and allow users to access resources from any place at any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1: Summary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smtClean="0"/>
              <a:t>traditional, </a:t>
            </a:r>
            <a:r>
              <a:rPr lang="en-US" sz="2000" dirty="0"/>
              <a:t>three-layer hierarchical design model divides the network into core, </a:t>
            </a:r>
            <a:r>
              <a:rPr lang="en-US" sz="2000" dirty="0" smtClean="0"/>
              <a:t>distribution, </a:t>
            </a:r>
            <a:r>
              <a:rPr lang="en-US" sz="2000" dirty="0"/>
              <a:t>and access layers, and allows each portion of the network to be optimized for specific functionality.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provides modularity, resiliency, and flexibility, which provides a foundation that allows network designers to overlay security, mobility, and unified communication features. </a:t>
            </a:r>
            <a:endParaRPr lang="en-US" sz="2000" dirty="0" smtClean="0"/>
          </a:p>
          <a:p>
            <a:r>
              <a:rPr lang="en-US" sz="2000" dirty="0" smtClean="0"/>
              <a:t>Switches </a:t>
            </a:r>
            <a:r>
              <a:rPr lang="en-US" sz="2000" dirty="0"/>
              <a:t>use either store-and-forward or cut-through switching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Every port on a switch forms a separate collision domain allowing for extremely </a:t>
            </a:r>
            <a:r>
              <a:rPr lang="en-US" sz="2000" dirty="0" smtClean="0"/>
              <a:t>high-speed, </a:t>
            </a:r>
            <a:r>
              <a:rPr lang="en-US" sz="2000" dirty="0"/>
              <a:t>full-duplex communication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Switch ports do not block broadcasts and connecting switches </a:t>
            </a:r>
            <a:r>
              <a:rPr lang="en-US" sz="2000" dirty="0" smtClean="0"/>
              <a:t>can </a:t>
            </a:r>
            <a:r>
              <a:rPr lang="en-US" sz="2000" dirty="0"/>
              <a:t>extend the size of the broadcast </a:t>
            </a:r>
            <a:r>
              <a:rPr lang="en-US" sz="2000" dirty="0" smtClean="0"/>
              <a:t>domain, </a:t>
            </a:r>
            <a:r>
              <a:rPr lang="en-US" sz="2000" dirty="0"/>
              <a:t>often resulting in degraded network </a:t>
            </a:r>
            <a:r>
              <a:rPr lang="en-US" sz="2000" dirty="0" smtClean="0"/>
              <a:t>performance.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739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Upon completion of this chapter, you will be able to:</a:t>
            </a:r>
          </a:p>
          <a:p>
            <a:r>
              <a:rPr lang="en-US" sz="2000" dirty="0" smtClean="0"/>
              <a:t>Describe </a:t>
            </a:r>
            <a:r>
              <a:rPr lang="en-US" sz="2000" dirty="0"/>
              <a:t>convergence of data, </a:t>
            </a:r>
            <a:r>
              <a:rPr lang="en-US" sz="2000" dirty="0" smtClean="0"/>
              <a:t>voice, </a:t>
            </a:r>
            <a:r>
              <a:rPr lang="en-US" sz="2000" dirty="0"/>
              <a:t>and video in the context of switched </a:t>
            </a:r>
            <a:r>
              <a:rPr lang="en-US" sz="2000" dirty="0" smtClean="0"/>
              <a:t>networks.</a:t>
            </a:r>
            <a:endParaRPr lang="en-US" sz="2000" dirty="0"/>
          </a:p>
          <a:p>
            <a:r>
              <a:rPr lang="en-US" sz="2000" dirty="0"/>
              <a:t>Describe a switched network in a </a:t>
            </a:r>
            <a:r>
              <a:rPr lang="en-US" sz="2000" dirty="0" smtClean="0"/>
              <a:t>small-to-medium-sized business.</a:t>
            </a:r>
            <a:endParaRPr lang="en-US" sz="2000" dirty="0"/>
          </a:p>
          <a:p>
            <a:r>
              <a:rPr lang="en-US" sz="2000" dirty="0"/>
              <a:t>Explain the process of frame forwarding in a switched </a:t>
            </a:r>
            <a:r>
              <a:rPr lang="en-US" sz="2000" dirty="0" smtClean="0"/>
              <a:t>network.</a:t>
            </a:r>
            <a:endParaRPr lang="en-US" sz="2000" dirty="0"/>
          </a:p>
          <a:p>
            <a:r>
              <a:rPr lang="en-US" sz="2000" dirty="0"/>
              <a:t>Compare a collision domain to a broadcast </a:t>
            </a:r>
            <a:r>
              <a:rPr lang="en-US" sz="2000" dirty="0" smtClean="0"/>
              <a:t>domain.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Growing Complexity of Networks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9" y="2014538"/>
            <a:ext cx="2640339" cy="4119561"/>
          </a:xfrm>
        </p:spPr>
        <p:txBody>
          <a:bodyPr/>
          <a:lstStyle/>
          <a:p>
            <a:r>
              <a:rPr lang="en-US" sz="2000" dirty="0"/>
              <a:t>Our digital world is </a:t>
            </a:r>
            <a:r>
              <a:rPr lang="en-US" sz="2000" dirty="0" smtClean="0"/>
              <a:t>changing.</a:t>
            </a:r>
          </a:p>
          <a:p>
            <a:r>
              <a:rPr lang="en-US" sz="2000" dirty="0" smtClean="0"/>
              <a:t>Information must be accessed from </a:t>
            </a:r>
            <a:r>
              <a:rPr lang="en-US" sz="2000" dirty="0"/>
              <a:t>anywhere in the </a:t>
            </a:r>
            <a:r>
              <a:rPr lang="en-US" sz="2000" dirty="0" smtClean="0"/>
              <a:t>world.</a:t>
            </a:r>
          </a:p>
          <a:p>
            <a:r>
              <a:rPr lang="en-US" sz="2000" dirty="0" smtClean="0"/>
              <a:t>Networks must be secure</a:t>
            </a:r>
            <a:r>
              <a:rPr lang="en-US" sz="2000" dirty="0"/>
              <a:t>, reliable, and highly </a:t>
            </a:r>
            <a:r>
              <a:rPr lang="en-US" sz="2000" dirty="0" smtClean="0"/>
              <a:t>available.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78" y="2027748"/>
            <a:ext cx="5123309" cy="4106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Elements </a:t>
            </a:r>
            <a:r>
              <a:rPr lang="en-US" dirty="0">
                <a:ea typeface="ＭＳ Ｐゴシック" pitchFamily="34" charset="-128"/>
              </a:rPr>
              <a:t>o</a:t>
            </a:r>
            <a:r>
              <a:rPr lang="en-US" dirty="0" smtClean="0">
                <a:ea typeface="ＭＳ Ｐゴシック" pitchFamily="34" charset="-128"/>
              </a:rPr>
              <a:t>f a Converged Network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4119" y="1730783"/>
            <a:ext cx="3370182" cy="4221771"/>
          </a:xfrm>
        </p:spPr>
        <p:txBody>
          <a:bodyPr/>
          <a:lstStyle/>
          <a:p>
            <a:r>
              <a:rPr lang="en-US" sz="2000" dirty="0" smtClean="0"/>
              <a:t>Collaboration is a requirement.</a:t>
            </a:r>
          </a:p>
          <a:p>
            <a:r>
              <a:rPr lang="en-US" sz="2000" dirty="0" smtClean="0"/>
              <a:t>To support collaboration, networks employ </a:t>
            </a:r>
            <a:r>
              <a:rPr lang="en-US" sz="2000" dirty="0"/>
              <a:t>c</a:t>
            </a:r>
            <a:r>
              <a:rPr lang="en-US" sz="2000" dirty="0" smtClean="0"/>
              <a:t>onverged solutions.</a:t>
            </a:r>
          </a:p>
          <a:p>
            <a:r>
              <a:rPr lang="en-US" sz="2000" dirty="0" smtClean="0"/>
              <a:t>Data services include voice </a:t>
            </a:r>
            <a:r>
              <a:rPr lang="en-US" sz="2000" dirty="0"/>
              <a:t>systems, IP phones, voice gateways, video support, and video </a:t>
            </a:r>
            <a:r>
              <a:rPr lang="en-US" sz="2000" dirty="0" smtClean="0"/>
              <a:t>conferencing.</a:t>
            </a:r>
          </a:p>
          <a:p>
            <a:r>
              <a:rPr lang="en-US" sz="2000" dirty="0" smtClean="0"/>
              <a:t>Call control, voice messaging, mobility, and automated attendant are also common features.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702779"/>
            <a:ext cx="4716685" cy="4474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13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39541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Benefits of </a:t>
            </a:r>
            <a:r>
              <a:rPr lang="en-US" dirty="0">
                <a:ea typeface="ＭＳ Ｐゴシック" pitchFamily="34" charset="-128"/>
              </a:rPr>
              <a:t>a</a:t>
            </a:r>
            <a:r>
              <a:rPr lang="en-US" dirty="0" smtClean="0">
                <a:ea typeface="ＭＳ Ｐゴシック" pitchFamily="34" charset="-128"/>
              </a:rPr>
              <a:t> Converged Network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069" y="1791599"/>
            <a:ext cx="3219216" cy="4385234"/>
          </a:xfrm>
        </p:spPr>
        <p:txBody>
          <a:bodyPr/>
          <a:lstStyle/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Multiple </a:t>
            </a:r>
            <a:r>
              <a:rPr lang="en-US" dirty="0">
                <a:ea typeface="+mn-ea"/>
                <a:cs typeface="+mn-cs"/>
              </a:rPr>
              <a:t>types of traffic; </a:t>
            </a:r>
            <a:r>
              <a:rPr lang="en-US" dirty="0" smtClean="0">
                <a:ea typeface="+mn-ea"/>
                <a:cs typeface="+mn-cs"/>
              </a:rPr>
              <a:t>only </a:t>
            </a:r>
            <a:r>
              <a:rPr lang="en-US" dirty="0">
                <a:ea typeface="+mn-ea"/>
                <a:cs typeface="+mn-cs"/>
              </a:rPr>
              <a:t>one network to </a:t>
            </a:r>
            <a:r>
              <a:rPr lang="en-US" dirty="0" smtClean="0">
                <a:ea typeface="+mn-ea"/>
                <a:cs typeface="+mn-cs"/>
              </a:rPr>
              <a:t>manage.</a:t>
            </a:r>
            <a:endParaRPr lang="en-US" dirty="0">
              <a:ea typeface="+mn-ea"/>
              <a:cs typeface="+mn-cs"/>
            </a:endParaRP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Substantial savings over installation and management of separate voice, </a:t>
            </a:r>
            <a:r>
              <a:rPr lang="en-US" dirty="0" smtClean="0">
                <a:ea typeface="+mn-ea"/>
                <a:cs typeface="+mn-cs"/>
              </a:rPr>
              <a:t>video, </a:t>
            </a:r>
            <a:r>
              <a:rPr lang="en-US" dirty="0">
                <a:ea typeface="+mn-ea"/>
                <a:cs typeface="+mn-cs"/>
              </a:rPr>
              <a:t>and data </a:t>
            </a:r>
            <a:r>
              <a:rPr lang="en-US" dirty="0" smtClean="0">
                <a:ea typeface="+mn-ea"/>
                <a:cs typeface="+mn-cs"/>
              </a:rPr>
              <a:t>networks.</a:t>
            </a:r>
            <a:endParaRPr lang="en-US" dirty="0">
              <a:ea typeface="+mn-ea"/>
              <a:cs typeface="+mn-cs"/>
            </a:endParaRP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Integrates IT </a:t>
            </a:r>
            <a:r>
              <a:rPr lang="en-US" dirty="0" smtClean="0">
                <a:ea typeface="+mn-ea"/>
                <a:cs typeface="+mn-cs"/>
              </a:rPr>
              <a:t>management.</a:t>
            </a:r>
            <a:endParaRPr lang="en-US" dirty="0"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702779"/>
            <a:ext cx="4716685" cy="4474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Borderless Switched Networks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321" y="1560104"/>
            <a:ext cx="7544932" cy="4904715"/>
          </a:xfrm>
        </p:spPr>
        <p:txBody>
          <a:bodyPr/>
          <a:lstStyle/>
          <a:p>
            <a:r>
              <a:rPr lang="en-US" sz="2000" dirty="0" smtClean="0"/>
              <a:t>The Cisco </a:t>
            </a:r>
            <a:r>
              <a:rPr lang="en-US" sz="2000" dirty="0"/>
              <a:t>Borderless Network is </a:t>
            </a:r>
            <a:r>
              <a:rPr lang="en-US" sz="2000" dirty="0" smtClean="0"/>
              <a:t>a network </a:t>
            </a:r>
            <a:r>
              <a:rPr lang="en-US" sz="2000" dirty="0"/>
              <a:t>architecture that </a:t>
            </a:r>
            <a:r>
              <a:rPr lang="en-US" sz="2000" dirty="0" smtClean="0"/>
              <a:t>allows </a:t>
            </a:r>
            <a:r>
              <a:rPr lang="en-US" sz="2000" dirty="0"/>
              <a:t>organizations to connect anyone, anywhere, anytime, and on any device securely, reliably, and </a:t>
            </a:r>
            <a:r>
              <a:rPr lang="en-US" sz="2000" dirty="0" smtClean="0"/>
              <a:t>seamlessly.</a:t>
            </a:r>
          </a:p>
          <a:p>
            <a:r>
              <a:rPr lang="en-US" sz="2000" dirty="0" smtClean="0"/>
              <a:t>Cisco Borderless Network </a:t>
            </a:r>
            <a:r>
              <a:rPr lang="en-US" sz="2000" dirty="0"/>
              <a:t>is designed to address IT and business challenges, such as supporting the converged network and changing work </a:t>
            </a:r>
            <a:r>
              <a:rPr lang="en-US" sz="2000" dirty="0" smtClean="0"/>
              <a:t>patterns.</a:t>
            </a:r>
          </a:p>
        </p:txBody>
      </p:sp>
    </p:spTree>
    <p:extLst>
      <p:ext uri="{BB962C8B-B14F-4D97-AF65-F5344CB8AC3E}">
        <p14:creationId xmlns:p14="http://schemas.microsoft.com/office/powerpoint/2010/main" val="22865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72344"/>
            <a:ext cx="5576410" cy="4550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577" y="71951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Hierarchy </a:t>
            </a:r>
            <a:r>
              <a:rPr lang="en-US" dirty="0"/>
              <a:t>in the Borderless Switched </a:t>
            </a:r>
            <a:r>
              <a:rPr lang="en-US" dirty="0" smtClean="0"/>
              <a:t>Network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069" y="1791598"/>
            <a:ext cx="2426831" cy="445680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Borderless switched network design guidelines are built upon the following principles</a:t>
            </a:r>
            <a:r>
              <a:rPr lang="en-US" sz="2000" dirty="0" smtClean="0"/>
              <a:t>: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Hierarchical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Modularity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Resiliency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Flexibility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7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22" y="1724487"/>
            <a:ext cx="5420339" cy="4828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Core, Distribution, Access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77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17939</TotalTime>
  <Pages>28</Pages>
  <Words>1093</Words>
  <Application>Microsoft Office PowerPoint</Application>
  <PresentationFormat>On-screen Show (4:3)</PresentationFormat>
  <Paragraphs>156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PPT-TMPLT-WHT_C</vt:lpstr>
      <vt:lpstr>NetAcad-4F_PPT-WHT_060408</vt:lpstr>
      <vt:lpstr>Chapter 1: Introduction to Switched Networks</vt:lpstr>
      <vt:lpstr>Chapter 1</vt:lpstr>
      <vt:lpstr>Chapter 1: Objectives</vt:lpstr>
      <vt:lpstr>Converged Networks Growing Complexity of Networks</vt:lpstr>
      <vt:lpstr>Converged Networks Elements of a Converged Network</vt:lpstr>
      <vt:lpstr>Converged Networks Benefits of a Converged Network</vt:lpstr>
      <vt:lpstr>Converged Networks Borderless Switched Networks</vt:lpstr>
      <vt:lpstr>Converged Networks Hierarchy in the Borderless Switched Network</vt:lpstr>
      <vt:lpstr>Converged Networks Core, Distribution, Access</vt:lpstr>
      <vt:lpstr>Switched Networks Role of Switched Networks</vt:lpstr>
      <vt:lpstr>Switched Networks Form Factor</vt:lpstr>
      <vt:lpstr>Switched Networks Form Factor (cont.)</vt:lpstr>
      <vt:lpstr>Switched Networks Form Factor (cont.)</vt:lpstr>
      <vt:lpstr>Frame Forwarding Switching as a General Concept</vt:lpstr>
      <vt:lpstr>Frame Forwarding Dynamically Populating a Switch MAC Address Table</vt:lpstr>
      <vt:lpstr>Frame Forwarding Switch Forwarding Methods</vt:lpstr>
      <vt:lpstr>Frame Forwarding Store-and-Forward Switching</vt:lpstr>
      <vt:lpstr>Frame Forwarding Store-and-Forward Switching (cont.)</vt:lpstr>
      <vt:lpstr>Frame Forwarding Cut-Through Switching</vt:lpstr>
      <vt:lpstr>Frame Forwarding Cut-Through Switching (cont.)</vt:lpstr>
      <vt:lpstr>Switching Domains Collision Domains</vt:lpstr>
      <vt:lpstr>Switching Domains Broadcast Domains</vt:lpstr>
      <vt:lpstr>Switching Domains Alleviating Network Congestion</vt:lpstr>
      <vt:lpstr>Chapter 1: Summary</vt:lpstr>
      <vt:lpstr>Chapter 1: Summary (cont.)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1158</cp:revision>
  <cp:lastPrinted>1999-01-27T00:54:54Z</cp:lastPrinted>
  <dcterms:created xsi:type="dcterms:W3CDTF">2006-10-23T15:07:30Z</dcterms:created>
  <dcterms:modified xsi:type="dcterms:W3CDTF">2013-10-22T14:33:35Z</dcterms:modified>
</cp:coreProperties>
</file>