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57"/>
  </p:notesMasterIdLst>
  <p:handoutMasterIdLst>
    <p:handoutMasterId r:id="rId58"/>
  </p:handoutMasterIdLst>
  <p:sldIdLst>
    <p:sldId id="500" r:id="rId3"/>
    <p:sldId id="541" r:id="rId4"/>
    <p:sldId id="782" r:id="rId5"/>
    <p:sldId id="785" r:id="rId6"/>
    <p:sldId id="786" r:id="rId7"/>
    <p:sldId id="787" r:id="rId8"/>
    <p:sldId id="788" r:id="rId9"/>
    <p:sldId id="789" r:id="rId10"/>
    <p:sldId id="790" r:id="rId11"/>
    <p:sldId id="791" r:id="rId12"/>
    <p:sldId id="835" r:id="rId13"/>
    <p:sldId id="792" r:id="rId14"/>
    <p:sldId id="793" r:id="rId15"/>
    <p:sldId id="794" r:id="rId16"/>
    <p:sldId id="795" r:id="rId17"/>
    <p:sldId id="796" r:id="rId18"/>
    <p:sldId id="797" r:id="rId19"/>
    <p:sldId id="798" r:id="rId20"/>
    <p:sldId id="799" r:id="rId21"/>
    <p:sldId id="800" r:id="rId22"/>
    <p:sldId id="802" r:id="rId23"/>
    <p:sldId id="805" r:id="rId24"/>
    <p:sldId id="803" r:id="rId25"/>
    <p:sldId id="804" r:id="rId26"/>
    <p:sldId id="806" r:id="rId27"/>
    <p:sldId id="807" r:id="rId28"/>
    <p:sldId id="808" r:id="rId29"/>
    <p:sldId id="809" r:id="rId30"/>
    <p:sldId id="811" r:id="rId31"/>
    <p:sldId id="810" r:id="rId32"/>
    <p:sldId id="812" r:id="rId33"/>
    <p:sldId id="813" r:id="rId34"/>
    <p:sldId id="814" r:id="rId35"/>
    <p:sldId id="815" r:id="rId36"/>
    <p:sldId id="816" r:id="rId37"/>
    <p:sldId id="817" r:id="rId38"/>
    <p:sldId id="819" r:id="rId39"/>
    <p:sldId id="820" r:id="rId40"/>
    <p:sldId id="821" r:id="rId41"/>
    <p:sldId id="822" r:id="rId42"/>
    <p:sldId id="825" r:id="rId43"/>
    <p:sldId id="823" r:id="rId44"/>
    <p:sldId id="824" r:id="rId45"/>
    <p:sldId id="826" r:id="rId46"/>
    <p:sldId id="827" r:id="rId47"/>
    <p:sldId id="828" r:id="rId48"/>
    <p:sldId id="829" r:id="rId49"/>
    <p:sldId id="830" r:id="rId50"/>
    <p:sldId id="831" r:id="rId51"/>
    <p:sldId id="832" r:id="rId52"/>
    <p:sldId id="833" r:id="rId53"/>
    <p:sldId id="834" r:id="rId54"/>
    <p:sldId id="783" r:id="rId55"/>
    <p:sldId id="681" r:id="rId5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18" clrIdx="0"/>
  <p:cmAuthor id="1" name="carykell" initials="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9" autoAdjust="0"/>
    <p:restoredTop sz="84254" autoAdjust="0"/>
  </p:normalViewPr>
  <p:slideViewPr>
    <p:cSldViewPr snapToGrid="0">
      <p:cViewPr>
        <p:scale>
          <a:sx n="80" d="100"/>
          <a:sy n="80" d="100"/>
        </p:scale>
        <p:origin x="-1968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Routing &amp; Switching</a:t>
            </a:r>
          </a:p>
          <a:p>
            <a:pPr>
              <a:buFontTx/>
              <a:buNone/>
            </a:pPr>
            <a:r>
              <a:rPr lang="en-US" sz="1300" b="1" dirty="0" smtClean="0"/>
              <a:t>Chapter 2: Introduction to Switched Networks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b="1" dirty="0" smtClean="0"/>
              <a:t>2.1.1.4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Preparing for Basic Switch Management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b="1" dirty="0" smtClean="0"/>
              <a:t>2.1.1.4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Preparing for Basic Switch Management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b="1" dirty="0" smtClean="0"/>
              <a:t>2.1.2.1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Duplex Communication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2.1.2.2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Configuring Switch Ports at the Physical Layer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2.1.2.3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Auto-MDIX Feature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2.1.2.3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Auto-MDIX Feature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2.1.2.3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Auto-MDIX Feature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2.1.2.4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Verifying Switch Port Configuration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2.1.2.5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Network Access Layer Issues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2.1.2.5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Network Access Layer Issues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EE284-7961-42D5-9E4B-29540E276A78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2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2.1.2.6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Troubleshooting Network Access Layer Issues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2.2.1.1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SSH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Operation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2.2.1.1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SSH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Operation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2.2.1.2 </a:t>
            </a:r>
            <a:r>
              <a:rPr lang="en-US" b="1" dirty="0" smtClean="0"/>
              <a:t>Configuring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SSH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2.2.1.2 </a:t>
            </a:r>
            <a:r>
              <a:rPr lang="en-US" b="1" dirty="0" smtClean="0"/>
              <a:t>Verifying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SSH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2.2.2.1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MAC Address Flooding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2.2.2.1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MAC Address Flooding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2.2.2.1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MAC Address Flooding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2.2.2.1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MAC Address Flooding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2.2.2.2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DHCP Spoofing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2.2.2.2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DHCP Spoof Attack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2.2.2.3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Leveraging Cisco Discovery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Protocol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2.2.2.4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Leveraging Telnet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2.2.2.4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Leveraging Telnet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2.2.3.1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10 Best Practices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2.2.3.2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Network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Security Tools: Options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2.2.3.3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Network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Security Tools: Audits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2.2.4.1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Secure Unused Ports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2.2.4.2</a:t>
            </a:r>
            <a:r>
              <a:rPr lang="en-US" b="1" baseline="0" dirty="0" smtClean="0"/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DHCP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Snooping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2.2.4.3</a:t>
            </a:r>
            <a:r>
              <a:rPr lang="en-US" b="1" baseline="0" dirty="0" smtClean="0"/>
              <a:t> </a:t>
            </a:r>
            <a:r>
              <a:rPr lang="en-US" b="1" dirty="0" smtClean="0"/>
              <a:t>Port Security: Operation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2.1.1.1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Switch Boot Sequence</a:t>
            </a: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2.2.4.4</a:t>
            </a:r>
            <a:r>
              <a:rPr lang="en-US" b="1" baseline="0" dirty="0" smtClean="0"/>
              <a:t> </a:t>
            </a:r>
            <a:r>
              <a:rPr lang="en-US" b="1" dirty="0" smtClean="0"/>
              <a:t>Port Security: Violation Modes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2.2.4.5</a:t>
            </a:r>
            <a:r>
              <a:rPr lang="en-US" b="1" baseline="0" dirty="0" smtClean="0"/>
              <a:t> </a:t>
            </a:r>
            <a:r>
              <a:rPr lang="en-US" b="1" dirty="0" smtClean="0"/>
              <a:t>Dynamic</a:t>
            </a:r>
            <a:r>
              <a:rPr lang="en-US" b="1" baseline="0" dirty="0" smtClean="0"/>
              <a:t> Port Security Defaults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2.2.4.5</a:t>
            </a:r>
            <a:r>
              <a:rPr lang="en-US" b="1" baseline="0" dirty="0" smtClean="0"/>
              <a:t> </a:t>
            </a:r>
            <a:r>
              <a:rPr lang="en-US" b="1" dirty="0" smtClean="0"/>
              <a:t>Configuring Dynamic Port Security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2.2.4.5</a:t>
            </a:r>
            <a:r>
              <a:rPr lang="en-US" b="1" baseline="0" dirty="0" smtClean="0"/>
              <a:t> </a:t>
            </a:r>
            <a:r>
              <a:rPr lang="en-US" b="1" dirty="0" smtClean="0"/>
              <a:t>Configuring Port Security Sticky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2.2.4.6</a:t>
            </a:r>
            <a:r>
              <a:rPr lang="en-US" b="1" baseline="0" dirty="0" smtClean="0"/>
              <a:t> </a:t>
            </a:r>
            <a:r>
              <a:rPr lang="en-US" b="1" dirty="0" smtClean="0"/>
              <a:t>Port Security: Verifying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2.2.4.6</a:t>
            </a:r>
            <a:r>
              <a:rPr lang="en-US" b="1" baseline="0" dirty="0" smtClean="0"/>
              <a:t> </a:t>
            </a:r>
            <a:r>
              <a:rPr lang="en-US" b="1" dirty="0" smtClean="0"/>
              <a:t>Verifying Port Security Stick – Running Configuration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2.2.4.6</a:t>
            </a:r>
            <a:r>
              <a:rPr lang="en-US" b="1" baseline="0" dirty="0" smtClean="0"/>
              <a:t> </a:t>
            </a:r>
            <a:r>
              <a:rPr lang="en-US" b="1" dirty="0" smtClean="0"/>
              <a:t>Verifying Port Security – Secure MAC Addresses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2.2.4.7</a:t>
            </a:r>
            <a:r>
              <a:rPr lang="en-US" b="1" baseline="0" dirty="0" smtClean="0"/>
              <a:t> </a:t>
            </a:r>
            <a:r>
              <a:rPr lang="en-US" b="1" dirty="0" smtClean="0"/>
              <a:t>Ports in Error Disabled</a:t>
            </a:r>
            <a:r>
              <a:rPr lang="en-US" b="1" baseline="0" dirty="0" smtClean="0"/>
              <a:t> State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2.2.4.7</a:t>
            </a:r>
            <a:r>
              <a:rPr lang="en-US" b="1" baseline="0" dirty="0" smtClean="0"/>
              <a:t> </a:t>
            </a:r>
            <a:r>
              <a:rPr lang="en-US" b="1" dirty="0" smtClean="0"/>
              <a:t>Ports In Error Disabled</a:t>
            </a:r>
            <a:r>
              <a:rPr lang="en-US" b="1" baseline="0" dirty="0" smtClean="0"/>
              <a:t> State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2.2.4.7</a:t>
            </a:r>
            <a:r>
              <a:rPr lang="en-US" b="1" baseline="0" dirty="0" smtClean="0"/>
              <a:t> </a:t>
            </a:r>
            <a:r>
              <a:rPr lang="en-US" b="1" dirty="0" smtClean="0"/>
              <a:t>Ports In Error Disabled</a:t>
            </a:r>
            <a:r>
              <a:rPr lang="en-US" b="1" baseline="0" dirty="0" smtClean="0"/>
              <a:t> State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2.1.1.1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Switch Boot Sequence</a:t>
            </a:r>
          </a:p>
          <a:p>
            <a:pPr>
              <a:buFontTx/>
              <a:buNone/>
            </a:pPr>
            <a:endParaRPr lang="en-US" b="1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Note: </a:t>
            </a:r>
            <a:r>
              <a:rPr lang="en-US" dirty="0" smtClean="0"/>
              <a:t>the BOOT environment variable is set using the</a:t>
            </a:r>
            <a:r>
              <a:rPr lang="en-US" b="1" dirty="0" smtClean="0"/>
              <a:t> boot system </a:t>
            </a:r>
            <a:r>
              <a:rPr lang="en-US" dirty="0" smtClean="0"/>
              <a:t>global configuration mode command. Use the </a:t>
            </a:r>
            <a:r>
              <a:rPr lang="en-US" b="1" dirty="0" smtClean="0"/>
              <a:t>show </a:t>
            </a:r>
            <a:r>
              <a:rPr lang="en-US" b="1" dirty="0" err="1" smtClean="0"/>
              <a:t>bootvar</a:t>
            </a:r>
            <a:r>
              <a:rPr lang="en-US" b="1" dirty="0" smtClean="0"/>
              <a:t> </a:t>
            </a:r>
            <a:r>
              <a:rPr lang="en-US" dirty="0" smtClean="0"/>
              <a:t>command to see to what the current </a:t>
            </a:r>
            <a:r>
              <a:rPr lang="en-US" dirty="0" err="1" smtClean="0"/>
              <a:t>IOS</a:t>
            </a:r>
            <a:r>
              <a:rPr lang="en-US" dirty="0" smtClean="0"/>
              <a:t> boot file is set.</a:t>
            </a: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2.2.4.8</a:t>
            </a:r>
            <a:r>
              <a:rPr lang="en-US" b="1" baseline="0" dirty="0" smtClean="0"/>
              <a:t> </a:t>
            </a:r>
            <a:r>
              <a:rPr lang="en-US" b="1" dirty="0" smtClean="0"/>
              <a:t>Network Time Protocol (</a:t>
            </a:r>
            <a:r>
              <a:rPr lang="en-US" b="1" dirty="0" err="1" smtClean="0"/>
              <a:t>NTP</a:t>
            </a:r>
            <a:r>
              <a:rPr lang="en-US" b="1" dirty="0" smtClean="0"/>
              <a:t>)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More info can be found at: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http://tools.ietf.org/html/rfc5905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 smtClean="0"/>
              <a:t>http://en.wikipedia.org/wiki/Network_Time_Protocol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2.2.4.8</a:t>
            </a:r>
            <a:r>
              <a:rPr lang="en-US" b="1" baseline="0" dirty="0" smtClean="0"/>
              <a:t> </a:t>
            </a:r>
            <a:r>
              <a:rPr lang="en-US" b="1" dirty="0" smtClean="0"/>
              <a:t>Configuring NTP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More info can be found at: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http://tools.ietf.org/html/rfc5905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 smtClean="0"/>
              <a:t>http://en.wikipedia.org/wiki/Network_Time_Protocol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2.2.4.8</a:t>
            </a:r>
            <a:r>
              <a:rPr lang="en-US" b="1" baseline="0" dirty="0" smtClean="0"/>
              <a:t> </a:t>
            </a:r>
            <a:r>
              <a:rPr lang="en-US" b="1" baseline="0" dirty="0" smtClean="0"/>
              <a:t>Verifying </a:t>
            </a:r>
            <a:r>
              <a:rPr lang="en-US" b="1" dirty="0" smtClean="0"/>
              <a:t>NTP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More info can be found at: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http://tools.ietf.org/html/rfc5905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 smtClean="0"/>
              <a:t>http://en.wikipedia.org/wiki/Network_Time_Protocol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53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2 Summary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2.1.1.2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Recovering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From a System Crash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2.1.1.3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Switch LED Indicators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2.1.1.3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Switch LED Indicators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b="1" dirty="0" smtClean="0"/>
              <a:t>2.1.1.4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Preparing for Basic Switch Management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2: Introduction to Switched Networks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Routing and Switching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48" y="75844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Switch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Preparing </a:t>
            </a:r>
            <a:r>
              <a:rPr lang="en-US" dirty="0"/>
              <a:t>for Basic Switch </a:t>
            </a:r>
            <a:r>
              <a:rPr lang="en-US" dirty="0" smtClean="0"/>
              <a:t>Management (cont.)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96" y="2641128"/>
            <a:ext cx="8544242" cy="364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48" y="75844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Switch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Preparing </a:t>
            </a:r>
            <a:r>
              <a:rPr lang="en-US" dirty="0"/>
              <a:t>for Basic Switch </a:t>
            </a:r>
            <a:r>
              <a:rPr lang="en-US" dirty="0" smtClean="0"/>
              <a:t>Management (cont.)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9" y="2724150"/>
            <a:ext cx="8487436" cy="2723106"/>
          </a:xfrm>
        </p:spPr>
      </p:pic>
    </p:spTree>
    <p:extLst>
      <p:ext uri="{BB962C8B-B14F-4D97-AF65-F5344CB8AC3E}">
        <p14:creationId xmlns:p14="http://schemas.microsoft.com/office/powerpoint/2010/main" val="18582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464867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Configuring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Duplex Communication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140" y="1616808"/>
            <a:ext cx="6518946" cy="4558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3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0727" y="802636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Configuring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Configuring Switch Ports at the Physical Layer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475015"/>
            <a:ext cx="62293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4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Configuring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Auto-MDIX Feature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r>
              <a:rPr lang="en-US" sz="2000" dirty="0"/>
              <a:t>C</a:t>
            </a:r>
            <a:r>
              <a:rPr lang="en-US" sz="2000" dirty="0" smtClean="0"/>
              <a:t>ertain </a:t>
            </a:r>
            <a:r>
              <a:rPr lang="en-US" sz="2000" dirty="0"/>
              <a:t>cable types (straight-through or crossover) </a:t>
            </a:r>
            <a:r>
              <a:rPr lang="en-US" sz="2000" dirty="0" smtClean="0"/>
              <a:t>were historically required </a:t>
            </a:r>
            <a:r>
              <a:rPr lang="en-US" sz="2000" dirty="0"/>
              <a:t>when connecting </a:t>
            </a:r>
            <a:r>
              <a:rPr lang="en-US" sz="2000" dirty="0" smtClean="0"/>
              <a:t>devices.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automatic medium-dependent interface </a:t>
            </a:r>
            <a:r>
              <a:rPr lang="en-US" sz="2000" dirty="0" smtClean="0"/>
              <a:t>crossover </a:t>
            </a:r>
            <a:r>
              <a:rPr lang="en-US" sz="2000" dirty="0"/>
              <a:t>(auto-MDIX) feature </a:t>
            </a:r>
            <a:r>
              <a:rPr lang="en-US" sz="2000" dirty="0" smtClean="0"/>
              <a:t>eliminates </a:t>
            </a:r>
            <a:r>
              <a:rPr lang="en-US" sz="2000" dirty="0"/>
              <a:t>this </a:t>
            </a:r>
            <a:r>
              <a:rPr lang="en-US" sz="2000" dirty="0" smtClean="0"/>
              <a:t>problem.</a:t>
            </a:r>
          </a:p>
          <a:p>
            <a:r>
              <a:rPr lang="en-US" sz="2000" dirty="0"/>
              <a:t>When auto-MDIX is enabled, the interface automatically detects </a:t>
            </a:r>
            <a:r>
              <a:rPr lang="en-US" sz="2000" dirty="0" smtClean="0"/>
              <a:t>and appropriately configures </a:t>
            </a:r>
            <a:r>
              <a:rPr lang="en-US" sz="2000" dirty="0"/>
              <a:t>the </a:t>
            </a:r>
            <a:r>
              <a:rPr lang="en-US" sz="2000" dirty="0" smtClean="0"/>
              <a:t>connection.</a:t>
            </a:r>
          </a:p>
          <a:p>
            <a:r>
              <a:rPr lang="en-US" sz="2000" dirty="0"/>
              <a:t>When using auto-MDIX on an interface, the interface speed and duplex must be set </a:t>
            </a:r>
            <a:r>
              <a:rPr lang="en-US" sz="2000" dirty="0" smtClean="0"/>
              <a:t>to </a:t>
            </a:r>
            <a:r>
              <a:rPr lang="en-US" sz="2000" b="1" dirty="0" smtClean="0"/>
              <a:t>auto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784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Configuring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Auto-MDIX Feature (cont.)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4" y="1400174"/>
            <a:ext cx="7770462" cy="518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2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Configuring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Auto-MDIX Feature (cont.)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3" y="2466814"/>
            <a:ext cx="7826738" cy="275622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176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Configuring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Verifying Switch Port Configuration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40" y="1302324"/>
            <a:ext cx="7398328" cy="541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7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64" y="1481781"/>
            <a:ext cx="7625344" cy="4871425"/>
          </a:xfr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Configuring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Network Access Layer Issues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388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89" y="1938699"/>
            <a:ext cx="7625344" cy="4605290"/>
          </a:xfr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Configuring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Network Access Layer Issues (cont.)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587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47713" y="1601788"/>
            <a:ext cx="8131175" cy="44370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2.0 Introduction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2.1 Basic Switch Configuration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cs typeface="Arial" charset="0"/>
              </a:rPr>
              <a:t>2</a:t>
            </a:r>
            <a:r>
              <a:rPr lang="en-US" sz="2000" dirty="0" smtClean="0">
                <a:cs typeface="Arial" charset="0"/>
              </a:rPr>
              <a:t>.2 Switch Security: Management and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7577" y="69636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Configuring </a:t>
            </a:r>
            <a:r>
              <a:rPr lang="en-US" sz="1800" dirty="0"/>
              <a:t>Switch </a:t>
            </a:r>
            <a:r>
              <a:rPr lang="en-US" sz="1800" dirty="0" smtClean="0"/>
              <a:t>Ports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Troubleshooting Switch Media (Connection) Issues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790" y="1588486"/>
            <a:ext cx="6281614" cy="494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5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Secure Remote Access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/>
              <a:t>SSH</a:t>
            </a:r>
            <a:r>
              <a:rPr lang="en-US" dirty="0" smtClean="0"/>
              <a:t> Operation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r>
              <a:rPr lang="en-US" sz="2000" dirty="0"/>
              <a:t>Secure Shell (SSH) is a protocol that provides a secure (encrypted</a:t>
            </a:r>
            <a:r>
              <a:rPr lang="en-US" sz="2000" dirty="0" smtClean="0"/>
              <a:t>), command-line based connection </a:t>
            </a:r>
            <a:r>
              <a:rPr lang="en-US" sz="2000" dirty="0"/>
              <a:t>to a remote </a:t>
            </a:r>
            <a:r>
              <a:rPr lang="en-US" sz="2000" dirty="0" smtClean="0"/>
              <a:t>device.</a:t>
            </a:r>
          </a:p>
          <a:p>
            <a:r>
              <a:rPr lang="en-US" sz="2000" dirty="0" smtClean="0"/>
              <a:t>SSH is commonly used in UNIX-based systems.</a:t>
            </a:r>
          </a:p>
          <a:p>
            <a:r>
              <a:rPr lang="en-US" sz="2000" dirty="0" smtClean="0"/>
              <a:t>The Cisco IOS software also supports SSH.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version of the IOS </a:t>
            </a:r>
            <a:r>
              <a:rPr lang="en-US" sz="2000" dirty="0" smtClean="0"/>
              <a:t>software, </a:t>
            </a:r>
            <a:r>
              <a:rPr lang="en-US" sz="2000" dirty="0"/>
              <a:t>including cryptographic (encrypted) features and </a:t>
            </a:r>
            <a:r>
              <a:rPr lang="en-US" sz="2000" dirty="0" smtClean="0"/>
              <a:t>capabilities, </a:t>
            </a:r>
            <a:r>
              <a:rPr lang="en-US" sz="2000" dirty="0"/>
              <a:t>is required </a:t>
            </a:r>
            <a:r>
              <a:rPr lang="en-US" sz="2000" dirty="0" smtClean="0"/>
              <a:t>to </a:t>
            </a:r>
            <a:r>
              <a:rPr lang="en-US" sz="2000" dirty="0"/>
              <a:t>enable SSH on Catalyst 2960 </a:t>
            </a:r>
            <a:r>
              <a:rPr lang="en-US" sz="2000" dirty="0" smtClean="0"/>
              <a:t>switches.</a:t>
            </a:r>
          </a:p>
          <a:p>
            <a:r>
              <a:rPr lang="en-US" sz="2000" dirty="0" smtClean="0"/>
              <a:t>Because its strong encryption features, SSH </a:t>
            </a:r>
            <a:r>
              <a:rPr lang="en-US" sz="2000" dirty="0"/>
              <a:t>should replace Telnet for </a:t>
            </a:r>
            <a:r>
              <a:rPr lang="en-US" sz="2000" dirty="0" smtClean="0"/>
              <a:t>management connections.</a:t>
            </a:r>
          </a:p>
          <a:p>
            <a:r>
              <a:rPr lang="en-US" sz="2000" dirty="0" smtClean="0"/>
              <a:t>SSH uses TCP </a:t>
            </a:r>
            <a:r>
              <a:rPr lang="en-US" sz="2000" dirty="0"/>
              <a:t>port </a:t>
            </a:r>
            <a:r>
              <a:rPr lang="en-US" sz="2000" dirty="0" smtClean="0"/>
              <a:t>22, by default. </a:t>
            </a:r>
            <a:r>
              <a:rPr lang="en-US" sz="2000" dirty="0"/>
              <a:t>Telnet </a:t>
            </a:r>
            <a:r>
              <a:rPr lang="en-US" sz="2000" dirty="0" smtClean="0"/>
              <a:t>uses TCP </a:t>
            </a:r>
            <a:r>
              <a:rPr lang="en-US" sz="2000" dirty="0"/>
              <a:t>port </a:t>
            </a:r>
            <a:r>
              <a:rPr lang="en-US" sz="2000" dirty="0" smtClean="0"/>
              <a:t>23.</a:t>
            </a:r>
          </a:p>
        </p:txBody>
      </p:sp>
    </p:spTree>
    <p:extLst>
      <p:ext uri="{BB962C8B-B14F-4D97-AF65-F5344CB8AC3E}">
        <p14:creationId xmlns:p14="http://schemas.microsoft.com/office/powerpoint/2010/main" val="21360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Secure Remote Access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SSH Operation (cont.)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439238"/>
            <a:ext cx="6476491" cy="525251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1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Secure Remote Access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Configuring </a:t>
            </a:r>
            <a:r>
              <a:rPr lang="en-US" dirty="0" err="1" smtClean="0"/>
              <a:t>SSH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458" y="1846817"/>
            <a:ext cx="5767581" cy="46873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863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Secure Remote Access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Verifying </a:t>
            </a:r>
            <a:r>
              <a:rPr lang="en-US" dirty="0" err="1" smtClean="0"/>
              <a:t>SSH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96" y="1675367"/>
            <a:ext cx="5932501" cy="48778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493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MAC Address Flooding 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08253" y="1470523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Switches automatically populate their CAM tables by watching traffic entering their ports.</a:t>
            </a:r>
          </a:p>
          <a:p>
            <a:r>
              <a:rPr lang="en-US" sz="2000" dirty="0" smtClean="0"/>
              <a:t>Switches forward traffic trough all ports if it cannot find the destination MAC in its CAM table.</a:t>
            </a:r>
          </a:p>
          <a:p>
            <a:r>
              <a:rPr lang="en-US" sz="2000" dirty="0" smtClean="0"/>
              <a:t>Under such circumstances, the switch acts as a hub. Unicast traffic can be seen by all devices connected to the switch.</a:t>
            </a:r>
          </a:p>
          <a:p>
            <a:r>
              <a:rPr lang="en-US" sz="2000" dirty="0" smtClean="0"/>
              <a:t>An attacker could exploit this behavior to gain access to traffic normally controlled by the switch by using </a:t>
            </a:r>
            <a:r>
              <a:rPr lang="en-US" sz="2000" dirty="0"/>
              <a:t>a PC to run a MAC flooding tool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Such tool is a program created to generate and send out frames with bogus source MAC addresses to the switch </a:t>
            </a:r>
            <a:r>
              <a:rPr lang="en-US" sz="2000" dirty="0" smtClean="0"/>
              <a:t>port. </a:t>
            </a:r>
          </a:p>
          <a:p>
            <a:r>
              <a:rPr lang="en-US" sz="2000" dirty="0"/>
              <a:t>As these frames reach the switch, it adds the bogus MAC address to its CAM table, taking note of the port the frames </a:t>
            </a:r>
            <a:r>
              <a:rPr lang="en-US" sz="2000" dirty="0" smtClean="0"/>
              <a:t>arrived.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84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MAC Address Flooding (cont.) 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96678" y="1441130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Eventually the CAM table fills out with bogus MAC addresses.</a:t>
            </a:r>
          </a:p>
          <a:p>
            <a:r>
              <a:rPr lang="en-US" sz="2000" dirty="0" smtClean="0"/>
              <a:t>The CAM table now has no room for legit devices present in the network and, therefore, never finds their MAC addresses in the CAM table.</a:t>
            </a:r>
          </a:p>
          <a:p>
            <a:r>
              <a:rPr lang="en-US" sz="2000" dirty="0" smtClean="0"/>
              <a:t>All frames are now forwarded to all ports, allowing the attacker to access traffic to other hosts.</a:t>
            </a:r>
          </a:p>
        </p:txBody>
      </p:sp>
    </p:spTree>
    <p:extLst>
      <p:ext uri="{BB962C8B-B14F-4D97-AF65-F5344CB8AC3E}">
        <p14:creationId xmlns:p14="http://schemas.microsoft.com/office/powerpoint/2010/main" val="54577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MAC Address Flooding (cont.) 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/>
              <a:t>An attacker flooding the CAM table with bogus entries.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43" y="1809935"/>
            <a:ext cx="5641038" cy="46480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45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MAC Address Flooding (cont.) 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/>
              <a:t>The switch now behaves as a hub.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18" y="1841124"/>
            <a:ext cx="5854363" cy="46852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470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/>
              <a:t>DHCP</a:t>
            </a:r>
            <a:r>
              <a:rPr lang="en-US" dirty="0" smtClean="0"/>
              <a:t> Spoofing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73529" y="1528675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DHCP is a network protocol used to automatically assign IP information.</a:t>
            </a:r>
          </a:p>
          <a:p>
            <a:r>
              <a:rPr lang="en-US" sz="2000" dirty="0"/>
              <a:t>Two types of </a:t>
            </a:r>
            <a:r>
              <a:rPr lang="en-US" sz="2000" dirty="0" err="1"/>
              <a:t>DHCP</a:t>
            </a:r>
            <a:r>
              <a:rPr lang="en-US" sz="2000" dirty="0"/>
              <a:t> attacks </a:t>
            </a:r>
            <a:r>
              <a:rPr lang="en-US" sz="2000" dirty="0" smtClean="0"/>
              <a:t>are:</a:t>
            </a:r>
          </a:p>
          <a:p>
            <a:pPr marL="682625" lvl="1" indent="-225425">
              <a:buFont typeface="Arial" pitchFamily="34" charset="0"/>
              <a:buChar char="•"/>
            </a:pPr>
            <a:r>
              <a:rPr lang="en-US" dirty="0" err="1"/>
              <a:t>DHCP</a:t>
            </a:r>
            <a:r>
              <a:rPr lang="en-US" dirty="0"/>
              <a:t> spoofing</a:t>
            </a:r>
          </a:p>
          <a:p>
            <a:pPr marL="682625" lvl="1" indent="-225425">
              <a:buFont typeface="Arial" pitchFamily="34" charset="0"/>
              <a:buChar char="•"/>
            </a:pPr>
            <a:r>
              <a:rPr lang="en-US" dirty="0" err="1" smtClean="0"/>
              <a:t>DHCP</a:t>
            </a:r>
            <a:r>
              <a:rPr lang="en-US" dirty="0" smtClean="0"/>
              <a:t> starvation</a:t>
            </a:r>
          </a:p>
          <a:p>
            <a:r>
              <a:rPr lang="en-US" sz="2000" dirty="0"/>
              <a:t>In </a:t>
            </a:r>
            <a:r>
              <a:rPr lang="en-US" sz="2000" dirty="0" err="1"/>
              <a:t>DHCP</a:t>
            </a:r>
            <a:r>
              <a:rPr lang="en-US" sz="2000" dirty="0"/>
              <a:t> spoofing attacks, </a:t>
            </a:r>
            <a:r>
              <a:rPr lang="en-US" sz="2000" dirty="0" smtClean="0"/>
              <a:t>a </a:t>
            </a:r>
            <a:r>
              <a:rPr lang="en-US" sz="2000" dirty="0"/>
              <a:t>fake </a:t>
            </a:r>
            <a:r>
              <a:rPr lang="en-US" sz="2000" dirty="0" err="1"/>
              <a:t>DHCP</a:t>
            </a:r>
            <a:r>
              <a:rPr lang="en-US" sz="2000" dirty="0"/>
              <a:t> server </a:t>
            </a:r>
            <a:r>
              <a:rPr lang="en-US" sz="2000" dirty="0" smtClean="0"/>
              <a:t>is placed in the network to issue </a:t>
            </a:r>
            <a:r>
              <a:rPr lang="en-US" sz="2000" dirty="0" err="1" smtClean="0"/>
              <a:t>DHCP</a:t>
            </a:r>
            <a:r>
              <a:rPr lang="en-US" sz="2000" dirty="0" smtClean="0"/>
              <a:t> addresses to clients.</a:t>
            </a:r>
          </a:p>
          <a:p>
            <a:r>
              <a:rPr lang="en-US" sz="2000" dirty="0"/>
              <a:t>DHCP starvation is often used before a DHCP spoofing attack to deny service to the legitimate DHCP </a:t>
            </a:r>
            <a:r>
              <a:rPr lang="en-US" sz="2000" dirty="0" smtClean="0"/>
              <a:t>server.</a:t>
            </a:r>
          </a:p>
        </p:txBody>
      </p:sp>
    </p:spTree>
    <p:extLst>
      <p:ext uri="{BB962C8B-B14F-4D97-AF65-F5344CB8AC3E}">
        <p14:creationId xmlns:p14="http://schemas.microsoft.com/office/powerpoint/2010/main" val="131480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2: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Upon completion of this chapter, you will be able to:</a:t>
            </a:r>
          </a:p>
          <a:p>
            <a:r>
              <a:rPr lang="en-US" sz="2000" dirty="0" smtClean="0"/>
              <a:t>Explain the advantages and disadvantages of static routing.</a:t>
            </a:r>
          </a:p>
          <a:p>
            <a:r>
              <a:rPr lang="en-US" sz="2000" dirty="0" smtClean="0"/>
              <a:t>Configure initial settings on a Cisco switch.</a:t>
            </a:r>
          </a:p>
          <a:p>
            <a:r>
              <a:rPr lang="en-US" sz="2000" dirty="0" smtClean="0"/>
              <a:t>Configure switch ports to meet network requirements.</a:t>
            </a:r>
          </a:p>
          <a:p>
            <a:r>
              <a:rPr lang="en-US" sz="2000" dirty="0" smtClean="0"/>
              <a:t>Configure the management switch virtual interface.</a:t>
            </a:r>
          </a:p>
          <a:p>
            <a:r>
              <a:rPr lang="en-US" sz="2000" dirty="0" smtClean="0"/>
              <a:t>Describe basic security attacks in a switched environment.</a:t>
            </a:r>
          </a:p>
          <a:p>
            <a:r>
              <a:rPr lang="en-US" sz="2000" dirty="0" smtClean="0"/>
              <a:t>Describe security best practices in a switched environment.</a:t>
            </a:r>
          </a:p>
          <a:p>
            <a:r>
              <a:rPr lang="en-US" sz="2000" dirty="0" smtClean="0"/>
              <a:t>Configure the port security feature to restrict network access.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96" y="1724617"/>
            <a:ext cx="7083779" cy="4918222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DHCP Spoof Attack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513431"/>
            <a:ext cx="7940675" cy="487974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341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Leveraging Cisco Discovery Protocol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The Cisco Discovery Protocol is </a:t>
            </a:r>
            <a:r>
              <a:rPr lang="en-US" sz="2000" dirty="0"/>
              <a:t>a L</a:t>
            </a:r>
            <a:r>
              <a:rPr lang="en-US" sz="2000" dirty="0" smtClean="0"/>
              <a:t>ayer 2 Cisco proprietary protocol used to discover other directly connected </a:t>
            </a:r>
            <a:r>
              <a:rPr lang="en-US" sz="2000" dirty="0"/>
              <a:t>Cisco </a:t>
            </a:r>
            <a:r>
              <a:rPr lang="en-US" sz="2000" dirty="0" smtClean="0"/>
              <a:t>devices.</a:t>
            </a:r>
          </a:p>
          <a:p>
            <a:r>
              <a:rPr lang="en-US" sz="2000" dirty="0"/>
              <a:t>The Cisco Discovery Protocol </a:t>
            </a:r>
            <a:r>
              <a:rPr lang="en-US" sz="2000" dirty="0" smtClean="0"/>
              <a:t>is designed to allow </a:t>
            </a:r>
            <a:r>
              <a:rPr lang="en-US" sz="2000" dirty="0"/>
              <a:t>the devices to auto-configure their </a:t>
            </a:r>
            <a:r>
              <a:rPr lang="en-US" sz="2000" dirty="0" smtClean="0"/>
              <a:t>connections.</a:t>
            </a:r>
          </a:p>
          <a:p>
            <a:r>
              <a:rPr lang="en-US" sz="2000" dirty="0" smtClean="0"/>
              <a:t>If an attacker is listening to Cisco </a:t>
            </a:r>
            <a:r>
              <a:rPr lang="en-US" sz="2000" dirty="0"/>
              <a:t>Discovery Protocol messages</a:t>
            </a:r>
            <a:r>
              <a:rPr lang="en-US" sz="2000" dirty="0" smtClean="0"/>
              <a:t>, it could learn important information about the device model and running software version.</a:t>
            </a:r>
          </a:p>
          <a:p>
            <a:pPr marL="0" indent="0">
              <a:buNone/>
            </a:pPr>
            <a:r>
              <a:rPr lang="en-US" sz="2000" b="1" dirty="0" smtClean="0"/>
              <a:t>Note</a:t>
            </a:r>
            <a:r>
              <a:rPr lang="en-US" sz="2000" dirty="0" smtClean="0"/>
              <a:t>: Cisco recommends disabling CDP when not in use.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631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Leveraging Telnet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39838" y="1397684"/>
            <a:ext cx="8163733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The Telnet </a:t>
            </a:r>
            <a:r>
              <a:rPr lang="en-US" sz="2000" dirty="0"/>
              <a:t>protocol is </a:t>
            </a:r>
            <a:r>
              <a:rPr lang="en-US" sz="2000" dirty="0" smtClean="0"/>
              <a:t>insecure and should be replaced by SSH.</a:t>
            </a:r>
          </a:p>
          <a:p>
            <a:r>
              <a:rPr lang="en-US" sz="2000" dirty="0" smtClean="0"/>
              <a:t>An attacker can use Telnet as part of other attacks: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Brute force password attack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Telnet DOS attack</a:t>
            </a:r>
          </a:p>
          <a:p>
            <a:r>
              <a:rPr lang="en-US" sz="2000" dirty="0" smtClean="0"/>
              <a:t>When passwords cannot be captured, attackers will try as many combinations of characters as possible. This attempt to guess the password is known as brute force password attack.</a:t>
            </a:r>
          </a:p>
          <a:p>
            <a:r>
              <a:rPr lang="en-US" sz="2000" dirty="0" smtClean="0"/>
              <a:t>Telnet can be used to test the guessed password against the system.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14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Concerns in 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Leveraging Telnet (cont.)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54552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In </a:t>
            </a:r>
            <a:r>
              <a:rPr lang="en-US" sz="2000" dirty="0"/>
              <a:t>a Telnet </a:t>
            </a:r>
            <a:r>
              <a:rPr lang="en-US" sz="2000" dirty="0" err="1"/>
              <a:t>DoS</a:t>
            </a:r>
            <a:r>
              <a:rPr lang="en-US" sz="2000" dirty="0"/>
              <a:t> attack, the attacker exploits a flaw in the Telnet server software running on the switch that renders the Telnet service </a:t>
            </a:r>
            <a:r>
              <a:rPr lang="en-US" sz="2000" dirty="0" smtClean="0"/>
              <a:t>unavailable.</a:t>
            </a:r>
          </a:p>
          <a:p>
            <a:r>
              <a:rPr lang="en-US" sz="2000" dirty="0" smtClean="0"/>
              <a:t>This </a:t>
            </a:r>
            <a:r>
              <a:rPr lang="en-US" sz="2000" dirty="0"/>
              <a:t>sort of attack prevents an administrator from remotely accessing switch management </a:t>
            </a:r>
            <a:r>
              <a:rPr lang="en-US" sz="2000" dirty="0" smtClean="0"/>
              <a:t>functions.</a:t>
            </a:r>
          </a:p>
          <a:p>
            <a:r>
              <a:rPr lang="en-US" sz="2000" dirty="0" smtClean="0"/>
              <a:t>This </a:t>
            </a:r>
            <a:r>
              <a:rPr lang="en-US" sz="2000" dirty="0"/>
              <a:t>can be combined with other direct attacks on the network as part of a coordinated attempt to prevent the network administrator from accessing core devices during the breach.</a:t>
            </a:r>
          </a:p>
          <a:p>
            <a:r>
              <a:rPr lang="en-US" sz="2000" dirty="0"/>
              <a:t>Vulnerabilities in the Telnet service that permit </a:t>
            </a:r>
            <a:r>
              <a:rPr lang="en-US" sz="2000" dirty="0" err="1"/>
              <a:t>DoS</a:t>
            </a:r>
            <a:r>
              <a:rPr lang="en-US" sz="2000" dirty="0"/>
              <a:t> attacks to occur are usually addressed in security patches that are included in newer Cisco </a:t>
            </a:r>
            <a:r>
              <a:rPr lang="en-US" sz="2000" dirty="0" err="1"/>
              <a:t>IOS</a:t>
            </a:r>
            <a:r>
              <a:rPr lang="en-US" sz="2000" dirty="0"/>
              <a:t> revisions.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811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Best Practices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10 Best Practices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42977" y="1406406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/>
              <a:t>Develop a written security policy for the </a:t>
            </a:r>
            <a:r>
              <a:rPr lang="en-US" sz="2000" dirty="0" smtClean="0"/>
              <a:t>organization.</a:t>
            </a:r>
            <a:endParaRPr lang="en-US" sz="2000" dirty="0"/>
          </a:p>
          <a:p>
            <a:r>
              <a:rPr lang="en-US" sz="2000" dirty="0"/>
              <a:t>Shut down unused services and </a:t>
            </a:r>
            <a:r>
              <a:rPr lang="en-US" sz="2000" dirty="0" smtClean="0"/>
              <a:t>ports.</a:t>
            </a:r>
            <a:endParaRPr lang="en-US" sz="2000" dirty="0"/>
          </a:p>
          <a:p>
            <a:r>
              <a:rPr lang="en-US" sz="2000" dirty="0"/>
              <a:t>Use strong passwords and change them </a:t>
            </a:r>
            <a:r>
              <a:rPr lang="en-US" sz="2000" dirty="0" smtClean="0"/>
              <a:t>often.</a:t>
            </a:r>
            <a:endParaRPr lang="en-US" sz="2000" dirty="0"/>
          </a:p>
          <a:p>
            <a:r>
              <a:rPr lang="en-US" sz="2000" dirty="0"/>
              <a:t>Control physical access to </a:t>
            </a:r>
            <a:r>
              <a:rPr lang="en-US" sz="2000" dirty="0" smtClean="0"/>
              <a:t>devices.</a:t>
            </a:r>
            <a:endParaRPr lang="en-US" sz="2000" dirty="0"/>
          </a:p>
          <a:p>
            <a:r>
              <a:rPr lang="en-US" sz="2000" dirty="0" smtClean="0"/>
              <a:t>Use HTTPS instead of HTTP.</a:t>
            </a:r>
            <a:endParaRPr lang="en-US" sz="2000" dirty="0"/>
          </a:p>
          <a:p>
            <a:r>
              <a:rPr lang="en-US" sz="2000" dirty="0"/>
              <a:t>Perform </a:t>
            </a:r>
            <a:r>
              <a:rPr lang="en-US" sz="2000" dirty="0" smtClean="0"/>
              <a:t>backup operations on </a:t>
            </a:r>
            <a:r>
              <a:rPr lang="en-US" sz="2000" dirty="0"/>
              <a:t>a regular basis.</a:t>
            </a:r>
          </a:p>
          <a:p>
            <a:r>
              <a:rPr lang="en-US" sz="2000" dirty="0"/>
              <a:t>Educate employees about social engineering </a:t>
            </a:r>
            <a:r>
              <a:rPr lang="en-US" sz="2000" dirty="0" smtClean="0"/>
              <a:t>attacks.</a:t>
            </a:r>
            <a:endParaRPr lang="en-US" sz="2000" dirty="0"/>
          </a:p>
          <a:p>
            <a:r>
              <a:rPr lang="en-US" sz="2000" dirty="0"/>
              <a:t>Encrypt and password-protect sensitive </a:t>
            </a:r>
            <a:r>
              <a:rPr lang="en-US" sz="2000" dirty="0" smtClean="0"/>
              <a:t>data.</a:t>
            </a:r>
            <a:endParaRPr lang="en-US" sz="2000" dirty="0"/>
          </a:p>
          <a:p>
            <a:r>
              <a:rPr lang="en-US" sz="2000" dirty="0"/>
              <a:t>Implement </a:t>
            </a:r>
            <a:r>
              <a:rPr lang="en-US" sz="2000" dirty="0" smtClean="0"/>
              <a:t>firewalls</a:t>
            </a:r>
            <a:r>
              <a:rPr lang="en-US" sz="2000" dirty="0"/>
              <a:t>.</a:t>
            </a:r>
          </a:p>
          <a:p>
            <a:r>
              <a:rPr lang="en-US" sz="2000" dirty="0"/>
              <a:t>Keep software </a:t>
            </a:r>
            <a:r>
              <a:rPr lang="en-US" sz="2000" dirty="0" smtClean="0"/>
              <a:t>up-to-date.</a:t>
            </a:r>
            <a:endParaRPr lang="en-US" sz="2000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45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Best Practices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Network Security Tools: Options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96678" y="1406406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Network </a:t>
            </a:r>
            <a:r>
              <a:rPr lang="en-US" sz="2000" dirty="0"/>
              <a:t>s</a:t>
            </a:r>
            <a:r>
              <a:rPr lang="en-US" sz="2000" dirty="0" smtClean="0"/>
              <a:t>ecurity tools are important to network administrators.</a:t>
            </a:r>
          </a:p>
          <a:p>
            <a:r>
              <a:rPr lang="en-US" sz="2000" dirty="0" smtClean="0"/>
              <a:t>Network security tools allow an administrator to test the strength of the security measures implemented.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n </a:t>
            </a:r>
            <a:r>
              <a:rPr lang="en-US" sz="2000" dirty="0"/>
              <a:t>administrator can launch an attack against the network and </a:t>
            </a:r>
            <a:r>
              <a:rPr lang="en-US" sz="2000" dirty="0" smtClean="0"/>
              <a:t>analyze </a:t>
            </a:r>
            <a:r>
              <a:rPr lang="en-US" sz="2000" dirty="0"/>
              <a:t>the </a:t>
            </a:r>
            <a:r>
              <a:rPr lang="en-US" sz="2000" dirty="0" smtClean="0"/>
              <a:t>results.</a:t>
            </a:r>
            <a:r>
              <a:rPr lang="en-US" sz="2000" dirty="0"/>
              <a:t> </a:t>
            </a:r>
            <a:r>
              <a:rPr lang="en-US" sz="2000" dirty="0" smtClean="0"/>
              <a:t>This is also to </a:t>
            </a:r>
            <a:r>
              <a:rPr lang="en-US" sz="2000" dirty="0"/>
              <a:t>determine how to adjust security policies to mitigate those types of </a:t>
            </a:r>
            <a:r>
              <a:rPr lang="en-US" sz="2000" dirty="0" smtClean="0"/>
              <a:t>attacks.</a:t>
            </a:r>
          </a:p>
          <a:p>
            <a:r>
              <a:rPr lang="en-US" sz="2000" dirty="0"/>
              <a:t>Security auditing and penetration testing are two basic functions that network security tools </a:t>
            </a:r>
            <a:r>
              <a:rPr lang="en-US" sz="2000" dirty="0" smtClean="0"/>
              <a:t>perform.</a:t>
            </a:r>
          </a:p>
        </p:txBody>
      </p:sp>
    </p:spTree>
    <p:extLst>
      <p:ext uri="{BB962C8B-B14F-4D97-AF65-F5344CB8AC3E}">
        <p14:creationId xmlns:p14="http://schemas.microsoft.com/office/powerpoint/2010/main" val="10131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Security Best Practices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Network Security Tools: Audits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27231" y="1406406"/>
            <a:ext cx="8397669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dirty="0" smtClean="0"/>
              <a:t>Network security tools can be used to audit the network.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By monitoring the network, an administrator can assess what type of information an attacker would be able to gather. For example, by attacking and flooding the CAM table of a switch, an administrator learn which switch ports are vulnerable to MAC flooding and can correct the issue.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Network security tools can also be used as penetration test tools. Penetration </a:t>
            </a:r>
            <a:r>
              <a:rPr lang="en-US" sz="2000" dirty="0"/>
              <a:t>testing is a simulated </a:t>
            </a:r>
            <a:r>
              <a:rPr lang="en-US" sz="2000" dirty="0" smtClean="0"/>
              <a:t>attack and helps </a:t>
            </a:r>
            <a:r>
              <a:rPr lang="en-US" sz="2000" dirty="0"/>
              <a:t>to determine how vulnerable the network is when under a real attack</a:t>
            </a:r>
            <a:r>
              <a:rPr lang="en-US" sz="20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Weaknesses within the configuration of networking devices can be identified based on </a:t>
            </a:r>
            <a:r>
              <a:rPr lang="en-US" sz="2000" dirty="0" smtClean="0"/>
              <a:t>penetration </a:t>
            </a:r>
            <a:r>
              <a:rPr lang="en-US" sz="2000" dirty="0"/>
              <a:t>test </a:t>
            </a:r>
            <a:r>
              <a:rPr lang="en-US" sz="2000" dirty="0" smtClean="0"/>
              <a:t>results.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Changes can be made to make the devices more resilient to </a:t>
            </a:r>
            <a:r>
              <a:rPr lang="en-US" sz="2000" dirty="0" smtClean="0"/>
              <a:t>attacks.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Such tests can damage the network and should be carried out under very controlled </a:t>
            </a:r>
            <a:r>
              <a:rPr lang="en-US" sz="2000" dirty="0" smtClean="0"/>
              <a:t>conditions.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An offline test bed network that mimics the actual production network is </a:t>
            </a:r>
            <a:r>
              <a:rPr lang="en-US" sz="2000" dirty="0" smtClean="0"/>
              <a:t>ideal.</a:t>
            </a: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833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Secure Unused Ports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2388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33626" y="1489849"/>
            <a:ext cx="8286524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Disabling unused ports is a simple, yet efficient security guideline.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138" y="1928222"/>
            <a:ext cx="63817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05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465" y="2059033"/>
            <a:ext cx="5539730" cy="461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/>
              <a:t>DHCP</a:t>
            </a:r>
            <a:r>
              <a:rPr lang="en-US" dirty="0" smtClean="0"/>
              <a:t> Snooping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81000" y="1397684"/>
            <a:ext cx="8222571" cy="9073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/>
              <a:t>DHCP Snooping specifies which switch ports can respond to DHCP requests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83" y="4706423"/>
            <a:ext cx="3818659" cy="164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3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 Security: Operation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54552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/>
              <a:t>Port security limits the number of valid MAC addresses allowed on a </a:t>
            </a:r>
            <a:r>
              <a:rPr lang="en-US" sz="2000" dirty="0" smtClean="0"/>
              <a:t>port.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MAC addresses of legitimate devices are allowed access, while other MAC addresses are </a:t>
            </a:r>
            <a:r>
              <a:rPr lang="en-US" sz="2000" dirty="0" smtClean="0"/>
              <a:t>denied.</a:t>
            </a:r>
          </a:p>
          <a:p>
            <a:r>
              <a:rPr lang="en-US" sz="2000" dirty="0" smtClean="0"/>
              <a:t>Any </a:t>
            </a:r>
            <a:r>
              <a:rPr lang="en-US" sz="2000" dirty="0"/>
              <a:t>additional attempts to connect by unknown MAC addresses </a:t>
            </a:r>
            <a:r>
              <a:rPr lang="en-US" sz="2000" dirty="0" smtClean="0"/>
              <a:t>generate </a:t>
            </a:r>
            <a:r>
              <a:rPr lang="en-US" sz="2000" dirty="0"/>
              <a:t>a security </a:t>
            </a:r>
            <a:r>
              <a:rPr lang="en-US" sz="2000" dirty="0" smtClean="0"/>
              <a:t>violation.</a:t>
            </a:r>
          </a:p>
          <a:p>
            <a:r>
              <a:rPr lang="en-US" sz="2000" dirty="0" smtClean="0"/>
              <a:t>Secure MAC addresses can be configured in a number of ways: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Static secure MAC </a:t>
            </a:r>
            <a:r>
              <a:rPr lang="en-US" dirty="0" smtClean="0"/>
              <a:t>addresses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Dynamic </a:t>
            </a:r>
            <a:r>
              <a:rPr lang="en-US" dirty="0"/>
              <a:t>secure MAC </a:t>
            </a:r>
            <a:r>
              <a:rPr lang="en-US" dirty="0" smtClean="0"/>
              <a:t>addresses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Sticky </a:t>
            </a:r>
            <a:r>
              <a:rPr lang="en-US" dirty="0"/>
              <a:t>secure MAC </a:t>
            </a:r>
            <a:r>
              <a:rPr lang="en-US" dirty="0" smtClean="0"/>
              <a:t>addresses</a:t>
            </a:r>
          </a:p>
        </p:txBody>
      </p:sp>
    </p:spTree>
    <p:extLst>
      <p:ext uri="{BB962C8B-B14F-4D97-AF65-F5344CB8AC3E}">
        <p14:creationId xmlns:p14="http://schemas.microsoft.com/office/powerpoint/2010/main" val="17617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Switch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Switch Boot Sequence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638" y="1651688"/>
            <a:ext cx="7940675" cy="35718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Power-on self test (POST).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Run boot </a:t>
            </a:r>
            <a:r>
              <a:rPr lang="en-US" sz="2000" dirty="0"/>
              <a:t>loader </a:t>
            </a:r>
            <a:r>
              <a:rPr lang="en-US" sz="2000" dirty="0" smtClean="0"/>
              <a:t>software.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Boot loader performs low-level </a:t>
            </a:r>
            <a:r>
              <a:rPr lang="en-US" sz="2000" dirty="0"/>
              <a:t>CPU </a:t>
            </a:r>
            <a:r>
              <a:rPr lang="en-US" sz="2000" dirty="0" smtClean="0"/>
              <a:t>initialization.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Boot loader initializes the flash file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Boot </a:t>
            </a:r>
            <a:r>
              <a:rPr lang="en-US" sz="2000" dirty="0"/>
              <a:t>loader locates and loads a default IOS operating system software image into memory and </a:t>
            </a:r>
            <a:r>
              <a:rPr lang="en-US" sz="2000" dirty="0" smtClean="0"/>
              <a:t>passes control </a:t>
            </a:r>
            <a:r>
              <a:rPr lang="en-US" sz="2000" dirty="0"/>
              <a:t>of the switch over to the IOS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 Security: Violation Modes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89275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err="1" smtClean="0"/>
              <a:t>IOS</a:t>
            </a:r>
            <a:r>
              <a:rPr lang="en-US" sz="2000" dirty="0" smtClean="0"/>
              <a:t> considers a </a:t>
            </a:r>
            <a:r>
              <a:rPr lang="en-US" sz="2000" dirty="0"/>
              <a:t>security violation when either of these situations occurs: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The maximum number of secure MAC addresses </a:t>
            </a:r>
            <a:r>
              <a:rPr lang="en-US" dirty="0" smtClean="0"/>
              <a:t>for </a:t>
            </a:r>
            <a:r>
              <a:rPr lang="en-US" dirty="0"/>
              <a:t>that </a:t>
            </a:r>
            <a:r>
              <a:rPr lang="en-US" dirty="0" smtClean="0"/>
              <a:t>interface </a:t>
            </a:r>
            <a:r>
              <a:rPr lang="en-US" dirty="0"/>
              <a:t>have been added</a:t>
            </a:r>
            <a:r>
              <a:rPr lang="en-US" dirty="0" smtClean="0"/>
              <a:t> </a:t>
            </a:r>
            <a:r>
              <a:rPr lang="en-US" dirty="0"/>
              <a:t>to the </a:t>
            </a:r>
            <a:r>
              <a:rPr lang="en-US" dirty="0" smtClean="0"/>
              <a:t>CAM, </a:t>
            </a:r>
            <a:r>
              <a:rPr lang="en-US" dirty="0"/>
              <a:t>and a station whose MAC address is not in the address table attempts to access the interface.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An address learned or configured on one secure interface is seen on another secure interface in the same </a:t>
            </a:r>
            <a:r>
              <a:rPr lang="en-US" dirty="0" err="1"/>
              <a:t>VLAN</a:t>
            </a:r>
            <a:r>
              <a:rPr lang="en-US" dirty="0" smtClean="0"/>
              <a:t>.</a:t>
            </a:r>
          </a:p>
          <a:p>
            <a:r>
              <a:rPr lang="en-US" sz="2000" dirty="0" smtClean="0"/>
              <a:t>There are three possible actions to take when a violation is detected: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Protect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Restrict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Shutdown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Dynamic Port Security Defaults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" y="2172945"/>
            <a:ext cx="8685489" cy="306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0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Configuring Dynamic Port Security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33" y="1758884"/>
            <a:ext cx="7624600" cy="4797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575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55" y="1595191"/>
            <a:ext cx="6354062" cy="48965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Configuring Port Security Sticky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47149" y="1397685"/>
            <a:ext cx="7940675" cy="2645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87" y="1400976"/>
            <a:ext cx="6989468" cy="5284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Verifying Port Security Sticky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165185" y="1397684"/>
            <a:ext cx="7940675" cy="2645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9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18" y="1671749"/>
            <a:ext cx="8457257" cy="4743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0618" y="69553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Verifying Port Security Stick – Running Configuration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2645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1" y="1874945"/>
            <a:ext cx="6743774" cy="4743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71951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Verifying Port Security – Secure MAC Addresses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2645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6" y="3496001"/>
            <a:ext cx="7418151" cy="2863340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Ports in Error Disabled State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30074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2645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A port security violation can put a switch in error disabled state.</a:t>
            </a:r>
          </a:p>
          <a:p>
            <a:r>
              <a:rPr lang="en-US" sz="2000" dirty="0" smtClean="0"/>
              <a:t>A port in error disabled is effectively shutdown.</a:t>
            </a:r>
          </a:p>
          <a:p>
            <a:r>
              <a:rPr lang="en-US" sz="2000" dirty="0" smtClean="0"/>
              <a:t>The switch communicates these events through console messages.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1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9" y="2303671"/>
            <a:ext cx="7362767" cy="4437383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Ports in Error Disabled State (cont.)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30074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8520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The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show interface </a:t>
            </a:r>
            <a:r>
              <a:rPr lang="en-US" sz="2000" dirty="0" smtClean="0"/>
              <a:t>command also reveals a switch port on error disabled state.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02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Ports in Error Disabled State (cont.)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30074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12425" y="1536581"/>
            <a:ext cx="7940675" cy="8520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shutdown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/>
              <a:t>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no shutdown </a:t>
            </a:r>
            <a:r>
              <a:rPr lang="en-US" sz="2000" dirty="0" smtClean="0"/>
              <a:t>interface configuration mode command must be issued to re-enable the port.</a:t>
            </a:r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94" y="2613674"/>
            <a:ext cx="8783723" cy="341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9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Switch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Switch Boot Sequence (cont.)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638" y="1419464"/>
            <a:ext cx="7940675" cy="35718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To find a suitable Cisco IOS image, the switch goes through the following steps:</a:t>
            </a:r>
          </a:p>
          <a:p>
            <a:pPr marL="914400" indent="-914400">
              <a:buNone/>
            </a:pPr>
            <a:r>
              <a:rPr lang="en-US" sz="2000" b="1" dirty="0" smtClean="0"/>
              <a:t>Step 1. </a:t>
            </a:r>
            <a:r>
              <a:rPr lang="en-US" sz="2000" dirty="0" smtClean="0"/>
              <a:t>It attempts </a:t>
            </a:r>
            <a:r>
              <a:rPr lang="en-US" sz="2000" dirty="0"/>
              <a:t>to automatically boot by using information in the BOOT </a:t>
            </a:r>
            <a:r>
              <a:rPr lang="en-US" sz="2000" dirty="0" smtClean="0"/>
              <a:t>environment variable.</a:t>
            </a:r>
          </a:p>
          <a:p>
            <a:pPr marL="914400" indent="-914400">
              <a:buNone/>
            </a:pPr>
            <a:r>
              <a:rPr lang="en-US" sz="2000" b="1" dirty="0" smtClean="0"/>
              <a:t>Step 2.</a:t>
            </a:r>
            <a:r>
              <a:rPr lang="en-US" sz="2000" dirty="0" smtClean="0"/>
              <a:t> If </a:t>
            </a:r>
            <a:r>
              <a:rPr lang="en-US" sz="2000" dirty="0"/>
              <a:t>this variable is not set, the switch </a:t>
            </a:r>
            <a:r>
              <a:rPr lang="en-US" sz="2000" dirty="0" smtClean="0"/>
              <a:t>performs </a:t>
            </a:r>
            <a:r>
              <a:rPr lang="en-US" sz="2000" dirty="0"/>
              <a:t>a top-to-bottom search through the flash file </a:t>
            </a:r>
            <a:r>
              <a:rPr lang="en-US" sz="2000" dirty="0" smtClean="0"/>
              <a:t>system. It loads </a:t>
            </a:r>
            <a:r>
              <a:rPr lang="en-US" sz="2000" dirty="0"/>
              <a:t>and </a:t>
            </a:r>
            <a:r>
              <a:rPr lang="en-US" sz="2000" dirty="0" smtClean="0"/>
              <a:t>executes </a:t>
            </a:r>
            <a:r>
              <a:rPr lang="en-US" sz="2000" dirty="0"/>
              <a:t>the first executable </a:t>
            </a:r>
            <a:r>
              <a:rPr lang="en-US" sz="2000" dirty="0" smtClean="0"/>
              <a:t>file, if it can.</a:t>
            </a:r>
          </a:p>
          <a:p>
            <a:pPr marL="914400" indent="-914400">
              <a:buNone/>
            </a:pPr>
            <a:r>
              <a:rPr lang="en-US" sz="2000" b="1" dirty="0" smtClean="0"/>
              <a:t>Step 3.</a:t>
            </a:r>
            <a:r>
              <a:rPr lang="en-US" sz="2000" dirty="0" smtClean="0"/>
              <a:t> The IOS software then initializes the interfaces using the Cisco IOS commands found in the configuration file and startup configuration, which is stored in NVRAM.</a:t>
            </a:r>
          </a:p>
          <a:p>
            <a:pPr marL="0" indent="0">
              <a:buNone/>
            </a:pPr>
            <a:r>
              <a:rPr lang="en-US" sz="2000" b="1" dirty="0" smtClean="0"/>
              <a:t>Note</a:t>
            </a:r>
            <a:r>
              <a:rPr lang="en-US" sz="2000" dirty="0" smtClean="0"/>
              <a:t>: The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boot system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/>
              <a:t>command can be used to set the BOOT environment variable.</a:t>
            </a:r>
          </a:p>
        </p:txBody>
      </p:sp>
    </p:spTree>
    <p:extLst>
      <p:ext uri="{BB962C8B-B14F-4D97-AF65-F5344CB8AC3E}">
        <p14:creationId xmlns:p14="http://schemas.microsoft.com/office/powerpoint/2010/main" val="25587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Network Time Protocol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2907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The Network Time Protocol (NTP) </a:t>
            </a:r>
            <a:r>
              <a:rPr lang="en-US" sz="2000" dirty="0"/>
              <a:t>is </a:t>
            </a:r>
            <a:r>
              <a:rPr lang="en-US" sz="2000" dirty="0" smtClean="0"/>
              <a:t>used </a:t>
            </a:r>
            <a:r>
              <a:rPr lang="en-US" sz="2000" dirty="0"/>
              <a:t>to synchronize the clocks of computer systems </a:t>
            </a:r>
            <a:r>
              <a:rPr lang="en-US" sz="2000" dirty="0" smtClean="0"/>
              <a:t>data networks.</a:t>
            </a:r>
          </a:p>
          <a:p>
            <a:r>
              <a:rPr lang="en-US" sz="2000" dirty="0"/>
              <a:t>NTP can get the correct time from an internal or external time </a:t>
            </a:r>
            <a:r>
              <a:rPr lang="en-US" sz="2000" dirty="0" smtClean="0"/>
              <a:t>source.</a:t>
            </a:r>
          </a:p>
          <a:p>
            <a:r>
              <a:rPr lang="en-US" sz="2000" dirty="0" smtClean="0"/>
              <a:t>Time sources can be: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Local master clock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Master clock on the Internet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GPS or atomic </a:t>
            </a:r>
            <a:r>
              <a:rPr lang="en-US" dirty="0" smtClean="0"/>
              <a:t>clock</a:t>
            </a:r>
          </a:p>
          <a:p>
            <a:r>
              <a:rPr lang="en-US" sz="2000" dirty="0"/>
              <a:t>A network device can be configured as either an NTP server or an NTP </a:t>
            </a:r>
            <a:r>
              <a:rPr lang="en-US" sz="2000" dirty="0" smtClean="0"/>
              <a:t>client.</a:t>
            </a:r>
          </a:p>
          <a:p>
            <a:r>
              <a:rPr lang="en-US" sz="2000" dirty="0" smtClean="0"/>
              <a:t>See slide notes for more information on NTP.</a:t>
            </a:r>
          </a:p>
        </p:txBody>
      </p:sp>
    </p:spTree>
    <p:extLst>
      <p:ext uri="{BB962C8B-B14F-4D97-AF65-F5344CB8AC3E}">
        <p14:creationId xmlns:p14="http://schemas.microsoft.com/office/powerpoint/2010/main" val="151893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Configuring NTP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1453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7" y="1800591"/>
            <a:ext cx="8609412" cy="46660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038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Verifying NTP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79" y="1688845"/>
            <a:ext cx="6530551" cy="46660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932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2: 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In this chapter, you learned: </a:t>
            </a:r>
          </a:p>
          <a:p>
            <a:r>
              <a:rPr lang="en-US" sz="2000" dirty="0" smtClean="0"/>
              <a:t>Cisco LAN switch </a:t>
            </a:r>
            <a:r>
              <a:rPr lang="en-US" sz="2000" smtClean="0"/>
              <a:t>boot sequence.</a:t>
            </a:r>
            <a:endParaRPr lang="en-US" sz="2000" dirty="0" smtClean="0"/>
          </a:p>
          <a:p>
            <a:r>
              <a:rPr lang="en-US" sz="2000" dirty="0"/>
              <a:t>Cisco LAN </a:t>
            </a:r>
            <a:r>
              <a:rPr lang="en-US" sz="2000" dirty="0" smtClean="0"/>
              <a:t>switch LED modes.</a:t>
            </a:r>
            <a:endParaRPr lang="en-US" sz="2000" dirty="0"/>
          </a:p>
          <a:p>
            <a:r>
              <a:rPr lang="en-US" sz="2000" dirty="0" smtClean="0"/>
              <a:t>How to remotely access and manage a Cisco LAN switch through a secure connection.</a:t>
            </a:r>
            <a:endParaRPr lang="en-US" sz="2000" dirty="0"/>
          </a:p>
          <a:p>
            <a:r>
              <a:rPr lang="en-US" sz="2000" dirty="0" smtClean="0"/>
              <a:t>Cisco LAN switch port duplex modes.</a:t>
            </a:r>
            <a:endParaRPr lang="en-US" sz="2000" dirty="0"/>
          </a:p>
          <a:p>
            <a:r>
              <a:rPr lang="en-US" sz="2000" dirty="0" smtClean="0"/>
              <a:t>Cisco LAN switch </a:t>
            </a:r>
            <a:r>
              <a:rPr lang="en-US" sz="2000" dirty="0"/>
              <a:t>port </a:t>
            </a:r>
            <a:r>
              <a:rPr lang="en-US" sz="2000" dirty="0" smtClean="0"/>
              <a:t>security, violation modes, and actions.</a:t>
            </a:r>
          </a:p>
          <a:p>
            <a:r>
              <a:rPr lang="en-US" sz="2000" dirty="0" smtClean="0"/>
              <a:t>Best </a:t>
            </a:r>
            <a:r>
              <a:rPr lang="en-US" sz="2000" dirty="0"/>
              <a:t>practices </a:t>
            </a:r>
            <a:r>
              <a:rPr lang="en-US" sz="2000" dirty="0" smtClean="0"/>
              <a:t>for switched networks.</a:t>
            </a:r>
            <a:endParaRPr lang="en-US" sz="20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30723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Switch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Recovering from a System Crash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0390" y="1419464"/>
            <a:ext cx="8225923" cy="3951189"/>
          </a:xfrm>
        </p:spPr>
        <p:txBody>
          <a:bodyPr/>
          <a:lstStyle/>
          <a:p>
            <a:r>
              <a:rPr lang="en-US" sz="2000" dirty="0" smtClean="0"/>
              <a:t>The boot loader can also be used to manage the switch if the IOS cannot be loaded.</a:t>
            </a:r>
          </a:p>
          <a:p>
            <a:r>
              <a:rPr lang="en-US" sz="2000" dirty="0" smtClean="0"/>
              <a:t>The boot loader can be accessed through a console connection by:</a:t>
            </a:r>
          </a:p>
          <a:p>
            <a:pPr marL="795337" lvl="1" indent="-457200">
              <a:buFont typeface="+mj-lt"/>
              <a:buAutoNum type="arabicPeriod"/>
            </a:pPr>
            <a:r>
              <a:rPr lang="en-US" dirty="0" smtClean="0"/>
              <a:t>Connecting </a:t>
            </a:r>
            <a:r>
              <a:rPr lang="en-US" dirty="0"/>
              <a:t>a PC by console cable to the switch console port. </a:t>
            </a:r>
            <a:r>
              <a:rPr lang="en-US" dirty="0" smtClean="0"/>
              <a:t>Unplug </a:t>
            </a:r>
            <a:r>
              <a:rPr lang="en-US" dirty="0"/>
              <a:t>the switch power cord.</a:t>
            </a:r>
          </a:p>
          <a:p>
            <a:pPr marL="795337" lvl="1" indent="-457200">
              <a:buFont typeface="+mj-lt"/>
              <a:buAutoNum type="arabicPeriod"/>
            </a:pPr>
            <a:r>
              <a:rPr lang="en-US" dirty="0" smtClean="0"/>
              <a:t>Reconnecting </a:t>
            </a:r>
            <a:r>
              <a:rPr lang="en-US" dirty="0"/>
              <a:t>the power cord to the switch </a:t>
            </a:r>
            <a:r>
              <a:rPr lang="en-US" dirty="0" smtClean="0"/>
              <a:t>and </a:t>
            </a:r>
            <a:r>
              <a:rPr lang="en-US" dirty="0"/>
              <a:t>press and hold 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Mode</a:t>
            </a:r>
            <a:r>
              <a:rPr lang="en-US" dirty="0"/>
              <a:t> </a:t>
            </a:r>
            <a:r>
              <a:rPr lang="en-US" dirty="0" smtClean="0"/>
              <a:t>button.</a:t>
            </a:r>
            <a:endParaRPr lang="en-US" dirty="0"/>
          </a:p>
          <a:p>
            <a:pPr marL="795337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System LED turns briefly amber and then solid </a:t>
            </a:r>
            <a:r>
              <a:rPr lang="en-US" dirty="0" smtClean="0"/>
              <a:t>green. Release the </a:t>
            </a:r>
            <a:r>
              <a:rPr lang="en-US" b="1" dirty="0" smtClean="0"/>
              <a:t>Mode</a:t>
            </a:r>
            <a:r>
              <a:rPr lang="en-US" dirty="0"/>
              <a:t> button.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boot </a:t>
            </a:r>
            <a:r>
              <a:rPr lang="en-US" sz="2000" dirty="0" smtClean="0"/>
              <a:t>loader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switch:prompt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/>
              <a:t>appears in the terminal emulation software on the PC.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1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Switch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Switch LED Indicators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638" y="1419464"/>
            <a:ext cx="7940675" cy="3571875"/>
          </a:xfrm>
        </p:spPr>
        <p:txBody>
          <a:bodyPr/>
          <a:lstStyle/>
          <a:p>
            <a:r>
              <a:rPr lang="en-US" sz="2000" dirty="0" smtClean="0"/>
              <a:t>Each port on Cisco </a:t>
            </a:r>
            <a:r>
              <a:rPr lang="en-US" sz="2000" dirty="0"/>
              <a:t>Catalyst switches have </a:t>
            </a:r>
            <a:r>
              <a:rPr lang="en-US" sz="2000" dirty="0" smtClean="0"/>
              <a:t>status </a:t>
            </a:r>
            <a:r>
              <a:rPr lang="en-US" sz="2000" dirty="0"/>
              <a:t>LED indicator lights. </a:t>
            </a:r>
            <a:endParaRPr lang="en-US" sz="2000" dirty="0" smtClean="0"/>
          </a:p>
          <a:p>
            <a:r>
              <a:rPr lang="en-US" sz="2000" dirty="0" smtClean="0"/>
              <a:t>By default, these LED lights reflect port activity, but they can also provide other information about the switch through the </a:t>
            </a:r>
            <a:r>
              <a:rPr lang="en-US" sz="2000" b="1" dirty="0" smtClean="0"/>
              <a:t>Mode </a:t>
            </a:r>
            <a:r>
              <a:rPr lang="en-US" sz="2000" dirty="0" smtClean="0"/>
              <a:t>button.</a:t>
            </a:r>
          </a:p>
          <a:p>
            <a:r>
              <a:rPr lang="en-US" sz="2000" dirty="0"/>
              <a:t>The following </a:t>
            </a:r>
            <a:r>
              <a:rPr lang="en-US" sz="2000" dirty="0" smtClean="0"/>
              <a:t>modes are available on Cisco Catalyst 2960 switches: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System LED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Redundant Power System (</a:t>
            </a:r>
            <a:r>
              <a:rPr lang="en-US" dirty="0" err="1"/>
              <a:t>RPS</a:t>
            </a:r>
            <a:r>
              <a:rPr lang="en-US" dirty="0"/>
              <a:t>) </a:t>
            </a:r>
            <a:r>
              <a:rPr lang="en-US" dirty="0" smtClean="0"/>
              <a:t>LED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Port Status </a:t>
            </a:r>
            <a:r>
              <a:rPr lang="en-US" dirty="0" smtClean="0"/>
              <a:t>LED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Port </a:t>
            </a:r>
            <a:r>
              <a:rPr lang="en-US" dirty="0"/>
              <a:t>Duplex </a:t>
            </a:r>
            <a:r>
              <a:rPr lang="en-US" dirty="0" smtClean="0"/>
              <a:t>LED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Port </a:t>
            </a:r>
            <a:r>
              <a:rPr lang="en-US" dirty="0"/>
              <a:t>Speed </a:t>
            </a:r>
            <a:r>
              <a:rPr lang="en-US" dirty="0" smtClean="0"/>
              <a:t>LED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Power </a:t>
            </a:r>
            <a:r>
              <a:rPr lang="en-US" dirty="0"/>
              <a:t>over Ethernet (</a:t>
            </a:r>
            <a:r>
              <a:rPr lang="en-US" dirty="0" err="1"/>
              <a:t>PoE</a:t>
            </a:r>
            <a:r>
              <a:rPr lang="en-US" dirty="0"/>
              <a:t>) Mode </a:t>
            </a:r>
            <a:r>
              <a:rPr lang="en-US" dirty="0" smtClean="0"/>
              <a:t>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5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Switch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Cisco Catalyst 2960 Switch Modes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63" y="2151085"/>
            <a:ext cx="6288794" cy="45506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330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Switch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Preparing </a:t>
            </a:r>
            <a:r>
              <a:rPr lang="en-US" dirty="0"/>
              <a:t>for Basic Switch </a:t>
            </a:r>
            <a:r>
              <a:rPr lang="en-US" dirty="0" smtClean="0"/>
              <a:t>Management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638" y="1419464"/>
            <a:ext cx="7940675" cy="5111965"/>
          </a:xfrm>
        </p:spPr>
        <p:txBody>
          <a:bodyPr/>
          <a:lstStyle/>
          <a:p>
            <a:r>
              <a:rPr lang="en-US" sz="2000" dirty="0" smtClean="0"/>
              <a:t>To remotely manage a Cisco switch, it must be configured to access the network.</a:t>
            </a:r>
          </a:p>
          <a:p>
            <a:r>
              <a:rPr lang="en-US" sz="2000" dirty="0" smtClean="0"/>
              <a:t>An IP address and a subnet mask must be configured.</a:t>
            </a:r>
          </a:p>
          <a:p>
            <a:r>
              <a:rPr lang="en-US" sz="2000" dirty="0" smtClean="0"/>
              <a:t>If managing the switch from a remote network, a default gateway must also be configured.</a:t>
            </a:r>
          </a:p>
          <a:p>
            <a:r>
              <a:rPr lang="en-US" sz="2000" dirty="0" smtClean="0"/>
              <a:t>The IP information (address, subnet mask, gateway) is to be assigned to a switch </a:t>
            </a:r>
            <a:r>
              <a:rPr lang="en-US" sz="2000" dirty="0" err="1" smtClean="0"/>
              <a:t>switch</a:t>
            </a:r>
            <a:r>
              <a:rPr lang="en-US" sz="2000" dirty="0" smtClean="0"/>
              <a:t> virtual interface (SVI).</a:t>
            </a:r>
          </a:p>
          <a:p>
            <a:r>
              <a:rPr lang="en-US" sz="2000" dirty="0" smtClean="0"/>
              <a:t>Although these </a:t>
            </a:r>
            <a:r>
              <a:rPr lang="en-US" sz="2000" dirty="0"/>
              <a:t>IP settings </a:t>
            </a:r>
            <a:r>
              <a:rPr lang="en-US" sz="2000" dirty="0" smtClean="0"/>
              <a:t>allow </a:t>
            </a:r>
            <a:r>
              <a:rPr lang="en-US" sz="2000" dirty="0"/>
              <a:t>remote management </a:t>
            </a:r>
            <a:r>
              <a:rPr lang="en-US" sz="2000" dirty="0" smtClean="0"/>
              <a:t>and remote access </a:t>
            </a:r>
            <a:r>
              <a:rPr lang="en-US" sz="2000" dirty="0"/>
              <a:t>to the </a:t>
            </a:r>
            <a:r>
              <a:rPr lang="en-US" sz="2000" dirty="0" smtClean="0"/>
              <a:t>switch, they </a:t>
            </a:r>
            <a:r>
              <a:rPr lang="en-US" sz="2000" dirty="0"/>
              <a:t>do not allow the switch to route Layer 3 packets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71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18343</TotalTime>
  <Pages>28</Pages>
  <Words>2358</Words>
  <Application>Microsoft Office PowerPoint</Application>
  <PresentationFormat>On-screen Show (4:3)</PresentationFormat>
  <Paragraphs>343</Paragraphs>
  <Slides>54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PPT-TMPLT-WHT_C</vt:lpstr>
      <vt:lpstr>NetAcad-4F_PPT-WHT_060408</vt:lpstr>
      <vt:lpstr>Chapter 2: Introduction to Switched Networks</vt:lpstr>
      <vt:lpstr>Chapter 2</vt:lpstr>
      <vt:lpstr>Chapter 2: Objectives</vt:lpstr>
      <vt:lpstr>Basic Switch Configuration Switch Boot Sequence</vt:lpstr>
      <vt:lpstr>Basic Switch Configuration Switch Boot Sequence (cont.)</vt:lpstr>
      <vt:lpstr>Basic Switch Configuration Recovering from a System Crash</vt:lpstr>
      <vt:lpstr>Basic Switch Configuration Switch LED Indicators</vt:lpstr>
      <vt:lpstr>Basic Switch Configuration Cisco Catalyst 2960 Switch Modes</vt:lpstr>
      <vt:lpstr>Basic Switch Configuration Preparing for Basic Switch Management</vt:lpstr>
      <vt:lpstr>Basic Switch Configuration Preparing for Basic Switch Management (cont.)</vt:lpstr>
      <vt:lpstr>Basic Switch Configuration Preparing for Basic Switch Management (cont.)</vt:lpstr>
      <vt:lpstr>Configuring Switch Ports Duplex Communication</vt:lpstr>
      <vt:lpstr>Configuring Switch Ports Configuring Switch Ports at the Physical Layer</vt:lpstr>
      <vt:lpstr>Configuring Switch Ports Auto-MDIX Feature</vt:lpstr>
      <vt:lpstr>Configuring Switch Ports Auto-MDIX Feature (cont.)</vt:lpstr>
      <vt:lpstr>Configuring Switch Ports Auto-MDIX Feature (cont.)</vt:lpstr>
      <vt:lpstr>Configuring Switch Ports Verifying Switch Port Configuration</vt:lpstr>
      <vt:lpstr>Configuring Switch Ports Network Access Layer Issues</vt:lpstr>
      <vt:lpstr>Configuring Switch Ports Network Access Layer Issues (cont.)</vt:lpstr>
      <vt:lpstr>Configuring Switch Ports Troubleshooting Switch Media (Connection) Issues</vt:lpstr>
      <vt:lpstr>Secure Remote Access SSH Operation</vt:lpstr>
      <vt:lpstr>Secure Remote Access SSH Operation (cont.)</vt:lpstr>
      <vt:lpstr>Secure Remote Access Configuring SSH</vt:lpstr>
      <vt:lpstr>Secure Remote Access Verifying SSH</vt:lpstr>
      <vt:lpstr>Security Concerns in LANs MAC Address Flooding </vt:lpstr>
      <vt:lpstr>Security Concerns in LANs MAC Address Flooding (cont.) </vt:lpstr>
      <vt:lpstr>Security Concerns in LANs MAC Address Flooding (cont.) </vt:lpstr>
      <vt:lpstr>Security Concerns in LANs MAC Address Flooding (cont.) </vt:lpstr>
      <vt:lpstr>Security Concerns in LANs DHCP Spoofing</vt:lpstr>
      <vt:lpstr>Security Concerns in LANs DHCP Spoof Attack</vt:lpstr>
      <vt:lpstr>Security Concerns in LANs Leveraging Cisco Discovery Protocol</vt:lpstr>
      <vt:lpstr>Security Concerns in LANs Leveraging Telnet</vt:lpstr>
      <vt:lpstr>Security Concerns in LANs Leveraging Telnet (cont.)</vt:lpstr>
      <vt:lpstr>Security Best Practices 10 Best Practices</vt:lpstr>
      <vt:lpstr>Security Best Practices Network Security Tools: Options</vt:lpstr>
      <vt:lpstr>Security Best Practices Network Security Tools: Audits</vt:lpstr>
      <vt:lpstr>Switch Port Security Secure Unused Ports</vt:lpstr>
      <vt:lpstr>Switch Port Security DHCP Snooping</vt:lpstr>
      <vt:lpstr>Switch Port Security Port Security: Operation</vt:lpstr>
      <vt:lpstr>Switch Port Security Port Security: Violation Modes</vt:lpstr>
      <vt:lpstr>Switch Port Security Dynamic Port Security Defaults</vt:lpstr>
      <vt:lpstr>Switch Port Security Configuring Dynamic Port Security</vt:lpstr>
      <vt:lpstr>Switch Port Security Configuring Port Security Sticky</vt:lpstr>
      <vt:lpstr>Switch Port Security Verifying Port Security Sticky</vt:lpstr>
      <vt:lpstr>Switch Port Security Verifying Port Security Stick – Running Configuration</vt:lpstr>
      <vt:lpstr>Switch Port Security Verifying Port Security – Secure MAC Addresses</vt:lpstr>
      <vt:lpstr>Switch Port Security Ports in Error Disabled State</vt:lpstr>
      <vt:lpstr>Switch Port Security Ports in Error Disabled State (cont.)</vt:lpstr>
      <vt:lpstr>Switch Port Security Ports in Error Disabled State (cont.)</vt:lpstr>
      <vt:lpstr>Switch Port Security Network Time Protocol</vt:lpstr>
      <vt:lpstr>Switch Port Security Configuring NTP</vt:lpstr>
      <vt:lpstr>Switch Port Security Verifying NTP</vt:lpstr>
      <vt:lpstr>Chapter 2: 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Rodrigo Floriano</cp:lastModifiedBy>
  <cp:revision>1215</cp:revision>
  <cp:lastPrinted>1999-01-27T00:54:54Z</cp:lastPrinted>
  <dcterms:created xsi:type="dcterms:W3CDTF">2006-10-23T15:07:30Z</dcterms:created>
  <dcterms:modified xsi:type="dcterms:W3CDTF">2013-10-22T14:58:09Z</dcterms:modified>
</cp:coreProperties>
</file>