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17"/>
  </p:notesMasterIdLst>
  <p:handoutMasterIdLst>
    <p:handoutMasterId r:id="rId18"/>
  </p:handoutMasterIdLst>
  <p:sldIdLst>
    <p:sldId id="398" r:id="rId2"/>
    <p:sldId id="384" r:id="rId3"/>
    <p:sldId id="387" r:id="rId4"/>
    <p:sldId id="389" r:id="rId5"/>
    <p:sldId id="400" r:id="rId6"/>
    <p:sldId id="402" r:id="rId7"/>
    <p:sldId id="403" r:id="rId8"/>
    <p:sldId id="404" r:id="rId9"/>
    <p:sldId id="407" r:id="rId10"/>
    <p:sldId id="460" r:id="rId11"/>
    <p:sldId id="405" r:id="rId12"/>
    <p:sldId id="406" r:id="rId13"/>
    <p:sldId id="409" r:id="rId14"/>
    <p:sldId id="461" r:id="rId15"/>
    <p:sldId id="40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21" autoAdjust="0"/>
    <p:restoredTop sz="89984"/>
  </p:normalViewPr>
  <p:slideViewPr>
    <p:cSldViewPr>
      <p:cViewPr varScale="1">
        <p:scale>
          <a:sx n="99" d="100"/>
          <a:sy n="99" d="100"/>
        </p:scale>
        <p:origin x="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8/29/22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0:49.382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5961 5604 0,'0'0'15,"0"0"1,0 0 0,0 0-1,0 0 1,0 0-1,0 0 1,0 0 0,0 0-1,0 0 1,0 0 0,0 0-1,69 32 1,-69-8-16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67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6064-286 0,'0'0'16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9-15T15:12:08.740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 contextRef="#ctx0" brushRef="#br0">-1767 4262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35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4DD1007-6E2B-1D4B-B728-F6BDD64D2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52A391-A1C7-1A4B-9D8B-2A86353CEF7B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85C4161-1037-0648-9CA2-4F1FAD4EF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D40DE7A-2E77-1E4C-8B56-1CA434301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13665F5-4241-6E4F-8EA5-F54EDBBB1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16A958-9B64-7547-A167-BDE567CB78C7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CEFBA8F-1439-6944-8780-FD3EFD1E8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7E05FB2-7A46-064B-9AF9-A3C62ABF3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3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DEA95C3-601B-C74E-ACBD-980ED8D29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CF8855-B2ED-2845-9561-1986E6FF1C6E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1BFAD26-52FD-DC48-9DEF-AF0D7EFAC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4C421A-1955-F14E-B933-FDDF3FB6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0044FA1-C614-DE42-AC0D-D083B86563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7E0608-15D8-774E-AE38-CAD97545C350}" type="slidenum">
              <a:rPr lang="en-U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2DBBE5F-6A30-3047-B291-0C3F91B7E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0108553-0C09-C74C-A720-46D6F59F2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74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17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gif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gif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featuresOfMyLun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customXml" Target="../ink/ink7.xml"/><Relationship Id="rId5" Type="http://schemas.openxmlformats.org/officeDocument/2006/relationships/image" Target="../media/image20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Introduction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325E-2CC0-864D-A984-136A5409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samples with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BCD4-AEC0-2A45-9592-47F14D72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Number of features = dimensions</a:t>
            </a:r>
          </a:p>
          <a:p>
            <a:endParaRPr lang="en-US" sz="2800" dirty="0"/>
          </a:p>
          <a:p>
            <a:r>
              <a:rPr lang="en-US" sz="2800" dirty="0"/>
              <a:t>A sample in a dataset with multiple feature values is often represented as a vector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Ex. 	X1 = [ 1, 2 ]</a:t>
            </a:r>
          </a:p>
          <a:p>
            <a:pPr marL="0" indent="0">
              <a:buNone/>
            </a:pPr>
            <a:r>
              <a:rPr lang="en-US" sz="2800" dirty="0"/>
              <a:t>	X2 = [ 3, 3 ]</a:t>
            </a:r>
          </a:p>
          <a:p>
            <a:pPr marL="0" indent="0">
              <a:buNone/>
            </a:pPr>
            <a:r>
              <a:rPr lang="en-US" sz="2800" dirty="0"/>
              <a:t>	X3 = [ 4, 1 ]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B4C2-5521-6642-B522-420E2F19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65543-7A95-4646-9639-9DEA39EB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6E6F2-395F-6348-8877-1879E53A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49" y="3831068"/>
            <a:ext cx="4096641" cy="28904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900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46"/>
    </mc:Choice>
    <mc:Fallback xmlns="">
      <p:transition spd="slow" advTm="56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AE2E-EFDD-1943-82CD-F9592B2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of data vectors with norms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4DF2A-11CE-1E47-8DA2-E854FB207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mathematics, a norm is a function 𝑓 ∶ 𝑉 →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that satisfies:</a:t>
                </a:r>
              </a:p>
              <a:p>
                <a:pPr marL="457200" lvl="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𝑓(𝑥 + 𝑦) ≤ 𝑓(𝑥) + 𝑓(𝑦) for 𝑥, 𝑦 ∈ 𝑉 , i.e. triangle inequality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𝑓(𝜆𝑥) = |𝜆|𝑓(𝑥) for all 𝜆 ∈ R and 𝑥 ∈ 𝑉 , i.e. positive homogeneity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specify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-norm, </a:t>
                </a:r>
              </a:p>
              <a:p>
                <a:pPr marL="0" indent="0">
                  <a:buNone/>
                </a:pPr>
                <a:r>
                  <a:rPr lang="en-US" dirty="0"/>
                  <a:t>or 𝑝-norm, for 𝑝 = 1, 2, 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1-norm: Manhattan norm</a:t>
                </a:r>
              </a:p>
              <a:p>
                <a:pPr marL="0" indent="0">
                  <a:buNone/>
                </a:pPr>
                <a:r>
                  <a:rPr lang="en-US" dirty="0"/>
                  <a:t>2-norm: Euclidean norm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74DF2A-11CE-1E47-8DA2-E854FB207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1744" b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E96A-784D-9D4D-BC52-49DAFD5D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DF1F-F008-2940-94F0-289755D7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F33FD-1811-E345-BCB3-D70B8AB87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49" y="3831068"/>
            <a:ext cx="4096641" cy="2890408"/>
          </a:xfrm>
          <a:prstGeom prst="rect">
            <a:avLst/>
          </a:prstGeom>
        </p:spPr>
      </p:pic>
      <p:sp>
        <p:nvSpPr>
          <p:cNvPr id="7" name="Donut 6">
            <a:extLst>
              <a:ext uri="{FF2B5EF4-FFF2-40B4-BE49-F238E27FC236}">
                <a16:creationId xmlns:a16="http://schemas.microsoft.com/office/drawing/2014/main" id="{1DF65DBB-0DA7-9C45-B1E8-DE1F17302CE5}"/>
              </a:ext>
            </a:extLst>
          </p:cNvPr>
          <p:cNvSpPr/>
          <p:nvPr/>
        </p:nvSpPr>
        <p:spPr>
          <a:xfrm>
            <a:off x="6419850" y="4648200"/>
            <a:ext cx="476250" cy="457200"/>
          </a:xfrm>
          <a:prstGeom prst="donut">
            <a:avLst>
              <a:gd name="adj" fmla="val 6252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F57A84-9A9C-F143-98F8-B1F810B440A0}"/>
              </a:ext>
            </a:extLst>
          </p:cNvPr>
          <p:cNvCxnSpPr>
            <a:cxnSpLocks/>
          </p:cNvCxnSpPr>
          <p:nvPr/>
        </p:nvCxnSpPr>
        <p:spPr>
          <a:xfrm>
            <a:off x="4391025" y="6324600"/>
            <a:ext cx="228263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C24AEE-76D6-B244-AA28-B92D6615E327}"/>
              </a:ext>
            </a:extLst>
          </p:cNvPr>
          <p:cNvCxnSpPr>
            <a:cxnSpLocks/>
          </p:cNvCxnSpPr>
          <p:nvPr/>
        </p:nvCxnSpPr>
        <p:spPr>
          <a:xfrm flipV="1">
            <a:off x="6673663" y="4953000"/>
            <a:ext cx="0" cy="13716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2FF72C-7188-1148-82CF-FDE874CF6A4B}"/>
              </a:ext>
            </a:extLst>
          </p:cNvPr>
          <p:cNvCxnSpPr>
            <a:cxnSpLocks/>
          </p:cNvCxnSpPr>
          <p:nvPr/>
        </p:nvCxnSpPr>
        <p:spPr>
          <a:xfrm flipV="1">
            <a:off x="4391025" y="4952999"/>
            <a:ext cx="2282638" cy="13716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292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598"/>
    </mc:Choice>
    <mc:Fallback xmlns="">
      <p:transition spd="slow" advTm="1715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A765D1-BE21-1D41-84C2-96AE2BE7FD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Special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-norms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A765D1-BE21-1D41-84C2-96AE2BE7F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FDAAC-E580-4043-81EC-38634B904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-norm: Sup-norm, Uniform norm, max-norm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2,…,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L0-norm: the number of non-zeros in the vector</a:t>
                </a:r>
              </a:p>
              <a:p>
                <a:pPr marL="0" indent="0">
                  <a:buNone/>
                </a:pPr>
                <a:r>
                  <a:rPr lang="en-US" dirty="0"/>
                  <a:t>	**This is actually not a norm in the mathematical sense!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by contradiction:</a:t>
                </a:r>
              </a:p>
              <a:p>
                <a:pPr marL="0" indent="0">
                  <a:buNone/>
                </a:pPr>
                <a:r>
                  <a:rPr lang="en-US" dirty="0"/>
                  <a:t>3. 𝑓(𝜆𝑥) = |𝜆|𝑓(𝑥) for all 𝜆 ∈ R and 𝑥 ∈ 𝑉 , i.e. positive homogeneity</a:t>
                </a:r>
              </a:p>
              <a:p>
                <a:pPr marL="0" indent="0">
                  <a:buNone/>
                </a:pPr>
                <a:r>
                  <a:rPr lang="en-US" dirty="0"/>
                  <a:t>	if 𝜆 = 4 and 𝑥 = [1, 2, 3]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FDAAC-E580-4043-81EC-38634B904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0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8356A-78CF-4E4B-9A2C-FD7B538C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21876-7FAF-AA47-AA7F-310C3EEE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6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16"/>
    </mc:Choice>
    <mc:Fallback xmlns="">
      <p:transition spd="slow" advTm="48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9393-28EE-984A-8017-B2E46B63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Distance/similarity between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FEAF6C-36AA-ED42-A03A-2BE221884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Calculate the p-norm distance b/w two vectors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5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Calculate the </a:t>
                </a:r>
              </a:p>
              <a:p>
                <a:pPr marL="0" indent="0">
                  <a:buNone/>
                </a:pPr>
                <a:r>
                  <a:rPr lang="en-US" sz="2800" dirty="0"/>
                  <a:t>  dot product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FEAF6C-36AA-ED42-A03A-2BE221884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47" t="-19186" b="-2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BABCD-5E2E-B747-B1B1-86E7AEE0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086E8-3333-2646-9690-B5A59223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C736E-96DE-974B-8B21-303172BDF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49" y="3831068"/>
            <a:ext cx="4096641" cy="2890408"/>
          </a:xfrm>
          <a:prstGeom prst="rect">
            <a:avLst/>
          </a:prstGeom>
        </p:spPr>
      </p:pic>
      <p:sp>
        <p:nvSpPr>
          <p:cNvPr id="7" name="Donut 6">
            <a:extLst>
              <a:ext uri="{FF2B5EF4-FFF2-40B4-BE49-F238E27FC236}">
                <a16:creationId xmlns:a16="http://schemas.microsoft.com/office/drawing/2014/main" id="{058B44F3-4B4F-D347-A1D8-4F4028B7DA81}"/>
              </a:ext>
            </a:extLst>
          </p:cNvPr>
          <p:cNvSpPr/>
          <p:nvPr/>
        </p:nvSpPr>
        <p:spPr>
          <a:xfrm>
            <a:off x="6419850" y="4648200"/>
            <a:ext cx="476250" cy="457200"/>
          </a:xfrm>
          <a:prstGeom prst="donut">
            <a:avLst>
              <a:gd name="adj" fmla="val 6252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1007C3D4-54A2-254F-8BB7-5D1C0C54857B}"/>
              </a:ext>
            </a:extLst>
          </p:cNvPr>
          <p:cNvSpPr/>
          <p:nvPr/>
        </p:nvSpPr>
        <p:spPr>
          <a:xfrm>
            <a:off x="7248525" y="5580857"/>
            <a:ext cx="476250" cy="457200"/>
          </a:xfrm>
          <a:prstGeom prst="donut">
            <a:avLst>
              <a:gd name="adj" fmla="val 6252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D1E32A-0A63-D849-987D-E5F0914DA893}"/>
              </a:ext>
            </a:extLst>
          </p:cNvPr>
          <p:cNvCxnSpPr>
            <a:cxnSpLocks/>
          </p:cNvCxnSpPr>
          <p:nvPr/>
        </p:nvCxnSpPr>
        <p:spPr>
          <a:xfrm flipH="1" flipV="1">
            <a:off x="6673663" y="4952999"/>
            <a:ext cx="717737" cy="9144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921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401"/>
    </mc:Choice>
    <mc:Fallback xmlns="">
      <p:transition spd="slow" advTm="1884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5E8B-D217-5D40-8FCE-16D648EE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Distance/similarity between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8A204-4292-944A-882E-4418DE365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If one feature’s value increases, does the other reliably increase/decrease as well?</a:t>
                </a:r>
              </a:p>
              <a:p>
                <a:endParaRPr lang="en-US" sz="2400" dirty="0"/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Pearson’s correlation coefficient between feature X and Y</a:t>
                </a:r>
                <a:endParaRPr lang="en-US" sz="2400" i="1" dirty="0"/>
              </a:p>
              <a:p>
                <a:pPr marL="0" indent="0">
                  <a:spcBef>
                    <a:spcPts val="19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100" dirty="0"/>
              </a:p>
              <a:p>
                <a:pPr marL="0" indent="0">
                  <a:spcBef>
                    <a:spcPts val="1950"/>
                  </a:spcBef>
                  <a:buNone/>
                </a:pPr>
                <a:endParaRPr lang="en-US" sz="800" dirty="0"/>
              </a:p>
              <a:p>
                <a:pPr marL="0" indent="0">
                  <a:spcBef>
                    <a:spcPts val="19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8A204-4292-944A-882E-4418DE365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4EBE-621C-9647-B32D-B88F6F36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8DEB-22A3-9D4C-A4F3-3F24596A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12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74"/>
    </mc:Choice>
    <mc:Fallback xmlns="">
      <p:transition spd="slow" advTm="794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438-2D9C-5341-A5AA-87FA9B7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5C7D8-7349-3147-9E12-617DA0E24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Submit HW 0: Course Questionnaire</a:t>
            </a:r>
          </a:p>
          <a:p>
            <a:r>
              <a:rPr lang="en-US" sz="2400" dirty="0"/>
              <a:t>Sign up on Piazza </a:t>
            </a:r>
          </a:p>
          <a:p>
            <a:r>
              <a:rPr lang="en-US" sz="2400" dirty="0"/>
              <a:t>Visit this spreadsheet before Wednesday’s class</a:t>
            </a:r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 algn="ctr">
              <a:buNone/>
            </a:pPr>
            <a:r>
              <a:rPr lang="en-US" sz="2400" dirty="0">
                <a:hlinkClick r:id="rId2"/>
              </a:rPr>
              <a:t>https://tinyurl.com/featuresOfMyLunch</a:t>
            </a:r>
            <a:endParaRPr lang="en-US" sz="2400" dirty="0"/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Add observable features of your lunch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See the first column for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Choose a column for your entry and add as many features as you like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Repeating values from other people’s entries is 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+1 extra credit point on HW0 if you add your name and ID to first column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3D7-D807-9B49-B104-EF1D846A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8EC7D-581B-E44E-B5AC-237D4DA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958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What is Data Mining?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478631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Finding something interesting in a given set of data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altLang="zh-CN" sz="28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Mining knowledge from data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altLang="zh-CN" sz="28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As an engineer:</a:t>
            </a:r>
          </a:p>
          <a:p>
            <a:pPr marL="342900" lvl="1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r>
              <a:rPr lang="en-US" altLang="zh-CN" sz="2500" dirty="0">
                <a:ea typeface="SimSun" panose="02010600030101010101" pitchFamily="2" charset="-122"/>
                <a:cs typeface="Arial" panose="020B0604020202020204" pitchFamily="34" charset="0"/>
              </a:rPr>
              <a:t>reverse engineer the underlying processes that generate the observations of a given dataset</a:t>
            </a:r>
            <a:endParaRPr lang="en-US" altLang="zh-CN" sz="28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altLang="zh-CN" sz="28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As a statistician:</a:t>
            </a:r>
          </a:p>
          <a:p>
            <a:pPr marL="342900" lvl="1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None/>
              <a:defRPr/>
            </a:pPr>
            <a:r>
              <a:rPr lang="en-US" altLang="zh-CN" sz="2500" dirty="0">
                <a:ea typeface="SimSun" panose="02010600030101010101" pitchFamily="2" charset="-122"/>
                <a:cs typeface="Arial" panose="020B0604020202020204" pitchFamily="34" charset="0"/>
              </a:rPr>
              <a:t>define a model M that maximizes </a:t>
            </a:r>
            <a:r>
              <a:rPr lang="en-US" altLang="zh-CN" sz="2500" i="1" dirty="0">
                <a:ea typeface="SimSun" panose="02010600030101010101" pitchFamily="2" charset="-122"/>
                <a:cs typeface="Arial" panose="020B0604020202020204" pitchFamily="34" charset="0"/>
              </a:rPr>
              <a:t>prob</a:t>
            </a:r>
            <a:r>
              <a:rPr lang="en-US" altLang="zh-CN" sz="2500" dirty="0">
                <a:ea typeface="SimSun" panose="02010600030101010101" pitchFamily="2" charset="-122"/>
                <a:cs typeface="Arial" panose="020B0604020202020204" pitchFamily="34" charset="0"/>
              </a:rPr>
              <a:t>(M|D) for a given dataset D</a:t>
            </a:r>
          </a:p>
          <a:p>
            <a:pPr>
              <a:lnSpc>
                <a:spcPct val="80000"/>
              </a:lnSpc>
              <a:spcAft>
                <a:spcPts val="600"/>
              </a:spcAft>
              <a:defRPr/>
            </a:pPr>
            <a:endParaRPr lang="en-US" altLang="zh-CN" sz="2400" dirty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EC388E20-1A1E-0542-97B1-38673DFD8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Why Data Mine?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CCC5AFA-29CD-004E-8681-21175C80E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8210550" cy="478631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Knowledge acquisition is expensive (for humans)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It takes time and money to train human experts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It takes time and money to pursue specific knowledge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Underlying processes can be too complex to learn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altLang="zh-CN" sz="24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700" dirty="0">
                <a:ea typeface="SimSun" panose="02010600030101010101" pitchFamily="2" charset="-122"/>
                <a:cs typeface="Arial" panose="020B0604020202020204" pitchFamily="34" charset="0"/>
              </a:rPr>
              <a:t>Data acquisition is cheap (for machines)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Fast processing for recording data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Fast network connections for communicating data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Large storage space for saving data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altLang="zh-CN" sz="28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Wingdings" pitchFamily="2" charset="2"/>
              <a:buNone/>
              <a:defRPr/>
            </a:pPr>
            <a:endParaRPr lang="en-US" altLang="zh-CN" sz="28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Aft>
                <a:spcPts val="600"/>
              </a:spcAft>
              <a:defRPr/>
            </a:pPr>
            <a:endParaRPr lang="en-US" altLang="zh-CN" sz="2400" dirty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A0A45-6DF9-5245-9E8F-134A3B5E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B59B7315-1BC8-ED4F-901C-6809C79E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4DCB10-074A-0F4B-BDAF-395FA5675D4F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2AF8A5-2EA5-7D40-BF99-7E2D08879F59}"/>
              </a:ext>
            </a:extLst>
          </p:cNvPr>
          <p:cNvCxnSpPr>
            <a:cxnSpLocks/>
          </p:cNvCxnSpPr>
          <p:nvPr/>
        </p:nvCxnSpPr>
        <p:spPr>
          <a:xfrm>
            <a:off x="3962400" y="2819398"/>
            <a:ext cx="0" cy="685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ADEF72-ACCF-DC44-9B01-BBED16B8494E}"/>
              </a:ext>
            </a:extLst>
          </p:cNvPr>
          <p:cNvCxnSpPr>
            <a:cxnSpLocks/>
          </p:cNvCxnSpPr>
          <p:nvPr/>
        </p:nvCxnSpPr>
        <p:spPr>
          <a:xfrm>
            <a:off x="5562600" y="2819400"/>
            <a:ext cx="0" cy="685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2DCAED-9663-ED43-9609-D8591E8C1AEE}"/>
              </a:ext>
            </a:extLst>
          </p:cNvPr>
          <p:cNvCxnSpPr>
            <a:cxnSpLocks/>
          </p:cNvCxnSpPr>
          <p:nvPr/>
        </p:nvCxnSpPr>
        <p:spPr>
          <a:xfrm flipH="1" flipV="1">
            <a:off x="5356439" y="2932825"/>
            <a:ext cx="14614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DC734FE-FFBA-4949-9F1A-77E3A7158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Major components of Data Mining systems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70896-374F-874C-B8FE-A46CC7E3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B901307B-209E-2443-AE47-DA01C2B6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E3E548-02D3-304D-B9CD-F4D0656C3F1A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97F0CD0F-5285-114D-8CFC-5700CA633DC8}"/>
              </a:ext>
            </a:extLst>
          </p:cNvPr>
          <p:cNvSpPr/>
          <p:nvPr/>
        </p:nvSpPr>
        <p:spPr>
          <a:xfrm>
            <a:off x="381000" y="5486400"/>
            <a:ext cx="17526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  <a:p>
            <a:pPr algn="ctr"/>
            <a:r>
              <a:rPr lang="en-US" dirty="0"/>
              <a:t>Data Warehouse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DE25D8-ADB6-B249-B437-277BDF8A644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133600" y="605790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8C160-9865-F745-AF02-8D54ED7C5EC0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1257300" y="4407246"/>
            <a:ext cx="0" cy="10791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>
            <a:extLst>
              <a:ext uri="{FF2B5EF4-FFF2-40B4-BE49-F238E27FC236}">
                <a16:creationId xmlns:a16="http://schemas.microsoft.com/office/drawing/2014/main" id="{FD913F9E-4E64-634A-8BAC-21CC3B44BB33}"/>
              </a:ext>
            </a:extLst>
          </p:cNvPr>
          <p:cNvSpPr/>
          <p:nvPr/>
        </p:nvSpPr>
        <p:spPr>
          <a:xfrm>
            <a:off x="365343" y="3232323"/>
            <a:ext cx="17526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 Data</a:t>
            </a:r>
          </a:p>
          <a:p>
            <a:pPr algn="ctr"/>
            <a:r>
              <a:rPr lang="en-US" dirty="0"/>
              <a:t>Data Warehouse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29FDA7-6E8F-654D-940F-D99B5FE412DA}"/>
              </a:ext>
            </a:extLst>
          </p:cNvPr>
          <p:cNvSpPr txBox="1"/>
          <p:nvPr/>
        </p:nvSpPr>
        <p:spPr>
          <a:xfrm>
            <a:off x="1314711" y="4484607"/>
            <a:ext cx="1507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Cleaning</a:t>
            </a:r>
          </a:p>
          <a:p>
            <a:r>
              <a:rPr lang="en-US" dirty="0"/>
              <a:t>Selecting</a:t>
            </a:r>
          </a:p>
          <a:p>
            <a:r>
              <a:rPr lang="en-US" dirty="0"/>
              <a:t>Transforming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6E706A-B563-DD40-9705-492521519B8A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2117943" y="3803823"/>
            <a:ext cx="93005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375CC88-BFEB-0548-94D7-E3298AC54F4F}"/>
              </a:ext>
            </a:extLst>
          </p:cNvPr>
          <p:cNvSpPr/>
          <p:nvPr/>
        </p:nvSpPr>
        <p:spPr>
          <a:xfrm>
            <a:off x="3058945" y="3508917"/>
            <a:ext cx="1340282" cy="27796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Mining Engine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Learned Model</a:t>
            </a: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2CFA7769-CE7A-8849-95DA-CCD8D4E47BD9}"/>
              </a:ext>
            </a:extLst>
          </p:cNvPr>
          <p:cNvSpPr/>
          <p:nvPr/>
        </p:nvSpPr>
        <p:spPr>
          <a:xfrm>
            <a:off x="3886200" y="1827051"/>
            <a:ext cx="17526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Base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20EAC9-7ED7-A14E-8263-2CBCC4492D6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399227" y="4898723"/>
            <a:ext cx="6858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B596DFC-14B7-1540-A759-C4EB9E8299FB}"/>
              </a:ext>
            </a:extLst>
          </p:cNvPr>
          <p:cNvSpPr/>
          <p:nvPr/>
        </p:nvSpPr>
        <p:spPr>
          <a:xfrm>
            <a:off x="5087999" y="3508917"/>
            <a:ext cx="1172222" cy="27796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Evaluation</a:t>
            </a:r>
          </a:p>
        </p:txBody>
      </p:sp>
      <p:pic>
        <p:nvPicPr>
          <p:cNvPr id="55" name="Graphic 54" descr="Laptop with solid fill">
            <a:extLst>
              <a:ext uri="{FF2B5EF4-FFF2-40B4-BE49-F238E27FC236}">
                <a16:creationId xmlns:a16="http://schemas.microsoft.com/office/drawing/2014/main" id="{26BE63CA-00A8-DE42-9D9D-FB1D5802E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1721" y="2203624"/>
            <a:ext cx="2057398" cy="205739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8E5572-3EAD-CA4A-8268-E0A00DAA4A59}"/>
              </a:ext>
            </a:extLst>
          </p:cNvPr>
          <p:cNvCxnSpPr>
            <a:cxnSpLocks/>
          </p:cNvCxnSpPr>
          <p:nvPr/>
        </p:nvCxnSpPr>
        <p:spPr>
          <a:xfrm>
            <a:off x="5638800" y="2667000"/>
            <a:ext cx="110120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B6FD4A-533B-734B-B85F-1859EA0469A4}"/>
              </a:ext>
            </a:extLst>
          </p:cNvPr>
          <p:cNvCxnSpPr>
            <a:cxnSpLocks/>
          </p:cNvCxnSpPr>
          <p:nvPr/>
        </p:nvCxnSpPr>
        <p:spPr>
          <a:xfrm>
            <a:off x="6260221" y="3733800"/>
            <a:ext cx="47978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6" name="TextBox 19455">
            <a:extLst>
              <a:ext uri="{FF2B5EF4-FFF2-40B4-BE49-F238E27FC236}">
                <a16:creationId xmlns:a16="http://schemas.microsoft.com/office/drawing/2014/main" id="{CAA580D7-BC87-4142-8E75-F250E8E4A985}"/>
              </a:ext>
            </a:extLst>
          </p:cNvPr>
          <p:cNvSpPr txBox="1"/>
          <p:nvPr/>
        </p:nvSpPr>
        <p:spPr>
          <a:xfrm>
            <a:off x="7311659" y="2782669"/>
            <a:ext cx="109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9457" name="Frame 19456">
            <a:extLst>
              <a:ext uri="{FF2B5EF4-FFF2-40B4-BE49-F238E27FC236}">
                <a16:creationId xmlns:a16="http://schemas.microsoft.com/office/drawing/2014/main" id="{8D35E58E-CD8F-B643-A53D-2A9AA62C31E5}"/>
              </a:ext>
            </a:extLst>
          </p:cNvPr>
          <p:cNvSpPr/>
          <p:nvPr/>
        </p:nvSpPr>
        <p:spPr>
          <a:xfrm>
            <a:off x="2686050" y="3124200"/>
            <a:ext cx="3907851" cy="3505200"/>
          </a:xfrm>
          <a:prstGeom prst="frame">
            <a:avLst>
              <a:gd name="adj1" fmla="val 269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15" grpId="0"/>
      <p:bldP spid="20" grpId="0" animBg="1"/>
      <p:bldP spid="29" grpId="0" animBg="1"/>
      <p:bldP spid="43" grpId="0" animBg="1"/>
      <p:bldP spid="19456" grpId="0"/>
      <p:bldP spid="194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What does Data Mining actually do?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43" name="Ink 7242">
                <a:extLst>
                  <a:ext uri="{FF2B5EF4-FFF2-40B4-BE49-F238E27FC236}">
                    <a16:creationId xmlns:a16="http://schemas.microsoft.com/office/drawing/2014/main" id="{895C743E-C005-EE48-A4A1-595B25850392}"/>
                  </a:ext>
                </a:extLst>
              </p14:cNvPr>
              <p14:cNvContentPartPr/>
              <p14:nvPr/>
            </p14:nvContentPartPr>
            <p14:xfrm>
              <a:off x="2910705" y="6455955"/>
              <a:ext cx="25560" cy="20520"/>
            </p14:xfrm>
          </p:contentPart>
        </mc:Choice>
        <mc:Fallback xmlns="">
          <p:pic>
            <p:nvPicPr>
              <p:cNvPr id="7243" name="Ink 7242">
                <a:extLst>
                  <a:ext uri="{FF2B5EF4-FFF2-40B4-BE49-F238E27FC236}">
                    <a16:creationId xmlns:a16="http://schemas.microsoft.com/office/drawing/2014/main" id="{895C743E-C005-EE48-A4A1-595B258503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2425" y="6447675"/>
                <a:ext cx="42120" cy="37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9F387F-5E6A-C459-5E99-592F86C34F4D}"/>
              </a:ext>
            </a:extLst>
          </p:cNvPr>
          <p:cNvSpPr txBox="1">
            <a:spLocks/>
          </p:cNvSpPr>
          <p:nvPr/>
        </p:nvSpPr>
        <p:spPr>
          <a:xfrm>
            <a:off x="612551" y="1690689"/>
            <a:ext cx="7886700" cy="476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700" dirty="0">
                <a:ea typeface="SimSun" panose="02010600030101010101" pitchFamily="2" charset="-122"/>
                <a:cs typeface="Arial" panose="020B0604020202020204" pitchFamily="34" charset="0"/>
              </a:rPr>
              <a:t>Outlier detection: </a:t>
            </a: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Identification of unusual data points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endParaRPr lang="en-US" altLang="zh-CN" sz="12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700" dirty="0">
                <a:ea typeface="SimSun" panose="02010600030101010101" pitchFamily="2" charset="-122"/>
                <a:cs typeface="Arial" panose="020B0604020202020204" pitchFamily="34" charset="0"/>
              </a:rPr>
              <a:t>Association rules: </a:t>
            </a: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Searching for relationships between 					variables without causality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endParaRPr lang="en-US" altLang="zh-CN" sz="12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700" dirty="0">
                <a:ea typeface="SimSun" panose="02010600030101010101" pitchFamily="2" charset="-122"/>
                <a:cs typeface="Arial" panose="020B0604020202020204" pitchFamily="34" charset="0"/>
              </a:rPr>
              <a:t>Clustering: </a:t>
            </a: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Discovering groups of “similar” samples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endParaRPr lang="en-US" altLang="zh-CN" sz="12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700" dirty="0">
                <a:ea typeface="SimSun" panose="02010600030101010101" pitchFamily="2" charset="-122"/>
                <a:cs typeface="Arial" panose="020B0604020202020204" pitchFamily="34" charset="0"/>
              </a:rPr>
              <a:t>Classification: </a:t>
            </a: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Predicting a qualitative label for a sample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endParaRPr lang="en-US" altLang="zh-CN" sz="12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700" dirty="0">
                <a:ea typeface="SimSun" panose="02010600030101010101" pitchFamily="2" charset="-122"/>
                <a:cs typeface="Arial" panose="020B0604020202020204" pitchFamily="34" charset="0"/>
              </a:rPr>
              <a:t>Regression: </a:t>
            </a: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Predicting the quantitative value of dependent 				variables from independent variables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endParaRPr lang="en-US" altLang="zh-CN" sz="12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pPr>
            <a:r>
              <a:rPr lang="en-US" altLang="zh-CN" sz="2700" dirty="0">
                <a:ea typeface="SimSun" panose="02010600030101010101" pitchFamily="2" charset="-122"/>
                <a:cs typeface="Arial" panose="020B0604020202020204" pitchFamily="34" charset="0"/>
              </a:rPr>
              <a:t>Summarization: </a:t>
            </a:r>
            <a:r>
              <a:rPr lang="en-US" altLang="zh-CN" sz="2400" dirty="0">
                <a:ea typeface="SimSun" panose="02010600030101010101" pitchFamily="2" charset="-122"/>
                <a:cs typeface="Arial" panose="020B0604020202020204" pitchFamily="34" charset="0"/>
              </a:rPr>
              <a:t>Producing a compact 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9424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A65404-4D96-9A49-BF83-C6E3ADF2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How do we describe data?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9A7642D-1982-8340-B2B1-F820C66AD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8210550" cy="478631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Data type – quantitative, qualitative, or a complex mix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altLang="zh-CN" sz="28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Size of dataset – # of datapoints/objects/samples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altLang="zh-CN" sz="28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Data dimensionality – number of features/variables 					that describe a data point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altLang="zh-CN" sz="28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Quality of data – presence of missing/erroneous 					or even redundant values</a:t>
            </a:r>
          </a:p>
          <a:p>
            <a:pPr>
              <a:lnSpc>
                <a:spcPct val="80000"/>
              </a:lnSpc>
              <a:spcAft>
                <a:spcPts val="600"/>
              </a:spcAft>
              <a:defRPr/>
            </a:pPr>
            <a:endParaRPr lang="en-US" altLang="zh-CN" sz="2400" dirty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1A8-4F5B-F548-A546-FA42D51B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890DBA99-4287-4843-97C6-7BAB0CE4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9BEFD-D6A5-9C45-AEB6-7B47371158FD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14:cNvPr>
              <p14:cNvContentPartPr/>
              <p14:nvPr/>
            </p14:nvContentPartPr>
            <p14:xfrm>
              <a:off x="7614105" y="6677355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C156F7-7E41-CC40-BE59-EC28556C6D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5825" y="6669075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14:cNvPr>
              <p14:cNvContentPartPr/>
              <p14:nvPr/>
            </p14:nvContentPartPr>
            <p14:xfrm>
              <a:off x="5431425" y="6780315"/>
              <a:ext cx="360" cy="360"/>
            </p14:xfrm>
          </p:contentPart>
        </mc:Choice>
        <mc:Fallback xmlns="">
          <p:pic>
            <p:nvPicPr>
              <p:cNvPr id="7219" name="Ink 7218">
                <a:extLst>
                  <a:ext uri="{FF2B5EF4-FFF2-40B4-BE49-F238E27FC236}">
                    <a16:creationId xmlns:a16="http://schemas.microsoft.com/office/drawing/2014/main" id="{108DA090-9245-4A49-852C-CE593922A6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3145" y="6772035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25"/>
    </mc:Choice>
    <mc:Fallback xmlns="">
      <p:transition spd="slow" advTm="50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DBED-FF85-0049-9ACD-411BA29A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B51B-F5D3-1641-AE01-1E45481F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422776"/>
          </a:xfrm>
        </p:spPr>
        <p:txBody>
          <a:bodyPr>
            <a:normAutofit/>
          </a:bodyPr>
          <a:lstStyle/>
          <a:p>
            <a:r>
              <a:rPr lang="en-US" sz="2800" dirty="0"/>
              <a:t>Quantitative/Numerical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/>
              <a:t>numbers, can be ranked, has distance b/w points</a:t>
            </a:r>
          </a:p>
          <a:p>
            <a:pPr lvl="1"/>
            <a:r>
              <a:rPr lang="en-US" sz="2400" dirty="0"/>
              <a:t>Discrete: countable, integer values, e.g. class size</a:t>
            </a:r>
          </a:p>
          <a:p>
            <a:pPr lvl="1"/>
            <a:r>
              <a:rPr lang="en-US" sz="2400" dirty="0"/>
              <a:t>Continuous: not countable, real values, e.g. height</a:t>
            </a:r>
          </a:p>
          <a:p>
            <a:pPr lvl="1"/>
            <a:endParaRPr lang="en-US" sz="2400" dirty="0"/>
          </a:p>
          <a:p>
            <a:r>
              <a:rPr lang="en-US" sz="2800" dirty="0"/>
              <a:t>Qualitative/Categorical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/>
              <a:t>names/labels, no distance b/w points</a:t>
            </a:r>
          </a:p>
          <a:p>
            <a:pPr lvl="1"/>
            <a:r>
              <a:rPr lang="en-US" sz="2500" dirty="0"/>
              <a:t>Nominal: can’t be ranked, e.g. gender</a:t>
            </a:r>
          </a:p>
          <a:p>
            <a:pPr lvl="1"/>
            <a:r>
              <a:rPr lang="en-US" sz="2500" dirty="0"/>
              <a:t>Ordinal: can be ranked, e.g. military 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9F34-4F5D-E94B-A54E-09021FD4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5A02-181D-AB4A-9108-8978D5AE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24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934"/>
    </mc:Choice>
    <mc:Fallback xmlns="">
      <p:transition spd="slow" advTm="167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70846E05-6B79-F441-95C6-8EAAD57EB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Arial" panose="020B0604020202020204" pitchFamily="34" charset="0"/>
              </a:rPr>
              <a:t>What is “big” data?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632879F-F708-634E-84FE-38E3F1C027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8134350" cy="478631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A data point is a single object or sample in your set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500" dirty="0">
                <a:ea typeface="SimSun" panose="02010600030101010101" pitchFamily="2" charset="-122"/>
                <a:cs typeface="Arial" panose="020B0604020202020204" pitchFamily="34" charset="0"/>
              </a:rPr>
              <a:t>A patient in a medical database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500" dirty="0">
                <a:ea typeface="SimSun" panose="02010600030101010101" pitchFamily="2" charset="-122"/>
                <a:cs typeface="Arial" panose="020B0604020202020204" pitchFamily="34" charset="0"/>
              </a:rPr>
              <a:t>An array of gene expression values from a sample of cells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500" dirty="0">
                <a:ea typeface="SimSun" panose="02010600030101010101" pitchFamily="2" charset="-122"/>
                <a:cs typeface="Arial" panose="020B0604020202020204" pitchFamily="34" charset="0"/>
              </a:rPr>
              <a:t>An image in a photo-set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500" dirty="0">
                <a:ea typeface="SimSun" panose="02010600030101010101" pitchFamily="2" charset="-122"/>
                <a:cs typeface="Arial" panose="020B0604020202020204" pitchFamily="34" charset="0"/>
              </a:rPr>
              <a:t>A song in your music library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altLang="zh-CN" sz="25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The dimensionality of a data point is the number of features that describe the data point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endParaRPr lang="en-US" altLang="zh-CN" sz="2500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altLang="zh-CN" sz="2800" dirty="0">
                <a:ea typeface="SimSun" panose="02010600030101010101" pitchFamily="2" charset="-122"/>
                <a:cs typeface="Arial" panose="020B0604020202020204" pitchFamily="34" charset="0"/>
              </a:rPr>
              <a:t>Complex mix of data and data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FB154-E32E-CF44-91B7-8603FEC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BA7049B0-D99C-5D46-B46A-3EC79CCA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rgbClr val="0000CC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417B5F-3CD8-A945-8A37-AC53F4C496E5}" type="slidenum">
              <a:rPr lang="en-GB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 sz="140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67"/>
    </mc:Choice>
    <mc:Fallback xmlns="">
      <p:transition spd="slow" advTm="989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CA26-3C47-AC4A-8DA3-3C69DC01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CACE-1FE1-9240-9FC8-DE8B7BF2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Difficult to visualize and/or understand</a:t>
            </a:r>
          </a:p>
          <a:p>
            <a:endParaRPr lang="en-US" sz="2800" dirty="0"/>
          </a:p>
          <a:p>
            <a:r>
              <a:rPr lang="en-US" sz="2800" dirty="0"/>
              <a:t>Increases storage and computation cost</a:t>
            </a:r>
          </a:p>
          <a:p>
            <a:endParaRPr lang="en-US" sz="2800" dirty="0"/>
          </a:p>
          <a:p>
            <a:r>
              <a:rPr lang="en-US" sz="2800" dirty="0"/>
              <a:t>More likely to result in high sparsity</a:t>
            </a:r>
          </a:p>
          <a:p>
            <a:pPr lvl="1"/>
            <a:r>
              <a:rPr lang="en-US" sz="2500" dirty="0"/>
              <a:t>How to handle unknown values?</a:t>
            </a:r>
          </a:p>
          <a:p>
            <a:pPr lvl="1"/>
            <a:r>
              <a:rPr lang="en-US" sz="2500" dirty="0"/>
              <a:t>How to detect patterns in sparse data?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5E0E-F4F7-1440-8AA4-8F54215A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E05BC-D8E4-A848-8B8F-7A540517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07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49"/>
    </mc:Choice>
    <mc:Fallback xmlns="">
      <p:transition spd="slow" advTm="89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7.6|7.2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|8.1|6|85.3|5.1|7.3|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5.3|4.4|5|3.2|12.2|1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8.6|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4.4|18.4|1.8|1.7|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2.9|13.9|48.6|32.4|5.5|7.8|9.4|3.8|6.6|10.6|1.5|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8.1|8.2|6.4|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2.5|7.9|3.1|1.4|4.1|1.8|33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1.4|11.6|9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19017</TotalTime>
  <Words>960</Words>
  <Application>Microsoft Macintosh PowerPoint</Application>
  <PresentationFormat>On-screen Show (4:3)</PresentationFormat>
  <Paragraphs>184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Office Theme</vt:lpstr>
      <vt:lpstr>CSE514 – Datamining  Fall 2022  Introduction</vt:lpstr>
      <vt:lpstr>What is Data Mining?</vt:lpstr>
      <vt:lpstr>Why Data Mine?</vt:lpstr>
      <vt:lpstr>Major components of Data Mining systems</vt:lpstr>
      <vt:lpstr>What does Data Mining actually do?</vt:lpstr>
      <vt:lpstr>How do we describe data?</vt:lpstr>
      <vt:lpstr>Data type</vt:lpstr>
      <vt:lpstr>What is “big” data?</vt:lpstr>
      <vt:lpstr>Curse of dimensionality</vt:lpstr>
      <vt:lpstr>Analyzing data samples with geometry</vt:lpstr>
      <vt:lpstr>Magnitude of data vectors with norms</vt:lpstr>
      <vt:lpstr>Special  L^p-norms</vt:lpstr>
      <vt:lpstr>Distance/similarity between samples</vt:lpstr>
      <vt:lpstr>Distance/similarity between features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Ma, Cynthia</cp:lastModifiedBy>
  <cp:revision>542</cp:revision>
  <dcterms:created xsi:type="dcterms:W3CDTF">2008-04-07T05:39:13Z</dcterms:created>
  <dcterms:modified xsi:type="dcterms:W3CDTF">2022-08-29T18:47:47Z</dcterms:modified>
</cp:coreProperties>
</file>