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14"/>
  </p:notesMasterIdLst>
  <p:handoutMasterIdLst>
    <p:handoutMasterId r:id="rId15"/>
  </p:handoutMasterIdLst>
  <p:sldIdLst>
    <p:sldId id="398" r:id="rId2"/>
    <p:sldId id="469" r:id="rId3"/>
    <p:sldId id="464" r:id="rId4"/>
    <p:sldId id="475" r:id="rId5"/>
    <p:sldId id="465" r:id="rId6"/>
    <p:sldId id="466" r:id="rId7"/>
    <p:sldId id="473" r:id="rId8"/>
    <p:sldId id="470" r:id="rId9"/>
    <p:sldId id="471" r:id="rId10"/>
    <p:sldId id="468" r:id="rId11"/>
    <p:sldId id="472" r:id="rId12"/>
    <p:sldId id="489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 autoAdjust="0"/>
    <p:restoredTop sz="68855" autoAdjust="0"/>
  </p:normalViewPr>
  <p:slideViewPr>
    <p:cSldViewPr>
      <p:cViewPr varScale="1">
        <p:scale>
          <a:sx n="57" d="100"/>
          <a:sy n="57" d="100"/>
        </p:scale>
        <p:origin x="11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10/3/2022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20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 이전 </a:t>
            </a:r>
            <a:r>
              <a:rPr lang="en-US" altLang="ko-KR" dirty="0"/>
              <a:t>ppt </a:t>
            </a:r>
            <a:r>
              <a:rPr lang="ko-KR" altLang="en-US" dirty="0"/>
              <a:t>에서 일차원으로 나와서 분류가 </a:t>
            </a:r>
            <a:r>
              <a:rPr lang="ko-KR" altLang="en-US" dirty="0" err="1"/>
              <a:t>어려웠던건데</a:t>
            </a:r>
            <a:endParaRPr lang="en-US" altLang="ko-KR" dirty="0"/>
          </a:p>
          <a:p>
            <a:r>
              <a:rPr lang="ko-KR" altLang="en-US" dirty="0"/>
              <a:t>이걸 </a:t>
            </a:r>
            <a:r>
              <a:rPr lang="en-US" altLang="ko-KR" dirty="0"/>
              <a:t>classifier </a:t>
            </a:r>
            <a:r>
              <a:rPr lang="ko-KR" altLang="en-US" dirty="0"/>
              <a:t>를 하나 더 둬서 이렇게 바꾸게 되면 </a:t>
            </a:r>
            <a:r>
              <a:rPr lang="ko-KR" altLang="en-US" dirty="0" err="1"/>
              <a:t>나눌수가</a:t>
            </a:r>
            <a:r>
              <a:rPr lang="ko-KR" altLang="en-US" dirty="0"/>
              <a:t> </a:t>
            </a:r>
            <a:r>
              <a:rPr lang="ko-KR" altLang="en-US" dirty="0" err="1"/>
              <a:t>있다는거다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</a:t>
            </a:r>
            <a:r>
              <a:rPr lang="en-US" altLang="ko-KR" dirty="0"/>
              <a:t>square </a:t>
            </a:r>
            <a:r>
              <a:rPr lang="ko-KR" altLang="en-US" dirty="0"/>
              <a:t>를 해서 값을 저렇게 </a:t>
            </a:r>
            <a:r>
              <a:rPr lang="ko-KR" altLang="en-US" dirty="0" err="1"/>
              <a:t>구한거임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By adding a new dimension…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86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ko-KR" altLang="en-US" dirty="0"/>
              <a:t>이거는 다른 기준으로 </a:t>
            </a:r>
            <a:r>
              <a:rPr lang="en-US" altLang="ko-KR" dirty="0"/>
              <a:t>classifier </a:t>
            </a:r>
            <a:r>
              <a:rPr lang="ko-KR" altLang="en-US" dirty="0"/>
              <a:t>를 </a:t>
            </a:r>
            <a:r>
              <a:rPr lang="ko-KR" altLang="en-US" dirty="0" err="1"/>
              <a:t>다른걸</a:t>
            </a:r>
            <a:r>
              <a:rPr lang="ko-KR" altLang="en-US" dirty="0"/>
              <a:t> 썼음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17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ko-KR" altLang="en-US" dirty="0"/>
              <a:t>그러면 이걸 어떻게 알고 추가를 하느냐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다항식을 쓰던지 로그함수를 쓰던지</a:t>
            </a:r>
            <a:r>
              <a:rPr lang="en-US" altLang="ko-KR" dirty="0"/>
              <a:t> </a:t>
            </a:r>
            <a:r>
              <a:rPr lang="ko-KR" altLang="en-US" dirty="0" err="1"/>
              <a:t>하자는거다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옵션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ko-KR" altLang="en-US" dirty="0" err="1"/>
              <a:t>배우는거임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12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644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ko-KR" altLang="en-US" dirty="0"/>
              <a:t>녹색 동그라미만 중요하다</a:t>
            </a:r>
            <a:r>
              <a:rPr lang="en-US" altLang="ko-KR" dirty="0"/>
              <a:t>. </a:t>
            </a:r>
            <a:r>
              <a:rPr lang="ko-KR" altLang="en-US" dirty="0"/>
              <a:t>이걸 다 이해는 </a:t>
            </a:r>
            <a:r>
              <a:rPr lang="ko-KR" altLang="en-US" dirty="0" err="1"/>
              <a:t>안해도</a:t>
            </a:r>
            <a:r>
              <a:rPr lang="ko-KR" altLang="en-US" dirty="0"/>
              <a:t> 된다</a:t>
            </a:r>
            <a:r>
              <a:rPr lang="en-US" altLang="ko-KR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64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The Kernel Trick for SVMs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ECCE-FDDC-F74F-A108-BE6E77F3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Basis Function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0AE70-E26C-C242-A62C-316842944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Radial Basis Function (RBF): </a:t>
                </a:r>
              </a:p>
              <a:p>
                <a:endParaRPr lang="en-US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800" dirty="0"/>
                  <a:t> : the smaller the distance b/w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the 			greater the kernel output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 : the smaller the scaling hyperparameter, the 	more 		influence from further points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Projects onto infinite dimensions!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0AE70-E26C-C242-A62C-316842944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 r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3658-13AB-614C-A7E8-176D2CED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E8A54-3041-AC4B-A493-6ADF802C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57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0B97-6682-4A4D-B370-7141480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19CDD-8628-9B4E-BB21-63C48CD06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dirty="0"/>
                  <a:t>RBF: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and expand: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800" dirty="0"/>
                  <a:t>Taylor series expansion: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19CDD-8628-9B4E-BB21-63C48CD06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1163" b="-19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C165-92F1-C74F-B49C-ADEFA5FA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F2F7D-B90E-2840-94CE-399FB23D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88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86AE-499F-4F19-0045-2866F8FC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4A90-C908-3CC3-B9D2-4E353B07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HW4 is due tomorrow at midnight</a:t>
            </a:r>
          </a:p>
          <a:p>
            <a:endParaRPr lang="en-US" sz="2800" dirty="0"/>
          </a:p>
          <a:p>
            <a:r>
              <a:rPr lang="en-US" sz="2800" dirty="0"/>
              <a:t>HW3 regrade requests are due tomorrow at midnight</a:t>
            </a:r>
          </a:p>
          <a:p>
            <a:endParaRPr lang="en-US" sz="2800" dirty="0"/>
          </a:p>
          <a:p>
            <a:r>
              <a:rPr lang="en-US" sz="2800" dirty="0"/>
              <a:t>Programming Assignment 1 is due October 12</a:t>
            </a:r>
          </a:p>
          <a:p>
            <a:endParaRPr lang="en-US" sz="2800" dirty="0"/>
          </a:p>
          <a:p>
            <a:r>
              <a:rPr lang="en-US" sz="2800" dirty="0"/>
              <a:t>Next class is hybrid for handling PA1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0667-ABFE-73A2-8768-0829B12C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43DA2-5485-9A0D-9524-A01161E5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362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B54-4CE1-444E-BF76-4831DCEC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1A47-28FA-BC43-BE8C-D36ED965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Schedule until Exam 1</a:t>
            </a:r>
          </a:p>
          <a:p>
            <a:pPr lvl="1"/>
            <a:r>
              <a:rPr lang="en-US" sz="2500" dirty="0"/>
              <a:t>Mon. Oct. 3		Kernels (Today)</a:t>
            </a:r>
          </a:p>
          <a:p>
            <a:pPr lvl="1"/>
            <a:r>
              <a:rPr lang="en-US" sz="2500" dirty="0"/>
              <a:t>Wed. Oct. 5		Programming Assignment 1 review</a:t>
            </a:r>
          </a:p>
          <a:p>
            <a:pPr marL="685800" lvl="2" indent="0">
              <a:buNone/>
            </a:pPr>
            <a:r>
              <a:rPr lang="en-US" sz="2200" dirty="0"/>
              <a:t>			class will be hybrid</a:t>
            </a:r>
          </a:p>
          <a:p>
            <a:pPr lvl="1"/>
            <a:r>
              <a:rPr lang="en-US" sz="2500" dirty="0"/>
              <a:t>Mon. Oct. 10	Fall break (no class)</a:t>
            </a:r>
          </a:p>
          <a:p>
            <a:pPr lvl="1"/>
            <a:r>
              <a:rPr lang="en-US" sz="2500" dirty="0"/>
              <a:t>Wed. Oct 12	Exam 1 review (PA1 due)</a:t>
            </a:r>
          </a:p>
          <a:p>
            <a:pPr marL="685800" lvl="2" indent="0">
              <a:buNone/>
            </a:pPr>
            <a:r>
              <a:rPr lang="en-US" sz="2200" dirty="0"/>
              <a:t>			class will be hybrid</a:t>
            </a:r>
          </a:p>
          <a:p>
            <a:pPr lvl="1"/>
            <a:r>
              <a:rPr lang="en-US" sz="2500" dirty="0"/>
              <a:t>Mon. Oct 17	Group extra credit exercise</a:t>
            </a:r>
          </a:p>
          <a:p>
            <a:pPr lvl="1"/>
            <a:r>
              <a:rPr lang="en-US" sz="2500" dirty="0"/>
              <a:t>Wed. Oct 19	Exam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532C-4A6F-724B-8B04-A4D65260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D3563-1E5E-EC44-A1ED-88F12A7F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11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A791-E383-394B-8717-8983FDFF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46F0-82DE-4347-83D9-503656BE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DC80-DDC3-394C-84FC-3FAC670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7351A-68D7-3CD5-1514-B047176C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1" y="1600200"/>
            <a:ext cx="7424738" cy="4599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BF3B4-BBAC-4E81-015D-BDDA02410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31" y="1600200"/>
            <a:ext cx="7424738" cy="45992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D6327C-27C5-6C2B-29D8-E0386FF0B631}"/>
              </a:ext>
            </a:extLst>
          </p:cNvPr>
          <p:cNvCxnSpPr>
            <a:cxnSpLocks/>
          </p:cNvCxnSpPr>
          <p:nvPr/>
        </p:nvCxnSpPr>
        <p:spPr>
          <a:xfrm flipV="1">
            <a:off x="1219200" y="2438400"/>
            <a:ext cx="7543800" cy="391795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A791-E383-394B-8717-8983FDFF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46F0-82DE-4347-83D9-503656BE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DC80-DDC3-394C-84FC-3FAC670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7351A-68D7-3CD5-1514-B047176C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1" y="1600200"/>
            <a:ext cx="7424738" cy="4599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84865-6CBE-0E11-EBB0-BF5832781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8" y="1600200"/>
            <a:ext cx="7429501" cy="46021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DF3ACF-2138-64BF-FDE2-690C4057246C}"/>
              </a:ext>
            </a:extLst>
          </p:cNvPr>
          <p:cNvCxnSpPr>
            <a:cxnSpLocks/>
          </p:cNvCxnSpPr>
          <p:nvPr/>
        </p:nvCxnSpPr>
        <p:spPr>
          <a:xfrm>
            <a:off x="457200" y="4664075"/>
            <a:ext cx="8058150" cy="13652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1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8B74-8A71-EC47-8DD9-D9F08E58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feature transformation?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1EA-BB15-9F49-8E9D-CF3DB7A6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Option 1: </a:t>
            </a:r>
          </a:p>
          <a:p>
            <a:pPr marL="8001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Transform the features </a:t>
            </a:r>
          </a:p>
          <a:p>
            <a:pPr marL="685800" lvl="2" indent="0">
              <a:spcAft>
                <a:spcPts val="600"/>
              </a:spcAft>
              <a:buNone/>
            </a:pPr>
            <a:r>
              <a:rPr lang="en-US" sz="2200" dirty="0"/>
              <a:t>e.g., a polynomial or logarithmic transformation</a:t>
            </a:r>
          </a:p>
          <a:p>
            <a:pPr marL="8001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Train a soft margin classifier</a:t>
            </a:r>
          </a:p>
          <a:p>
            <a:pPr marL="8001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Repeat with random different transformations until performance stops improving (cross validation)</a:t>
            </a:r>
          </a:p>
          <a:p>
            <a:pPr marL="800100" lvl="1" indent="-457200">
              <a:buFont typeface="+mj-lt"/>
              <a:buAutoNum type="arabicPeriod"/>
            </a:pPr>
            <a:endParaRPr lang="en-US" sz="900" dirty="0"/>
          </a:p>
          <a:p>
            <a:r>
              <a:rPr lang="en-US" sz="2800" dirty="0"/>
              <a:t>Option 2: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Use the kernel trick with dual problem optimization to systematically search for the best transformation (cross validation)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7812-21CA-A04C-A07E-32E2F5E2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E6437-D28D-9F49-B176-5238AD28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01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0381E5A-E5D9-4817-B1D3-FA701FFEA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52800"/>
            <a:ext cx="5505450" cy="2814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98B74-8A71-EC47-8DD9-D9F08E58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1EA-BB15-9F49-8E9D-CF3DB7A6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16795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Cambria Math" panose="02040503050406030204" pitchFamily="18" charset="0"/>
              </a:rPr>
              <a:t>The Duality Principle of mathematical optimization:</a:t>
            </a:r>
          </a:p>
          <a:p>
            <a:pPr marL="342900" lvl="1" indent="0">
              <a:spcAft>
                <a:spcPts val="600"/>
              </a:spcAft>
              <a:buNone/>
            </a:pPr>
            <a:r>
              <a:rPr lang="en-US" sz="2100" dirty="0">
                <a:latin typeface="Cambria Math" panose="02040503050406030204" pitchFamily="18" charset="0"/>
              </a:rPr>
              <a:t>Any feasible solution to a primal (minimization) problem is at least as large (an upper bound) as any feasible solution to the dual (maximization) problem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b="0" i="1" dirty="0">
              <a:latin typeface="Cambria Math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7812-21CA-A04C-A07E-32E2F5E2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E6437-D28D-9F49-B176-5238AD28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007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8B74-8A71-EC47-8DD9-D9F08E58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Primal vs. Dual of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D81EA-BB15-9F49-8E9D-CF3DB7A6E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𝑚𝑎𝑥𝑖𝑚𝑖𝑧𝑒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35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0≤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D81EA-BB15-9F49-8E9D-CF3DB7A6E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7812-21CA-A04C-A07E-32E2F5E2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E6437-D28D-9F49-B176-5238AD28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C8B657-3FDA-DFC2-7C96-326BB52E0FA4}"/>
              </a:ext>
            </a:extLst>
          </p:cNvPr>
          <p:cNvSpPr/>
          <p:nvPr/>
        </p:nvSpPr>
        <p:spPr>
          <a:xfrm>
            <a:off x="6400800" y="3521090"/>
            <a:ext cx="990600" cy="593710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8E84A0-F495-F417-4CF3-C599B8CC256C}"/>
              </a:ext>
            </a:extLst>
          </p:cNvPr>
          <p:cNvSpPr/>
          <p:nvPr/>
        </p:nvSpPr>
        <p:spPr>
          <a:xfrm>
            <a:off x="5181600" y="5334000"/>
            <a:ext cx="990600" cy="593710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905F-7960-A046-A4AC-99B9E7D2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BD072-971B-5946-A8FA-14252A404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𝑚𝑎𝑥𝑖𝑚𝑖𝑧𝑒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the example classification,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two dimensions: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Or use the polynomial kernel: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BD072-971B-5946-A8FA-14252A40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8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33B9-5A5F-8840-9FC7-184BA674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31CC3-A66F-9A4F-BDF6-41799034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17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9C3A-B068-354C-8788-4D7CD650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A371A-BD54-9141-A033-5C38F6D99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if we change d = 3?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if we change r = 1?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A371A-BD54-9141-A033-5C38F6D99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4A6A5-A19F-6B4C-AD38-5E7C0D3D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D07F1-43E6-BE4C-9BF9-900C35CD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38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31262</TotalTime>
  <Words>613</Words>
  <Application>Microsoft Office PowerPoint</Application>
  <PresentationFormat>화면 슬라이드 쇼(4:3)</PresentationFormat>
  <Paragraphs>125</Paragraphs>
  <Slides>12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Office Theme</vt:lpstr>
      <vt:lpstr>CSE514 – Datamining  Fall 2022  The Kernel Trick for SVMs</vt:lpstr>
      <vt:lpstr>Quick admin follow-up</vt:lpstr>
      <vt:lpstr>Classification Example 2</vt:lpstr>
      <vt:lpstr>Classification Example 2</vt:lpstr>
      <vt:lpstr>How to pick feature transformation?</vt:lpstr>
      <vt:lpstr>Dual problem optimization</vt:lpstr>
      <vt:lpstr>Primal vs. Dual of SVM</vt:lpstr>
      <vt:lpstr>Polynomial kernel</vt:lpstr>
      <vt:lpstr>Polynomial kernel examples</vt:lpstr>
      <vt:lpstr>Radial Basis Function kernel</vt:lpstr>
      <vt:lpstr>Infinite dimensions?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bcgwak</cp:lastModifiedBy>
  <cp:revision>919</cp:revision>
  <dcterms:created xsi:type="dcterms:W3CDTF">2008-04-07T05:39:13Z</dcterms:created>
  <dcterms:modified xsi:type="dcterms:W3CDTF">2022-10-03T19:58:28Z</dcterms:modified>
</cp:coreProperties>
</file>