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0" r:id="rId1"/>
  </p:sldMasterIdLst>
  <p:notesMasterIdLst>
    <p:notesMasterId r:id="rId23"/>
  </p:notesMasterIdLst>
  <p:handoutMasterIdLst>
    <p:handoutMasterId r:id="rId24"/>
  </p:handoutMasterIdLst>
  <p:sldIdLst>
    <p:sldId id="462" r:id="rId2"/>
    <p:sldId id="398" r:id="rId3"/>
    <p:sldId id="413" r:id="rId4"/>
    <p:sldId id="454" r:id="rId5"/>
    <p:sldId id="456" r:id="rId6"/>
    <p:sldId id="457" r:id="rId7"/>
    <p:sldId id="458" r:id="rId8"/>
    <p:sldId id="472" r:id="rId9"/>
    <p:sldId id="461" r:id="rId10"/>
    <p:sldId id="459" r:id="rId11"/>
    <p:sldId id="463" r:id="rId12"/>
    <p:sldId id="467" r:id="rId13"/>
    <p:sldId id="468" r:id="rId14"/>
    <p:sldId id="469" r:id="rId15"/>
    <p:sldId id="470" r:id="rId16"/>
    <p:sldId id="471" r:id="rId17"/>
    <p:sldId id="464" r:id="rId18"/>
    <p:sldId id="465" r:id="rId19"/>
    <p:sldId id="466" r:id="rId20"/>
    <p:sldId id="412" r:id="rId21"/>
    <p:sldId id="401" r:id="rId2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77" autoAdjust="0"/>
    <p:restoredTop sz="75804" autoAdjust="0"/>
  </p:normalViewPr>
  <p:slideViewPr>
    <p:cSldViewPr>
      <p:cViewPr>
        <p:scale>
          <a:sx n="50" d="100"/>
          <a:sy n="50" d="100"/>
        </p:scale>
        <p:origin x="317" y="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4" y="28296"/>
    </p:cViewPr>
  </p:outlineViewPr>
  <p:notesTextViewPr>
    <p:cViewPr>
      <p:scale>
        <a:sx n="100" d="100"/>
        <a:sy n="100" d="100"/>
      </p:scale>
      <p:origin x="0" y="-317"/>
    </p:cViewPr>
  </p:notesTextViewPr>
  <p:sorterViewPr>
    <p:cViewPr>
      <p:scale>
        <a:sx n="66" d="100"/>
        <a:sy n="66" d="100"/>
      </p:scale>
      <p:origin x="0" y="18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7C8B75-CCD2-9F4D-9688-8513209835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hangingPunct="1">
              <a:defRPr sz="1200"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DE25C1-0CE2-594B-9128-B94BAF6234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4A71EE9-8C53-694D-BE3F-45232A7BF4DF}" type="datetimeFigureOut">
              <a:rPr lang="en-US" altLang="en-US"/>
              <a:pPr>
                <a:defRPr/>
              </a:pPr>
              <a:t>11/2/2022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6F9178-EA90-3D45-A577-309C3B0B71E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hangingPunct="1">
              <a:defRPr sz="1200"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BC0F1-D0B5-BD4F-9541-FD2951099C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0BED6C6-9250-9841-9029-2153B1568A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T" name="resolution" value="1" units="1/dev"/>
        </inkml:channelProperties>
      </inkml:inkSource>
      <inkml:timestamp xml:id="ts0" timeString="2020-09-15T15:12:08.673"/>
    </inkml:context>
    <inkml:brush xml:id="br0">
      <inkml:brushProperty name="width" value="0.04667" units="cm"/>
      <inkml:brushProperty name="height" value="0.04667" units="cm"/>
      <inkml:brushProperty name="color" value="#177D36"/>
      <inkml:brushProperty name="fitToCurve" value="1"/>
    </inkml:brush>
  </inkml:definitions>
  <inkml:trace contextRef="#ctx0" brushRef="#br0">6064-286 0,'0'0'16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T" name="resolution" value="1" units="1/dev"/>
        </inkml:channelProperties>
      </inkml:inkSource>
      <inkml:timestamp xml:id="ts0" timeString="2020-09-15T15:12:08.740"/>
    </inkml:context>
    <inkml:brush xml:id="br0">
      <inkml:brushProperty name="width" value="0.04667" units="cm"/>
      <inkml:brushProperty name="height" value="0.04667" units="cm"/>
      <inkml:brushProperty name="color" value="#177D36"/>
      <inkml:brushProperty name="fitToCurve" value="1"/>
    </inkml:brush>
  </inkml:definitions>
  <inkml:trace contextRef="#ctx0" brushRef="#br0">-1767 4262 0,'0'0'0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EB22C1FD-5512-2548-9E05-C5D38EF79B5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512DD8A3-76AE-144D-8186-B034E29F4A4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CE800154-8D5F-FD4A-B160-DF043F04198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41" name="Rectangle 5">
            <a:extLst>
              <a:ext uri="{FF2B5EF4-FFF2-40B4-BE49-F238E27FC236}">
                <a16:creationId xmlns:a16="http://schemas.microsoft.com/office/drawing/2014/main" id="{658A8A09-FFB0-4846-8302-172A645D0E9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1142" name="Rectangle 6">
            <a:extLst>
              <a:ext uri="{FF2B5EF4-FFF2-40B4-BE49-F238E27FC236}">
                <a16:creationId xmlns:a16="http://schemas.microsoft.com/office/drawing/2014/main" id="{0FB43148-8F75-654E-8614-9AD3ED19E69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3" name="Rectangle 7">
            <a:extLst>
              <a:ext uri="{FF2B5EF4-FFF2-40B4-BE49-F238E27FC236}">
                <a16:creationId xmlns:a16="http://schemas.microsoft.com/office/drawing/2014/main" id="{3A301FD2-0028-BD46-878C-EE7AC00759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6F0E4AEF-94AF-604D-86EF-BEA9B6AC343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>
            <a:extLst>
              <a:ext uri="{FF2B5EF4-FFF2-40B4-BE49-F238E27FC236}">
                <a16:creationId xmlns:a16="http://schemas.microsoft.com/office/drawing/2014/main" id="{7FE61810-0518-2947-8526-DB92F3A8CF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C6BED5B-A5EE-BB41-B9F7-47D2211BE77E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9551E5CA-555C-C241-8BC6-9F76908A24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E093985-095A-F343-AA20-2D90A34E53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0E4AEF-94AF-604D-86EF-BEA9B6AC343B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93957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병찬</a:t>
            </a:r>
            <a:endParaRPr lang="en-US" altLang="ko-KR" dirty="0"/>
          </a:p>
          <a:p>
            <a:r>
              <a:rPr lang="ko-KR" altLang="en-US" dirty="0"/>
              <a:t>분류 평가는 결국 </a:t>
            </a:r>
            <a:r>
              <a:rPr lang="en-US" altLang="ko-KR" dirty="0"/>
              <a:t>mis class </a:t>
            </a:r>
            <a:r>
              <a:rPr lang="ko-KR" altLang="en-US" dirty="0"/>
              <a:t>가 없는 방향으로 가야 함</a:t>
            </a:r>
            <a:r>
              <a:rPr lang="en-US" altLang="ko-KR" dirty="0"/>
              <a:t>(</a:t>
            </a:r>
            <a:r>
              <a:rPr lang="ko-KR" altLang="en-US" dirty="0"/>
              <a:t>낮은 값으로</a:t>
            </a:r>
            <a:r>
              <a:rPr lang="en-US" altLang="ko-KR" dirty="0"/>
              <a:t>..)</a:t>
            </a:r>
          </a:p>
          <a:p>
            <a:endParaRPr lang="en-US" dirty="0"/>
          </a:p>
          <a:p>
            <a:r>
              <a:rPr lang="ko-KR" altLang="en-US" dirty="0"/>
              <a:t>가장 마지막 공식은 기억할 필요가 없다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가장 마지막 공식은 주로 </a:t>
            </a:r>
            <a:r>
              <a:rPr lang="en-US" altLang="ko-KR" dirty="0"/>
              <a:t>label </a:t>
            </a:r>
            <a:r>
              <a:rPr lang="ko-KR" altLang="en-US" dirty="0"/>
              <a:t>과 </a:t>
            </a:r>
            <a:r>
              <a:rPr lang="en-US" altLang="ko-KR" dirty="0"/>
              <a:t>prediction </a:t>
            </a:r>
            <a:r>
              <a:rPr lang="ko-KR" altLang="en-US" dirty="0"/>
              <a:t>이 </a:t>
            </a:r>
            <a:r>
              <a:rPr lang="en-US" altLang="ko-KR" dirty="0"/>
              <a:t>cancel each other out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0E4AEF-94AF-604D-86EF-BEA9B6AC343B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41044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병찬</a:t>
            </a:r>
            <a:endParaRPr lang="en-US" altLang="ko-KR" dirty="0"/>
          </a:p>
          <a:p>
            <a:r>
              <a:rPr lang="ko-KR" altLang="en-US" dirty="0" err="1"/>
              <a:t>나누는거가</a:t>
            </a:r>
            <a:r>
              <a:rPr lang="ko-KR" altLang="en-US" dirty="0"/>
              <a:t> </a:t>
            </a:r>
            <a:r>
              <a:rPr lang="ko-KR" altLang="en-US" dirty="0" err="1"/>
              <a:t>이건데</a:t>
            </a:r>
            <a:r>
              <a:rPr lang="ko-KR" altLang="en-US" dirty="0"/>
              <a:t> </a:t>
            </a:r>
            <a:r>
              <a:rPr lang="en-US" dirty="0"/>
              <a:t>Max(</a:t>
            </a:r>
            <a:r>
              <a:rPr lang="en-US" dirty="0" err="1"/>
              <a:t>predie</a:t>
            </a:r>
            <a:r>
              <a:rPr lang="en-US" dirty="0"/>
              <a:t>) -&gt; </a:t>
            </a:r>
            <a:r>
              <a:rPr lang="ko-KR" altLang="en-US" dirty="0"/>
              <a:t>맥시멈 </a:t>
            </a:r>
            <a:r>
              <a:rPr lang="ko-KR" altLang="en-US" dirty="0" err="1"/>
              <a:t>파시블</a:t>
            </a:r>
            <a:r>
              <a:rPr lang="ko-KR" altLang="en-US" dirty="0"/>
              <a:t> 에러라고 이해하자</a:t>
            </a:r>
            <a:endParaRPr lang="en-US" altLang="ko-KR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0E4AEF-94AF-604D-86EF-BEA9B6AC343B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92194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카훗</a:t>
            </a:r>
            <a:r>
              <a:rPr lang="ko-KR" altLang="en-US" dirty="0"/>
              <a:t> 문제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dirty="0"/>
              <a:t>[1,2,3,4] </a:t>
            </a:r>
            <a:r>
              <a:rPr lang="ko-KR" altLang="en-US" dirty="0"/>
              <a:t>에서 </a:t>
            </a:r>
            <a:r>
              <a:rPr lang="ko-KR" altLang="en-US" dirty="0" err="1"/>
              <a:t>안되는건</a:t>
            </a:r>
            <a:r>
              <a:rPr lang="ko-KR" altLang="en-US" dirty="0"/>
              <a:t> 사이즈가 </a:t>
            </a:r>
            <a:r>
              <a:rPr lang="ko-KR" altLang="en-US" dirty="0" err="1"/>
              <a:t>다른건</a:t>
            </a:r>
            <a:r>
              <a:rPr lang="ko-KR" altLang="en-US" dirty="0"/>
              <a:t> </a:t>
            </a:r>
            <a:r>
              <a:rPr lang="en-US" altLang="ko-KR" dirty="0"/>
              <a:t>bootstrap </a:t>
            </a:r>
            <a:r>
              <a:rPr lang="ko-KR" altLang="en-US" dirty="0"/>
              <a:t>에서 </a:t>
            </a:r>
            <a:r>
              <a:rPr lang="ko-KR" altLang="en-US" dirty="0" err="1"/>
              <a:t>나올수</a:t>
            </a:r>
            <a:r>
              <a:rPr lang="ko-KR" altLang="en-US" dirty="0"/>
              <a:t> 없는 예시임 </a:t>
            </a:r>
            <a:r>
              <a:rPr lang="en-US" altLang="ko-KR" dirty="0"/>
              <a:t>[1,3,4] </a:t>
            </a:r>
            <a:r>
              <a:rPr lang="ko-KR" altLang="en-US" dirty="0"/>
              <a:t>가 </a:t>
            </a:r>
            <a:r>
              <a:rPr lang="ko-KR" altLang="en-US" dirty="0" err="1"/>
              <a:t>안되는거임</a:t>
            </a:r>
            <a:r>
              <a:rPr lang="en-US" altLang="ko-KR" dirty="0"/>
              <a:t>. </a:t>
            </a:r>
            <a:r>
              <a:rPr lang="ko-KR" altLang="en-US" dirty="0"/>
              <a:t>중복은 됨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dirty="0"/>
              <a:t>Q. Random forest is an application of </a:t>
            </a:r>
            <a:r>
              <a:rPr lang="en-US" dirty="0" err="1"/>
              <a:t>baggin</a:t>
            </a:r>
            <a:r>
              <a:rPr lang="en-US" dirty="0"/>
              <a:t>. True or False =&gt; True</a:t>
            </a:r>
          </a:p>
          <a:p>
            <a:pPr marL="228600" indent="-228600">
              <a:buAutoNum type="arabicPeriod"/>
            </a:pPr>
            <a:r>
              <a:rPr lang="en-US" dirty="0" err="1"/>
              <a:t>Adaboost</a:t>
            </a:r>
            <a:r>
              <a:rPr lang="en-US" dirty="0"/>
              <a:t> is an application of boosting =&gt; True</a:t>
            </a:r>
          </a:p>
          <a:p>
            <a:pPr marL="228600" indent="-228600">
              <a:buAutoNum type="arabicPeriod"/>
            </a:pPr>
            <a:r>
              <a:rPr lang="en-US" dirty="0"/>
              <a:t>bootstrapping is the first step of boosting =&gt; False</a:t>
            </a:r>
          </a:p>
          <a:p>
            <a:pPr marL="685800" lvl="1" indent="-228600">
              <a:buAutoNum type="arabicPeriod"/>
            </a:pPr>
            <a:r>
              <a:rPr lang="en-US" dirty="0" err="1"/>
              <a:t>Bootstrapin</a:t>
            </a:r>
            <a:r>
              <a:rPr lang="en-US" dirty="0"/>
              <a:t> is the fist stop of bagging</a:t>
            </a:r>
          </a:p>
          <a:p>
            <a:pPr marL="228600" lvl="0" indent="-228600">
              <a:buAutoNum type="arabicPeriod"/>
            </a:pPr>
            <a:r>
              <a:rPr lang="en-US" dirty="0"/>
              <a:t>A stump splits a set into two children sets:[1,1,1,2] and [1,2,2]. Calculate weighted Gini Impurity.</a:t>
            </a:r>
          </a:p>
          <a:p>
            <a:pPr marL="685800" lvl="1" indent="-228600">
              <a:buAutoNum type="arabicPeriod"/>
            </a:pPr>
            <a:r>
              <a:rPr lang="en-US" dirty="0"/>
              <a:t>Gini = 1 – sum of P^2</a:t>
            </a:r>
          </a:p>
          <a:p>
            <a:pPr marL="685800" lvl="1" indent="-228600">
              <a:buAutoNum type="arabicPeriod"/>
            </a:pPr>
            <a:r>
              <a:rPr lang="en-US" dirty="0"/>
              <a:t>0.4 </a:t>
            </a:r>
            <a:r>
              <a:rPr lang="ko-KR" altLang="en-US" dirty="0"/>
              <a:t>가 정답</a:t>
            </a:r>
            <a:endParaRPr lang="en-US" altLang="ko-KR" dirty="0"/>
          </a:p>
          <a:p>
            <a:pPr marL="685800" lvl="1" indent="-228600">
              <a:buAutoNum type="arabicPeriod"/>
            </a:pPr>
            <a:r>
              <a:rPr lang="en-US" dirty="0"/>
              <a:t>First set = 1 – ( (3/4)^2 + (1/4)^2)</a:t>
            </a:r>
          </a:p>
          <a:p>
            <a:pPr marL="685800" lvl="1" indent="-228600">
              <a:buAutoNum type="arabicPeriod"/>
            </a:pPr>
            <a:r>
              <a:rPr lang="en-US" dirty="0"/>
              <a:t>Second set = 1 – ( (1/3)^2 + (2/3)^)</a:t>
            </a:r>
          </a:p>
          <a:p>
            <a:pPr marL="685800" lvl="1" indent="-228600">
              <a:buAutoNum type="arabicPeriod"/>
            </a:pPr>
            <a:r>
              <a:rPr lang="en-US" dirty="0"/>
              <a:t>4/7 * Fist set + 3/7 * Second set</a:t>
            </a:r>
          </a:p>
          <a:p>
            <a:pPr marL="685800" lvl="1" indent="-228600">
              <a:buAutoNum type="arabicPeriod"/>
            </a:pPr>
            <a:r>
              <a:rPr lang="en-US" dirty="0"/>
              <a:t>4/7 </a:t>
            </a:r>
            <a:r>
              <a:rPr lang="ko-KR" altLang="en-US" dirty="0"/>
              <a:t>은 전체가 </a:t>
            </a:r>
            <a:r>
              <a:rPr lang="en-US" altLang="ko-KR" dirty="0"/>
              <a:t>7</a:t>
            </a:r>
            <a:r>
              <a:rPr lang="ko-KR" altLang="en-US" dirty="0"/>
              <a:t>개인데 첫번째 </a:t>
            </a:r>
            <a:r>
              <a:rPr lang="en-US" altLang="ko-KR" dirty="0"/>
              <a:t>set </a:t>
            </a:r>
            <a:r>
              <a:rPr lang="ko-KR" altLang="en-US" dirty="0"/>
              <a:t>에 </a:t>
            </a:r>
            <a:r>
              <a:rPr lang="en-US" altLang="ko-KR" dirty="0"/>
              <a:t>4</a:t>
            </a:r>
            <a:r>
              <a:rPr lang="ko-KR" altLang="en-US" dirty="0"/>
              <a:t>개가 있다는 가중치</a:t>
            </a:r>
            <a:endParaRPr lang="en-US" altLang="ko-KR" dirty="0"/>
          </a:p>
          <a:p>
            <a:pPr marL="685800" lvl="1" indent="-228600">
              <a:buAutoNum type="arabicPeriod"/>
            </a:pPr>
            <a:r>
              <a:rPr lang="en-US" dirty="0"/>
              <a:t>3/7</a:t>
            </a:r>
            <a:r>
              <a:rPr lang="ko-KR" altLang="en-US" dirty="0"/>
              <a:t>은 전체가 </a:t>
            </a:r>
            <a:r>
              <a:rPr lang="en-US" altLang="ko-KR" dirty="0"/>
              <a:t>7</a:t>
            </a:r>
            <a:r>
              <a:rPr lang="ko-KR" altLang="en-US" dirty="0"/>
              <a:t>개인데 두번째 </a:t>
            </a:r>
            <a:r>
              <a:rPr lang="en-US" altLang="ko-KR" dirty="0"/>
              <a:t>set </a:t>
            </a:r>
            <a:r>
              <a:rPr lang="ko-KR" altLang="en-US" dirty="0"/>
              <a:t>에 </a:t>
            </a:r>
            <a:r>
              <a:rPr lang="en-US" altLang="ko-KR" dirty="0"/>
              <a:t>3</a:t>
            </a:r>
            <a:r>
              <a:rPr lang="ko-KR" altLang="en-US" dirty="0"/>
              <a:t>개가 있다는 가중치</a:t>
            </a:r>
            <a:endParaRPr lang="en-US" altLang="ko-KR" dirty="0"/>
          </a:p>
          <a:p>
            <a:pPr marL="228600" lvl="0" indent="-228600">
              <a:buAutoNum type="arabicPeriod"/>
            </a:pPr>
            <a:r>
              <a:rPr lang="en-US" dirty="0"/>
              <a:t>5</a:t>
            </a:r>
            <a:r>
              <a:rPr lang="ko-KR" altLang="en-US" dirty="0"/>
              <a:t>번문제에서 </a:t>
            </a:r>
            <a:r>
              <a:rPr lang="en-US" altLang="ko-KR" dirty="0"/>
              <a:t>Variance </a:t>
            </a:r>
            <a:r>
              <a:rPr lang="ko-KR" altLang="en-US" dirty="0"/>
              <a:t>를 구하는 문제도 풀어보자</a:t>
            </a:r>
            <a:endParaRPr lang="en-US" altLang="ko-KR" dirty="0"/>
          </a:p>
          <a:p>
            <a:pPr marL="685800" lvl="1" indent="-228600">
              <a:buAutoNum type="arabicPeriod"/>
            </a:pPr>
            <a:r>
              <a:rPr lang="en-US" dirty="0"/>
              <a:t>Variance = sum of (observed – avg)^2 / </a:t>
            </a:r>
            <a:r>
              <a:rPr lang="ko-KR" altLang="en-US" dirty="0"/>
              <a:t>개수</a:t>
            </a:r>
            <a:endParaRPr lang="en-US" altLang="ko-KR" dirty="0"/>
          </a:p>
          <a:p>
            <a:pPr marL="685800" lvl="1" indent="-228600">
              <a:buAutoNum type="arabicPeriod"/>
            </a:pPr>
            <a:r>
              <a:rPr lang="en-US" altLang="ko-KR" dirty="0"/>
              <a:t>0.2 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정답</a:t>
            </a:r>
            <a:endParaRPr lang="en-US" altLang="ko-KR" dirty="0"/>
          </a:p>
          <a:p>
            <a:pPr marL="685800" lvl="1" indent="-228600">
              <a:buAutoNum type="arabicPeriod"/>
            </a:pPr>
            <a:r>
              <a:rPr lang="en-US" dirty="0"/>
              <a:t>First set = ( 3*(1-1.25)^2 + 1*(2-1.25)^2) / 4</a:t>
            </a:r>
          </a:p>
          <a:p>
            <a:pPr marL="685800" lvl="1" indent="-228600">
              <a:buAutoNum type="arabicPeriod"/>
            </a:pPr>
            <a:r>
              <a:rPr lang="en-US" dirty="0"/>
              <a:t>Second set = ( 1*(1-1.67)^2 + 2*(2-1.67)^2) / 3</a:t>
            </a: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dirty="0"/>
              <a:t>4/7 * Fist set + 3/7 * Second set</a:t>
            </a:r>
          </a:p>
          <a:p>
            <a:pPr marL="228600" lvl="0" indent="-228600">
              <a:buAutoNum type="arabicPeriod"/>
            </a:pPr>
            <a:r>
              <a:rPr lang="en-US" dirty="0"/>
              <a:t>Which</a:t>
            </a:r>
            <a:r>
              <a:rPr lang="ko-KR" altLang="en-US" dirty="0"/>
              <a:t> </a:t>
            </a:r>
            <a:r>
              <a:rPr lang="en-US" altLang="ko-KR" dirty="0"/>
              <a:t>sample</a:t>
            </a:r>
            <a:r>
              <a:rPr lang="ko-KR" altLang="en-US" dirty="0"/>
              <a:t> </a:t>
            </a:r>
            <a:r>
              <a:rPr lang="en-US" altLang="ko-KR" dirty="0"/>
              <a:t>should</a:t>
            </a:r>
            <a:r>
              <a:rPr lang="ko-KR" altLang="en-US" dirty="0"/>
              <a:t> </a:t>
            </a:r>
            <a:r>
              <a:rPr lang="en-US" altLang="ko-KR" dirty="0"/>
              <a:t>get</a:t>
            </a:r>
            <a:r>
              <a:rPr lang="ko-KR" altLang="en-US" dirty="0"/>
              <a:t> </a:t>
            </a:r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highest weight for the next round in boosting?</a:t>
            </a:r>
          </a:p>
          <a:p>
            <a:pPr marL="685800" lvl="1" indent="-228600">
              <a:buAutoNum type="arabicPeriod"/>
            </a:pPr>
            <a:r>
              <a:rPr lang="en-US" dirty="0"/>
              <a:t>Incorrectly predicted by an accurate learner. </a:t>
            </a:r>
            <a:r>
              <a:rPr lang="ko-KR" altLang="en-US" dirty="0"/>
              <a:t>가 정답</a:t>
            </a:r>
            <a:endParaRPr lang="en-US" dirty="0"/>
          </a:p>
          <a:p>
            <a:pPr marL="228600" lvl="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0E4AEF-94AF-604D-86EF-BEA9B6AC343B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60129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0E4AEF-94AF-604D-86EF-BEA9B6AC343B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70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0E4AEF-94AF-604D-86EF-BEA9B6AC343B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7215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4DEA95C3-601B-C74E-ACBD-980ED8D29E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CCF8855-B2ED-2845-9561-1986E6FF1C6E}" type="slidenum">
              <a:rPr lang="en-US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61BFAD26-52FD-DC48-9DEF-AF0D7EFAC8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6B4C421A-1955-F14E-B933-FDDF3FB638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606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0E4AEF-94AF-604D-86EF-BEA9B6AC343B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9019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병찬</a:t>
            </a:r>
            <a:endParaRPr lang="en-US" altLang="ko-KR" dirty="0"/>
          </a:p>
          <a:p>
            <a:r>
              <a:rPr lang="ko-KR" altLang="en-US" dirty="0"/>
              <a:t>엔트로피</a:t>
            </a:r>
            <a:r>
              <a:rPr lang="en-US" altLang="ko-KR" dirty="0"/>
              <a:t>, </a:t>
            </a:r>
            <a:r>
              <a:rPr lang="ko-KR" altLang="en-US" dirty="0"/>
              <a:t>지니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높다는건</a:t>
            </a:r>
            <a:r>
              <a:rPr lang="ko-KR" altLang="en-US" dirty="0"/>
              <a:t> 막 섞여 있음</a:t>
            </a:r>
            <a:r>
              <a:rPr lang="en-US" altLang="ko-KR" dirty="0"/>
              <a:t>, </a:t>
            </a:r>
            <a:r>
              <a:rPr lang="ko-KR" altLang="en-US" dirty="0"/>
              <a:t>순도가 낮다</a:t>
            </a:r>
            <a:endParaRPr lang="en-US" altLang="ko-KR" dirty="0"/>
          </a:p>
          <a:p>
            <a:r>
              <a:rPr lang="ko-KR" altLang="en-US" dirty="0"/>
              <a:t>엔트로피</a:t>
            </a:r>
            <a:r>
              <a:rPr lang="en-US" altLang="ko-KR" dirty="0"/>
              <a:t>, </a:t>
            </a:r>
            <a:r>
              <a:rPr lang="ko-KR" altLang="en-US" dirty="0"/>
              <a:t>지니</a:t>
            </a:r>
            <a:r>
              <a:rPr lang="en-US" altLang="ko-KR" dirty="0"/>
              <a:t>: </a:t>
            </a:r>
            <a:r>
              <a:rPr lang="ko-KR" altLang="en-US" dirty="0" err="1"/>
              <a:t>낮다는건</a:t>
            </a:r>
            <a:r>
              <a:rPr lang="ko-KR" altLang="en-US" dirty="0"/>
              <a:t> </a:t>
            </a:r>
            <a:r>
              <a:rPr lang="ko-KR" altLang="en-US" dirty="0" err="1"/>
              <a:t>그닥</a:t>
            </a:r>
            <a:r>
              <a:rPr lang="ko-KR" altLang="en-US" dirty="0"/>
              <a:t> 안 섞여 있음 순도가 높다</a:t>
            </a:r>
            <a:endParaRPr lang="en-US" altLang="ko-KR" dirty="0"/>
          </a:p>
          <a:p>
            <a:r>
              <a:rPr lang="en-US" altLang="ko-KR" dirty="0"/>
              <a:t>Gini </a:t>
            </a:r>
            <a:r>
              <a:rPr lang="ko-KR" altLang="en-US" dirty="0"/>
              <a:t>도 줄여야지 </a:t>
            </a:r>
            <a:r>
              <a:rPr lang="ko-KR" altLang="en-US" dirty="0" err="1"/>
              <a:t>좋은거다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데이터가 불순할수록 </a:t>
            </a:r>
            <a:r>
              <a:rPr lang="ko-KR" altLang="en-US" dirty="0" err="1"/>
              <a:t>얻을수</a:t>
            </a:r>
            <a:r>
              <a:rPr lang="ko-KR" altLang="en-US" dirty="0"/>
              <a:t> 있는 정보가 없음</a:t>
            </a:r>
            <a:r>
              <a:rPr lang="en-US" altLang="ko-KR" dirty="0"/>
              <a:t>(1</a:t>
            </a:r>
            <a:r>
              <a:rPr lang="ko-KR" altLang="en-US" dirty="0"/>
              <a:t>에 가깝다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데이터가 순수할수록 </a:t>
            </a:r>
            <a:r>
              <a:rPr lang="ko-KR" altLang="en-US" dirty="0" err="1"/>
              <a:t>얻을수</a:t>
            </a:r>
            <a:r>
              <a:rPr lang="ko-KR" altLang="en-US" dirty="0"/>
              <a:t> 있는 정보가 많음</a:t>
            </a:r>
            <a:r>
              <a:rPr lang="en-US" altLang="ko-KR" dirty="0"/>
              <a:t>(0</a:t>
            </a:r>
            <a:r>
              <a:rPr lang="ko-KR" altLang="en-US" dirty="0"/>
              <a:t>에 가깝다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지니</a:t>
            </a:r>
            <a:r>
              <a:rPr lang="en-US" altLang="ko-KR" dirty="0"/>
              <a:t>(</a:t>
            </a:r>
            <a:r>
              <a:rPr lang="ko-KR" altLang="en-US" dirty="0"/>
              <a:t>불순도</a:t>
            </a:r>
            <a:r>
              <a:rPr lang="en-US" altLang="ko-KR" dirty="0"/>
              <a:t>) </a:t>
            </a:r>
            <a:r>
              <a:rPr lang="ko-KR" altLang="en-US" dirty="0"/>
              <a:t>높을수록 데이터 분산</a:t>
            </a:r>
            <a:r>
              <a:rPr lang="en-US" altLang="ko-KR" dirty="0"/>
              <a:t>(</a:t>
            </a:r>
            <a:r>
              <a:rPr lang="ko-KR" altLang="en-US" dirty="0"/>
              <a:t>섞여</a:t>
            </a:r>
            <a:r>
              <a:rPr lang="en-US" altLang="ko-KR" dirty="0"/>
              <a:t>)</a:t>
            </a:r>
            <a:r>
              <a:rPr lang="ko-KR" altLang="en-US" dirty="0"/>
              <a:t>되어있음</a:t>
            </a:r>
            <a:endParaRPr lang="en-US" altLang="ko-KR" dirty="0"/>
          </a:p>
          <a:p>
            <a:r>
              <a:rPr lang="ko-KR" altLang="en-US" dirty="0" err="1"/>
              <a:t>낮다는건</a:t>
            </a:r>
            <a:r>
              <a:rPr lang="ko-KR" altLang="en-US" dirty="0"/>
              <a:t> 데이터 집중되어 있음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0E4AEF-94AF-604D-86EF-BEA9B6AC343B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2721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병찬</a:t>
            </a:r>
            <a:endParaRPr lang="en-US" altLang="ko-KR" dirty="0"/>
          </a:p>
          <a:p>
            <a:r>
              <a:rPr lang="ko-KR" altLang="en-US" dirty="0"/>
              <a:t>여기서도 분류문제이면 다수를 선택</a:t>
            </a:r>
            <a:endParaRPr lang="en-US" altLang="ko-KR" dirty="0"/>
          </a:p>
          <a:p>
            <a:r>
              <a:rPr lang="ko-KR" altLang="en-US" dirty="0" err="1"/>
              <a:t>리그레션</a:t>
            </a:r>
            <a:r>
              <a:rPr lang="ko-KR" altLang="en-US" dirty="0"/>
              <a:t> 문제이면 평균을 선택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0E4AEF-94AF-604D-86EF-BEA9B6AC343B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9722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병찬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결국 여기서도 트리를 평가를 해야 하는데 그걸 배운다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0E4AEF-94AF-604D-86EF-BEA9B6AC343B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1674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병찬</a:t>
            </a:r>
            <a:endParaRPr lang="en-US" altLang="ko-KR" dirty="0"/>
          </a:p>
          <a:p>
            <a:r>
              <a:rPr lang="en-US" altLang="ko-KR" dirty="0"/>
              <a:t>|T| = size of tree = number of leaf nodes, </a:t>
            </a:r>
            <a:r>
              <a:rPr lang="ko-KR" altLang="en-US" dirty="0"/>
              <a:t>사이즈 나타냄</a:t>
            </a:r>
            <a:endParaRPr lang="en-US" altLang="ko-KR" dirty="0"/>
          </a:p>
          <a:p>
            <a:r>
              <a:rPr lang="ko-KR" altLang="en-US" dirty="0"/>
              <a:t>알파</a:t>
            </a:r>
            <a:r>
              <a:rPr lang="en-US" altLang="ko-KR" dirty="0"/>
              <a:t>(a) = </a:t>
            </a:r>
            <a:r>
              <a:rPr lang="ko-KR" altLang="en-US" dirty="0"/>
              <a:t>러닝 </a:t>
            </a:r>
            <a:r>
              <a:rPr lang="ko-KR" altLang="en-US" dirty="0" err="1"/>
              <a:t>레이트랑</a:t>
            </a:r>
            <a:r>
              <a:rPr lang="ko-KR" altLang="en-US" dirty="0"/>
              <a:t> </a:t>
            </a:r>
            <a:r>
              <a:rPr lang="ko-KR" altLang="en-US" dirty="0" err="1"/>
              <a:t>비슷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0E4AEF-94AF-604D-86EF-BEA9B6AC343B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92967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0E4AEF-94AF-604D-86EF-BEA9B6AC343B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9019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2.bin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86553-DA58-3E4D-8679-EBC271FDFC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73819-C3E8-864B-B3DF-B903D52E9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FB508-0854-D040-9408-F52453AA5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7C2EC-B986-E245-81F0-5F6BDC0EB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C1126-6475-5946-A7ED-8B6F7B7BD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4A2C6-6363-9941-B187-056A2EAE433A}" type="slidenum">
              <a:rPr lang="en-GB" altLang="en-US" smtClean="0"/>
              <a:pPr/>
              <a:t>‹#›</a:t>
            </a:fld>
            <a:endParaRPr lang="en-GB" altLang="en-US"/>
          </a:p>
        </p:txBody>
      </p:sp>
      <p:graphicFrame>
        <p:nvGraphicFramePr>
          <p:cNvPr id="7" name="Object 10">
            <a:extLst>
              <a:ext uri="{FF2B5EF4-FFF2-40B4-BE49-F238E27FC236}">
                <a16:creationId xmlns:a16="http://schemas.microsoft.com/office/drawing/2014/main" id="{923946F1-4CE8-B344-A997-4A6B81043CDA}"/>
              </a:ext>
            </a:extLst>
          </p:cNvPr>
          <p:cNvGraphicFramePr>
            <a:graphicFrameLocks/>
          </p:cNvGraphicFramePr>
          <p:nvPr userDrawn="1"/>
        </p:nvGraphicFramePr>
        <p:xfrm>
          <a:off x="3886200" y="6629400"/>
          <a:ext cx="1371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076450" imgH="565150" progId="">
                  <p:embed/>
                </p:oleObj>
              </mc:Choice>
              <mc:Fallback>
                <p:oleObj r:id="rId2" imgW="2076450" imgH="565150" progId="">
                  <p:embed/>
                  <p:pic>
                    <p:nvPicPr>
                      <p:cNvPr id="4" name="Object 10">
                        <a:extLst>
                          <a:ext uri="{FF2B5EF4-FFF2-40B4-BE49-F238E27FC236}">
                            <a16:creationId xmlns:a16="http://schemas.microsoft.com/office/drawing/2014/main" id="{25D6387D-4BAC-2F4C-B059-1DC1EA870ED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6629400"/>
                        <a:ext cx="13716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0228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195AE-BC61-C648-B580-5FEDABF8A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8CBFE-C5F3-0640-80BA-C5720AC2F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54015-0A6C-8349-A6B0-C1B8D064D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9FA04-B52F-FE49-994D-C8E6FC98D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F9D8E-9F30-BC46-A0B5-4917D2CC3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D00E-798F-6B4F-8C7C-D5DEE8F2F0AD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63462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FEB7B7-3499-B045-A8C6-D00BB0B8A9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99EBE5-44B6-2A4D-81A7-F4E13E1CB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5E7FB-F2E2-D844-B6E5-B8DF28B9F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7D41E-88FE-0446-8896-58A10DE4D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DE280-7BB3-C349-8110-05E33A8D4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6A662-97BA-224B-8B3D-AEF1F1CF2990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1209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5264F-FF00-9A47-BCC6-15A40DC84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0E13C-90AD-2142-943C-876434A9A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1B202-DB94-FA49-8E16-70E91E738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B3D38-8DE5-3640-A359-73424740C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1621B-0CDF-154F-AE6E-CA0BD2BF5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16280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B597C-E1CB-9F45-8881-66D70BBA8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0671D-2C45-024C-A13A-5DD242663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B398E-19F1-794D-A2D7-AA3E7B0CE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B4861-DA1C-9543-BAF6-7FE0D9BE1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168C7-2AE0-E34B-BBB3-3A5F71BFC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5C82C-2AA7-3248-A71D-C475916ECB8F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55886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08713-8855-9547-8FCA-FFA72B66E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90E51-FF22-2242-86C3-F11E65E587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ED18D4-07FC-3E4C-97ED-4356BDA6A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5282E-5379-854E-8682-91FC61DBB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12A0D-A68A-F646-8B25-76E6AC67A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8E809F-47DD-D34E-9D11-95DA81643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58D2-0F79-FE49-B8FD-806B58208138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6275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E2273-A428-EB4C-9355-7C257D59E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A8505-A892-4D4A-8A34-D705D5B3F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737526-B7E5-CD4F-8037-108C77A299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6AE3B9-656A-1946-9917-CC84C0C1FB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F9D278-A8BA-0B4A-990C-46A4076466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C469F0-15B2-874C-B41A-3E50D19D9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AC707E-655E-4E44-89EC-BA11E3D1F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4E4163-8FB0-9C45-8243-DBFF22138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1448A-E3CD-0E4D-A714-5CDF2BD4A49A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79614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CB8F8-C259-9B49-8373-004006D4C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8C0B3-DBCF-DD48-8C3A-F29E4F245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8FC141-6EC7-EF40-808D-AE3007883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E403E5-BB69-894F-B3A9-E2F8F2FA7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1589-2B22-C149-AD37-5189C28F0CA3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19024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AFCCE7-BF36-9D47-841B-348851D55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A4A7DD-4FA6-3F42-B65A-9ED23A2DB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8380F-3606-684E-81A0-C82489380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64875-5F76-2549-91F5-0E32FA7C7D6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89032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58EC8-B53B-764C-8532-6DBE81193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4F06D-7B91-184F-809D-B1ADC8BCA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CB4778-58D2-914E-B849-B90535A4A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7EB73-4A8A-6147-9566-63B2F0194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D4ACB-5444-254B-BEE5-1505FE301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21D32-12A0-9E4C-B769-C32F58806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FE94-234E-4A48-B9AC-236E7E314CF7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15388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D539A-515C-5449-A9E0-764253CE2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779C3B-651C-6747-A49D-3D6470A9D2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F9C95D-C0B5-004D-A0F0-C87771644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0917D9-D38D-D941-B9F3-5312EC1DC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809D7-FDD2-7B48-86CA-DD09DE1CC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7BD3E-46A4-9242-992A-D5C324494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F1571-195A-1646-AC27-5FC4F1B3D9F3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72594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C1BE3E-413A-C849-96DD-3E57B57DC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5AE51F-8E33-F944-9C0B-F95562C09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16647-AD6F-F24E-89FF-61222AA2EF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39825-F8C1-204E-9E18-CFC2E9A282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475FA-71F7-3949-9D88-8BB76C45D9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A0016-D80C-A845-A9FA-36132F9B756A}" type="slidenum">
              <a:rPr lang="en-GB" altLang="en-US" smtClean="0"/>
              <a:pPr/>
              <a:t>‹#›</a:t>
            </a:fld>
            <a:endParaRPr lang="en-GB" altLang="en-US"/>
          </a:p>
        </p:txBody>
      </p:sp>
      <p:graphicFrame>
        <p:nvGraphicFramePr>
          <p:cNvPr id="7" name="Object 9">
            <a:extLst>
              <a:ext uri="{FF2B5EF4-FFF2-40B4-BE49-F238E27FC236}">
                <a16:creationId xmlns:a16="http://schemas.microsoft.com/office/drawing/2014/main" id="{E3C7A653-3E70-D146-85DE-1B03296D1039}"/>
              </a:ext>
            </a:extLst>
          </p:cNvPr>
          <p:cNvGraphicFramePr>
            <a:graphicFrameLocks/>
          </p:cNvGraphicFramePr>
          <p:nvPr userDrawn="1"/>
        </p:nvGraphicFramePr>
        <p:xfrm>
          <a:off x="3886200" y="6588125"/>
          <a:ext cx="1371600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2076450" imgH="565150" progId="">
                  <p:embed/>
                </p:oleObj>
              </mc:Choice>
              <mc:Fallback>
                <p:oleObj r:id="rId13" imgW="2076450" imgH="565150" progId="">
                  <p:embed/>
                  <p:pic>
                    <p:nvPicPr>
                      <p:cNvPr id="1031" name="Object 9">
                        <a:extLst>
                          <a:ext uri="{FF2B5EF4-FFF2-40B4-BE49-F238E27FC236}">
                            <a16:creationId xmlns:a16="http://schemas.microsoft.com/office/drawing/2014/main" id="{F474BA2C-5080-1146-BE3C-97EA5E321CC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6588125"/>
                        <a:ext cx="1371600" cy="26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Line 10">
            <a:extLst>
              <a:ext uri="{FF2B5EF4-FFF2-40B4-BE49-F238E27FC236}">
                <a16:creationId xmlns:a16="http://schemas.microsoft.com/office/drawing/2014/main" id="{5835B15C-EEDF-4E4B-95FA-2E428110E9E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19088" y="914400"/>
            <a:ext cx="8497887" cy="0"/>
          </a:xfrm>
          <a:prstGeom prst="line">
            <a:avLst/>
          </a:prstGeom>
          <a:noFill/>
          <a:ln w="57150" cmpd="thickThin">
            <a:solidFill>
              <a:srgbClr val="FBC65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90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EvpHcuJXBzh3ukYp9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EvpHcuJXBzh3ukYp9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414AA-368C-7CE3-3B54-BF8025C27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Please fill out the following form: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30FE4-F878-16F8-9CA3-528F69248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hlinkClick r:id="rId2"/>
              </a:rPr>
              <a:t>https://forms.gle/EvpHcuJXBzh3ukYp9</a:t>
            </a: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0D3FC-C0ED-8CF5-6AF1-E7BA53444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69D085-0A05-7D30-A365-CEB0D1941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7078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8B5E6-12E6-6544-96A8-AD9537BE8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pruning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23BB1A-CCFC-8543-A2C7-9A6E9FB43D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/>
                  <a:t>Splitting can stop early during building to prevent overfitting, but this stopping criterion is difficult to define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Finished trees can be pruned back into subtrees using a tree complexity penalty</a:t>
                </a:r>
              </a:p>
              <a:p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𝐸𝑟𝑟𝑜𝑟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23BB1A-CCFC-8543-A2C7-9A6E9FB43D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47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44162-66FD-5B44-9537-2ECF29237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6F15F6-816D-3B4E-B432-5B8F3CCA6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10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3795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510D3-E25C-874B-8D84-C64657FEA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85994-1B7C-EE41-B205-9F47A7738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Train multiple models</a:t>
            </a:r>
          </a:p>
          <a:p>
            <a:endParaRPr lang="en-US" sz="2800" dirty="0"/>
          </a:p>
          <a:p>
            <a:r>
              <a:rPr lang="en-US" sz="2800" dirty="0"/>
              <a:t>Predict with all trained models</a:t>
            </a:r>
          </a:p>
          <a:p>
            <a:endParaRPr lang="en-US" sz="2800" dirty="0"/>
          </a:p>
          <a:p>
            <a:r>
              <a:rPr lang="en-US" sz="2800" dirty="0"/>
              <a:t>Combine predictions to make a better final prediction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4AE56-D6FF-304D-803F-72FEA563C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F57469-BBE4-E44C-9C46-22F19F0F6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11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82597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56DEB-4D78-0247-9D2E-F2FC27E65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E3006-79B4-414D-A6BB-FA0414A37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/>
              <a:t>Stacked generalization</a:t>
            </a:r>
          </a:p>
          <a:p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Train all component models on the training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Train a combiner model that uses the output of component models as input for making a final prediction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A common application is to fit a linear regression model to learn how much to weigh each model’s prediction before summing up to make a final prediction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591A8-3F2C-424A-9E9D-C024BDD31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E2DEEC-28B9-6247-BB3E-41D35E714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12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72703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3C278-085F-0F4C-97FF-08C93F7FC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E321E-C61E-8A41-B3CF-294715C7B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Short for </a:t>
            </a:r>
            <a:r>
              <a:rPr lang="en-US" sz="2800" b="1" dirty="0"/>
              <a:t>B</a:t>
            </a:r>
            <a:r>
              <a:rPr lang="en-US" sz="2800" dirty="0"/>
              <a:t>ootstrap </a:t>
            </a:r>
            <a:r>
              <a:rPr lang="en-US" sz="2800" b="1" dirty="0"/>
              <a:t>Ag</a:t>
            </a:r>
            <a:r>
              <a:rPr lang="en-US" sz="2800" dirty="0"/>
              <a:t>gregating</a:t>
            </a:r>
          </a:p>
          <a:p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Create new training data of the </a:t>
            </a:r>
            <a:r>
              <a:rPr lang="en-US" sz="2800"/>
              <a:t>same size by </a:t>
            </a:r>
            <a:r>
              <a:rPr lang="en-US" sz="2800" dirty="0"/>
              <a:t>sampling with replacement (bootstrapping)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Fit a model with the bootstrapped dataset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Repeat to create many models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Predict using a fair voting scheme across models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31BC2-638D-F344-884D-F03282BA6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E13A9B-81E3-184A-B096-BE776CDF7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13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5129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AA991-00FB-5E4A-9A10-102EFC6C8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2B24D-66D3-3045-B74E-BCC6CF7F3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134350" cy="4530726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The true state of the distribution our data comes from is unknown, we only have a sampling of it</a:t>
            </a:r>
          </a:p>
          <a:p>
            <a:endParaRPr lang="en-US" sz="2800" dirty="0"/>
          </a:p>
          <a:p>
            <a:r>
              <a:rPr lang="en-US" sz="2800" dirty="0"/>
              <a:t>If we re-sample from our dataset</a:t>
            </a:r>
          </a:p>
          <a:p>
            <a:pPr lvl="1"/>
            <a:r>
              <a:rPr lang="en-US" sz="2500" dirty="0"/>
              <a:t>We create a sampling of a known distribution</a:t>
            </a:r>
          </a:p>
          <a:p>
            <a:pPr lvl="1"/>
            <a:r>
              <a:rPr lang="en-US" sz="2500" dirty="0"/>
              <a:t>We create a dataset with a new sampling bias</a:t>
            </a:r>
          </a:p>
          <a:p>
            <a:pPr lvl="1"/>
            <a:endParaRPr lang="en-US" sz="2500" dirty="0"/>
          </a:p>
          <a:p>
            <a:r>
              <a:rPr lang="en-US" sz="2800" dirty="0"/>
              <a:t>Ex. We sample to find average height of college students</a:t>
            </a:r>
          </a:p>
          <a:p>
            <a:pPr lvl="1"/>
            <a:r>
              <a:rPr lang="en-US" sz="2500" dirty="0"/>
              <a:t>How likely is it that the average would be different if we sampled different people?</a:t>
            </a:r>
          </a:p>
          <a:p>
            <a:pPr lvl="1"/>
            <a:r>
              <a:rPr lang="en-US" sz="2500" dirty="0"/>
              <a:t>Bootstrap with replacement to create new samplings of the same size – how variable are the averages?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EE526-0354-9B42-A5FF-F33DD290B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17231D-F8D6-4D4E-965A-C8F6E46AF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14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51743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D49CB-C6F6-3649-8819-4ED885882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B9B2E-DED8-734A-8D51-4680CCDA7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30726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Generate a bootstrapped dataset</a:t>
            </a:r>
          </a:p>
          <a:p>
            <a:pPr lvl="2"/>
            <a:r>
              <a:rPr lang="en-US" sz="2400" dirty="0"/>
              <a:t>Datapoints that don’t appear at all are “Out-of-bag” data, and can be used to evaluate tree accuracy</a:t>
            </a:r>
          </a:p>
          <a:p>
            <a:pPr marL="0" indent="0">
              <a:buNone/>
            </a:pPr>
            <a:endParaRPr lang="en-US" sz="900" dirty="0"/>
          </a:p>
          <a:p>
            <a:pPr marL="514350" indent="-514350">
              <a:buAutoNum type="arabicPeriod" startAt="2"/>
            </a:pPr>
            <a:r>
              <a:rPr lang="en-US" sz="2800" dirty="0"/>
              <a:t>Use bootstrapped data and only j out of M features to generate a decision tree</a:t>
            </a:r>
          </a:p>
          <a:p>
            <a:pPr lvl="2"/>
            <a:r>
              <a:rPr lang="en-US" sz="2400" dirty="0"/>
              <a:t>The j features are randomly selected for each tree</a:t>
            </a:r>
          </a:p>
          <a:p>
            <a:pPr lvl="2"/>
            <a:r>
              <a:rPr lang="en-US" sz="2400" dirty="0"/>
              <a:t>The value of j is a hyperparameter that can be tuned</a:t>
            </a:r>
          </a:p>
          <a:p>
            <a:pPr lvl="2"/>
            <a:endParaRPr lang="en-US" sz="800" dirty="0"/>
          </a:p>
          <a:p>
            <a:pPr marL="514350" indent="-514350">
              <a:buAutoNum type="arabicPeriod" startAt="3"/>
            </a:pPr>
            <a:r>
              <a:rPr lang="en-US" sz="2800" dirty="0"/>
              <a:t>Repeat steps 1 and 2 to add trees to your forest</a:t>
            </a:r>
          </a:p>
          <a:p>
            <a:pPr marL="514350" indent="-514350">
              <a:buAutoNum type="arabicPeriod" startAt="3"/>
            </a:pPr>
            <a:endParaRPr lang="en-US" sz="900" dirty="0"/>
          </a:p>
          <a:p>
            <a:pPr marL="514350" indent="-514350">
              <a:buAutoNum type="arabicPeriod" startAt="3"/>
            </a:pPr>
            <a:r>
              <a:rPr lang="en-US" sz="2800" dirty="0"/>
              <a:t>Predict by evaluating all trees and returning the average (regression) or majority vote (classification)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88D1B-258B-2841-864D-50479B994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D7E9CB-0517-654E-A02A-128E14C0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15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6584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3C278-085F-0F4C-97FF-08C93F7FC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E321E-C61E-8A41-B3CF-294715C7B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Train a model of the original dataset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Using the trained model’s performance</a:t>
            </a:r>
          </a:p>
          <a:p>
            <a:pPr lvl="2"/>
            <a:r>
              <a:rPr lang="en-US" sz="2400" dirty="0"/>
              <a:t>Re-weight the training datapoints so that poorly predicted datapoints are worth more</a:t>
            </a:r>
            <a:endParaRPr lang="en-US" sz="30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Train a new model using the re-weighted dataset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Repeat to create many models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Predict using a weighted voting scheme across models, where models that performed better on their training data get a bigger vote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31BC2-638D-F344-884D-F03282BA6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E13A9B-81E3-184A-B096-BE776CDF7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16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94442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3C278-085F-0F4C-97FF-08C93F7FC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AdaBoost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E321E-C61E-8A41-B3CF-294715C7B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Train a stump on the training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Using the stump’s performance</a:t>
            </a:r>
          </a:p>
          <a:p>
            <a:pPr lvl="2"/>
            <a:r>
              <a:rPr lang="en-US" sz="2400" dirty="0"/>
              <a:t>Weight the stump’s vote based on performance</a:t>
            </a:r>
          </a:p>
          <a:p>
            <a:pPr lvl="2"/>
            <a:r>
              <a:rPr lang="en-US" sz="2400" dirty="0"/>
              <a:t>Re-weight the training datapoints </a:t>
            </a:r>
          </a:p>
          <a:p>
            <a:pPr lvl="2"/>
            <a:r>
              <a:rPr lang="en-US" sz="2400" dirty="0"/>
              <a:t>Normalize sum of sample weights to one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Train a new stump using the re-weighted dataset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Repeat to add stumps to the forest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Predict using a weighted voting scheme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31BC2-638D-F344-884D-F03282BA6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E13A9B-81E3-184A-B096-BE776CDF7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17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019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48450-C773-574E-AF78-A0FD64294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Re-weighting samples for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A8A77-5088-3E4E-A066-71586B7560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For classification evaluation: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𝑇𝑜𝑡𝑎𝑙𝐸𝑟𝑟𝑜𝑟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𝑀𝑖𝑠𝑐𝑙𝑎𝑠𝑠𝑖𝑓𝑖𝑒𝑑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𝑆𝑎𝑚𝑝𝑙𝑒𝑊𝑒𝑖𝑔h𝑡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800" dirty="0"/>
              </a:p>
              <a:p>
                <a:pPr marL="0" indent="0">
                  <a:buNone/>
                </a:pPr>
                <a:r>
                  <a:rPr lang="en-US" dirty="0"/>
                  <a:t>For a classification tree: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𝑊𝑒𝑖𝑔h𝑡𝑒𝑑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𝑉𝑜𝑡𝑒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𝑇𝑜𝑡𝑎𝑙𝐸𝑟𝑟𝑜𝑟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𝑇𝑜𝑡𝑎𝑙𝐸𝑟𝑟𝑜𝑟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800" dirty="0"/>
              </a:p>
              <a:p>
                <a:pPr marL="0" indent="0">
                  <a:buNone/>
                </a:pPr>
                <a:r>
                  <a:rPr lang="en-US" dirty="0"/>
                  <a:t>For each sample:</a:t>
                </a:r>
              </a:p>
              <a:p>
                <a:pPr marL="0" indent="0">
                  <a:buNone/>
                </a:pPr>
                <a:endParaRPr lang="en-US" sz="800" dirty="0"/>
              </a:p>
              <a:p>
                <a:pPr marL="0" indent="0">
                  <a:buNone/>
                </a:pPr>
                <a:r>
                  <a:rPr lang="en-US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𝑆𝑎𝑚𝑝𝑙𝑒𝑊𝑒𝑖𝑔h𝑡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𝑁𝑒𝑤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𝑆𝑎𝑚𝑝𝑙𝑒𝑊𝑒𝑖𝑔h𝑡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𝑂𝑙𝑑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𝑊𝑒𝑖𝑔h𝑡𝑒𝑑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𝑉𝑜𝑡𝑒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𝑙𝑎𝑏𝑒𝑙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𝑝𝑟𝑒𝑑𝑖𝑐𝑡𝑖𝑜𝑛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A8A77-5088-3E4E-A066-71586B7560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  <a:blipFill>
                <a:blip r:embed="rId3"/>
                <a:stretch>
                  <a:fillRect l="-804" t="-19477" r="-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EB39A-AD44-9C4F-906C-5661AD17A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45E569-DF1C-3445-A2FF-C8D68B1AE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18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138068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2514E-7B2D-0D45-B922-0C8B09271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Re-weighting for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804E8C-CA06-FE4B-9673-6112E94ED9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981950" cy="466724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For regression evaluation: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𝑆𝑎𝑚𝑝𝑙𝑒𝐸𝑟𝑟𝑜𝑟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𝑝𝑟𝑒𝑑𝑖𝑐𝑡𝑒𝑑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𝑜𝑏𝑠𝑒𝑟𝑣𝑒𝑑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𝑝𝑟𝑒𝑑𝑖𝑐𝑡𝑒𝑑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𝑜𝑏𝑠𝑒𝑟𝑣𝑒𝑑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𝐴𝑣𝑒𝑟𝑎𝑔𝑒𝐸𝑟𝑟𝑜𝑟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𝑆𝑎𝑚𝑝𝑙𝑒𝐸𝑟𝑟𝑜𝑟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𝑆𝑎𝑚𝑝𝑙𝑒𝑊𝑒𝑖𝑔h𝑡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900" dirty="0"/>
              </a:p>
              <a:p>
                <a:pPr marL="0" indent="0">
                  <a:buNone/>
                </a:pPr>
                <a:r>
                  <a:rPr lang="en-US" dirty="0"/>
                  <a:t>For a regression tree: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𝑊𝑒𝑖𝑔h𝑡𝑒𝑑𝑉𝑜𝑡𝑒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𝐴𝑣𝑒𝑟𝑎𝑔𝑒𝐸𝑟𝑟𝑜𝑟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𝐴𝑣𝑒𝑟𝑎𝑔𝑒𝐸𝑟𝑟𝑜𝑟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900" dirty="0"/>
              </a:p>
              <a:p>
                <a:pPr marL="0" indent="0">
                  <a:buNone/>
                </a:pPr>
                <a:r>
                  <a:rPr lang="en-US" dirty="0"/>
                  <a:t>For a regression sample:</a:t>
                </a:r>
              </a:p>
              <a:p>
                <a:pPr marL="0" indent="0">
                  <a:buNone/>
                </a:pPr>
                <a:endParaRPr lang="en-US" sz="800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𝑆𝑎𝑚𝑝𝑙𝑒𝑊𝑒𝑖𝑔h𝑡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𝑁𝑒𝑤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𝑆𝑎𝑚𝑝𝑙𝑒𝑊𝑒𝑖𝑔h𝑡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𝑂𝑙𝑑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𝑊𝑒𝑖𝑔h𝑡𝑒𝑑𝑉𝑜𝑡𝑒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𝑆𝑎𝑚𝑝𝑙𝑒𝐸𝑟𝑟𝑜𝑟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804E8C-CA06-FE4B-9673-6112E94ED9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981950" cy="4667249"/>
              </a:xfrm>
              <a:blipFill>
                <a:blip r:embed="rId3"/>
                <a:stretch>
                  <a:fillRect l="-916" t="-19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31A88-34A5-4E43-814F-A534C1C8F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9495D8-3BD9-D14C-9A5A-F65D3FA7F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19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00803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4">
            <a:extLst>
              <a:ext uri="{FF2B5EF4-FFF2-40B4-BE49-F238E27FC236}">
                <a16:creationId xmlns:a16="http://schemas.microsoft.com/office/drawing/2014/main" id="{B46F057A-E786-7349-964D-12165CA79F3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04800" y="838200"/>
            <a:ext cx="8534400" cy="2209800"/>
          </a:xfrm>
        </p:spPr>
        <p:txBody>
          <a:bodyPr/>
          <a:lstStyle/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altLang="en-US" sz="3200" b="1" dirty="0"/>
              <a:t>CSE514 – Datamining</a:t>
            </a:r>
            <a:br>
              <a:rPr lang="en-US" altLang="en-US" sz="3200" b="1" dirty="0"/>
            </a:br>
            <a:r>
              <a:rPr lang="en-US" altLang="en-US" sz="3200" b="1" dirty="0"/>
              <a:t> Fall 2022</a:t>
            </a:r>
            <a:br>
              <a:rPr lang="en-US" altLang="en-US" sz="3200" b="1" dirty="0"/>
            </a:br>
            <a:br>
              <a:rPr lang="en-US" altLang="en-US" sz="3200" b="1" dirty="0"/>
            </a:br>
            <a:r>
              <a:rPr lang="en-US" altLang="en-US" sz="2800" b="1" dirty="0"/>
              <a:t>Decision Trees</a:t>
            </a:r>
            <a:endParaRPr lang="en-GB" altLang="en-US" sz="3600" dirty="0"/>
          </a:p>
        </p:txBody>
      </p:sp>
      <p:sp>
        <p:nvSpPr>
          <p:cNvPr id="5122" name="Text Box 6">
            <a:extLst>
              <a:ext uri="{FF2B5EF4-FFF2-40B4-BE49-F238E27FC236}">
                <a16:creationId xmlns:a16="http://schemas.microsoft.com/office/drawing/2014/main" id="{A2B05639-BBAF-2B4F-9D23-D89021DBBE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452813"/>
            <a:ext cx="6784975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GB" altLang="en-US" sz="2000">
                <a:latin typeface="Arial" panose="020B0604020202020204" pitchFamily="34" charset="0"/>
                <a:ea typeface="MS PGothic" panose="020B0600070205080204" pitchFamily="34" charset="-128"/>
              </a:rPr>
              <a:t>Cynthia Ma</a:t>
            </a:r>
          </a:p>
          <a:p>
            <a:pPr algn="ctr" eaLnBrk="1" hangingPunct="1"/>
            <a:endParaRPr lang="en-GB" altLang="en-US" sz="2000"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 algn="ctr" eaLnBrk="1" hangingPunct="1"/>
            <a:r>
              <a:rPr lang="en-GB" altLang="en-US" sz="2000">
                <a:latin typeface="Arial" panose="020B0604020202020204" pitchFamily="34" charset="0"/>
                <a:ea typeface="MS PGothic" panose="020B0600070205080204" pitchFamily="34" charset="-128"/>
              </a:rPr>
              <a:t>Department of Computer Science</a:t>
            </a:r>
          </a:p>
          <a:p>
            <a:pPr algn="ctr" eaLnBrk="1" hangingPunct="1"/>
            <a:r>
              <a:rPr lang="en-GB" altLang="en-US" sz="2000">
                <a:latin typeface="Arial" panose="020B0604020202020204" pitchFamily="34" charset="0"/>
                <a:ea typeface="MS PGothic" panose="020B0600070205080204" pitchFamily="34" charset="-128"/>
              </a:rPr>
              <a:t>Washington University in St. Louis</a:t>
            </a:r>
          </a:p>
          <a:p>
            <a:pPr algn="ctr" eaLnBrk="1" hangingPunct="1"/>
            <a:endParaRPr lang="en-GB" altLang="en-US" sz="2000"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 algn="ctr" eaLnBrk="1" hangingPunct="1">
              <a:spcBef>
                <a:spcPct val="30000"/>
              </a:spcBef>
            </a:pPr>
            <a:r>
              <a:rPr lang="en-GB" altLang="en-US" sz="2000">
                <a:latin typeface="Arial" panose="020B0604020202020204" pitchFamily="34" charset="0"/>
                <a:ea typeface="MS PGothic" panose="020B0600070205080204" pitchFamily="34" charset="-128"/>
              </a:rPr>
              <a:t>czma@wustl.edu</a:t>
            </a:r>
          </a:p>
          <a:p>
            <a:pPr algn="ctr" eaLnBrk="1" hangingPunct="1"/>
            <a:endParaRPr lang="en-GB" altLang="en-US" sz="2400"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 algn="ctr" eaLnBrk="1" hangingPunct="1"/>
            <a:endParaRPr lang="en-GB" altLang="en-US" i="1">
              <a:solidFill>
                <a:srgbClr val="FD3323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D004A-D6D6-D246-AC6D-3A752553A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10D84-40DB-B34D-A1E8-876B4AFEE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Components of a decision tree</a:t>
            </a:r>
          </a:p>
          <a:p>
            <a:endParaRPr lang="en-US" sz="2800" dirty="0"/>
          </a:p>
          <a:p>
            <a:r>
              <a:rPr lang="en-US" sz="2800" dirty="0"/>
              <a:t>Building a classification/regression tree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Pruning a tree to prevent overfitting</a:t>
            </a:r>
          </a:p>
          <a:p>
            <a:endParaRPr lang="en-US" sz="2800" dirty="0"/>
          </a:p>
          <a:p>
            <a:r>
              <a:rPr lang="en-US" sz="2800" dirty="0" err="1"/>
              <a:t>Ensembling</a:t>
            </a:r>
            <a:r>
              <a:rPr lang="en-US" sz="2800" dirty="0"/>
              <a:t> trees through</a:t>
            </a:r>
          </a:p>
          <a:p>
            <a:pPr lvl="1"/>
            <a:r>
              <a:rPr lang="en-US" sz="2500" dirty="0"/>
              <a:t>Random Forest</a:t>
            </a:r>
          </a:p>
          <a:p>
            <a:pPr lvl="1"/>
            <a:r>
              <a:rPr lang="en-US" sz="2500" dirty="0" err="1"/>
              <a:t>Adaboost</a:t>
            </a:r>
            <a:endParaRPr lang="en-US" sz="2500" dirty="0"/>
          </a:p>
          <a:p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38FC6-5FFF-1645-BB56-A0A5EAC6C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DB0ECC-920D-5640-8371-2670B74CA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20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05032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7C438-2D9C-5341-A5AA-87FA9B7F3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5C7D8-7349-3147-9E12-617DA0E24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Programming Assignment 2 will be released on Wednesday</a:t>
            </a:r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293D7-D807-9B49-B104-EF1D846AA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B8EC7D-581B-E44E-B5AC-237D4DA9B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21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59588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BC889-C360-BF42-808F-19B597C06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admin follow-up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D468E-DF2A-2243-9F07-67C5021F1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600950" cy="4351338"/>
          </a:xfrm>
        </p:spPr>
        <p:txBody>
          <a:bodyPr>
            <a:normAutofit/>
          </a:bodyPr>
          <a:lstStyle/>
          <a:p>
            <a:r>
              <a:rPr lang="en-US" sz="2800" dirty="0"/>
              <a:t>Grading goals:</a:t>
            </a:r>
          </a:p>
          <a:p>
            <a:pPr lvl="1"/>
            <a:r>
              <a:rPr lang="en-US" sz="2500" dirty="0"/>
              <a:t>Exam 1 CNN EC is posted </a:t>
            </a:r>
          </a:p>
          <a:p>
            <a:pPr lvl="1"/>
            <a:r>
              <a:rPr lang="en-US" sz="2500" dirty="0"/>
              <a:t>Exam 1 DM steps EC posted by Friday</a:t>
            </a:r>
          </a:p>
          <a:p>
            <a:pPr lvl="1"/>
            <a:r>
              <a:rPr lang="en-US" sz="2500" dirty="0"/>
              <a:t>Exam 1 posted by next Monday</a:t>
            </a:r>
          </a:p>
          <a:p>
            <a:pPr lvl="1"/>
            <a:r>
              <a:rPr lang="en-US" sz="2500" dirty="0"/>
              <a:t>Programming Assignment 1 posted by next Wednesday</a:t>
            </a:r>
          </a:p>
          <a:p>
            <a:pPr lvl="1"/>
            <a:endParaRPr lang="en-US" sz="2500" dirty="0"/>
          </a:p>
          <a:p>
            <a:r>
              <a:rPr lang="en-US" sz="2800" dirty="0"/>
              <a:t>Lecture recordings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26334-020D-7B46-BE26-773C23933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07782A-AF29-B74B-B1EA-1EBB796F8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962627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>
            <a:extLst>
              <a:ext uri="{FF2B5EF4-FFF2-40B4-BE49-F238E27FC236}">
                <a16:creationId xmlns:a16="http://schemas.microsoft.com/office/drawing/2014/main" id="{BCA65404-4D96-9A49-BF83-C6E3ADF285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cs typeface="Arial" panose="020B0604020202020204" pitchFamily="34" charset="0"/>
              </a:rPr>
              <a:t>Decision Tree Components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FB91A8-4F5B-F548-A546-FA42D51B6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Cynthia Ma</a:t>
            </a:r>
            <a:endParaRPr lang="en-GB" altLang="en-US" dirty="0"/>
          </a:p>
        </p:txBody>
      </p:sp>
      <p:sp>
        <p:nvSpPr>
          <p:cNvPr id="7170" name="Slide Number Placeholder 5">
            <a:extLst>
              <a:ext uri="{FF2B5EF4-FFF2-40B4-BE49-F238E27FC236}">
                <a16:creationId xmlns:a16="http://schemas.microsoft.com/office/drawing/2014/main" id="{890DBA99-4287-4843-97C6-7BAB0CE49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rgbClr val="0000CC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rgbClr val="0000CC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F09BEFD-D6A5-9C45-AEB6-7B47371158FD}" type="slidenum">
              <a:rPr lang="en-GB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GB" altLang="en-US" sz="140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A7C156F7-7E41-CC40-BE59-EC28556C6D14}"/>
                  </a:ext>
                </a:extLst>
              </p14:cNvPr>
              <p14:cNvContentPartPr/>
              <p14:nvPr/>
            </p14:nvContentPartPr>
            <p14:xfrm>
              <a:off x="7614105" y="6677355"/>
              <a:ext cx="360" cy="3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A7C156F7-7E41-CC40-BE59-EC28556C6D1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05825" y="6669075"/>
                <a:ext cx="16920" cy="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219" name="Ink 7218">
                <a:extLst>
                  <a:ext uri="{FF2B5EF4-FFF2-40B4-BE49-F238E27FC236}">
                    <a16:creationId xmlns:a16="http://schemas.microsoft.com/office/drawing/2014/main" id="{108DA090-9245-4A49-852C-CE593922A6B7}"/>
                  </a:ext>
                </a:extLst>
              </p14:cNvPr>
              <p14:cNvContentPartPr/>
              <p14:nvPr/>
            </p14:nvContentPartPr>
            <p14:xfrm>
              <a:off x="5431425" y="6780315"/>
              <a:ext cx="360" cy="360"/>
            </p14:xfrm>
          </p:contentPart>
        </mc:Choice>
        <mc:Fallback xmlns="">
          <p:pic>
            <p:nvPicPr>
              <p:cNvPr id="7219" name="Ink 7218">
                <a:extLst>
                  <a:ext uri="{FF2B5EF4-FFF2-40B4-BE49-F238E27FC236}">
                    <a16:creationId xmlns:a16="http://schemas.microsoft.com/office/drawing/2014/main" id="{108DA090-9245-4A49-852C-CE593922A6B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23145" y="6772035"/>
                <a:ext cx="16920" cy="16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135CA6C2-2D3C-5F45-B46B-7445E83174B7}"/>
              </a:ext>
            </a:extLst>
          </p:cNvPr>
          <p:cNvGrpSpPr/>
          <p:nvPr/>
        </p:nvGrpSpPr>
        <p:grpSpPr>
          <a:xfrm>
            <a:off x="2180543" y="1905000"/>
            <a:ext cx="4230370" cy="3780313"/>
            <a:chOff x="1524000" y="1905000"/>
            <a:chExt cx="4230370" cy="378031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48948E4-58D8-594D-A29C-AAD50C5BACD0}"/>
                </a:ext>
              </a:extLst>
            </p:cNvPr>
            <p:cNvSpPr/>
            <p:nvPr/>
          </p:nvSpPr>
          <p:spPr>
            <a:xfrm>
              <a:off x="2438400" y="1905000"/>
              <a:ext cx="12954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0485D436-A79F-874C-840A-AD74E12F1124}"/>
                </a:ext>
              </a:extLst>
            </p:cNvPr>
            <p:cNvSpPr/>
            <p:nvPr/>
          </p:nvSpPr>
          <p:spPr>
            <a:xfrm>
              <a:off x="1524000" y="3455193"/>
              <a:ext cx="12954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B57CE0D-2B68-F840-8570-56A1FE5DE5FF}"/>
                </a:ext>
              </a:extLst>
            </p:cNvPr>
            <p:cNvCxnSpPr>
              <a:cxnSpLocks/>
              <a:stCxn id="4" idx="2"/>
              <a:endCxn id="162" idx="0"/>
            </p:cNvCxnSpPr>
            <p:nvPr/>
          </p:nvCxnSpPr>
          <p:spPr>
            <a:xfrm flipH="1">
              <a:off x="2171700" y="2590800"/>
              <a:ext cx="914400" cy="864393"/>
            </a:xfrm>
            <a:prstGeom prst="straightConnector1">
              <a:avLst/>
            </a:prstGeom>
            <a:ln w="31750">
              <a:solidFill>
                <a:schemeClr val="accent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49616BC9-85E0-F54B-BA3F-B1CB57673ABE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3086100" y="2590800"/>
              <a:ext cx="991870" cy="858520"/>
            </a:xfrm>
            <a:prstGeom prst="straightConnector1">
              <a:avLst/>
            </a:prstGeom>
            <a:ln w="31750">
              <a:solidFill>
                <a:schemeClr val="accent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D2ACD8CD-26F8-9F45-9D60-1CBD350EE59C}"/>
                </a:ext>
              </a:extLst>
            </p:cNvPr>
            <p:cNvSpPr/>
            <p:nvPr/>
          </p:nvSpPr>
          <p:spPr>
            <a:xfrm>
              <a:off x="3467100" y="3449320"/>
              <a:ext cx="12954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6FE6A505-F851-AF48-A145-459C3C372C19}"/>
                </a:ext>
              </a:extLst>
            </p:cNvPr>
            <p:cNvCxnSpPr>
              <a:cxnSpLocks/>
              <a:stCxn id="191" idx="2"/>
            </p:cNvCxnSpPr>
            <p:nvPr/>
          </p:nvCxnSpPr>
          <p:spPr>
            <a:xfrm flipH="1">
              <a:off x="3200400" y="4135120"/>
              <a:ext cx="914400" cy="864393"/>
            </a:xfrm>
            <a:prstGeom prst="straightConnector1">
              <a:avLst/>
            </a:prstGeom>
            <a:ln w="31750">
              <a:solidFill>
                <a:schemeClr val="accent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4784AF55-537B-EC44-B0FD-062CE2AC3D1E}"/>
                </a:ext>
              </a:extLst>
            </p:cNvPr>
            <p:cNvCxnSpPr>
              <a:cxnSpLocks/>
              <a:stCxn id="191" idx="2"/>
            </p:cNvCxnSpPr>
            <p:nvPr/>
          </p:nvCxnSpPr>
          <p:spPr>
            <a:xfrm>
              <a:off x="4114800" y="4135120"/>
              <a:ext cx="991870" cy="858520"/>
            </a:xfrm>
            <a:prstGeom prst="straightConnector1">
              <a:avLst/>
            </a:prstGeom>
            <a:ln w="31750">
              <a:solidFill>
                <a:schemeClr val="accent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80F02974-CA99-2B49-B5BB-4A4F3879E2BF}"/>
                </a:ext>
              </a:extLst>
            </p:cNvPr>
            <p:cNvSpPr/>
            <p:nvPr/>
          </p:nvSpPr>
          <p:spPr>
            <a:xfrm>
              <a:off x="2515870" y="4999513"/>
              <a:ext cx="12954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A714B55D-52AA-9648-9DB8-9F748DA2CCE2}"/>
                </a:ext>
              </a:extLst>
            </p:cNvPr>
            <p:cNvSpPr/>
            <p:nvPr/>
          </p:nvSpPr>
          <p:spPr>
            <a:xfrm>
              <a:off x="4458970" y="4993640"/>
              <a:ext cx="12954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6BEEA28-E17B-6744-8241-103418F8D144}"/>
              </a:ext>
            </a:extLst>
          </p:cNvPr>
          <p:cNvSpPr txBox="1"/>
          <p:nvPr/>
        </p:nvSpPr>
        <p:spPr>
          <a:xfrm>
            <a:off x="5520188" y="1880178"/>
            <a:ext cx="1594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Root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F1BA24A-7794-9248-9879-7E74662D7BCD}"/>
              </a:ext>
            </a:extLst>
          </p:cNvPr>
          <p:cNvSpPr/>
          <p:nvPr/>
        </p:nvSpPr>
        <p:spPr>
          <a:xfrm>
            <a:off x="2713943" y="1690689"/>
            <a:ext cx="2020570" cy="112871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708FD4B7-AD8A-DB4A-BDA6-116170711500}"/>
              </a:ext>
            </a:extLst>
          </p:cNvPr>
          <p:cNvSpPr txBox="1"/>
          <p:nvPr/>
        </p:nvSpPr>
        <p:spPr>
          <a:xfrm>
            <a:off x="6973605" y="4993640"/>
            <a:ext cx="1594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Leaves</a:t>
            </a:r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13CE5F44-D94A-304F-88A0-94B481B15B62}"/>
              </a:ext>
            </a:extLst>
          </p:cNvPr>
          <p:cNvSpPr/>
          <p:nvPr/>
        </p:nvSpPr>
        <p:spPr>
          <a:xfrm>
            <a:off x="2828243" y="4812732"/>
            <a:ext cx="3859577" cy="112871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AC19C3AC-E690-3C4D-8767-50D326F7D767}"/>
              </a:ext>
            </a:extLst>
          </p:cNvPr>
          <p:cNvSpPr/>
          <p:nvPr/>
        </p:nvSpPr>
        <p:spPr>
          <a:xfrm>
            <a:off x="3094943" y="1907626"/>
            <a:ext cx="1295400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D7286279-6389-D747-8AD3-DBA13C074DEA}"/>
              </a:ext>
            </a:extLst>
          </p:cNvPr>
          <p:cNvSpPr/>
          <p:nvPr/>
        </p:nvSpPr>
        <p:spPr>
          <a:xfrm>
            <a:off x="2180543" y="3457601"/>
            <a:ext cx="1295400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51AD2730-C298-214B-99E3-F799A423B42E}"/>
              </a:ext>
            </a:extLst>
          </p:cNvPr>
          <p:cNvSpPr/>
          <p:nvPr/>
        </p:nvSpPr>
        <p:spPr>
          <a:xfrm>
            <a:off x="4123643" y="3451728"/>
            <a:ext cx="1295400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61EFFF-DE30-5C4A-BDED-288420A88628}"/>
              </a:ext>
            </a:extLst>
          </p:cNvPr>
          <p:cNvSpPr txBox="1"/>
          <p:nvPr/>
        </p:nvSpPr>
        <p:spPr>
          <a:xfrm>
            <a:off x="1075643" y="1880178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Parent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995432ED-C723-D54E-B803-12905ED4E87A}"/>
              </a:ext>
            </a:extLst>
          </p:cNvPr>
          <p:cNvSpPr txBox="1"/>
          <p:nvPr/>
        </p:nvSpPr>
        <p:spPr>
          <a:xfrm>
            <a:off x="332693" y="3545357"/>
            <a:ext cx="146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Children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191CCB42-8C1A-E94F-8DE1-108CA2F33417}"/>
              </a:ext>
            </a:extLst>
          </p:cNvPr>
          <p:cNvSpPr/>
          <p:nvPr/>
        </p:nvSpPr>
        <p:spPr>
          <a:xfrm>
            <a:off x="4122426" y="3448163"/>
            <a:ext cx="1295400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CCE5A42E-2E98-CB45-8AC1-B1A8D4B74F43}"/>
              </a:ext>
            </a:extLst>
          </p:cNvPr>
          <p:cNvSpPr/>
          <p:nvPr/>
        </p:nvSpPr>
        <p:spPr>
          <a:xfrm>
            <a:off x="3179139" y="4999513"/>
            <a:ext cx="1295400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BDD94337-E1DD-A948-BC2C-78EA6699E494}"/>
              </a:ext>
            </a:extLst>
          </p:cNvPr>
          <p:cNvSpPr/>
          <p:nvPr/>
        </p:nvSpPr>
        <p:spPr>
          <a:xfrm>
            <a:off x="5107133" y="4993640"/>
            <a:ext cx="1295400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241C8E41-A90A-B64B-B9CB-FDA07ADD476A}"/>
              </a:ext>
            </a:extLst>
          </p:cNvPr>
          <p:cNvSpPr/>
          <p:nvPr/>
        </p:nvSpPr>
        <p:spPr>
          <a:xfrm>
            <a:off x="1826166" y="3269113"/>
            <a:ext cx="2020570" cy="112871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38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3" grpId="0" animBg="1"/>
      <p:bldP spid="13" grpId="1" animBg="1"/>
      <p:bldP spid="196" grpId="0"/>
      <p:bldP spid="196" grpId="1"/>
      <p:bldP spid="212" grpId="0" animBg="1"/>
      <p:bldP spid="212" grpId="1" animBg="1"/>
      <p:bldP spid="215" grpId="0" animBg="1"/>
      <p:bldP spid="216" grpId="0" animBg="1"/>
      <p:bldP spid="219" grpId="0" animBg="1"/>
      <p:bldP spid="15" grpId="0"/>
      <p:bldP spid="222" grpId="0"/>
      <p:bldP spid="225" grpId="0" animBg="1"/>
      <p:bldP spid="232" grpId="0" animBg="1"/>
      <p:bldP spid="233" grpId="0" animBg="1"/>
      <p:bldP spid="234" grpId="0" animBg="1"/>
      <p:bldP spid="23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510D3-E25C-874B-8D84-C64657FEA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85994-1B7C-EE41-B205-9F47A7738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800" dirty="0"/>
              <a:t>Starting at the root, pick an attribute/feature to split the training data into subsets</a:t>
            </a:r>
          </a:p>
          <a:p>
            <a:pPr lvl="2"/>
            <a:r>
              <a:rPr lang="en-US" sz="2400" dirty="0"/>
              <a:t>Height &gt; 5ft, True or False</a:t>
            </a:r>
          </a:p>
          <a:p>
            <a:pPr lvl="2"/>
            <a:r>
              <a:rPr lang="en-US" sz="2400" dirty="0"/>
              <a:t>Hair = Brown, True or False</a:t>
            </a:r>
          </a:p>
          <a:p>
            <a:pPr marL="514350" indent="-514350">
              <a:buAutoNum type="arabicPeriod"/>
            </a:pPr>
            <a:endParaRPr lang="en-US" sz="2800" dirty="0"/>
          </a:p>
          <a:p>
            <a:pPr marL="514350" indent="-514350">
              <a:buAutoNum type="arabicPeriod"/>
            </a:pPr>
            <a:r>
              <a:rPr lang="en-US" sz="2800" dirty="0"/>
              <a:t>Repeat picking splits on each child node until</a:t>
            </a:r>
          </a:p>
          <a:p>
            <a:pPr lvl="2"/>
            <a:r>
              <a:rPr lang="en-US" sz="2400" dirty="0"/>
              <a:t>All data points in a subset are similar enough </a:t>
            </a:r>
          </a:p>
          <a:p>
            <a:pPr lvl="2"/>
            <a:r>
              <a:rPr lang="en-US" sz="2400" dirty="0"/>
              <a:t>There are no more features or attributes to split with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4AE56-D6FF-304D-803F-72FEA563C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F57469-BBE4-E44C-9C46-22F19F0F6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23391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3C278-085F-0F4C-97FF-08C93F7FC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8E321E-C61E-8A41-B3CF-294715C7B1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2800" dirty="0"/>
                  <a:t>For a classification tree, the goal is to increase predictability of the label as we traverse the tree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At each node, the prediction is the majority class label of the training data left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Decrease entropy, or decrease Gini Impurity</a:t>
                </a:r>
              </a:p>
              <a:p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𝐼𝑚𝑝𝑢𝑟𝑖𝑡𝑦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 1−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𝑙𝑎𝑏𝑒𝑙𝑠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𝑝𝑟𝑜𝑝𝑜𝑟𝑡𝑖𝑜𝑛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8E321E-C61E-8A41-B3CF-294715C7B1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47" t="-3198" b="-37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31BC2-638D-F344-884D-F03282BA6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E13A9B-81E3-184A-B096-BE776CDF7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80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3C278-085F-0F4C-97FF-08C93F7FC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regressor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8E321E-C61E-8A41-B3CF-294715C7B1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/>
                  <a:t>For a regression tree, the goal is to decrease prediction error of the response variable as we traverse the tree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At each node, the prediction is the average of training data left</a:t>
                </a:r>
              </a:p>
              <a:p>
                <a:r>
                  <a:rPr lang="en-US" sz="2800" dirty="0"/>
                  <a:t>Decrease Error = Decrease Variance</a:t>
                </a:r>
              </a:p>
              <a:p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𝑉𝑎𝑟𝑖𝑎𝑛𝑐𝑒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8E321E-C61E-8A41-B3CF-294715C7B1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47" t="-2326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31BC2-638D-F344-884D-F03282BA6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E13A9B-81E3-184A-B096-BE776CDF7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6663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89777-2BAC-8366-8DBE-C4034898E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a set of leaves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075F68-89F6-B552-9CDE-415424941B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/>
                  <a:t>Each leaf node can be evaluated using Gini or Variance, but how about the results of picking a new split point?</a:t>
                </a:r>
              </a:p>
              <a:p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𝐸𝑟𝑟𝑜𝑟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𝑙𝑒𝑎𝑣𝑒𝑠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𝑆𝑐𝑜𝑟𝑒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𝑆𝑖𝑧𝑒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𝑆𝑐𝑜𝑟𝑒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is Gini Impurity, Variance, </a:t>
                </a:r>
                <a:r>
                  <a:rPr lang="en-US" sz="2800" dirty="0" err="1"/>
                  <a:t>etc</a:t>
                </a:r>
                <a:r>
                  <a:rPr lang="en-US" sz="2800" dirty="0"/>
                  <a:t>…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𝑆𝑖𝑧𝑒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is the percentage of training samples in that leaf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075F68-89F6-B552-9CDE-415424941B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47" t="-2326" b="-8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4E55B-9FE3-24C1-24A9-1F36EEB8F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516507-D620-88FC-6ED1-047FDB19C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75707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3AC6D-32F8-4146-B656-4AB772EC6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BE5E8-D507-B944-A487-E89CD7470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800" dirty="0">
                <a:hlinkClick r:id="rId2"/>
              </a:rPr>
              <a:t>https://forms.gle/EvpHcuJXBzh3ukYp9</a:t>
            </a:r>
            <a:endParaRPr lang="en-US" sz="2800" dirty="0"/>
          </a:p>
          <a:p>
            <a:pPr marL="0" indent="0" algn="ctr">
              <a:buNone/>
            </a:pPr>
            <a:endParaRPr lang="en-US" dirty="0"/>
          </a:p>
          <a:p>
            <a:r>
              <a:rPr lang="en-US" sz="2800" dirty="0"/>
              <a:t>What’s the best split for predicting percentage of t-shirts that are white?</a:t>
            </a:r>
          </a:p>
          <a:p>
            <a:endParaRPr lang="en-US" sz="2800" dirty="0"/>
          </a:p>
          <a:p>
            <a:r>
              <a:rPr lang="en-US" sz="2800" dirty="0"/>
              <a:t>What’s the best split for predicting blue is liked more than red?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6BCF9-068D-C342-B1EA-FDCC51032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9F5A89-EE37-6B4F-A10A-D4D316E02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12193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32188</TotalTime>
  <Words>1364</Words>
  <Application>Microsoft Office PowerPoint</Application>
  <PresentationFormat>화면 슬라이드 쇼(4:3)</PresentationFormat>
  <Paragraphs>259</Paragraphs>
  <Slides>21</Slides>
  <Notes>14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0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Garamond</vt:lpstr>
      <vt:lpstr>Times New Roman</vt:lpstr>
      <vt:lpstr>Office Theme</vt:lpstr>
      <vt:lpstr>Please fill out the following form:</vt:lpstr>
      <vt:lpstr>CSE514 – Datamining  Fall 2022  Decision Trees</vt:lpstr>
      <vt:lpstr>Quick admin follow-up</vt:lpstr>
      <vt:lpstr>Decision Tree Components</vt:lpstr>
      <vt:lpstr>Building a Decision Tree</vt:lpstr>
      <vt:lpstr>Building a classifier</vt:lpstr>
      <vt:lpstr>Building a regressor</vt:lpstr>
      <vt:lpstr>Evaluating a set of leaves</vt:lpstr>
      <vt:lpstr>Decision Tree example</vt:lpstr>
      <vt:lpstr>Tree pruning</vt:lpstr>
      <vt:lpstr>Ensemble Learning</vt:lpstr>
      <vt:lpstr>Stacking</vt:lpstr>
      <vt:lpstr>Bagging</vt:lpstr>
      <vt:lpstr>Bootstrapping motivation</vt:lpstr>
      <vt:lpstr>Random Forest</vt:lpstr>
      <vt:lpstr>Boosting</vt:lpstr>
      <vt:lpstr>AdaBoost</vt:lpstr>
      <vt:lpstr>Re-weighting samples for classification</vt:lpstr>
      <vt:lpstr>Re-weighting for regression</vt:lpstr>
      <vt:lpstr>Review</vt:lpstr>
      <vt:lpstr>Homework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Transcriptome analysis of Alzheimer'sdisease identifies links to cardiovascular disease</dc:title>
  <dc:creator>mray</dc:creator>
  <cp:lastModifiedBy>bcgwak</cp:lastModifiedBy>
  <cp:revision>861</cp:revision>
  <dcterms:created xsi:type="dcterms:W3CDTF">2008-04-07T05:39:13Z</dcterms:created>
  <dcterms:modified xsi:type="dcterms:W3CDTF">2022-11-03T02:56:06Z</dcterms:modified>
</cp:coreProperties>
</file>