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5"/>
  </p:notesMasterIdLst>
  <p:handoutMasterIdLst>
    <p:handoutMasterId r:id="rId16"/>
  </p:handoutMasterIdLst>
  <p:sldIdLst>
    <p:sldId id="413" r:id="rId2"/>
    <p:sldId id="398" r:id="rId3"/>
    <p:sldId id="467" r:id="rId4"/>
    <p:sldId id="457" r:id="rId5"/>
    <p:sldId id="462" r:id="rId6"/>
    <p:sldId id="468" r:id="rId7"/>
    <p:sldId id="461" r:id="rId8"/>
    <p:sldId id="459" r:id="rId9"/>
    <p:sldId id="463" r:id="rId10"/>
    <p:sldId id="464" r:id="rId11"/>
    <p:sldId id="465" r:id="rId12"/>
    <p:sldId id="466" r:id="rId13"/>
    <p:sldId id="40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 autoAdjust="0"/>
    <p:restoredTop sz="89984"/>
  </p:normalViewPr>
  <p:slideViewPr>
    <p:cSldViewPr>
      <p:cViewPr varScale="1">
        <p:scale>
          <a:sx n="96" d="100"/>
          <a:sy n="96" d="100"/>
        </p:scale>
        <p:origin x="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10/26/22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2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1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C889-C360-BF42-808F-19B597C0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68E-DF2A-2243-9F07-67C5021F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Office hours on Friday</a:t>
            </a:r>
          </a:p>
          <a:p>
            <a:pPr lvl="1"/>
            <a:r>
              <a:rPr lang="en-US" sz="2200" dirty="0"/>
              <a:t>Mine (2-4pm) are canceled</a:t>
            </a:r>
          </a:p>
          <a:p>
            <a:pPr lvl="1"/>
            <a:r>
              <a:rPr lang="en-US" sz="2200" dirty="0"/>
              <a:t>TA office hour on Zoom, 11-1pm</a:t>
            </a:r>
          </a:p>
          <a:p>
            <a:endParaRPr lang="en-US" sz="2800" dirty="0"/>
          </a:p>
          <a:p>
            <a:r>
              <a:rPr lang="en-US" sz="2800" dirty="0"/>
              <a:t>Programming Assignment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6334-020D-7B46-BE26-773C239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782A-AF29-B74B-B1EA-1EBB79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26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0435-598A-0243-8079-A4F775E8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Labeling texts by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A72E-5D22-0340-B311-F602AEFF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Dataset: </a:t>
            </a:r>
          </a:p>
          <a:p>
            <a:pPr lvl="1"/>
            <a:r>
              <a:rPr lang="en-US" sz="2500" dirty="0"/>
              <a:t>10,000 stories from 10 different genres</a:t>
            </a:r>
          </a:p>
          <a:p>
            <a:pPr lvl="1"/>
            <a:r>
              <a:rPr lang="en-US" sz="2500" dirty="0"/>
              <a:t>5-10,000 words per story</a:t>
            </a:r>
          </a:p>
          <a:p>
            <a:r>
              <a:rPr lang="en-US" sz="2800" dirty="0"/>
              <a:t>Proposed model: Decision trees</a:t>
            </a:r>
          </a:p>
          <a:p>
            <a:pPr lvl="1"/>
            <a:r>
              <a:rPr lang="en-US" sz="2500" dirty="0"/>
              <a:t>Divide stories into genres based on common words</a:t>
            </a:r>
          </a:p>
          <a:p>
            <a:r>
              <a:rPr lang="en-US" sz="2800" dirty="0"/>
              <a:t>Goal: A different decision tree for each genre, classifies a story as belonging or not</a:t>
            </a:r>
          </a:p>
          <a:p>
            <a:pPr lvl="1"/>
            <a:endParaRPr lang="en-US" sz="2500" dirty="0"/>
          </a:p>
          <a:p>
            <a:r>
              <a:rPr lang="en-US" sz="2800" dirty="0"/>
              <a:t>Do we need feature selection/extraction?</a:t>
            </a:r>
          </a:p>
          <a:p>
            <a:r>
              <a:rPr lang="en-US" sz="2800" dirty="0"/>
              <a:t>What would work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6D5D-B7B4-5F47-BFD5-3A64474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46A5-6D1C-DC40-9F58-F30680F8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063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8B04-2700-FC41-AEB8-1FE2040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User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1181-56DF-5149-8BD8-E2F31DCB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Dataset: </a:t>
            </a:r>
          </a:p>
          <a:p>
            <a:pPr lvl="1"/>
            <a:r>
              <a:rPr lang="en-US" sz="2500" dirty="0"/>
              <a:t>100,000 users of a shopping platform</a:t>
            </a:r>
          </a:p>
          <a:p>
            <a:pPr lvl="1"/>
            <a:r>
              <a:rPr lang="en-US" sz="2500" dirty="0"/>
              <a:t>100 features from user profiles and browsing history</a:t>
            </a:r>
          </a:p>
          <a:p>
            <a:r>
              <a:rPr lang="en-US" sz="2800" dirty="0"/>
              <a:t>Proposed model: Clustering</a:t>
            </a:r>
          </a:p>
          <a:p>
            <a:pPr lvl="1"/>
            <a:r>
              <a:rPr lang="en-US" sz="2500" dirty="0"/>
              <a:t>Group users by similar profiles/behavior</a:t>
            </a:r>
          </a:p>
          <a:p>
            <a:r>
              <a:rPr lang="en-US" sz="2800" dirty="0"/>
              <a:t>Goal: Company would like to store less data, but still be able to cluster new users</a:t>
            </a:r>
          </a:p>
          <a:p>
            <a:pPr lvl="1"/>
            <a:endParaRPr lang="en-US" sz="2500" dirty="0"/>
          </a:p>
          <a:p>
            <a:r>
              <a:rPr lang="en-US" sz="2800" dirty="0"/>
              <a:t>Do we need feature selection/extraction?</a:t>
            </a:r>
          </a:p>
          <a:p>
            <a:r>
              <a:rPr lang="en-US" sz="2800" dirty="0"/>
              <a:t>What would work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AF37-7085-D647-B198-75ED16BC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97F1-17A8-AF49-B917-EB6562C1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8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608D-6328-AA4B-A2B0-28952EEA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Creating an 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1A78-E8D9-6D44-8416-5BC04695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Dataset:</a:t>
            </a:r>
          </a:p>
          <a:p>
            <a:pPr lvl="1"/>
            <a:r>
              <a:rPr lang="en-US" sz="2500" dirty="0"/>
              <a:t>COVID-19 statistics from 100 states/countries</a:t>
            </a:r>
          </a:p>
          <a:p>
            <a:pPr lvl="1"/>
            <a:r>
              <a:rPr lang="en-US" sz="2500" dirty="0"/>
              <a:t>Number of recorded hospitalizations, vaccinations, and deaths, each day from the past six months</a:t>
            </a:r>
          </a:p>
          <a:p>
            <a:r>
              <a:rPr lang="en-US" sz="2800" dirty="0"/>
              <a:t>Proposed model: Clustering</a:t>
            </a:r>
          </a:p>
          <a:p>
            <a:pPr lvl="1"/>
            <a:r>
              <a:rPr lang="en-US" sz="2500" dirty="0"/>
              <a:t>Group states/countries by their COVID-19 mitigation</a:t>
            </a:r>
          </a:p>
          <a:p>
            <a:r>
              <a:rPr lang="en-US" sz="2800" dirty="0"/>
              <a:t>Goal: Display an easy-to-read visual of which states/countries are handling COVID-19 well/poorly</a:t>
            </a:r>
          </a:p>
          <a:p>
            <a:endParaRPr lang="en-US" sz="2800" dirty="0"/>
          </a:p>
          <a:p>
            <a:r>
              <a:rPr lang="en-US" sz="2800" dirty="0"/>
              <a:t>Do we need feature selection/extraction?</a:t>
            </a:r>
          </a:p>
          <a:p>
            <a:r>
              <a:rPr lang="en-US" sz="2800" dirty="0"/>
              <a:t>What would work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059A-F6BD-744F-AF11-505389E0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B0A1-5075-4D4D-9C18-3BB805E8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14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Programming Assignment 2 due Nov. 30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Feature Selection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0D3-E25C-874B-8D84-C64657FE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push for less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5994-1B7C-EE41-B205-9F47A773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more feature variables</a:t>
            </a:r>
          </a:p>
          <a:p>
            <a:pPr lvl="1"/>
            <a:r>
              <a:rPr lang="en-US" sz="2400" dirty="0"/>
              <a:t>the higher the computational cost of modeling</a:t>
            </a:r>
          </a:p>
          <a:p>
            <a:pPr lvl="1"/>
            <a:r>
              <a:rPr lang="en-US" sz="2400" dirty="0"/>
              <a:t>the more samples required to fit a model</a:t>
            </a:r>
          </a:p>
          <a:p>
            <a:pPr lvl="1"/>
            <a:r>
              <a:rPr lang="en-US" sz="2400" dirty="0"/>
              <a:t>the sparser and more spread out the data becomes</a:t>
            </a:r>
          </a:p>
          <a:p>
            <a:pPr lvl="1"/>
            <a:endParaRPr lang="en-US" sz="900" dirty="0"/>
          </a:p>
          <a:p>
            <a:r>
              <a:rPr lang="en-US" sz="2800" dirty="0"/>
              <a:t>Data is expensive to collect and to store</a:t>
            </a:r>
          </a:p>
          <a:p>
            <a:endParaRPr lang="en-US" sz="900" dirty="0"/>
          </a:p>
          <a:p>
            <a:r>
              <a:rPr lang="en-US" sz="2800" dirty="0"/>
              <a:t>Not all features are important for all problems</a:t>
            </a:r>
          </a:p>
          <a:p>
            <a:pPr lvl="1"/>
            <a:r>
              <a:rPr lang="en-US" sz="2400" dirty="0"/>
              <a:t>Uninformative features can result in meaningless conclusions</a:t>
            </a:r>
          </a:p>
          <a:p>
            <a:pPr lvl="1"/>
            <a:r>
              <a:rPr lang="en-US" sz="2400" dirty="0"/>
              <a:t>Extra feature variables can result in redundancy/ambiguity</a:t>
            </a:r>
          </a:p>
          <a:p>
            <a:pPr lvl="1"/>
            <a:endParaRPr lang="en-US" sz="800" dirty="0"/>
          </a:p>
          <a:p>
            <a:r>
              <a:rPr lang="en-US" sz="2800" dirty="0"/>
              <a:t>More than two or three dimensions can’t be visualized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E56-D6FF-304D-803F-72FEA56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Cynthia Ma</a:t>
            </a:r>
            <a:endParaRPr lang="en-GB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7469-BBE4-E44C-9C46-22F19F0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267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D60-05B6-D94C-A7DC-2EB66B60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Quality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E1BA-1EB9-7148-9339-4763D786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Missing values</a:t>
            </a:r>
          </a:p>
          <a:p>
            <a:pPr lvl="1"/>
            <a:r>
              <a:rPr lang="en-US" sz="2500" dirty="0"/>
              <a:t>If a large fraction of your samples are missing data for a specific feature, just drop that feature</a:t>
            </a:r>
          </a:p>
          <a:p>
            <a:pPr lvl="1"/>
            <a:r>
              <a:rPr lang="en-US" sz="2500" dirty="0"/>
              <a:t>If a large fraction of feature values are missing for a sample, just drop that sample</a:t>
            </a:r>
          </a:p>
          <a:p>
            <a:pPr lvl="1"/>
            <a:endParaRPr lang="en-US" sz="2500" dirty="0"/>
          </a:p>
          <a:p>
            <a:r>
              <a:rPr lang="en-US" sz="2800" dirty="0"/>
              <a:t>Low variance</a:t>
            </a:r>
          </a:p>
          <a:p>
            <a:pPr lvl="1"/>
            <a:r>
              <a:rPr lang="en-US" sz="2500" dirty="0"/>
              <a:t>If a feature’s values are all the same, drop it</a:t>
            </a:r>
          </a:p>
          <a:p>
            <a:pPr lvl="1"/>
            <a:endParaRPr lang="en-US" sz="2500" dirty="0"/>
          </a:p>
          <a:p>
            <a:r>
              <a:rPr lang="en-US" sz="2800" dirty="0"/>
              <a:t>Domain expert judgement</a:t>
            </a:r>
          </a:p>
          <a:p>
            <a:pPr lvl="1"/>
            <a:r>
              <a:rPr lang="en-US" sz="2500" dirty="0"/>
              <a:t>Does the feature make sense for the problem?</a:t>
            </a:r>
          </a:p>
          <a:p>
            <a:pPr lvl="1"/>
            <a:r>
              <a:rPr lang="en-US" sz="2500" dirty="0"/>
              <a:t>Does the feature make sense for the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33A6-68AC-3F4E-9696-A8283E72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C4D1-3A55-FE42-A979-A131A170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63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933-6DB4-E242-9FF5-029A9CB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1FCE-A898-7742-8285-3AFB9DF5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Unsupervised approach</a:t>
            </a:r>
          </a:p>
          <a:p>
            <a:pPr lvl="1"/>
            <a:r>
              <a:rPr lang="en-US" sz="2500" dirty="0"/>
              <a:t>If a pair of features or more are highly informative or predictive of each other, just keeping one as a representative is sufficient</a:t>
            </a:r>
          </a:p>
          <a:p>
            <a:pPr lvl="1"/>
            <a:endParaRPr lang="en-US" sz="2500" dirty="0"/>
          </a:p>
          <a:p>
            <a:r>
              <a:rPr lang="en-US" sz="2800" dirty="0"/>
              <a:t>Supervised approach</a:t>
            </a:r>
          </a:p>
          <a:p>
            <a:pPr lvl="1"/>
            <a:r>
              <a:rPr lang="en-US" sz="2500" dirty="0"/>
              <a:t>If a feature is highly informative or predictive of the output, it’s more important</a:t>
            </a:r>
          </a:p>
          <a:p>
            <a:pPr lvl="1"/>
            <a:endParaRPr lang="en-US" sz="2500" dirty="0"/>
          </a:p>
          <a:p>
            <a:r>
              <a:rPr lang="en-US" sz="2800" dirty="0"/>
              <a:t>Scoring methods: mutual information, correlation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830-6A3C-344C-BE0C-05DB456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83E1-931F-A144-BEB2-270220C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4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ACDE-F633-7344-85F3-4E4FA23C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2C1C-E759-FD4B-B314-CCF0783E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10000" cy="4530726"/>
          </a:xfrm>
        </p:spPr>
        <p:txBody>
          <a:bodyPr>
            <a:normAutofit/>
          </a:bodyPr>
          <a:lstStyle/>
          <a:p>
            <a:r>
              <a:rPr lang="en-US" sz="2800" dirty="0"/>
              <a:t>Supervised approach</a:t>
            </a:r>
          </a:p>
          <a:p>
            <a:endParaRPr lang="en-US" sz="800" dirty="0"/>
          </a:p>
          <a:p>
            <a:r>
              <a:rPr lang="en-US" sz="2800" dirty="0"/>
              <a:t>Create models with subsets of features; select the features with the best model</a:t>
            </a:r>
          </a:p>
          <a:p>
            <a:pPr lvl="1"/>
            <a:r>
              <a:rPr lang="en-US" sz="2500" dirty="0"/>
              <a:t>Exhaustive search</a:t>
            </a:r>
          </a:p>
          <a:p>
            <a:pPr lvl="1"/>
            <a:r>
              <a:rPr lang="en-US" sz="2500" dirty="0"/>
              <a:t>Greedy Backward Feature Elimination</a:t>
            </a:r>
          </a:p>
          <a:p>
            <a:pPr lvl="1"/>
            <a:r>
              <a:rPr lang="en-US" sz="2500" dirty="0"/>
              <a:t>Greedy Forward Feature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5EAA-39B1-F84E-8502-E4459AFE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61EF-33BA-8743-8EC0-11090F76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9567A-13E8-0944-9125-D8BD770E9643}"/>
              </a:ext>
            </a:extLst>
          </p:cNvPr>
          <p:cNvSpPr txBox="1"/>
          <p:nvPr/>
        </p:nvSpPr>
        <p:spPr>
          <a:xfrm>
            <a:off x="4495800" y="1981200"/>
            <a:ext cx="4286248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228600"/>
            <a:r>
              <a:rPr lang="en-US" sz="2200" dirty="0"/>
              <a:t>Greedy Backwards pseudo-code: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Train a model on all M features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Train models on all M-1 subsets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Drop the feature whose removal resulted in the smallest decrease in performance </a:t>
            </a:r>
          </a:p>
          <a:p>
            <a:r>
              <a:rPr lang="en-US" sz="2200" dirty="0"/>
              <a:t>Repeat steps 1-3 until: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desired number of features 	or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performance degrades beyond the desired threshold</a:t>
            </a:r>
          </a:p>
        </p:txBody>
      </p:sp>
    </p:spTree>
    <p:extLst>
      <p:ext uri="{BB962C8B-B14F-4D97-AF65-F5344CB8AC3E}">
        <p14:creationId xmlns:p14="http://schemas.microsoft.com/office/powerpoint/2010/main" val="26623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2AA9-8E36-5F4C-ACF9-27A620CE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245B-DDA5-D546-BFBC-1932E410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models that intrinsically perform feature selection</a:t>
            </a:r>
          </a:p>
          <a:p>
            <a:endParaRPr lang="en-US" sz="2800" dirty="0"/>
          </a:p>
          <a:p>
            <a:r>
              <a:rPr lang="en-US" sz="2800" dirty="0"/>
              <a:t>Decision trees/Random forest </a:t>
            </a:r>
          </a:p>
          <a:p>
            <a:pPr lvl="1"/>
            <a:r>
              <a:rPr lang="en-US" sz="2500" dirty="0"/>
              <a:t>The features chosen for splitting are picked to maximize decrease in Gini Impurity or Variance</a:t>
            </a:r>
          </a:p>
          <a:p>
            <a:r>
              <a:rPr lang="en-US" sz="2800" dirty="0"/>
              <a:t>LASSO regression</a:t>
            </a:r>
          </a:p>
          <a:p>
            <a:pPr lvl="1"/>
            <a:r>
              <a:rPr lang="en-US" sz="2500" dirty="0"/>
              <a:t>The features that are least predictive will shrink to zero in response to the L1 penalty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BECE-0591-634D-B227-C10ECA6A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E94A6-78C3-0542-AEAC-A2F60221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56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F11A-D107-E148-AD28-E83F895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01AE-9687-1048-884F-DB8C142D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building of </a:t>
            </a:r>
            <a:r>
              <a:rPr lang="en-US" sz="2800" i="1" dirty="0"/>
              <a:t>derived </a:t>
            </a:r>
            <a:r>
              <a:rPr lang="en-US" sz="2800" dirty="0"/>
              <a:t>features, or the inference of </a:t>
            </a:r>
            <a:r>
              <a:rPr lang="en-US" sz="2800" i="1" dirty="0"/>
              <a:t>hidden</a:t>
            </a:r>
            <a:r>
              <a:rPr lang="en-US" sz="2800" dirty="0"/>
              <a:t> features, from an initial dataset</a:t>
            </a:r>
          </a:p>
          <a:p>
            <a:pPr lvl="1"/>
            <a:endParaRPr lang="en-US" sz="2500" dirty="0"/>
          </a:p>
          <a:p>
            <a:r>
              <a:rPr lang="en-US" sz="2800" dirty="0"/>
              <a:t>Summary of features into more compact forms</a:t>
            </a:r>
          </a:p>
          <a:p>
            <a:pPr lvl="1"/>
            <a:r>
              <a:rPr lang="en-US" sz="2500" dirty="0"/>
              <a:t>Ex. Bag-of-words </a:t>
            </a:r>
            <a:r>
              <a:rPr lang="en-US" sz="2500"/>
              <a:t>for text</a:t>
            </a:r>
            <a:endParaRPr lang="en-US" sz="2500" dirty="0"/>
          </a:p>
          <a:p>
            <a:r>
              <a:rPr lang="en-US" sz="2800" dirty="0"/>
              <a:t>Neural Network model components</a:t>
            </a:r>
          </a:p>
          <a:p>
            <a:pPr lvl="1"/>
            <a:r>
              <a:rPr lang="en-US" sz="2500" dirty="0"/>
              <a:t>Autoencoder “code” layer</a:t>
            </a:r>
          </a:p>
          <a:p>
            <a:pPr lvl="1"/>
            <a:r>
              <a:rPr lang="en-US" sz="2500" dirty="0"/>
              <a:t>CNN feature extraction filters</a:t>
            </a:r>
          </a:p>
          <a:p>
            <a:r>
              <a:rPr lang="en-US" sz="2800" dirty="0"/>
              <a:t>Projection of data onto a different feature space</a:t>
            </a:r>
          </a:p>
          <a:p>
            <a:pPr lvl="1"/>
            <a:r>
              <a:rPr lang="en-US" sz="2500" dirty="0"/>
              <a:t>Ex. PCA, SVD, NMF, t-SNE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BF17-F0B5-4E49-AD39-59AC806D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BFD9-D934-0B4D-9D92-D71DA27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42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0435-598A-0243-8079-A4F775E8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Gene expression data of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A72E-5D22-0340-B311-F602AEFF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Dataset: </a:t>
            </a:r>
          </a:p>
          <a:p>
            <a:pPr lvl="1"/>
            <a:r>
              <a:rPr lang="en-US" sz="2500" dirty="0"/>
              <a:t>1000 samples, half “positive” and half “negative”</a:t>
            </a:r>
          </a:p>
          <a:p>
            <a:pPr lvl="1"/>
            <a:r>
              <a:rPr lang="en-US" sz="2500" dirty="0"/>
              <a:t>20,000 gene expression values</a:t>
            </a:r>
          </a:p>
          <a:p>
            <a:r>
              <a:rPr lang="en-US" sz="2800" dirty="0"/>
              <a:t>Proposed model: Logistic regression</a:t>
            </a:r>
          </a:p>
          <a:p>
            <a:pPr lvl="1"/>
            <a:r>
              <a:rPr lang="en-US" sz="2500" dirty="0"/>
              <a:t>Fit coefficients for each gene </a:t>
            </a:r>
          </a:p>
          <a:p>
            <a:r>
              <a:rPr lang="en-US" sz="2800" dirty="0"/>
              <a:t>Goal: Predict probability of having the disease</a:t>
            </a:r>
          </a:p>
          <a:p>
            <a:pPr lvl="1"/>
            <a:endParaRPr lang="en-US" sz="2500" dirty="0"/>
          </a:p>
          <a:p>
            <a:r>
              <a:rPr lang="en-US" sz="2800" dirty="0"/>
              <a:t>Do we need feature selection/extraction?</a:t>
            </a:r>
          </a:p>
          <a:p>
            <a:r>
              <a:rPr lang="en-US" sz="2800" dirty="0"/>
              <a:t>What would work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6D5D-B7B4-5F47-BFD5-3A64474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46A5-6D1C-DC40-9F58-F30680F8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17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32730</TotalTime>
  <Words>737</Words>
  <Application>Microsoft Macintosh PowerPoint</Application>
  <PresentationFormat>On-screen Show (4:3)</PresentationFormat>
  <Paragraphs>146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Quick admin follow-up</vt:lpstr>
      <vt:lpstr>CSE514 – Datamining  Fall 2022  Feature Selection</vt:lpstr>
      <vt:lpstr>Why push for less data?</vt:lpstr>
      <vt:lpstr>Simple Quality filtering</vt:lpstr>
      <vt:lpstr>Filter methods</vt:lpstr>
      <vt:lpstr>Wrapper feature selection</vt:lpstr>
      <vt:lpstr>Embedded methods</vt:lpstr>
      <vt:lpstr>Feature extraction</vt:lpstr>
      <vt:lpstr>Scenario: Gene expression data of patients</vt:lpstr>
      <vt:lpstr>Scenario: Labeling texts by genre</vt:lpstr>
      <vt:lpstr>Scenario: User profiling</vt:lpstr>
      <vt:lpstr>Scenario: Creating an Infographic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889</cp:revision>
  <dcterms:created xsi:type="dcterms:W3CDTF">2008-04-07T05:39:13Z</dcterms:created>
  <dcterms:modified xsi:type="dcterms:W3CDTF">2022-10-26T18:31:52Z</dcterms:modified>
</cp:coreProperties>
</file>