
<file path=[Content_Types].xml><?xml version="1.0" encoding="utf-8"?>
<Types xmlns="http://schemas.openxmlformats.org/package/2006/content-types">
  <Default Extension="bin" ContentType="application/vnd.openxmlformats-officedocument.oleObject"/>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30" r:id="rId1"/>
  </p:sldMasterIdLst>
  <p:notesMasterIdLst>
    <p:notesMasterId r:id="rId15"/>
  </p:notesMasterIdLst>
  <p:handoutMasterIdLst>
    <p:handoutMasterId r:id="rId16"/>
  </p:handoutMasterIdLst>
  <p:sldIdLst>
    <p:sldId id="398" r:id="rId2"/>
    <p:sldId id="476" r:id="rId3"/>
    <p:sldId id="258" r:id="rId4"/>
    <p:sldId id="266" r:id="rId5"/>
    <p:sldId id="478" r:id="rId6"/>
    <p:sldId id="479" r:id="rId7"/>
    <p:sldId id="260" r:id="rId8"/>
    <p:sldId id="264" r:id="rId9"/>
    <p:sldId id="471" r:id="rId10"/>
    <p:sldId id="477" r:id="rId11"/>
    <p:sldId id="457" r:id="rId12"/>
    <p:sldId id="480" r:id="rId13"/>
    <p:sldId id="265" r:id="rId14"/>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2241" autoAdjust="0"/>
    <p:restoredTop sz="68726" autoAdjust="0"/>
  </p:normalViewPr>
  <p:slideViewPr>
    <p:cSldViewPr>
      <p:cViewPr varScale="1">
        <p:scale>
          <a:sx n="57" d="100"/>
          <a:sy n="57" d="100"/>
        </p:scale>
        <p:origin x="72" y="58"/>
      </p:cViewPr>
      <p:guideLst>
        <p:guide orient="horz" pos="2160"/>
        <p:guide pos="2880"/>
      </p:guideLst>
    </p:cSldViewPr>
  </p:slideViewPr>
  <p:outlineViewPr>
    <p:cViewPr>
      <p:scale>
        <a:sx n="33" d="100"/>
        <a:sy n="33" d="100"/>
      </p:scale>
      <p:origin x="54" y="28296"/>
    </p:cViewPr>
  </p:outlineViewPr>
  <p:notesTextViewPr>
    <p:cViewPr>
      <p:scale>
        <a:sx n="75" d="100"/>
        <a:sy n="75" d="100"/>
      </p:scale>
      <p:origin x="0" y="0"/>
    </p:cViewPr>
  </p:notesTextViewPr>
  <p:sorterViewPr>
    <p:cViewPr>
      <p:scale>
        <a:sx n="66" d="100"/>
        <a:sy n="66" d="100"/>
      </p:scale>
      <p:origin x="0" y="189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F7C8B75-CCD2-9F4D-9688-85132098356B}"/>
              </a:ext>
            </a:extLst>
          </p:cNvPr>
          <p:cNvSpPr>
            <a:spLocks noGrp="1"/>
          </p:cNvSpPr>
          <p:nvPr>
            <p:ph type="hdr" sz="quarter"/>
          </p:nvPr>
        </p:nvSpPr>
        <p:spPr>
          <a:xfrm>
            <a:off x="0" y="0"/>
            <a:ext cx="3038475" cy="465138"/>
          </a:xfrm>
          <a:prstGeom prst="rect">
            <a:avLst/>
          </a:prstGeom>
        </p:spPr>
        <p:txBody>
          <a:bodyPr vert="horz" lIns="93177" tIns="46589" rIns="93177" bIns="46589" rtlCol="0"/>
          <a:lstStyle>
            <a:lvl1pPr algn="l" eaLnBrk="1" hangingPunct="1">
              <a:defRPr sz="1200">
                <a:latin typeface="Garamond" pitchFamily="18" charset="0"/>
                <a:ea typeface="+mn-ea"/>
                <a:cs typeface="+mn-cs"/>
              </a:defRPr>
            </a:lvl1pPr>
          </a:lstStyle>
          <a:p>
            <a:pPr>
              <a:defRPr/>
            </a:pPr>
            <a:endParaRPr lang="en-US"/>
          </a:p>
        </p:txBody>
      </p:sp>
      <p:sp>
        <p:nvSpPr>
          <p:cNvPr id="3" name="Date Placeholder 2">
            <a:extLst>
              <a:ext uri="{FF2B5EF4-FFF2-40B4-BE49-F238E27FC236}">
                <a16:creationId xmlns:a16="http://schemas.microsoft.com/office/drawing/2014/main" id="{E7DE25C1-0CE2-594B-9128-B94BAF623458}"/>
              </a:ext>
            </a:extLst>
          </p:cNvPr>
          <p:cNvSpPr>
            <a:spLocks noGrp="1"/>
          </p:cNvSpPr>
          <p:nvPr>
            <p:ph type="dt" sz="quarter" idx="1"/>
          </p:nvPr>
        </p:nvSpPr>
        <p:spPr>
          <a:xfrm>
            <a:off x="3970338" y="0"/>
            <a:ext cx="3038475" cy="465138"/>
          </a:xfrm>
          <a:prstGeom prst="rect">
            <a:avLst/>
          </a:prstGeom>
        </p:spPr>
        <p:txBody>
          <a:bodyPr vert="horz" wrap="square" lIns="93177" tIns="46589" rIns="93177" bIns="46589" numCol="1" anchor="t" anchorCtr="0" compatLnSpc="1">
            <a:prstTxWarp prst="textNoShape">
              <a:avLst/>
            </a:prstTxWarp>
          </a:bodyPr>
          <a:lstStyle>
            <a:lvl1pPr algn="r" eaLnBrk="1" hangingPunct="1">
              <a:defRPr sz="1200"/>
            </a:lvl1pPr>
          </a:lstStyle>
          <a:p>
            <a:pPr>
              <a:defRPr/>
            </a:pPr>
            <a:fld id="{74A71EE9-8C53-694D-BE3F-45232A7BF4DF}" type="datetimeFigureOut">
              <a:rPr lang="en-US" altLang="en-US"/>
              <a:pPr>
                <a:defRPr/>
              </a:pPr>
              <a:t>10/31/2022</a:t>
            </a:fld>
            <a:endParaRPr lang="en-US" altLang="en-US"/>
          </a:p>
        </p:txBody>
      </p:sp>
      <p:sp>
        <p:nvSpPr>
          <p:cNvPr id="4" name="Footer Placeholder 3">
            <a:extLst>
              <a:ext uri="{FF2B5EF4-FFF2-40B4-BE49-F238E27FC236}">
                <a16:creationId xmlns:a16="http://schemas.microsoft.com/office/drawing/2014/main" id="{6E6F9178-EA90-3D45-A577-309C3B0B71E2}"/>
              </a:ext>
            </a:extLst>
          </p:cNvPr>
          <p:cNvSpPr>
            <a:spLocks noGrp="1"/>
          </p:cNvSpPr>
          <p:nvPr>
            <p:ph type="ftr" sz="quarter" idx="2"/>
          </p:nvPr>
        </p:nvSpPr>
        <p:spPr>
          <a:xfrm>
            <a:off x="0" y="8829675"/>
            <a:ext cx="3038475" cy="465138"/>
          </a:xfrm>
          <a:prstGeom prst="rect">
            <a:avLst/>
          </a:prstGeom>
        </p:spPr>
        <p:txBody>
          <a:bodyPr vert="horz" lIns="93177" tIns="46589" rIns="93177" bIns="46589" rtlCol="0" anchor="b"/>
          <a:lstStyle>
            <a:lvl1pPr algn="l" eaLnBrk="1" hangingPunct="1">
              <a:defRPr sz="1200">
                <a:latin typeface="Garamond" pitchFamily="18" charset="0"/>
                <a:ea typeface="+mn-ea"/>
                <a:cs typeface="+mn-cs"/>
              </a:defRPr>
            </a:lvl1pPr>
          </a:lstStyle>
          <a:p>
            <a:pPr>
              <a:defRPr/>
            </a:pPr>
            <a:endParaRPr lang="en-US"/>
          </a:p>
        </p:txBody>
      </p:sp>
      <p:sp>
        <p:nvSpPr>
          <p:cNvPr id="5" name="Slide Number Placeholder 4">
            <a:extLst>
              <a:ext uri="{FF2B5EF4-FFF2-40B4-BE49-F238E27FC236}">
                <a16:creationId xmlns:a16="http://schemas.microsoft.com/office/drawing/2014/main" id="{41CBC0F1-D0B5-BD4F-9541-FD2951099C77}"/>
              </a:ext>
            </a:extLst>
          </p:cNvPr>
          <p:cNvSpPr>
            <a:spLocks noGrp="1"/>
          </p:cNvSpPr>
          <p:nvPr>
            <p:ph type="sldNum" sz="quarter" idx="3"/>
          </p:nvPr>
        </p:nvSpPr>
        <p:spPr>
          <a:xfrm>
            <a:off x="3970338" y="8829675"/>
            <a:ext cx="3038475" cy="465138"/>
          </a:xfrm>
          <a:prstGeom prst="rect">
            <a:avLst/>
          </a:prstGeom>
        </p:spPr>
        <p:txBody>
          <a:bodyPr vert="horz" wrap="square" lIns="93177" tIns="46589" rIns="93177" bIns="46589" numCol="1" anchor="b" anchorCtr="0" compatLnSpc="1">
            <a:prstTxWarp prst="textNoShape">
              <a:avLst/>
            </a:prstTxWarp>
          </a:bodyPr>
          <a:lstStyle>
            <a:lvl1pPr algn="r" eaLnBrk="1" hangingPunct="1">
              <a:defRPr sz="1200"/>
            </a:lvl1pPr>
          </a:lstStyle>
          <a:p>
            <a:fld id="{50BED6C6-9250-9841-9029-2153B1568A19}" type="slidenum">
              <a:rPr lang="en-US" altLang="en-US"/>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1138" name="Rectangle 2">
            <a:extLst>
              <a:ext uri="{FF2B5EF4-FFF2-40B4-BE49-F238E27FC236}">
                <a16:creationId xmlns:a16="http://schemas.microsoft.com/office/drawing/2014/main" id="{EB22C1FD-5512-2548-9E05-C5D38EF79B58}"/>
              </a:ext>
            </a:extLst>
          </p:cNvPr>
          <p:cNvSpPr>
            <a:spLocks noGrp="1" noChangeArrowheads="1"/>
          </p:cNvSpPr>
          <p:nvPr>
            <p:ph type="hdr" sz="quarter"/>
          </p:nvPr>
        </p:nvSpPr>
        <p:spPr bwMode="auto">
          <a:xfrm>
            <a:off x="0" y="0"/>
            <a:ext cx="3038475"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eaLnBrk="1" hangingPunct="1">
              <a:defRPr sz="1200">
                <a:latin typeface="Arial" charset="0"/>
                <a:ea typeface="+mn-ea"/>
                <a:cs typeface="+mn-cs"/>
              </a:defRPr>
            </a:lvl1pPr>
          </a:lstStyle>
          <a:p>
            <a:pPr>
              <a:defRPr/>
            </a:pPr>
            <a:endParaRPr lang="en-US"/>
          </a:p>
        </p:txBody>
      </p:sp>
      <p:sp>
        <p:nvSpPr>
          <p:cNvPr id="91139" name="Rectangle 3">
            <a:extLst>
              <a:ext uri="{FF2B5EF4-FFF2-40B4-BE49-F238E27FC236}">
                <a16:creationId xmlns:a16="http://schemas.microsoft.com/office/drawing/2014/main" id="{512DD8A3-76AE-144D-8186-B034E29F4A43}"/>
              </a:ext>
            </a:extLst>
          </p:cNvPr>
          <p:cNvSpPr>
            <a:spLocks noGrp="1" noChangeArrowheads="1"/>
          </p:cNvSpPr>
          <p:nvPr>
            <p:ph type="dt" idx="1"/>
          </p:nvPr>
        </p:nvSpPr>
        <p:spPr bwMode="auto">
          <a:xfrm>
            <a:off x="3970338" y="0"/>
            <a:ext cx="3038475"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r" eaLnBrk="1" hangingPunct="1">
              <a:defRPr sz="1200">
                <a:latin typeface="Arial" charset="0"/>
                <a:ea typeface="+mn-ea"/>
                <a:cs typeface="+mn-cs"/>
              </a:defRPr>
            </a:lvl1pPr>
          </a:lstStyle>
          <a:p>
            <a:pPr>
              <a:defRPr/>
            </a:pPr>
            <a:endParaRPr lang="en-US"/>
          </a:p>
        </p:txBody>
      </p:sp>
      <p:sp>
        <p:nvSpPr>
          <p:cNvPr id="3076" name="Rectangle 4">
            <a:extLst>
              <a:ext uri="{FF2B5EF4-FFF2-40B4-BE49-F238E27FC236}">
                <a16:creationId xmlns:a16="http://schemas.microsoft.com/office/drawing/2014/main" id="{CE800154-8D5F-FD4A-B160-DF043F041985}"/>
              </a:ext>
            </a:extLst>
          </p:cNvPr>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1141" name="Rectangle 5">
            <a:extLst>
              <a:ext uri="{FF2B5EF4-FFF2-40B4-BE49-F238E27FC236}">
                <a16:creationId xmlns:a16="http://schemas.microsoft.com/office/drawing/2014/main" id="{658A8A09-FFB0-4846-8302-172A645D0E98}"/>
              </a:ext>
            </a:extLst>
          </p:cNvPr>
          <p:cNvSpPr>
            <a:spLocks noGrp="1" noChangeArrowheads="1"/>
          </p:cNvSpPr>
          <p:nvPr>
            <p:ph type="body" sz="quarter" idx="3"/>
          </p:nvPr>
        </p:nvSpPr>
        <p:spPr bwMode="auto">
          <a:xfrm>
            <a:off x="701675" y="4416425"/>
            <a:ext cx="5607050" cy="4183063"/>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1142" name="Rectangle 6">
            <a:extLst>
              <a:ext uri="{FF2B5EF4-FFF2-40B4-BE49-F238E27FC236}">
                <a16:creationId xmlns:a16="http://schemas.microsoft.com/office/drawing/2014/main" id="{0FB43148-8F75-654E-8614-9AD3ED19E69F}"/>
              </a:ext>
            </a:extLst>
          </p:cNvPr>
          <p:cNvSpPr>
            <a:spLocks noGrp="1" noChangeArrowheads="1"/>
          </p:cNvSpPr>
          <p:nvPr>
            <p:ph type="ftr" sz="quarter" idx="4"/>
          </p:nvPr>
        </p:nvSpPr>
        <p:spPr bwMode="auto">
          <a:xfrm>
            <a:off x="0" y="8829675"/>
            <a:ext cx="3038475" cy="465138"/>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eaLnBrk="1" hangingPunct="1">
              <a:defRPr sz="1200">
                <a:latin typeface="Arial" charset="0"/>
                <a:ea typeface="+mn-ea"/>
                <a:cs typeface="+mn-cs"/>
              </a:defRPr>
            </a:lvl1pPr>
          </a:lstStyle>
          <a:p>
            <a:pPr>
              <a:defRPr/>
            </a:pPr>
            <a:endParaRPr lang="en-US"/>
          </a:p>
        </p:txBody>
      </p:sp>
      <p:sp>
        <p:nvSpPr>
          <p:cNvPr id="91143" name="Rectangle 7">
            <a:extLst>
              <a:ext uri="{FF2B5EF4-FFF2-40B4-BE49-F238E27FC236}">
                <a16:creationId xmlns:a16="http://schemas.microsoft.com/office/drawing/2014/main" id="{3A301FD2-0028-BD46-878C-EE7AC00759BA}"/>
              </a:ext>
            </a:extLst>
          </p:cNvPr>
          <p:cNvSpPr>
            <a:spLocks noGrp="1" noChangeArrowheads="1"/>
          </p:cNvSpPr>
          <p:nvPr>
            <p:ph type="sldNum" sz="quarter" idx="5"/>
          </p:nvPr>
        </p:nvSpPr>
        <p:spPr bwMode="auto">
          <a:xfrm>
            <a:off x="3970338" y="8829675"/>
            <a:ext cx="3038475" cy="465138"/>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r" eaLnBrk="1" hangingPunct="1">
              <a:defRPr sz="1200">
                <a:latin typeface="Arial" panose="020B0604020202020204" pitchFamily="34" charset="0"/>
              </a:defRPr>
            </a:lvl1pPr>
          </a:lstStyle>
          <a:p>
            <a:fld id="{6F0E4AEF-94AF-604D-86EF-BEA9B6AC343B}"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S PGothic" panose="020B0600070205080204" pitchFamily="34" charset="-128"/>
        <a:cs typeface="ＭＳ Ｐゴシック" charset="0"/>
      </a:defRPr>
    </a:lvl1pPr>
    <a:lvl2pPr marL="457200" algn="l" rtl="0" eaLnBrk="0" fontAlgn="base" hangingPunct="0">
      <a:spcBef>
        <a:spcPct val="30000"/>
      </a:spcBef>
      <a:spcAft>
        <a:spcPct val="0"/>
      </a:spcAft>
      <a:defRPr sz="1200" kern="1200">
        <a:solidFill>
          <a:schemeClr val="tx1"/>
        </a:solidFill>
        <a:latin typeface="Arial" charset="0"/>
        <a:ea typeface="MS PGothic" panose="020B0600070205080204" pitchFamily="34"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MS PGothic" panose="020B0600070205080204" pitchFamily="34"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MS PGothic" panose="020B0600070205080204" pitchFamily="34"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MS PGothic" panose="020B0600070205080204" pitchFamily="34"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7">
            <a:extLst>
              <a:ext uri="{FF2B5EF4-FFF2-40B4-BE49-F238E27FC236}">
                <a16:creationId xmlns:a16="http://schemas.microsoft.com/office/drawing/2014/main" id="{7FE61810-0518-2947-8526-DB92F3A8CF6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fontAlgn="base">
              <a:spcBef>
                <a:spcPct val="0"/>
              </a:spcBef>
              <a:spcAft>
                <a:spcPct val="0"/>
              </a:spcAft>
            </a:pPr>
            <a:fld id="{AC6BED5B-A5EE-BB41-B9F7-47D2211BE77E}" type="slidenum">
              <a:rPr lang="en-US" altLang="en-US"/>
              <a:pPr fontAlgn="base">
                <a:spcBef>
                  <a:spcPct val="0"/>
                </a:spcBef>
                <a:spcAft>
                  <a:spcPct val="0"/>
                </a:spcAft>
              </a:pPr>
              <a:t>1</a:t>
            </a:fld>
            <a:endParaRPr lang="en-US" altLang="en-US"/>
          </a:p>
        </p:txBody>
      </p:sp>
      <p:sp>
        <p:nvSpPr>
          <p:cNvPr id="6146" name="Rectangle 2">
            <a:extLst>
              <a:ext uri="{FF2B5EF4-FFF2-40B4-BE49-F238E27FC236}">
                <a16:creationId xmlns:a16="http://schemas.microsoft.com/office/drawing/2014/main" id="{9551E5CA-555C-C241-8BC6-9F76908A24F4}"/>
              </a:ext>
            </a:extLst>
          </p:cNvPr>
          <p:cNvSpPr>
            <a:spLocks noGrp="1" noRot="1" noChangeAspect="1" noChangeArrowheads="1" noTextEdit="1"/>
          </p:cNvSpPr>
          <p:nvPr>
            <p:ph type="sldImg"/>
          </p:nvPr>
        </p:nvSpPr>
        <p:spPr>
          <a:ln/>
        </p:spPr>
      </p:sp>
      <p:sp>
        <p:nvSpPr>
          <p:cNvPr id="6147" name="Rectangle 3">
            <a:extLst>
              <a:ext uri="{FF2B5EF4-FFF2-40B4-BE49-F238E27FC236}">
                <a16:creationId xmlns:a16="http://schemas.microsoft.com/office/drawing/2014/main" id="{BE093985-095A-F343-AA20-2D90A34E537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a:t>병찬</a:t>
            </a:r>
            <a:r>
              <a:rPr lang="en-US" altLang="ko-KR" dirty="0"/>
              <a:t>, </a:t>
            </a:r>
          </a:p>
          <a:p>
            <a:r>
              <a:rPr lang="ko-KR" altLang="en-US" dirty="0"/>
              <a:t>또 </a:t>
            </a:r>
            <a:r>
              <a:rPr lang="ko-KR" altLang="en-US" dirty="0" err="1"/>
              <a:t>카훗</a:t>
            </a:r>
            <a:r>
              <a:rPr lang="en-US" altLang="ko-KR" dirty="0"/>
              <a:t>..</a:t>
            </a:r>
          </a:p>
          <a:p>
            <a:endParaRPr lang="ko-KR" altLang="en-US" dirty="0"/>
          </a:p>
        </p:txBody>
      </p:sp>
      <p:sp>
        <p:nvSpPr>
          <p:cNvPr id="4" name="슬라이드 번호 개체 틀 3"/>
          <p:cNvSpPr>
            <a:spLocks noGrp="1"/>
          </p:cNvSpPr>
          <p:nvPr>
            <p:ph type="sldNum" sz="quarter" idx="5"/>
          </p:nvPr>
        </p:nvSpPr>
        <p:spPr/>
        <p:txBody>
          <a:bodyPr/>
          <a:lstStyle/>
          <a:p>
            <a:fld id="{6F0E4AEF-94AF-604D-86EF-BEA9B6AC343B}" type="slidenum">
              <a:rPr lang="en-US" altLang="en-US" smtClean="0"/>
              <a:pPr/>
              <a:t>13</a:t>
            </a:fld>
            <a:endParaRPr lang="en-US" altLang="en-US"/>
          </a:p>
        </p:txBody>
      </p:sp>
    </p:spTree>
    <p:extLst>
      <p:ext uri="{BB962C8B-B14F-4D97-AF65-F5344CB8AC3E}">
        <p14:creationId xmlns:p14="http://schemas.microsoft.com/office/powerpoint/2010/main" val="42780676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F0E4AEF-94AF-604D-86EF-BEA9B6AC343B}" type="slidenum">
              <a:rPr lang="en-US" altLang="en-US" smtClean="0"/>
              <a:pPr/>
              <a:t>2</a:t>
            </a:fld>
            <a:endParaRPr lang="en-US" altLang="en-US"/>
          </a:p>
        </p:txBody>
      </p:sp>
    </p:spTree>
    <p:extLst>
      <p:ext uri="{BB962C8B-B14F-4D97-AF65-F5344CB8AC3E}">
        <p14:creationId xmlns:p14="http://schemas.microsoft.com/office/powerpoint/2010/main" val="24841634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a:t>병찬</a:t>
            </a:r>
            <a:endParaRPr lang="en-US" altLang="ko-KR" dirty="0"/>
          </a:p>
          <a:p>
            <a:r>
              <a:rPr lang="en-US" altLang="ko-KR" dirty="0"/>
              <a:t>PCA </a:t>
            </a:r>
            <a:r>
              <a:rPr lang="ko-KR" altLang="en-US" dirty="0"/>
              <a:t>에서 </a:t>
            </a:r>
            <a:r>
              <a:rPr lang="en-US" altLang="ko-KR" dirty="0"/>
              <a:t>principal component </a:t>
            </a:r>
            <a:r>
              <a:rPr lang="ko-KR" altLang="en-US" dirty="0"/>
              <a:t>는 선을 </a:t>
            </a:r>
            <a:r>
              <a:rPr lang="ko-KR" altLang="en-US" dirty="0" err="1"/>
              <a:t>뜻하는것</a:t>
            </a:r>
            <a:r>
              <a:rPr lang="ko-KR" altLang="en-US" dirty="0"/>
              <a:t> 같음</a:t>
            </a:r>
            <a:endParaRPr lang="en-US" altLang="ko-KR" dirty="0"/>
          </a:p>
          <a:p>
            <a:endParaRPr lang="en-US" altLang="ko-KR" dirty="0"/>
          </a:p>
          <a:p>
            <a:r>
              <a:rPr lang="en-US" altLang="ko-KR" dirty="0"/>
              <a:t>2</a:t>
            </a:r>
            <a:r>
              <a:rPr lang="ko-KR" altLang="en-US" dirty="0"/>
              <a:t>번 단계</a:t>
            </a:r>
            <a:r>
              <a:rPr lang="en-US" altLang="ko-KR" dirty="0"/>
              <a:t>: </a:t>
            </a:r>
            <a:r>
              <a:rPr lang="ko-KR" altLang="en-US" dirty="0"/>
              <a:t>데이터 중심을 새로운 곳으로 옮긴다</a:t>
            </a:r>
            <a:r>
              <a:rPr lang="en-US" altLang="ko-KR" dirty="0"/>
              <a:t>.</a:t>
            </a:r>
          </a:p>
          <a:p>
            <a:endParaRPr lang="en-US" altLang="ko-KR" dirty="0"/>
          </a:p>
          <a:p>
            <a:endParaRPr lang="en-US" altLang="ko-KR" dirty="0"/>
          </a:p>
          <a:p>
            <a:r>
              <a:rPr lang="ko-KR" altLang="en-US" dirty="0"/>
              <a:t>프로그래밍 숙제에서</a:t>
            </a:r>
            <a:r>
              <a:rPr lang="en-US" altLang="ko-KR" dirty="0"/>
              <a:t>…</a:t>
            </a:r>
          </a:p>
          <a:p>
            <a:r>
              <a:rPr lang="en-US" altLang="ko-KR" dirty="0" err="1"/>
              <a:t>Pca</a:t>
            </a:r>
            <a:r>
              <a:rPr lang="en-US" altLang="ko-KR" dirty="0"/>
              <a:t> </a:t>
            </a:r>
            <a:r>
              <a:rPr lang="ko-KR" altLang="en-US" dirty="0"/>
              <a:t>를 트레이닝 데이터에만 적용해라</a:t>
            </a:r>
            <a:endParaRPr lang="en-US" altLang="ko-KR" dirty="0"/>
          </a:p>
          <a:p>
            <a:r>
              <a:rPr lang="ko-KR" altLang="en-US" dirty="0"/>
              <a:t>그리고 </a:t>
            </a:r>
            <a:r>
              <a:rPr lang="en-US" altLang="ko-KR" dirty="0"/>
              <a:t>loading </a:t>
            </a:r>
            <a:r>
              <a:rPr lang="en-US" altLang="ko-KR" dirty="0" err="1"/>
              <a:t>socre</a:t>
            </a:r>
            <a:r>
              <a:rPr lang="en-US" altLang="ko-KR" dirty="0"/>
              <a:t> </a:t>
            </a:r>
            <a:r>
              <a:rPr lang="ko-KR" altLang="en-US" dirty="0"/>
              <a:t>를 관리해라</a:t>
            </a:r>
            <a:endParaRPr lang="en-US" altLang="ko-KR" dirty="0"/>
          </a:p>
          <a:p>
            <a:endParaRPr lang="en-US" altLang="ko-KR" dirty="0"/>
          </a:p>
          <a:p>
            <a:endParaRPr lang="en-US" altLang="ko-KR" dirty="0"/>
          </a:p>
          <a:p>
            <a:endParaRPr lang="en-US" altLang="ko-KR" dirty="0"/>
          </a:p>
          <a:p>
            <a:endParaRPr lang="en-US" altLang="ko-KR" dirty="0"/>
          </a:p>
          <a:p>
            <a:endParaRPr lang="en-US" altLang="ko-KR" dirty="0"/>
          </a:p>
          <a:p>
            <a:endParaRPr lang="en-US" altLang="ko-KR" dirty="0"/>
          </a:p>
          <a:p>
            <a:endParaRPr lang="en-US" altLang="ko-KR" dirty="0"/>
          </a:p>
          <a:p>
            <a:endParaRPr lang="ko-KR" altLang="en-US" dirty="0"/>
          </a:p>
        </p:txBody>
      </p:sp>
      <p:sp>
        <p:nvSpPr>
          <p:cNvPr id="4" name="슬라이드 번호 개체 틀 3"/>
          <p:cNvSpPr>
            <a:spLocks noGrp="1"/>
          </p:cNvSpPr>
          <p:nvPr>
            <p:ph type="sldNum" sz="quarter" idx="5"/>
          </p:nvPr>
        </p:nvSpPr>
        <p:spPr/>
        <p:txBody>
          <a:bodyPr/>
          <a:lstStyle/>
          <a:p>
            <a:fld id="{6F0E4AEF-94AF-604D-86EF-BEA9B6AC343B}" type="slidenum">
              <a:rPr lang="en-US" altLang="en-US" smtClean="0"/>
              <a:pPr/>
              <a:t>5</a:t>
            </a:fld>
            <a:endParaRPr lang="en-US" altLang="en-US"/>
          </a:p>
        </p:txBody>
      </p:sp>
    </p:spTree>
    <p:extLst>
      <p:ext uri="{BB962C8B-B14F-4D97-AF65-F5344CB8AC3E}">
        <p14:creationId xmlns:p14="http://schemas.microsoft.com/office/powerpoint/2010/main" val="1274602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a:t>병찬</a:t>
            </a:r>
            <a:endParaRPr lang="en-US" altLang="ko-KR" dirty="0"/>
          </a:p>
          <a:p>
            <a:r>
              <a:rPr lang="ko-KR" altLang="en-US" dirty="0"/>
              <a:t>여기서 </a:t>
            </a:r>
            <a:r>
              <a:rPr lang="en-US" altLang="ko-KR" dirty="0"/>
              <a:t>m x n </a:t>
            </a:r>
            <a:r>
              <a:rPr lang="ko-KR" altLang="en-US" dirty="0"/>
              <a:t>이야기 </a:t>
            </a:r>
            <a:r>
              <a:rPr lang="ko-KR" altLang="en-US" dirty="0" err="1"/>
              <a:t>할때에는</a:t>
            </a:r>
            <a:r>
              <a:rPr lang="ko-KR" altLang="en-US" dirty="0"/>
              <a:t> </a:t>
            </a:r>
            <a:r>
              <a:rPr lang="en-US" altLang="ko-KR" dirty="0"/>
              <a:t>PCA </a:t>
            </a:r>
            <a:r>
              <a:rPr lang="ko-KR" altLang="en-US" dirty="0" err="1"/>
              <a:t>에서랑</a:t>
            </a:r>
            <a:r>
              <a:rPr lang="ko-KR" altLang="en-US" dirty="0"/>
              <a:t> 반대이다</a:t>
            </a:r>
            <a:r>
              <a:rPr lang="en-US" altLang="ko-KR" dirty="0"/>
              <a:t>. </a:t>
            </a:r>
            <a:r>
              <a:rPr lang="ko-KR" altLang="en-US" dirty="0"/>
              <a:t>한번 잘 생각해보자</a:t>
            </a:r>
            <a:r>
              <a:rPr lang="en-US" altLang="ko-KR" dirty="0"/>
              <a:t>.</a:t>
            </a:r>
          </a:p>
          <a:p>
            <a:endParaRPr lang="ko-KR" altLang="en-US" dirty="0"/>
          </a:p>
        </p:txBody>
      </p:sp>
      <p:sp>
        <p:nvSpPr>
          <p:cNvPr id="4" name="슬라이드 번호 개체 틀 3"/>
          <p:cNvSpPr>
            <a:spLocks noGrp="1"/>
          </p:cNvSpPr>
          <p:nvPr>
            <p:ph type="sldNum" sz="quarter" idx="5"/>
          </p:nvPr>
        </p:nvSpPr>
        <p:spPr/>
        <p:txBody>
          <a:bodyPr/>
          <a:lstStyle/>
          <a:p>
            <a:fld id="{6F0E4AEF-94AF-604D-86EF-BEA9B6AC343B}" type="slidenum">
              <a:rPr lang="en-US" altLang="en-US" smtClean="0"/>
              <a:pPr/>
              <a:t>6</a:t>
            </a:fld>
            <a:endParaRPr lang="en-US" altLang="en-US"/>
          </a:p>
        </p:txBody>
      </p:sp>
    </p:spTree>
    <p:extLst>
      <p:ext uri="{BB962C8B-B14F-4D97-AF65-F5344CB8AC3E}">
        <p14:creationId xmlns:p14="http://schemas.microsoft.com/office/powerpoint/2010/main" val="21826424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a:t>병찬</a:t>
            </a:r>
            <a:r>
              <a:rPr lang="en-US" altLang="ko-KR" dirty="0"/>
              <a:t>,</a:t>
            </a:r>
          </a:p>
          <a:p>
            <a:r>
              <a:rPr lang="ko-KR" altLang="en-US" dirty="0"/>
              <a:t>여기서 </a:t>
            </a:r>
            <a:r>
              <a:rPr lang="ko-KR" altLang="en-US" dirty="0" err="1"/>
              <a:t>부터는</a:t>
            </a:r>
            <a:r>
              <a:rPr lang="ko-KR" altLang="en-US" dirty="0"/>
              <a:t> 개념만 알면 된다</a:t>
            </a:r>
            <a:r>
              <a:rPr lang="en-US" altLang="ko-KR" dirty="0"/>
              <a:t>. </a:t>
            </a:r>
          </a:p>
          <a:p>
            <a:r>
              <a:rPr lang="ko-KR" altLang="en-US" dirty="0" err="1"/>
              <a:t>프로그램짜는걸</a:t>
            </a:r>
            <a:r>
              <a:rPr lang="ko-KR" altLang="en-US" dirty="0"/>
              <a:t> </a:t>
            </a:r>
            <a:r>
              <a:rPr lang="ko-KR" altLang="en-US" dirty="0" err="1"/>
              <a:t>기대하는건</a:t>
            </a:r>
            <a:r>
              <a:rPr lang="ko-KR" altLang="en-US" dirty="0"/>
              <a:t> 아니다</a:t>
            </a:r>
            <a:r>
              <a:rPr lang="en-US" altLang="ko-KR" dirty="0"/>
              <a:t>.</a:t>
            </a:r>
            <a:endParaRPr lang="ko-KR" altLang="en-US" dirty="0"/>
          </a:p>
        </p:txBody>
      </p:sp>
      <p:sp>
        <p:nvSpPr>
          <p:cNvPr id="4" name="슬라이드 번호 개체 틀 3"/>
          <p:cNvSpPr>
            <a:spLocks noGrp="1"/>
          </p:cNvSpPr>
          <p:nvPr>
            <p:ph type="sldNum" sz="quarter" idx="5"/>
          </p:nvPr>
        </p:nvSpPr>
        <p:spPr/>
        <p:txBody>
          <a:bodyPr/>
          <a:lstStyle/>
          <a:p>
            <a:fld id="{6F0E4AEF-94AF-604D-86EF-BEA9B6AC343B}" type="slidenum">
              <a:rPr lang="en-US" altLang="en-US" smtClean="0"/>
              <a:pPr/>
              <a:t>7</a:t>
            </a:fld>
            <a:endParaRPr lang="en-US" altLang="en-US"/>
          </a:p>
        </p:txBody>
      </p:sp>
    </p:spTree>
    <p:extLst>
      <p:ext uri="{BB962C8B-B14F-4D97-AF65-F5344CB8AC3E}">
        <p14:creationId xmlns:p14="http://schemas.microsoft.com/office/powerpoint/2010/main" val="7501297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a:t>병찬</a:t>
            </a:r>
            <a:endParaRPr lang="en-US" altLang="ko-KR" dirty="0"/>
          </a:p>
          <a:p>
            <a:r>
              <a:rPr lang="ko-KR" altLang="en-US" dirty="0"/>
              <a:t>왼쪽 </a:t>
            </a:r>
            <a:r>
              <a:rPr lang="en-US" altLang="ko-KR" dirty="0" err="1"/>
              <a:t>pca</a:t>
            </a:r>
            <a:r>
              <a:rPr lang="en-US" altLang="ko-KR" dirty="0"/>
              <a:t> </a:t>
            </a:r>
            <a:r>
              <a:rPr lang="ko-KR" altLang="en-US" dirty="0"/>
              <a:t>의 첫번째는 거의 원본 그림이랑 같다</a:t>
            </a:r>
            <a:r>
              <a:rPr lang="en-US" altLang="ko-KR" dirty="0"/>
              <a:t>. </a:t>
            </a:r>
            <a:r>
              <a:rPr lang="ko-KR" altLang="en-US" dirty="0"/>
              <a:t>왜냐하면 거의 모든 특징을 다 가져가기 때문에</a:t>
            </a:r>
            <a:r>
              <a:rPr lang="en-US" altLang="ko-KR" dirty="0"/>
              <a:t>.</a:t>
            </a:r>
          </a:p>
          <a:p>
            <a:r>
              <a:rPr lang="ko-KR" altLang="en-US" dirty="0"/>
              <a:t>오른쪽은 </a:t>
            </a:r>
            <a:r>
              <a:rPr lang="en-US" altLang="ko-KR" dirty="0"/>
              <a:t>additive </a:t>
            </a:r>
            <a:r>
              <a:rPr lang="ko-KR" altLang="en-US" dirty="0"/>
              <a:t>한 결과만 </a:t>
            </a:r>
            <a:r>
              <a:rPr lang="ko-KR" altLang="en-US" dirty="0" err="1"/>
              <a:t>가져가는거다</a:t>
            </a:r>
            <a:r>
              <a:rPr lang="en-US" altLang="ko-KR" dirty="0"/>
              <a:t>.</a:t>
            </a:r>
          </a:p>
          <a:p>
            <a:endParaRPr lang="ko-KR" altLang="en-US" dirty="0"/>
          </a:p>
        </p:txBody>
      </p:sp>
      <p:sp>
        <p:nvSpPr>
          <p:cNvPr id="4" name="슬라이드 번호 개체 틀 3"/>
          <p:cNvSpPr>
            <a:spLocks noGrp="1"/>
          </p:cNvSpPr>
          <p:nvPr>
            <p:ph type="sldNum" sz="quarter" idx="5"/>
          </p:nvPr>
        </p:nvSpPr>
        <p:spPr/>
        <p:txBody>
          <a:bodyPr/>
          <a:lstStyle/>
          <a:p>
            <a:fld id="{6F0E4AEF-94AF-604D-86EF-BEA9B6AC343B}" type="slidenum">
              <a:rPr lang="en-US" altLang="en-US" smtClean="0"/>
              <a:pPr/>
              <a:t>8</a:t>
            </a:fld>
            <a:endParaRPr lang="en-US" altLang="en-US"/>
          </a:p>
        </p:txBody>
      </p:sp>
    </p:spTree>
    <p:extLst>
      <p:ext uri="{BB962C8B-B14F-4D97-AF65-F5344CB8AC3E}">
        <p14:creationId xmlns:p14="http://schemas.microsoft.com/office/powerpoint/2010/main" val="40307491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a:t>병찬</a:t>
            </a:r>
            <a:r>
              <a:rPr lang="en-US" altLang="ko-KR" dirty="0"/>
              <a:t>,</a:t>
            </a:r>
          </a:p>
          <a:p>
            <a:r>
              <a:rPr lang="en-US" altLang="ko-KR" dirty="0"/>
              <a:t>LDA…</a:t>
            </a:r>
          </a:p>
          <a:p>
            <a:endParaRPr lang="en-US" altLang="ko-KR" dirty="0"/>
          </a:p>
          <a:p>
            <a:r>
              <a:rPr lang="ko-KR" altLang="en-US" dirty="0"/>
              <a:t>오른쪽 </a:t>
            </a:r>
            <a:r>
              <a:rPr lang="ko-KR" altLang="en-US" dirty="0" err="1"/>
              <a:t>처럼</a:t>
            </a:r>
            <a:r>
              <a:rPr lang="ko-KR" altLang="en-US" dirty="0"/>
              <a:t> 하면 </a:t>
            </a:r>
            <a:r>
              <a:rPr lang="en-US" altLang="ko-KR" dirty="0"/>
              <a:t>separability </a:t>
            </a:r>
            <a:r>
              <a:rPr lang="ko-KR" altLang="en-US" dirty="0"/>
              <a:t>가 높아짐</a:t>
            </a:r>
            <a:r>
              <a:rPr lang="en-US" altLang="ko-KR" dirty="0"/>
              <a:t>. </a:t>
            </a:r>
            <a:r>
              <a:rPr lang="ko-KR" altLang="en-US" dirty="0"/>
              <a:t>당연한 이야기 </a:t>
            </a:r>
            <a:r>
              <a:rPr lang="en-US" altLang="ko-KR" dirty="0"/>
              <a:t>-_-..</a:t>
            </a:r>
          </a:p>
          <a:p>
            <a:endParaRPr lang="ko-KR" altLang="en-US" dirty="0"/>
          </a:p>
        </p:txBody>
      </p:sp>
      <p:sp>
        <p:nvSpPr>
          <p:cNvPr id="4" name="슬라이드 번호 개체 틀 3"/>
          <p:cNvSpPr>
            <a:spLocks noGrp="1"/>
          </p:cNvSpPr>
          <p:nvPr>
            <p:ph type="sldNum" sz="quarter" idx="5"/>
          </p:nvPr>
        </p:nvSpPr>
        <p:spPr/>
        <p:txBody>
          <a:bodyPr/>
          <a:lstStyle/>
          <a:p>
            <a:fld id="{6F0E4AEF-94AF-604D-86EF-BEA9B6AC343B}" type="slidenum">
              <a:rPr lang="en-US" altLang="en-US" smtClean="0"/>
              <a:pPr/>
              <a:t>9</a:t>
            </a:fld>
            <a:endParaRPr lang="en-US" altLang="en-US"/>
          </a:p>
        </p:txBody>
      </p:sp>
    </p:spTree>
    <p:extLst>
      <p:ext uri="{BB962C8B-B14F-4D97-AF65-F5344CB8AC3E}">
        <p14:creationId xmlns:p14="http://schemas.microsoft.com/office/powerpoint/2010/main" val="20288741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F0E4AEF-94AF-604D-86EF-BEA9B6AC343B}" type="slidenum">
              <a:rPr lang="en-US" altLang="en-US" smtClean="0"/>
              <a:pPr/>
              <a:t>10</a:t>
            </a:fld>
            <a:endParaRPr lang="en-US" altLang="en-US"/>
          </a:p>
        </p:txBody>
      </p:sp>
    </p:spTree>
    <p:extLst>
      <p:ext uri="{BB962C8B-B14F-4D97-AF65-F5344CB8AC3E}">
        <p14:creationId xmlns:p14="http://schemas.microsoft.com/office/powerpoint/2010/main" val="13690191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a:t>병찬</a:t>
            </a:r>
            <a:endParaRPr lang="en-US" altLang="ko-KR" dirty="0"/>
          </a:p>
          <a:p>
            <a:r>
              <a:rPr lang="ko-KR" altLang="en-US" dirty="0"/>
              <a:t>오른쪽 행렬에서 구멍이 </a:t>
            </a:r>
            <a:r>
              <a:rPr lang="ko-KR" altLang="en-US" dirty="0" err="1"/>
              <a:t>뚫린게</a:t>
            </a:r>
            <a:r>
              <a:rPr lang="ko-KR" altLang="en-US" dirty="0"/>
              <a:t> 미싱 </a:t>
            </a:r>
            <a:r>
              <a:rPr lang="en-US" altLang="ko-KR" dirty="0"/>
              <a:t>value </a:t>
            </a:r>
            <a:r>
              <a:rPr lang="ko-KR" altLang="en-US" dirty="0"/>
              <a:t>인데 그걸 행렬 연산을 이용해서 </a:t>
            </a:r>
            <a:r>
              <a:rPr lang="ko-KR" altLang="en-US" dirty="0" err="1"/>
              <a:t>계산해낼수</a:t>
            </a:r>
            <a:r>
              <a:rPr lang="ko-KR" altLang="en-US" dirty="0"/>
              <a:t> 있다</a:t>
            </a:r>
            <a:r>
              <a:rPr lang="en-US" altLang="ko-KR" dirty="0"/>
              <a:t>. </a:t>
            </a:r>
            <a:r>
              <a:rPr lang="ko-KR" altLang="en-US" dirty="0" err="1"/>
              <a:t>그런이야기임</a:t>
            </a:r>
            <a:r>
              <a:rPr lang="en-US" altLang="ko-KR" dirty="0"/>
              <a:t>.</a:t>
            </a:r>
            <a:endParaRPr lang="ko-KR" altLang="en-US" dirty="0"/>
          </a:p>
        </p:txBody>
      </p:sp>
      <p:sp>
        <p:nvSpPr>
          <p:cNvPr id="4" name="슬라이드 번호 개체 틀 3"/>
          <p:cNvSpPr>
            <a:spLocks noGrp="1"/>
          </p:cNvSpPr>
          <p:nvPr>
            <p:ph type="sldNum" sz="quarter" idx="5"/>
          </p:nvPr>
        </p:nvSpPr>
        <p:spPr/>
        <p:txBody>
          <a:bodyPr/>
          <a:lstStyle/>
          <a:p>
            <a:fld id="{6F0E4AEF-94AF-604D-86EF-BEA9B6AC343B}" type="slidenum">
              <a:rPr lang="en-US" altLang="en-US" smtClean="0"/>
              <a:pPr/>
              <a:t>12</a:t>
            </a:fld>
            <a:endParaRPr lang="en-US" altLang="en-US"/>
          </a:p>
        </p:txBody>
      </p:sp>
    </p:spTree>
    <p:extLst>
      <p:ext uri="{BB962C8B-B14F-4D97-AF65-F5344CB8AC3E}">
        <p14:creationId xmlns:p14="http://schemas.microsoft.com/office/powerpoint/2010/main" val="175286294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oleObject" Target="../embeddings/oleObject2.bin"/><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86553-DA58-3E4D-8679-EBC271FDFC72}"/>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44673819-C3E8-864B-B3DF-B903D52E9E59}"/>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409FB508-0854-D040-9408-F52453AA5E3C}"/>
              </a:ext>
            </a:extLst>
          </p:cNvPr>
          <p:cNvSpPr>
            <a:spLocks noGrp="1"/>
          </p:cNvSpPr>
          <p:nvPr>
            <p:ph type="dt" sz="half" idx="10"/>
          </p:nvPr>
        </p:nvSpPr>
        <p:spPr/>
        <p:txBody>
          <a:bodyPr/>
          <a:lstStyle/>
          <a:p>
            <a:pPr>
              <a:defRPr/>
            </a:pPr>
            <a:r>
              <a:rPr lang="en-US" altLang="en-US"/>
              <a:t>Cynthia Ma</a:t>
            </a:r>
            <a:endParaRPr lang="en-GB" altLang="en-US"/>
          </a:p>
        </p:txBody>
      </p:sp>
      <p:sp>
        <p:nvSpPr>
          <p:cNvPr id="5" name="Footer Placeholder 4">
            <a:extLst>
              <a:ext uri="{FF2B5EF4-FFF2-40B4-BE49-F238E27FC236}">
                <a16:creationId xmlns:a16="http://schemas.microsoft.com/office/drawing/2014/main" id="{5457C2EC-B986-E245-81F0-5F6BDC0EB5EF}"/>
              </a:ext>
            </a:extLst>
          </p:cNvPr>
          <p:cNvSpPr>
            <a:spLocks noGrp="1"/>
          </p:cNvSpPr>
          <p:nvPr>
            <p:ph type="ftr" sz="quarter" idx="11"/>
          </p:nvPr>
        </p:nvSpPr>
        <p:spPr/>
        <p:txBody>
          <a:bodyPr/>
          <a:lstStyle/>
          <a:p>
            <a:pPr>
              <a:defRPr/>
            </a:pPr>
            <a:r>
              <a:rPr lang="en-GB" altLang="en-US"/>
              <a:t>Weixiong Zhang</a:t>
            </a:r>
          </a:p>
        </p:txBody>
      </p:sp>
      <p:sp>
        <p:nvSpPr>
          <p:cNvPr id="6" name="Slide Number Placeholder 5">
            <a:extLst>
              <a:ext uri="{FF2B5EF4-FFF2-40B4-BE49-F238E27FC236}">
                <a16:creationId xmlns:a16="http://schemas.microsoft.com/office/drawing/2014/main" id="{AE3C1126-6475-5946-A7ED-8B6F7B7BD4B2}"/>
              </a:ext>
            </a:extLst>
          </p:cNvPr>
          <p:cNvSpPr>
            <a:spLocks noGrp="1"/>
          </p:cNvSpPr>
          <p:nvPr>
            <p:ph type="sldNum" sz="quarter" idx="12"/>
          </p:nvPr>
        </p:nvSpPr>
        <p:spPr/>
        <p:txBody>
          <a:bodyPr/>
          <a:lstStyle/>
          <a:p>
            <a:fld id="{BD24A2C6-6363-9941-B187-056A2EAE433A}" type="slidenum">
              <a:rPr lang="en-GB" altLang="en-US" smtClean="0"/>
              <a:pPr/>
              <a:t>‹#›</a:t>
            </a:fld>
            <a:endParaRPr lang="en-GB" altLang="en-US"/>
          </a:p>
        </p:txBody>
      </p:sp>
      <p:graphicFrame>
        <p:nvGraphicFramePr>
          <p:cNvPr id="7" name="Object 10">
            <a:extLst>
              <a:ext uri="{FF2B5EF4-FFF2-40B4-BE49-F238E27FC236}">
                <a16:creationId xmlns:a16="http://schemas.microsoft.com/office/drawing/2014/main" id="{923946F1-4CE8-B344-A997-4A6B81043CDA}"/>
              </a:ext>
            </a:extLst>
          </p:cNvPr>
          <p:cNvGraphicFramePr>
            <a:graphicFrameLocks/>
          </p:cNvGraphicFramePr>
          <p:nvPr userDrawn="1"/>
        </p:nvGraphicFramePr>
        <p:xfrm>
          <a:off x="3886200" y="6629400"/>
          <a:ext cx="1371600" cy="228600"/>
        </p:xfrm>
        <a:graphic>
          <a:graphicData uri="http://schemas.openxmlformats.org/presentationml/2006/ole">
            <mc:AlternateContent xmlns:mc="http://schemas.openxmlformats.org/markup-compatibility/2006">
              <mc:Choice xmlns:v="urn:schemas-microsoft-com:vml" Requires="v">
                <p:oleObj r:id="rId2" imgW="2076450" imgH="565150" progId="">
                  <p:embed/>
                </p:oleObj>
              </mc:Choice>
              <mc:Fallback>
                <p:oleObj r:id="rId2" imgW="2076450" imgH="565150" progId="">
                  <p:embed/>
                  <p:pic>
                    <p:nvPicPr>
                      <p:cNvPr id="4" name="Object 10">
                        <a:extLst>
                          <a:ext uri="{FF2B5EF4-FFF2-40B4-BE49-F238E27FC236}">
                            <a16:creationId xmlns:a16="http://schemas.microsoft.com/office/drawing/2014/main" id="{25D6387D-4BAC-2F4C-B059-1DC1EA870ED3}"/>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86200" y="6629400"/>
                        <a:ext cx="1371600" cy="228600"/>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Tree>
    <p:extLst>
      <p:ext uri="{BB962C8B-B14F-4D97-AF65-F5344CB8AC3E}">
        <p14:creationId xmlns:p14="http://schemas.microsoft.com/office/powerpoint/2010/main" val="12602289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7195AE-BC61-C648-B580-5FEDABF8A98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B58CBFE-C5F3-0640-80BA-C5720AC2F48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9554015-0A6C-8349-A6B0-C1B8D064DF9C}"/>
              </a:ext>
            </a:extLst>
          </p:cNvPr>
          <p:cNvSpPr>
            <a:spLocks noGrp="1"/>
          </p:cNvSpPr>
          <p:nvPr>
            <p:ph type="dt" sz="half" idx="10"/>
          </p:nvPr>
        </p:nvSpPr>
        <p:spPr/>
        <p:txBody>
          <a:bodyPr/>
          <a:lstStyle/>
          <a:p>
            <a:pPr>
              <a:defRPr/>
            </a:pPr>
            <a:r>
              <a:rPr lang="en-US" altLang="en-US"/>
              <a:t>Cynthia Ma</a:t>
            </a:r>
            <a:endParaRPr lang="en-GB" altLang="en-US"/>
          </a:p>
        </p:txBody>
      </p:sp>
      <p:sp>
        <p:nvSpPr>
          <p:cNvPr id="5" name="Footer Placeholder 4">
            <a:extLst>
              <a:ext uri="{FF2B5EF4-FFF2-40B4-BE49-F238E27FC236}">
                <a16:creationId xmlns:a16="http://schemas.microsoft.com/office/drawing/2014/main" id="{E449FA04-B52F-FE49-994D-C8E6FC98D459}"/>
              </a:ext>
            </a:extLst>
          </p:cNvPr>
          <p:cNvSpPr>
            <a:spLocks noGrp="1"/>
          </p:cNvSpPr>
          <p:nvPr>
            <p:ph type="ftr" sz="quarter" idx="11"/>
          </p:nvPr>
        </p:nvSpPr>
        <p:spPr/>
        <p:txBody>
          <a:bodyPr/>
          <a:lstStyle/>
          <a:p>
            <a:pPr>
              <a:defRPr/>
            </a:pPr>
            <a:r>
              <a:rPr lang="en-GB" altLang="en-US"/>
              <a:t>Weixiong Zhang</a:t>
            </a:r>
          </a:p>
        </p:txBody>
      </p:sp>
      <p:sp>
        <p:nvSpPr>
          <p:cNvPr id="6" name="Slide Number Placeholder 5">
            <a:extLst>
              <a:ext uri="{FF2B5EF4-FFF2-40B4-BE49-F238E27FC236}">
                <a16:creationId xmlns:a16="http://schemas.microsoft.com/office/drawing/2014/main" id="{4E4F9D8E-9F30-BC46-A0B5-4917D2CC3580}"/>
              </a:ext>
            </a:extLst>
          </p:cNvPr>
          <p:cNvSpPr>
            <a:spLocks noGrp="1"/>
          </p:cNvSpPr>
          <p:nvPr>
            <p:ph type="sldNum" sz="quarter" idx="12"/>
          </p:nvPr>
        </p:nvSpPr>
        <p:spPr/>
        <p:txBody>
          <a:bodyPr/>
          <a:lstStyle/>
          <a:p>
            <a:fld id="{026CD00E-798F-6B4F-8C7C-D5DEE8F2F0AD}" type="slidenum">
              <a:rPr lang="en-GB" altLang="en-US" smtClean="0"/>
              <a:pPr/>
              <a:t>‹#›</a:t>
            </a:fld>
            <a:endParaRPr lang="en-GB" altLang="en-US"/>
          </a:p>
        </p:txBody>
      </p:sp>
    </p:spTree>
    <p:extLst>
      <p:ext uri="{BB962C8B-B14F-4D97-AF65-F5344CB8AC3E}">
        <p14:creationId xmlns:p14="http://schemas.microsoft.com/office/powerpoint/2010/main" val="31634625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AFEB7B7-3499-B045-A8C6-D00BB0B8A921}"/>
              </a:ext>
            </a:extLst>
          </p:cNvPr>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599EBE5-44B6-2A4D-81A7-F4E13E1CB27F}"/>
              </a:ext>
            </a:extLst>
          </p:cNvPr>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AA5E7FB-F2E2-D844-B6E5-B8DF28B9FB28}"/>
              </a:ext>
            </a:extLst>
          </p:cNvPr>
          <p:cNvSpPr>
            <a:spLocks noGrp="1"/>
          </p:cNvSpPr>
          <p:nvPr>
            <p:ph type="dt" sz="half" idx="10"/>
          </p:nvPr>
        </p:nvSpPr>
        <p:spPr/>
        <p:txBody>
          <a:bodyPr/>
          <a:lstStyle/>
          <a:p>
            <a:pPr>
              <a:defRPr/>
            </a:pPr>
            <a:r>
              <a:rPr lang="en-US" altLang="en-US"/>
              <a:t>Cynthia Ma</a:t>
            </a:r>
            <a:endParaRPr lang="en-GB" altLang="en-US"/>
          </a:p>
        </p:txBody>
      </p:sp>
      <p:sp>
        <p:nvSpPr>
          <p:cNvPr id="5" name="Footer Placeholder 4">
            <a:extLst>
              <a:ext uri="{FF2B5EF4-FFF2-40B4-BE49-F238E27FC236}">
                <a16:creationId xmlns:a16="http://schemas.microsoft.com/office/drawing/2014/main" id="{8A27D41E-88FE-0446-8896-58A10DE4D689}"/>
              </a:ext>
            </a:extLst>
          </p:cNvPr>
          <p:cNvSpPr>
            <a:spLocks noGrp="1"/>
          </p:cNvSpPr>
          <p:nvPr>
            <p:ph type="ftr" sz="quarter" idx="11"/>
          </p:nvPr>
        </p:nvSpPr>
        <p:spPr/>
        <p:txBody>
          <a:bodyPr/>
          <a:lstStyle/>
          <a:p>
            <a:pPr>
              <a:defRPr/>
            </a:pPr>
            <a:r>
              <a:rPr lang="en-GB" altLang="en-US"/>
              <a:t>Weixiong Zhang</a:t>
            </a:r>
          </a:p>
        </p:txBody>
      </p:sp>
      <p:sp>
        <p:nvSpPr>
          <p:cNvPr id="6" name="Slide Number Placeholder 5">
            <a:extLst>
              <a:ext uri="{FF2B5EF4-FFF2-40B4-BE49-F238E27FC236}">
                <a16:creationId xmlns:a16="http://schemas.microsoft.com/office/drawing/2014/main" id="{494DE280-7BB3-C349-8110-05E33A8D40B4}"/>
              </a:ext>
            </a:extLst>
          </p:cNvPr>
          <p:cNvSpPr>
            <a:spLocks noGrp="1"/>
          </p:cNvSpPr>
          <p:nvPr>
            <p:ph type="sldNum" sz="quarter" idx="12"/>
          </p:nvPr>
        </p:nvSpPr>
        <p:spPr/>
        <p:txBody>
          <a:bodyPr/>
          <a:lstStyle/>
          <a:p>
            <a:fld id="{5126A662-97BA-224B-8B3D-AEF1F1CF2990}" type="slidenum">
              <a:rPr lang="en-GB" altLang="en-US" smtClean="0"/>
              <a:pPr/>
              <a:t>‹#›</a:t>
            </a:fld>
            <a:endParaRPr lang="en-GB" altLang="en-US"/>
          </a:p>
        </p:txBody>
      </p:sp>
    </p:spTree>
    <p:extLst>
      <p:ext uri="{BB962C8B-B14F-4D97-AF65-F5344CB8AC3E}">
        <p14:creationId xmlns:p14="http://schemas.microsoft.com/office/powerpoint/2010/main" val="2812092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85264F-FF00-9A47-BCC6-15A40DC8417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020E13C-90AD-2142-943C-876434A9AF2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9D1B202-DB94-FA49-8E16-70E91E738A6B}"/>
              </a:ext>
            </a:extLst>
          </p:cNvPr>
          <p:cNvSpPr>
            <a:spLocks noGrp="1"/>
          </p:cNvSpPr>
          <p:nvPr>
            <p:ph type="dt" sz="half" idx="10"/>
          </p:nvPr>
        </p:nvSpPr>
        <p:spPr/>
        <p:txBody>
          <a:bodyPr/>
          <a:lstStyle/>
          <a:p>
            <a:pPr>
              <a:defRPr/>
            </a:pPr>
            <a:r>
              <a:rPr lang="en-US" altLang="en-US"/>
              <a:t>Cynthia Ma</a:t>
            </a:r>
            <a:endParaRPr lang="en-GB" altLang="en-US"/>
          </a:p>
        </p:txBody>
      </p:sp>
      <p:sp>
        <p:nvSpPr>
          <p:cNvPr id="5" name="Footer Placeholder 4">
            <a:extLst>
              <a:ext uri="{FF2B5EF4-FFF2-40B4-BE49-F238E27FC236}">
                <a16:creationId xmlns:a16="http://schemas.microsoft.com/office/drawing/2014/main" id="{BD3B3D38-8DE5-3640-A359-73424740C982}"/>
              </a:ext>
            </a:extLst>
          </p:cNvPr>
          <p:cNvSpPr>
            <a:spLocks noGrp="1"/>
          </p:cNvSpPr>
          <p:nvPr>
            <p:ph type="ftr" sz="quarter" idx="11"/>
          </p:nvPr>
        </p:nvSpPr>
        <p:spPr/>
        <p:txBody>
          <a:bodyPr/>
          <a:lstStyle/>
          <a:p>
            <a:pPr>
              <a:defRPr/>
            </a:pPr>
            <a:r>
              <a:rPr lang="en-GB" altLang="en-US"/>
              <a:t>Weixiong Zhang</a:t>
            </a:r>
          </a:p>
        </p:txBody>
      </p:sp>
      <p:sp>
        <p:nvSpPr>
          <p:cNvPr id="6" name="Slide Number Placeholder 5">
            <a:extLst>
              <a:ext uri="{FF2B5EF4-FFF2-40B4-BE49-F238E27FC236}">
                <a16:creationId xmlns:a16="http://schemas.microsoft.com/office/drawing/2014/main" id="{1411621B-0CDF-154F-AE6E-CA0BD2BF5E6F}"/>
              </a:ext>
            </a:extLst>
          </p:cNvPr>
          <p:cNvSpPr>
            <a:spLocks noGrp="1"/>
          </p:cNvSpPr>
          <p:nvPr>
            <p:ph type="sldNum" sz="quarter" idx="12"/>
          </p:nvPr>
        </p:nvSpPr>
        <p:spPr/>
        <p:txBody>
          <a:bodyPr/>
          <a:lstStyle/>
          <a:p>
            <a:fld id="{0E2F8ABD-7791-A645-B644-47282348795F}" type="slidenum">
              <a:rPr lang="en-GB" altLang="en-US" smtClean="0"/>
              <a:pPr/>
              <a:t>‹#›</a:t>
            </a:fld>
            <a:endParaRPr lang="en-GB" altLang="en-US"/>
          </a:p>
        </p:txBody>
      </p:sp>
    </p:spTree>
    <p:extLst>
      <p:ext uri="{BB962C8B-B14F-4D97-AF65-F5344CB8AC3E}">
        <p14:creationId xmlns:p14="http://schemas.microsoft.com/office/powerpoint/2010/main" val="21162803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AB597C-E1CB-9F45-8881-66D70BBA85D1}"/>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F7E0671D-2C45-024C-A13A-5DD242663403}"/>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1FB398E-19F1-794D-A2D7-AA3E7B0CEBAB}"/>
              </a:ext>
            </a:extLst>
          </p:cNvPr>
          <p:cNvSpPr>
            <a:spLocks noGrp="1"/>
          </p:cNvSpPr>
          <p:nvPr>
            <p:ph type="dt" sz="half" idx="10"/>
          </p:nvPr>
        </p:nvSpPr>
        <p:spPr/>
        <p:txBody>
          <a:bodyPr/>
          <a:lstStyle/>
          <a:p>
            <a:pPr>
              <a:defRPr/>
            </a:pPr>
            <a:r>
              <a:rPr lang="en-US" altLang="en-US"/>
              <a:t>Cynthia Ma</a:t>
            </a:r>
            <a:endParaRPr lang="en-GB" altLang="en-US"/>
          </a:p>
        </p:txBody>
      </p:sp>
      <p:sp>
        <p:nvSpPr>
          <p:cNvPr id="5" name="Footer Placeholder 4">
            <a:extLst>
              <a:ext uri="{FF2B5EF4-FFF2-40B4-BE49-F238E27FC236}">
                <a16:creationId xmlns:a16="http://schemas.microsoft.com/office/drawing/2014/main" id="{0DDB4861-DA1C-9543-BAF6-7FE0D9BE182B}"/>
              </a:ext>
            </a:extLst>
          </p:cNvPr>
          <p:cNvSpPr>
            <a:spLocks noGrp="1"/>
          </p:cNvSpPr>
          <p:nvPr>
            <p:ph type="ftr" sz="quarter" idx="11"/>
          </p:nvPr>
        </p:nvSpPr>
        <p:spPr/>
        <p:txBody>
          <a:bodyPr/>
          <a:lstStyle/>
          <a:p>
            <a:pPr>
              <a:defRPr/>
            </a:pPr>
            <a:r>
              <a:rPr lang="en-GB" altLang="en-US"/>
              <a:t>Weixiong Zhang</a:t>
            </a:r>
          </a:p>
        </p:txBody>
      </p:sp>
      <p:sp>
        <p:nvSpPr>
          <p:cNvPr id="6" name="Slide Number Placeholder 5">
            <a:extLst>
              <a:ext uri="{FF2B5EF4-FFF2-40B4-BE49-F238E27FC236}">
                <a16:creationId xmlns:a16="http://schemas.microsoft.com/office/drawing/2014/main" id="{D68168C7-2AE0-E34B-BBB3-3A5F71BFCEE1}"/>
              </a:ext>
            </a:extLst>
          </p:cNvPr>
          <p:cNvSpPr>
            <a:spLocks noGrp="1"/>
          </p:cNvSpPr>
          <p:nvPr>
            <p:ph type="sldNum" sz="quarter" idx="12"/>
          </p:nvPr>
        </p:nvSpPr>
        <p:spPr/>
        <p:txBody>
          <a:bodyPr/>
          <a:lstStyle/>
          <a:p>
            <a:fld id="{3E35C82C-2AA7-3248-A71D-C475916ECB8F}" type="slidenum">
              <a:rPr lang="en-GB" altLang="en-US" smtClean="0"/>
              <a:pPr/>
              <a:t>‹#›</a:t>
            </a:fld>
            <a:endParaRPr lang="en-GB" altLang="en-US"/>
          </a:p>
        </p:txBody>
      </p:sp>
    </p:spTree>
    <p:extLst>
      <p:ext uri="{BB962C8B-B14F-4D97-AF65-F5344CB8AC3E}">
        <p14:creationId xmlns:p14="http://schemas.microsoft.com/office/powerpoint/2010/main" val="36558868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08713-8855-9547-8FCA-FFA72B66E9D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6F90E51-FF22-2242-86C3-F11E65E58762}"/>
              </a:ext>
            </a:extLst>
          </p:cNvPr>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3ED18D4-07FC-3E4C-97ED-4356BDA6A091}"/>
              </a:ext>
            </a:extLst>
          </p:cNvPr>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CC5282E-5379-854E-8682-91FC61DBBC98}"/>
              </a:ext>
            </a:extLst>
          </p:cNvPr>
          <p:cNvSpPr>
            <a:spLocks noGrp="1"/>
          </p:cNvSpPr>
          <p:nvPr>
            <p:ph type="dt" sz="half" idx="10"/>
          </p:nvPr>
        </p:nvSpPr>
        <p:spPr/>
        <p:txBody>
          <a:bodyPr/>
          <a:lstStyle/>
          <a:p>
            <a:pPr>
              <a:defRPr/>
            </a:pPr>
            <a:r>
              <a:rPr lang="en-US" altLang="en-US"/>
              <a:t>Cynthia Ma</a:t>
            </a:r>
            <a:endParaRPr lang="en-GB" altLang="en-US"/>
          </a:p>
        </p:txBody>
      </p:sp>
      <p:sp>
        <p:nvSpPr>
          <p:cNvPr id="6" name="Footer Placeholder 5">
            <a:extLst>
              <a:ext uri="{FF2B5EF4-FFF2-40B4-BE49-F238E27FC236}">
                <a16:creationId xmlns:a16="http://schemas.microsoft.com/office/drawing/2014/main" id="{67212A0D-A68A-F646-8B25-76E6AC67A0A8}"/>
              </a:ext>
            </a:extLst>
          </p:cNvPr>
          <p:cNvSpPr>
            <a:spLocks noGrp="1"/>
          </p:cNvSpPr>
          <p:nvPr>
            <p:ph type="ftr" sz="quarter" idx="11"/>
          </p:nvPr>
        </p:nvSpPr>
        <p:spPr/>
        <p:txBody>
          <a:bodyPr/>
          <a:lstStyle/>
          <a:p>
            <a:pPr>
              <a:defRPr/>
            </a:pPr>
            <a:r>
              <a:rPr lang="en-GB" altLang="en-US"/>
              <a:t>Weixiong Zhang</a:t>
            </a:r>
          </a:p>
        </p:txBody>
      </p:sp>
      <p:sp>
        <p:nvSpPr>
          <p:cNvPr id="7" name="Slide Number Placeholder 6">
            <a:extLst>
              <a:ext uri="{FF2B5EF4-FFF2-40B4-BE49-F238E27FC236}">
                <a16:creationId xmlns:a16="http://schemas.microsoft.com/office/drawing/2014/main" id="{AD8E809F-47DD-D34E-9D11-95DA81643D03}"/>
              </a:ext>
            </a:extLst>
          </p:cNvPr>
          <p:cNvSpPr>
            <a:spLocks noGrp="1"/>
          </p:cNvSpPr>
          <p:nvPr>
            <p:ph type="sldNum" sz="quarter" idx="12"/>
          </p:nvPr>
        </p:nvSpPr>
        <p:spPr/>
        <p:txBody>
          <a:bodyPr/>
          <a:lstStyle/>
          <a:p>
            <a:fld id="{949E58D2-0F79-FE49-B8FD-806B58208138}" type="slidenum">
              <a:rPr lang="en-GB" altLang="en-US" smtClean="0"/>
              <a:pPr/>
              <a:t>‹#›</a:t>
            </a:fld>
            <a:endParaRPr lang="en-GB" altLang="en-US"/>
          </a:p>
        </p:txBody>
      </p:sp>
    </p:spTree>
    <p:extLst>
      <p:ext uri="{BB962C8B-B14F-4D97-AF65-F5344CB8AC3E}">
        <p14:creationId xmlns:p14="http://schemas.microsoft.com/office/powerpoint/2010/main" val="462752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4E2273-A428-EB4C-9355-7C257D59E1C8}"/>
              </a:ext>
            </a:extLst>
          </p:cNvPr>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34A8505-A892-4D4A-8A34-D705D5B3FE7B}"/>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12737526-B7E5-CD4F-8037-108C77A2995E}"/>
              </a:ext>
            </a:extLst>
          </p:cNvPr>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26AE3B9-656A-1946-9917-CC84C0C1FB0D}"/>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D6F9D278-A8BA-0B4A-990C-46A4076466D9}"/>
              </a:ext>
            </a:extLst>
          </p:cNvPr>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AC469F0-15B2-874C-B41A-3E50D19D9B68}"/>
              </a:ext>
            </a:extLst>
          </p:cNvPr>
          <p:cNvSpPr>
            <a:spLocks noGrp="1"/>
          </p:cNvSpPr>
          <p:nvPr>
            <p:ph type="dt" sz="half" idx="10"/>
          </p:nvPr>
        </p:nvSpPr>
        <p:spPr/>
        <p:txBody>
          <a:bodyPr/>
          <a:lstStyle/>
          <a:p>
            <a:pPr>
              <a:defRPr/>
            </a:pPr>
            <a:r>
              <a:rPr lang="en-US" altLang="en-US"/>
              <a:t>Cynthia Ma</a:t>
            </a:r>
            <a:endParaRPr lang="en-GB" altLang="en-US"/>
          </a:p>
        </p:txBody>
      </p:sp>
      <p:sp>
        <p:nvSpPr>
          <p:cNvPr id="8" name="Footer Placeholder 7">
            <a:extLst>
              <a:ext uri="{FF2B5EF4-FFF2-40B4-BE49-F238E27FC236}">
                <a16:creationId xmlns:a16="http://schemas.microsoft.com/office/drawing/2014/main" id="{74AC707E-655E-4E44-89EC-BA11E3D1F8B3}"/>
              </a:ext>
            </a:extLst>
          </p:cNvPr>
          <p:cNvSpPr>
            <a:spLocks noGrp="1"/>
          </p:cNvSpPr>
          <p:nvPr>
            <p:ph type="ftr" sz="quarter" idx="11"/>
          </p:nvPr>
        </p:nvSpPr>
        <p:spPr/>
        <p:txBody>
          <a:bodyPr/>
          <a:lstStyle/>
          <a:p>
            <a:pPr>
              <a:defRPr/>
            </a:pPr>
            <a:r>
              <a:rPr lang="en-GB" altLang="en-US"/>
              <a:t>Weixiong Zhang</a:t>
            </a:r>
          </a:p>
        </p:txBody>
      </p:sp>
      <p:sp>
        <p:nvSpPr>
          <p:cNvPr id="9" name="Slide Number Placeholder 8">
            <a:extLst>
              <a:ext uri="{FF2B5EF4-FFF2-40B4-BE49-F238E27FC236}">
                <a16:creationId xmlns:a16="http://schemas.microsoft.com/office/drawing/2014/main" id="{1D4E4163-8FB0-9C45-8243-DBFF22138C97}"/>
              </a:ext>
            </a:extLst>
          </p:cNvPr>
          <p:cNvSpPr>
            <a:spLocks noGrp="1"/>
          </p:cNvSpPr>
          <p:nvPr>
            <p:ph type="sldNum" sz="quarter" idx="12"/>
          </p:nvPr>
        </p:nvSpPr>
        <p:spPr/>
        <p:txBody>
          <a:bodyPr/>
          <a:lstStyle/>
          <a:p>
            <a:fld id="{E181448A-E3CD-0E4D-A714-5CDF2BD4A49A}" type="slidenum">
              <a:rPr lang="en-GB" altLang="en-US" smtClean="0"/>
              <a:pPr/>
              <a:t>‹#›</a:t>
            </a:fld>
            <a:endParaRPr lang="en-GB" altLang="en-US"/>
          </a:p>
        </p:txBody>
      </p:sp>
    </p:spTree>
    <p:extLst>
      <p:ext uri="{BB962C8B-B14F-4D97-AF65-F5344CB8AC3E}">
        <p14:creationId xmlns:p14="http://schemas.microsoft.com/office/powerpoint/2010/main" val="40796148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5CB8F8-C259-9B49-8373-004006D4CFF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F18C0B3-DBCF-DD48-8C3A-F29E4F245B6A}"/>
              </a:ext>
            </a:extLst>
          </p:cNvPr>
          <p:cNvSpPr>
            <a:spLocks noGrp="1"/>
          </p:cNvSpPr>
          <p:nvPr>
            <p:ph type="dt" sz="half" idx="10"/>
          </p:nvPr>
        </p:nvSpPr>
        <p:spPr/>
        <p:txBody>
          <a:bodyPr/>
          <a:lstStyle/>
          <a:p>
            <a:pPr>
              <a:defRPr/>
            </a:pPr>
            <a:r>
              <a:rPr lang="en-US" altLang="en-US"/>
              <a:t>Cynthia Ma</a:t>
            </a:r>
            <a:endParaRPr lang="en-GB" altLang="en-US"/>
          </a:p>
        </p:txBody>
      </p:sp>
      <p:sp>
        <p:nvSpPr>
          <p:cNvPr id="4" name="Footer Placeholder 3">
            <a:extLst>
              <a:ext uri="{FF2B5EF4-FFF2-40B4-BE49-F238E27FC236}">
                <a16:creationId xmlns:a16="http://schemas.microsoft.com/office/drawing/2014/main" id="{1C8FC141-6EC7-EF40-808D-AE300788312B}"/>
              </a:ext>
            </a:extLst>
          </p:cNvPr>
          <p:cNvSpPr>
            <a:spLocks noGrp="1"/>
          </p:cNvSpPr>
          <p:nvPr>
            <p:ph type="ftr" sz="quarter" idx="11"/>
          </p:nvPr>
        </p:nvSpPr>
        <p:spPr/>
        <p:txBody>
          <a:bodyPr/>
          <a:lstStyle/>
          <a:p>
            <a:pPr>
              <a:defRPr/>
            </a:pPr>
            <a:r>
              <a:rPr lang="en-GB" altLang="en-US"/>
              <a:t>Weixiong Zhang</a:t>
            </a:r>
          </a:p>
        </p:txBody>
      </p:sp>
      <p:sp>
        <p:nvSpPr>
          <p:cNvPr id="5" name="Slide Number Placeholder 4">
            <a:extLst>
              <a:ext uri="{FF2B5EF4-FFF2-40B4-BE49-F238E27FC236}">
                <a16:creationId xmlns:a16="http://schemas.microsoft.com/office/drawing/2014/main" id="{8EE403E5-BB69-894F-B3A9-E2F8F2FA714B}"/>
              </a:ext>
            </a:extLst>
          </p:cNvPr>
          <p:cNvSpPr>
            <a:spLocks noGrp="1"/>
          </p:cNvSpPr>
          <p:nvPr>
            <p:ph type="sldNum" sz="quarter" idx="12"/>
          </p:nvPr>
        </p:nvSpPr>
        <p:spPr/>
        <p:txBody>
          <a:bodyPr/>
          <a:lstStyle/>
          <a:p>
            <a:fld id="{D7311589-2B22-C149-AD37-5189C28F0CA3}" type="slidenum">
              <a:rPr lang="en-GB" altLang="en-US" smtClean="0"/>
              <a:pPr/>
              <a:t>‹#›</a:t>
            </a:fld>
            <a:endParaRPr lang="en-GB" altLang="en-US"/>
          </a:p>
        </p:txBody>
      </p:sp>
    </p:spTree>
    <p:extLst>
      <p:ext uri="{BB962C8B-B14F-4D97-AF65-F5344CB8AC3E}">
        <p14:creationId xmlns:p14="http://schemas.microsoft.com/office/powerpoint/2010/main" val="29190240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FAFCCE7-BF36-9D47-841B-348851D55C35}"/>
              </a:ext>
            </a:extLst>
          </p:cNvPr>
          <p:cNvSpPr>
            <a:spLocks noGrp="1"/>
          </p:cNvSpPr>
          <p:nvPr>
            <p:ph type="dt" sz="half" idx="10"/>
          </p:nvPr>
        </p:nvSpPr>
        <p:spPr/>
        <p:txBody>
          <a:bodyPr/>
          <a:lstStyle/>
          <a:p>
            <a:pPr>
              <a:defRPr/>
            </a:pPr>
            <a:r>
              <a:rPr lang="en-US" altLang="en-US"/>
              <a:t>Cynthia Ma</a:t>
            </a:r>
            <a:endParaRPr lang="en-GB" altLang="en-US"/>
          </a:p>
        </p:txBody>
      </p:sp>
      <p:sp>
        <p:nvSpPr>
          <p:cNvPr id="3" name="Footer Placeholder 2">
            <a:extLst>
              <a:ext uri="{FF2B5EF4-FFF2-40B4-BE49-F238E27FC236}">
                <a16:creationId xmlns:a16="http://schemas.microsoft.com/office/drawing/2014/main" id="{1AA4A7DD-4FA6-3F42-B65A-9ED23A2DBFA2}"/>
              </a:ext>
            </a:extLst>
          </p:cNvPr>
          <p:cNvSpPr>
            <a:spLocks noGrp="1"/>
          </p:cNvSpPr>
          <p:nvPr>
            <p:ph type="ftr" sz="quarter" idx="11"/>
          </p:nvPr>
        </p:nvSpPr>
        <p:spPr/>
        <p:txBody>
          <a:bodyPr/>
          <a:lstStyle/>
          <a:p>
            <a:pPr>
              <a:defRPr/>
            </a:pPr>
            <a:r>
              <a:rPr lang="en-GB" altLang="en-US"/>
              <a:t>Weixiong Zhang</a:t>
            </a:r>
          </a:p>
        </p:txBody>
      </p:sp>
      <p:sp>
        <p:nvSpPr>
          <p:cNvPr id="4" name="Slide Number Placeholder 3">
            <a:extLst>
              <a:ext uri="{FF2B5EF4-FFF2-40B4-BE49-F238E27FC236}">
                <a16:creationId xmlns:a16="http://schemas.microsoft.com/office/drawing/2014/main" id="{4398380F-3606-684E-81A0-C82489380313}"/>
              </a:ext>
            </a:extLst>
          </p:cNvPr>
          <p:cNvSpPr>
            <a:spLocks noGrp="1"/>
          </p:cNvSpPr>
          <p:nvPr>
            <p:ph type="sldNum" sz="quarter" idx="12"/>
          </p:nvPr>
        </p:nvSpPr>
        <p:spPr/>
        <p:txBody>
          <a:bodyPr/>
          <a:lstStyle/>
          <a:p>
            <a:fld id="{98C64875-5F76-2549-91F5-0E32FA7C7D6E}" type="slidenum">
              <a:rPr lang="en-GB" altLang="en-US" smtClean="0"/>
              <a:pPr/>
              <a:t>‹#›</a:t>
            </a:fld>
            <a:endParaRPr lang="en-GB" altLang="en-US"/>
          </a:p>
        </p:txBody>
      </p:sp>
    </p:spTree>
    <p:extLst>
      <p:ext uri="{BB962C8B-B14F-4D97-AF65-F5344CB8AC3E}">
        <p14:creationId xmlns:p14="http://schemas.microsoft.com/office/powerpoint/2010/main" val="16890329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A58EC8-B53B-764C-8532-6DBE8119365A}"/>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4424F06D-7B91-184F-809D-B1ADC8BCAC69}"/>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9CB4778-58D2-914E-B849-B90535A4A403}"/>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9B97EB73-4A8A-6147-9566-63B2F01949D4}"/>
              </a:ext>
            </a:extLst>
          </p:cNvPr>
          <p:cNvSpPr>
            <a:spLocks noGrp="1"/>
          </p:cNvSpPr>
          <p:nvPr>
            <p:ph type="dt" sz="half" idx="10"/>
          </p:nvPr>
        </p:nvSpPr>
        <p:spPr/>
        <p:txBody>
          <a:bodyPr/>
          <a:lstStyle/>
          <a:p>
            <a:pPr>
              <a:defRPr/>
            </a:pPr>
            <a:r>
              <a:rPr lang="en-US" altLang="en-US"/>
              <a:t>Cynthia Ma</a:t>
            </a:r>
            <a:endParaRPr lang="en-GB" altLang="en-US"/>
          </a:p>
        </p:txBody>
      </p:sp>
      <p:sp>
        <p:nvSpPr>
          <p:cNvPr id="6" name="Footer Placeholder 5">
            <a:extLst>
              <a:ext uri="{FF2B5EF4-FFF2-40B4-BE49-F238E27FC236}">
                <a16:creationId xmlns:a16="http://schemas.microsoft.com/office/drawing/2014/main" id="{7AAD4ACB-5444-254B-BEE5-1505FE3016D7}"/>
              </a:ext>
            </a:extLst>
          </p:cNvPr>
          <p:cNvSpPr>
            <a:spLocks noGrp="1"/>
          </p:cNvSpPr>
          <p:nvPr>
            <p:ph type="ftr" sz="quarter" idx="11"/>
          </p:nvPr>
        </p:nvSpPr>
        <p:spPr/>
        <p:txBody>
          <a:bodyPr/>
          <a:lstStyle/>
          <a:p>
            <a:pPr>
              <a:defRPr/>
            </a:pPr>
            <a:r>
              <a:rPr lang="en-GB" altLang="en-US"/>
              <a:t>Weixiong Zhang</a:t>
            </a:r>
          </a:p>
        </p:txBody>
      </p:sp>
      <p:sp>
        <p:nvSpPr>
          <p:cNvPr id="7" name="Slide Number Placeholder 6">
            <a:extLst>
              <a:ext uri="{FF2B5EF4-FFF2-40B4-BE49-F238E27FC236}">
                <a16:creationId xmlns:a16="http://schemas.microsoft.com/office/drawing/2014/main" id="{65221D32-12A0-9E4C-B769-C32F588061CE}"/>
              </a:ext>
            </a:extLst>
          </p:cNvPr>
          <p:cNvSpPr>
            <a:spLocks noGrp="1"/>
          </p:cNvSpPr>
          <p:nvPr>
            <p:ph type="sldNum" sz="quarter" idx="12"/>
          </p:nvPr>
        </p:nvSpPr>
        <p:spPr/>
        <p:txBody>
          <a:bodyPr/>
          <a:lstStyle/>
          <a:p>
            <a:fld id="{0895FE94-234E-4A48-B9AC-236E7E314CF7}" type="slidenum">
              <a:rPr lang="en-GB" altLang="en-US" smtClean="0"/>
              <a:pPr/>
              <a:t>‹#›</a:t>
            </a:fld>
            <a:endParaRPr lang="en-GB" altLang="en-US"/>
          </a:p>
        </p:txBody>
      </p:sp>
    </p:spTree>
    <p:extLst>
      <p:ext uri="{BB962C8B-B14F-4D97-AF65-F5344CB8AC3E}">
        <p14:creationId xmlns:p14="http://schemas.microsoft.com/office/powerpoint/2010/main" val="11153887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5D539A-515C-5449-A9E0-764253CE28EA}"/>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D0779C3B-651C-6747-A49D-3D6470A9D2C4}"/>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a:extLst>
              <a:ext uri="{FF2B5EF4-FFF2-40B4-BE49-F238E27FC236}">
                <a16:creationId xmlns:a16="http://schemas.microsoft.com/office/drawing/2014/main" id="{3BF9C95D-C0B5-004D-A0F0-C8777164464B}"/>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DD0917D9-D38D-D941-B9F3-5312EC1DCDD3}"/>
              </a:ext>
            </a:extLst>
          </p:cNvPr>
          <p:cNvSpPr>
            <a:spLocks noGrp="1"/>
          </p:cNvSpPr>
          <p:nvPr>
            <p:ph type="dt" sz="half" idx="10"/>
          </p:nvPr>
        </p:nvSpPr>
        <p:spPr/>
        <p:txBody>
          <a:bodyPr/>
          <a:lstStyle/>
          <a:p>
            <a:pPr>
              <a:defRPr/>
            </a:pPr>
            <a:r>
              <a:rPr lang="en-US" altLang="en-US"/>
              <a:t>Cynthia Ma</a:t>
            </a:r>
            <a:endParaRPr lang="en-GB" altLang="en-US"/>
          </a:p>
        </p:txBody>
      </p:sp>
      <p:sp>
        <p:nvSpPr>
          <p:cNvPr id="6" name="Footer Placeholder 5">
            <a:extLst>
              <a:ext uri="{FF2B5EF4-FFF2-40B4-BE49-F238E27FC236}">
                <a16:creationId xmlns:a16="http://schemas.microsoft.com/office/drawing/2014/main" id="{173809D7-FDD2-7B48-86CA-DD09DE1CC0B2}"/>
              </a:ext>
            </a:extLst>
          </p:cNvPr>
          <p:cNvSpPr>
            <a:spLocks noGrp="1"/>
          </p:cNvSpPr>
          <p:nvPr>
            <p:ph type="ftr" sz="quarter" idx="11"/>
          </p:nvPr>
        </p:nvSpPr>
        <p:spPr/>
        <p:txBody>
          <a:bodyPr/>
          <a:lstStyle/>
          <a:p>
            <a:pPr>
              <a:defRPr/>
            </a:pPr>
            <a:r>
              <a:rPr lang="en-GB" altLang="en-US"/>
              <a:t>Weixiong Zhang</a:t>
            </a:r>
          </a:p>
        </p:txBody>
      </p:sp>
      <p:sp>
        <p:nvSpPr>
          <p:cNvPr id="7" name="Slide Number Placeholder 6">
            <a:extLst>
              <a:ext uri="{FF2B5EF4-FFF2-40B4-BE49-F238E27FC236}">
                <a16:creationId xmlns:a16="http://schemas.microsoft.com/office/drawing/2014/main" id="{2AA7BD3E-46A4-9242-992A-D5C3244947EC}"/>
              </a:ext>
            </a:extLst>
          </p:cNvPr>
          <p:cNvSpPr>
            <a:spLocks noGrp="1"/>
          </p:cNvSpPr>
          <p:nvPr>
            <p:ph type="sldNum" sz="quarter" idx="12"/>
          </p:nvPr>
        </p:nvSpPr>
        <p:spPr/>
        <p:txBody>
          <a:bodyPr/>
          <a:lstStyle/>
          <a:p>
            <a:fld id="{349F1571-195A-1646-AC27-5FC4F1B3D9F3}" type="slidenum">
              <a:rPr lang="en-GB" altLang="en-US" smtClean="0"/>
              <a:pPr/>
              <a:t>‹#›</a:t>
            </a:fld>
            <a:endParaRPr lang="en-GB" altLang="en-US"/>
          </a:p>
        </p:txBody>
      </p:sp>
    </p:spTree>
    <p:extLst>
      <p:ext uri="{BB962C8B-B14F-4D97-AF65-F5344CB8AC3E}">
        <p14:creationId xmlns:p14="http://schemas.microsoft.com/office/powerpoint/2010/main" val="15725947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oleObject" Target="../embeddings/oleObject1.bin"/><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1C1BE3E-413A-C849-96DD-3E57B57DC77D}"/>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D5AE51F-8E33-F944-9C0B-F95562C09369}"/>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0D16647-AD6F-F24E-89FF-61222AA2EF9A}"/>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a:defRPr/>
            </a:pPr>
            <a:r>
              <a:rPr lang="en-US" altLang="en-US"/>
              <a:t>Cynthia Ma</a:t>
            </a:r>
            <a:endParaRPr lang="en-GB" altLang="en-US"/>
          </a:p>
        </p:txBody>
      </p:sp>
      <p:sp>
        <p:nvSpPr>
          <p:cNvPr id="5" name="Footer Placeholder 4">
            <a:extLst>
              <a:ext uri="{FF2B5EF4-FFF2-40B4-BE49-F238E27FC236}">
                <a16:creationId xmlns:a16="http://schemas.microsoft.com/office/drawing/2014/main" id="{B4639825-F8C1-204E-9E18-CFC2E9A282A3}"/>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a:defRPr/>
            </a:pPr>
            <a:r>
              <a:rPr lang="en-GB" altLang="en-US"/>
              <a:t>Weixiong Zhang</a:t>
            </a:r>
          </a:p>
        </p:txBody>
      </p:sp>
      <p:sp>
        <p:nvSpPr>
          <p:cNvPr id="6" name="Slide Number Placeholder 5">
            <a:extLst>
              <a:ext uri="{FF2B5EF4-FFF2-40B4-BE49-F238E27FC236}">
                <a16:creationId xmlns:a16="http://schemas.microsoft.com/office/drawing/2014/main" id="{772475FA-71F7-3949-9D88-8BB76C45D942}"/>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4AA0016-D80C-A845-A9FA-36132F9B756A}" type="slidenum">
              <a:rPr lang="en-GB" altLang="en-US" smtClean="0"/>
              <a:pPr/>
              <a:t>‹#›</a:t>
            </a:fld>
            <a:endParaRPr lang="en-GB" altLang="en-US"/>
          </a:p>
        </p:txBody>
      </p:sp>
      <p:graphicFrame>
        <p:nvGraphicFramePr>
          <p:cNvPr id="7" name="Object 9">
            <a:extLst>
              <a:ext uri="{FF2B5EF4-FFF2-40B4-BE49-F238E27FC236}">
                <a16:creationId xmlns:a16="http://schemas.microsoft.com/office/drawing/2014/main" id="{E3C7A653-3E70-D146-85DE-1B03296D1039}"/>
              </a:ext>
            </a:extLst>
          </p:cNvPr>
          <p:cNvGraphicFramePr>
            <a:graphicFrameLocks/>
          </p:cNvGraphicFramePr>
          <p:nvPr userDrawn="1"/>
        </p:nvGraphicFramePr>
        <p:xfrm>
          <a:off x="3886200" y="6588125"/>
          <a:ext cx="1371600" cy="269875"/>
        </p:xfrm>
        <a:graphic>
          <a:graphicData uri="http://schemas.openxmlformats.org/presentationml/2006/ole">
            <mc:AlternateContent xmlns:mc="http://schemas.openxmlformats.org/markup-compatibility/2006">
              <mc:Choice xmlns:v="urn:schemas-microsoft-com:vml" Requires="v">
                <p:oleObj r:id="rId13" imgW="2076450" imgH="565150" progId="">
                  <p:embed/>
                </p:oleObj>
              </mc:Choice>
              <mc:Fallback>
                <p:oleObj r:id="rId13" imgW="2076450" imgH="565150" progId="">
                  <p:embed/>
                  <p:pic>
                    <p:nvPicPr>
                      <p:cNvPr id="1031" name="Object 9">
                        <a:extLst>
                          <a:ext uri="{FF2B5EF4-FFF2-40B4-BE49-F238E27FC236}">
                            <a16:creationId xmlns:a16="http://schemas.microsoft.com/office/drawing/2014/main" id="{F474BA2C-5080-1146-BE3C-97EA5E321CC2}"/>
                          </a:ext>
                        </a:extLst>
                      </p:cNvPr>
                      <p:cNvPicPr>
                        <a:picLocks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886200" y="6588125"/>
                        <a:ext cx="1371600" cy="269875"/>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8" name="Line 10">
            <a:extLst>
              <a:ext uri="{FF2B5EF4-FFF2-40B4-BE49-F238E27FC236}">
                <a16:creationId xmlns:a16="http://schemas.microsoft.com/office/drawing/2014/main" id="{5835B15C-EEDF-4E4B-95FA-2E428110E9EA}"/>
              </a:ext>
            </a:extLst>
          </p:cNvPr>
          <p:cNvSpPr>
            <a:spLocks noChangeShapeType="1"/>
          </p:cNvSpPr>
          <p:nvPr userDrawn="1"/>
        </p:nvSpPr>
        <p:spPr bwMode="auto">
          <a:xfrm>
            <a:off x="319088" y="914400"/>
            <a:ext cx="8497887" cy="0"/>
          </a:xfrm>
          <a:prstGeom prst="line">
            <a:avLst/>
          </a:prstGeom>
          <a:noFill/>
          <a:ln w="57150" cmpd="thickThin">
            <a:solidFill>
              <a:srgbClr val="FBC658"/>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Tree>
    <p:extLst>
      <p:ext uri="{BB962C8B-B14F-4D97-AF65-F5344CB8AC3E}">
        <p14:creationId xmlns:p14="http://schemas.microsoft.com/office/powerpoint/2010/main" val="1000290874"/>
      </p:ext>
    </p:extLst>
  </p:cSld>
  <p:clrMap bg1="lt1" tx1="dk1" bg2="lt2" tx2="dk2" accent1="accent1" accent2="accent2" accent3="accent3" accent4="accent4" accent5="accent5" accent6="accent6" hlink="hlink" folHlink="folHlink"/>
  <p:sldLayoutIdLst>
    <p:sldLayoutId id="2147483831" r:id="rId1"/>
    <p:sldLayoutId id="2147483832" r:id="rId2"/>
    <p:sldLayoutId id="2147483833" r:id="rId3"/>
    <p:sldLayoutId id="2147483834" r:id="rId4"/>
    <p:sldLayoutId id="2147483835" r:id="rId5"/>
    <p:sldLayoutId id="2147483836" r:id="rId6"/>
    <p:sldLayoutId id="2147483837" r:id="rId7"/>
    <p:sldLayoutId id="2147483838" r:id="rId8"/>
    <p:sldLayoutId id="2147483839" r:id="rId9"/>
    <p:sldLayoutId id="2147483840" r:id="rId10"/>
    <p:sldLayoutId id="2147483841" r:id="rId11"/>
  </p:sldLayoutIdLst>
  <p:hf hdr="0" ftr="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hyperlink" Target="https://sifter.org/~simon/journal/20061211.html"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121" name="Rectangle 4">
            <a:extLst>
              <a:ext uri="{FF2B5EF4-FFF2-40B4-BE49-F238E27FC236}">
                <a16:creationId xmlns:a16="http://schemas.microsoft.com/office/drawing/2014/main" id="{B46F057A-E786-7349-964D-12165CA79F30}"/>
              </a:ext>
            </a:extLst>
          </p:cNvPr>
          <p:cNvSpPr>
            <a:spLocks noGrp="1" noChangeArrowheads="1"/>
          </p:cNvSpPr>
          <p:nvPr>
            <p:ph type="ctrTitle"/>
          </p:nvPr>
        </p:nvSpPr>
        <p:spPr>
          <a:xfrm>
            <a:off x="304800" y="838200"/>
            <a:ext cx="8534400" cy="2209800"/>
          </a:xfrm>
        </p:spPr>
        <p:txBody>
          <a:bodyPr/>
          <a:lstStyle/>
          <a:p>
            <a:pPr>
              <a:spcBef>
                <a:spcPts val="1800"/>
              </a:spcBef>
              <a:spcAft>
                <a:spcPts val="1800"/>
              </a:spcAft>
            </a:pPr>
            <a:r>
              <a:rPr lang="en-US" altLang="en-US" sz="3200" b="1" dirty="0"/>
              <a:t>CSE514 – Datamining</a:t>
            </a:r>
            <a:br>
              <a:rPr lang="en-US" altLang="en-US" sz="3200" b="1" dirty="0"/>
            </a:br>
            <a:r>
              <a:rPr lang="en-US" altLang="en-US" sz="3200" b="1" dirty="0"/>
              <a:t> Fall 2022</a:t>
            </a:r>
            <a:br>
              <a:rPr lang="en-US" altLang="en-US" sz="3200" b="1" dirty="0"/>
            </a:br>
            <a:br>
              <a:rPr lang="en-US" altLang="en-US" sz="3200" b="1" dirty="0"/>
            </a:br>
            <a:r>
              <a:rPr lang="en-US" altLang="en-US" sz="2800" b="1" dirty="0"/>
              <a:t>Matrix Factorization</a:t>
            </a:r>
            <a:endParaRPr lang="en-GB" altLang="en-US" sz="3600" dirty="0"/>
          </a:p>
        </p:txBody>
      </p:sp>
      <p:sp>
        <p:nvSpPr>
          <p:cNvPr id="5122" name="Text Box 6">
            <a:extLst>
              <a:ext uri="{FF2B5EF4-FFF2-40B4-BE49-F238E27FC236}">
                <a16:creationId xmlns:a16="http://schemas.microsoft.com/office/drawing/2014/main" id="{A2B05639-BBAF-2B4F-9D23-D89021DBBEAE}"/>
              </a:ext>
            </a:extLst>
          </p:cNvPr>
          <p:cNvSpPr txBox="1">
            <a:spLocks noChangeArrowheads="1"/>
          </p:cNvSpPr>
          <p:nvPr/>
        </p:nvSpPr>
        <p:spPr bwMode="auto">
          <a:xfrm>
            <a:off x="1219200" y="3452813"/>
            <a:ext cx="6784975" cy="2678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r>
              <a:rPr lang="en-GB" altLang="en-US" sz="2000">
                <a:latin typeface="Arial" panose="020B0604020202020204" pitchFamily="34" charset="0"/>
                <a:ea typeface="MS PGothic" panose="020B0600070205080204" pitchFamily="34" charset="-128"/>
              </a:rPr>
              <a:t>Cynthia Ma</a:t>
            </a:r>
          </a:p>
          <a:p>
            <a:pPr algn="ctr" eaLnBrk="1" hangingPunct="1"/>
            <a:endParaRPr lang="en-GB" altLang="en-US" sz="2000">
              <a:latin typeface="Arial" panose="020B0604020202020204" pitchFamily="34" charset="0"/>
              <a:ea typeface="MS PGothic" panose="020B0600070205080204" pitchFamily="34" charset="-128"/>
            </a:endParaRPr>
          </a:p>
          <a:p>
            <a:pPr algn="ctr" eaLnBrk="1" hangingPunct="1"/>
            <a:r>
              <a:rPr lang="en-GB" altLang="en-US" sz="2000">
                <a:latin typeface="Arial" panose="020B0604020202020204" pitchFamily="34" charset="0"/>
                <a:ea typeface="MS PGothic" panose="020B0600070205080204" pitchFamily="34" charset="-128"/>
              </a:rPr>
              <a:t>Department of Computer Science</a:t>
            </a:r>
          </a:p>
          <a:p>
            <a:pPr algn="ctr" eaLnBrk="1" hangingPunct="1"/>
            <a:r>
              <a:rPr lang="en-GB" altLang="en-US" sz="2000">
                <a:latin typeface="Arial" panose="020B0604020202020204" pitchFamily="34" charset="0"/>
                <a:ea typeface="MS PGothic" panose="020B0600070205080204" pitchFamily="34" charset="-128"/>
              </a:rPr>
              <a:t>Washington University in St. Louis</a:t>
            </a:r>
          </a:p>
          <a:p>
            <a:pPr algn="ctr" eaLnBrk="1" hangingPunct="1"/>
            <a:endParaRPr lang="en-GB" altLang="en-US" sz="2000">
              <a:latin typeface="Arial" panose="020B0604020202020204" pitchFamily="34" charset="0"/>
              <a:ea typeface="MS PGothic" panose="020B0600070205080204" pitchFamily="34" charset="-128"/>
            </a:endParaRPr>
          </a:p>
          <a:p>
            <a:pPr algn="ctr" eaLnBrk="1" hangingPunct="1">
              <a:spcBef>
                <a:spcPct val="30000"/>
              </a:spcBef>
            </a:pPr>
            <a:r>
              <a:rPr lang="en-GB" altLang="en-US" sz="2000">
                <a:latin typeface="Arial" panose="020B0604020202020204" pitchFamily="34" charset="0"/>
                <a:ea typeface="MS PGothic" panose="020B0600070205080204" pitchFamily="34" charset="-128"/>
              </a:rPr>
              <a:t>czma@wustl.edu</a:t>
            </a:r>
          </a:p>
          <a:p>
            <a:pPr algn="ctr" eaLnBrk="1" hangingPunct="1"/>
            <a:endParaRPr lang="en-GB" altLang="en-US" sz="2400">
              <a:latin typeface="Arial" panose="020B0604020202020204" pitchFamily="34" charset="0"/>
              <a:ea typeface="MS PGothic" panose="020B0600070205080204" pitchFamily="34" charset="-128"/>
            </a:endParaRPr>
          </a:p>
          <a:p>
            <a:pPr algn="ctr" eaLnBrk="1" hangingPunct="1"/>
            <a:endParaRPr lang="en-GB" altLang="en-US" i="1">
              <a:solidFill>
                <a:srgbClr val="FD3323"/>
              </a:solidFill>
              <a:latin typeface="Arial" panose="020B0604020202020204" pitchFamily="34" charset="0"/>
              <a:ea typeface="MS PGothic" panose="020B0600070205080204" pitchFamily="34" charset="-128"/>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C510D3-E25C-874B-8D84-C64657FEA6AD}"/>
              </a:ext>
            </a:extLst>
          </p:cNvPr>
          <p:cNvSpPr>
            <a:spLocks noGrp="1"/>
          </p:cNvSpPr>
          <p:nvPr>
            <p:ph type="title"/>
          </p:nvPr>
        </p:nvSpPr>
        <p:spPr/>
        <p:txBody>
          <a:bodyPr/>
          <a:lstStyle/>
          <a:p>
            <a:r>
              <a:rPr lang="en-US" dirty="0"/>
              <a:t>Dimension Reduction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2285994-1B7C-EE41-B205-9F47A7738FB9}"/>
                  </a:ext>
                </a:extLst>
              </p:cNvPr>
              <p:cNvSpPr>
                <a:spLocks noGrp="1"/>
              </p:cNvSpPr>
              <p:nvPr>
                <p:ph idx="1"/>
              </p:nvPr>
            </p:nvSpPr>
            <p:spPr>
              <a:xfrm>
                <a:off x="628650" y="1825625"/>
                <a:ext cx="8058150" cy="4351338"/>
              </a:xfrm>
            </p:spPr>
            <p:txBody>
              <a:bodyPr>
                <a:normAutofit fontScale="92500" lnSpcReduction="10000"/>
              </a:bodyPr>
              <a:lstStyle/>
              <a:p>
                <a:r>
                  <a:rPr lang="en-US" sz="2800" dirty="0"/>
                  <a:t>Matrix multiplication:</a:t>
                </a:r>
              </a:p>
              <a:p>
                <a:pPr marL="0" indent="0">
                  <a:buNone/>
                </a:pPr>
                <a14:m>
                  <m:oMathPara xmlns:m="http://schemas.openxmlformats.org/officeDocument/2006/math">
                    <m:oMathParaPr>
                      <m:jc m:val="centerGroup"/>
                    </m:oMathParaPr>
                    <m:oMath xmlns:m="http://schemas.openxmlformats.org/officeDocument/2006/math">
                      <m:d>
                        <m:dPr>
                          <m:begChr m:val="["/>
                          <m:endChr m:val="]"/>
                          <m:ctrlPr>
                            <a:rPr lang="en-US" sz="2800" i="1">
                              <a:latin typeface="Cambria Math" panose="02040503050406030204" pitchFamily="18" charset="0"/>
                            </a:rPr>
                          </m:ctrlPr>
                        </m:dPr>
                        <m:e>
                          <m:r>
                            <a:rPr lang="en-US" sz="2800" i="1">
                              <a:latin typeface="Cambria Math" panose="02040503050406030204" pitchFamily="18" charset="0"/>
                            </a:rPr>
                            <m:t>𝑁</m:t>
                          </m:r>
                          <m:r>
                            <a:rPr lang="en-US" sz="2800" i="1">
                              <a:latin typeface="Cambria Math" panose="02040503050406030204" pitchFamily="18" charset="0"/>
                              <a:ea typeface="Cambria Math" panose="02040503050406030204" pitchFamily="18" charset="0"/>
                            </a:rPr>
                            <m:t>×</m:t>
                          </m:r>
                          <m:r>
                            <a:rPr lang="en-US" sz="2800" i="1">
                              <a:latin typeface="Cambria Math" panose="02040503050406030204" pitchFamily="18" charset="0"/>
                              <a:ea typeface="Cambria Math" panose="02040503050406030204" pitchFamily="18" charset="0"/>
                            </a:rPr>
                            <m:t>𝑀</m:t>
                          </m:r>
                        </m:e>
                      </m:d>
                      <m:r>
                        <a:rPr lang="en-US" sz="2800" i="1">
                          <a:latin typeface="Cambria Math" panose="02040503050406030204" pitchFamily="18" charset="0"/>
                          <a:ea typeface="Cambria Math" panose="02040503050406030204" pitchFamily="18" charset="0"/>
                        </a:rPr>
                        <m:t>=</m:t>
                      </m:r>
                      <m:d>
                        <m:dPr>
                          <m:begChr m:val="["/>
                          <m:endChr m:val="]"/>
                          <m:ctrlPr>
                            <a:rPr lang="en-US" sz="2800" i="1">
                              <a:latin typeface="Cambria Math" panose="02040503050406030204" pitchFamily="18" charset="0"/>
                            </a:rPr>
                          </m:ctrlPr>
                        </m:dPr>
                        <m:e>
                          <m:r>
                            <a:rPr lang="en-US" sz="2800" i="1">
                              <a:latin typeface="Cambria Math" panose="02040503050406030204" pitchFamily="18" charset="0"/>
                            </a:rPr>
                            <m:t>𝑁</m:t>
                          </m:r>
                          <m:r>
                            <a:rPr lang="en-US" sz="2800" i="1">
                              <a:latin typeface="Cambria Math" panose="02040503050406030204" pitchFamily="18" charset="0"/>
                              <a:ea typeface="Cambria Math" panose="02040503050406030204" pitchFamily="18" charset="0"/>
                            </a:rPr>
                            <m:t>×</m:t>
                          </m:r>
                          <m:r>
                            <a:rPr lang="en-US" sz="2800" i="1">
                              <a:latin typeface="Cambria Math" panose="02040503050406030204" pitchFamily="18" charset="0"/>
                              <a:ea typeface="Cambria Math" panose="02040503050406030204" pitchFamily="18" charset="0"/>
                            </a:rPr>
                            <m:t>𝐾</m:t>
                          </m:r>
                        </m:e>
                      </m:d>
                      <m:r>
                        <a:rPr lang="en-US" sz="2800" i="1">
                          <a:latin typeface="Cambria Math" panose="02040503050406030204" pitchFamily="18" charset="0"/>
                          <a:ea typeface="Cambria Math" panose="02040503050406030204" pitchFamily="18" charset="0"/>
                        </a:rPr>
                        <m:t>∙</m:t>
                      </m:r>
                      <m:d>
                        <m:dPr>
                          <m:begChr m:val="["/>
                          <m:endChr m:val="]"/>
                          <m:ctrlPr>
                            <a:rPr lang="en-US" sz="2800" i="1">
                              <a:latin typeface="Cambria Math" panose="02040503050406030204" pitchFamily="18" charset="0"/>
                            </a:rPr>
                          </m:ctrlPr>
                        </m:dPr>
                        <m:e>
                          <m:r>
                            <a:rPr lang="en-US" sz="2800" i="1">
                              <a:latin typeface="Cambria Math" panose="02040503050406030204" pitchFamily="18" charset="0"/>
                            </a:rPr>
                            <m:t>𝐾</m:t>
                          </m:r>
                          <m:r>
                            <a:rPr lang="en-US" sz="2800" i="1">
                              <a:latin typeface="Cambria Math" panose="02040503050406030204" pitchFamily="18" charset="0"/>
                              <a:ea typeface="Cambria Math" panose="02040503050406030204" pitchFamily="18" charset="0"/>
                            </a:rPr>
                            <m:t>×</m:t>
                          </m:r>
                          <m:r>
                            <a:rPr lang="en-US" sz="2800" i="1">
                              <a:latin typeface="Cambria Math" panose="02040503050406030204" pitchFamily="18" charset="0"/>
                              <a:ea typeface="Cambria Math" panose="02040503050406030204" pitchFamily="18" charset="0"/>
                            </a:rPr>
                            <m:t>𝑀</m:t>
                          </m:r>
                        </m:e>
                      </m:d>
                    </m:oMath>
                  </m:oMathPara>
                </a14:m>
                <a:endParaRPr lang="en-US" sz="2800" dirty="0"/>
              </a:p>
              <a:p>
                <a:pPr marL="0" indent="0">
                  <a:buNone/>
                </a:pPr>
                <a:endParaRPr lang="en-US" sz="2800" dirty="0"/>
              </a:p>
              <a:p>
                <a:r>
                  <a:rPr lang="en-US" sz="2800" dirty="0"/>
                  <a:t>If </a:t>
                </a:r>
                <a14:m>
                  <m:oMath xmlns:m="http://schemas.openxmlformats.org/officeDocument/2006/math">
                    <m:r>
                      <a:rPr lang="en-US" sz="2800" b="0" i="1" smtClean="0">
                        <a:latin typeface="Cambria Math" panose="02040503050406030204" pitchFamily="18" charset="0"/>
                      </a:rPr>
                      <m:t>𝐾</m:t>
                    </m:r>
                    <m:r>
                      <a:rPr lang="en-US" sz="2800" b="0" i="1" smtClean="0">
                        <a:latin typeface="Cambria Math" panose="02040503050406030204" pitchFamily="18" charset="0"/>
                      </a:rPr>
                      <m:t>≪</m:t>
                    </m:r>
                    <m:r>
                      <a:rPr lang="en-US" sz="2800" b="0" i="1" smtClean="0">
                        <a:latin typeface="Cambria Math" panose="02040503050406030204" pitchFamily="18" charset="0"/>
                      </a:rPr>
                      <m:t>𝑁</m:t>
                    </m:r>
                  </m:oMath>
                </a14:m>
                <a:r>
                  <a:rPr lang="en-US" sz="2800" dirty="0"/>
                  <a:t> and </a:t>
                </a:r>
                <a14:m>
                  <m:oMath xmlns:m="http://schemas.openxmlformats.org/officeDocument/2006/math">
                    <m:r>
                      <a:rPr lang="en-US" sz="2800" b="0" i="1" smtClean="0">
                        <a:latin typeface="Cambria Math" panose="02040503050406030204" pitchFamily="18" charset="0"/>
                      </a:rPr>
                      <m:t>𝐾</m:t>
                    </m:r>
                    <m:r>
                      <a:rPr lang="en-US" sz="2800" i="1">
                        <a:latin typeface="Cambria Math" panose="02040503050406030204" pitchFamily="18" charset="0"/>
                      </a:rPr>
                      <m:t>≪</m:t>
                    </m:r>
                    <m:r>
                      <a:rPr lang="en-US" sz="2800" b="0" i="1" smtClean="0">
                        <a:latin typeface="Cambria Math" panose="02040503050406030204" pitchFamily="18" charset="0"/>
                      </a:rPr>
                      <m:t>𝑀</m:t>
                    </m:r>
                  </m:oMath>
                </a14:m>
                <a:r>
                  <a:rPr lang="en-US" sz="2800" dirty="0"/>
                  <a:t>, </a:t>
                </a:r>
              </a:p>
              <a:p>
                <a:pPr marL="0" indent="0">
                  <a:buNone/>
                </a:pPr>
                <a:r>
                  <a:rPr lang="en-US" sz="2800" dirty="0"/>
                  <a:t>then it’s more efficient to store </a:t>
                </a:r>
                <a14:m>
                  <m:oMath xmlns:m="http://schemas.openxmlformats.org/officeDocument/2006/math">
                    <m:d>
                      <m:dPr>
                        <m:begChr m:val="["/>
                        <m:endChr m:val="]"/>
                        <m:ctrlPr>
                          <a:rPr lang="en-US" sz="2800" i="1">
                            <a:latin typeface="Cambria Math" panose="02040503050406030204" pitchFamily="18" charset="0"/>
                          </a:rPr>
                        </m:ctrlPr>
                      </m:dPr>
                      <m:e>
                        <m:r>
                          <a:rPr lang="en-US" sz="2800" i="1">
                            <a:latin typeface="Cambria Math" panose="02040503050406030204" pitchFamily="18" charset="0"/>
                          </a:rPr>
                          <m:t>𝑁</m:t>
                        </m:r>
                        <m:r>
                          <a:rPr lang="en-US" sz="2800" i="1">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𝐾</m:t>
                        </m:r>
                      </m:e>
                    </m:d>
                  </m:oMath>
                </a14:m>
                <a:r>
                  <a:rPr lang="en-US" sz="2800" dirty="0"/>
                  <a:t> and </a:t>
                </a:r>
                <a14:m>
                  <m:oMath xmlns:m="http://schemas.openxmlformats.org/officeDocument/2006/math">
                    <m:d>
                      <m:dPr>
                        <m:begChr m:val="["/>
                        <m:endChr m:val="]"/>
                        <m:ctrlPr>
                          <a:rPr lang="en-US" sz="2800" i="1">
                            <a:latin typeface="Cambria Math" panose="02040503050406030204" pitchFamily="18" charset="0"/>
                          </a:rPr>
                        </m:ctrlPr>
                      </m:dPr>
                      <m:e>
                        <m:r>
                          <a:rPr lang="en-US" sz="2800" b="0" i="1" smtClean="0">
                            <a:latin typeface="Cambria Math" panose="02040503050406030204" pitchFamily="18" charset="0"/>
                          </a:rPr>
                          <m:t>𝐾</m:t>
                        </m:r>
                        <m:r>
                          <a:rPr lang="en-US" sz="2800" i="1">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𝑀</m:t>
                        </m:r>
                      </m:e>
                    </m:d>
                  </m:oMath>
                </a14:m>
                <a:endParaRPr lang="en-US" sz="2800" dirty="0"/>
              </a:p>
              <a:p>
                <a:r>
                  <a:rPr lang="en-US" sz="2800" dirty="0"/>
                  <a:t>If </a:t>
                </a:r>
                <a14:m>
                  <m:oMath xmlns:m="http://schemas.openxmlformats.org/officeDocument/2006/math">
                    <m:r>
                      <a:rPr lang="en-US" sz="2800" i="1">
                        <a:latin typeface="Cambria Math" panose="02040503050406030204" pitchFamily="18" charset="0"/>
                      </a:rPr>
                      <m:t>𝐾</m:t>
                    </m:r>
                    <m:r>
                      <a:rPr lang="en-US" sz="2800" b="0" i="1" smtClean="0">
                        <a:latin typeface="Cambria Math" panose="02040503050406030204" pitchFamily="18" charset="0"/>
                      </a:rPr>
                      <m:t>&lt;</m:t>
                    </m:r>
                    <m:r>
                      <a:rPr lang="en-US" sz="2800" b="0" i="1" smtClean="0">
                        <a:latin typeface="Cambria Math" panose="02040503050406030204" pitchFamily="18" charset="0"/>
                      </a:rPr>
                      <m:t>𝑀</m:t>
                    </m:r>
                  </m:oMath>
                </a14:m>
                <a:r>
                  <a:rPr lang="en-US" sz="2800" dirty="0"/>
                  <a:t> and </a:t>
                </a:r>
                <a14:m>
                  <m:oMath xmlns:m="http://schemas.openxmlformats.org/officeDocument/2006/math">
                    <m:d>
                      <m:dPr>
                        <m:begChr m:val="["/>
                        <m:endChr m:val="]"/>
                        <m:ctrlPr>
                          <a:rPr lang="en-US" sz="2800" i="1">
                            <a:latin typeface="Cambria Math" panose="02040503050406030204" pitchFamily="18" charset="0"/>
                          </a:rPr>
                        </m:ctrlPr>
                      </m:dPr>
                      <m:e>
                        <m:r>
                          <a:rPr lang="en-US" sz="2800" b="0" i="1" smtClean="0">
                            <a:latin typeface="Cambria Math" panose="02040503050406030204" pitchFamily="18" charset="0"/>
                          </a:rPr>
                          <m:t>𝑁</m:t>
                        </m:r>
                        <m:r>
                          <a:rPr lang="en-US" sz="2800" i="1">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𝐾</m:t>
                        </m:r>
                      </m:e>
                    </m:d>
                  </m:oMath>
                </a14:m>
                <a:r>
                  <a:rPr lang="en-US" sz="2800" dirty="0"/>
                  <a:t> can represent the data</a:t>
                </a:r>
              </a:p>
              <a:p>
                <a:pPr marL="0" indent="0">
                  <a:buNone/>
                </a:pPr>
                <a:r>
                  <a:rPr lang="en-US" sz="2800" dirty="0"/>
                  <a:t>then it’s more efficient to use </a:t>
                </a:r>
                <a14:m>
                  <m:oMath xmlns:m="http://schemas.openxmlformats.org/officeDocument/2006/math">
                    <m:d>
                      <m:dPr>
                        <m:begChr m:val="["/>
                        <m:endChr m:val="]"/>
                        <m:ctrlPr>
                          <a:rPr lang="en-US" sz="2800" i="1">
                            <a:latin typeface="Cambria Math" panose="02040503050406030204" pitchFamily="18" charset="0"/>
                          </a:rPr>
                        </m:ctrlPr>
                      </m:dPr>
                      <m:e>
                        <m:r>
                          <a:rPr lang="en-US" sz="2800" b="0" i="1" smtClean="0">
                            <a:latin typeface="Cambria Math" panose="02040503050406030204" pitchFamily="18" charset="0"/>
                          </a:rPr>
                          <m:t>𝑁</m:t>
                        </m:r>
                        <m:r>
                          <a:rPr lang="en-US" sz="2800" i="1">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𝐾</m:t>
                        </m:r>
                      </m:e>
                    </m:d>
                  </m:oMath>
                </a14:m>
                <a:endParaRPr lang="en-US" sz="2800" dirty="0"/>
              </a:p>
              <a:p>
                <a:pPr marL="0" indent="0">
                  <a:buNone/>
                </a:pPr>
                <a:endParaRPr lang="en-US" sz="2800" dirty="0"/>
              </a:p>
              <a:p>
                <a:pPr marL="0" indent="0">
                  <a:buNone/>
                </a:pPr>
                <a:r>
                  <a:rPr lang="en-US" sz="2800" dirty="0"/>
                  <a:t>PCA/SVD/LDA: Pick top K factors after transformation</a:t>
                </a:r>
              </a:p>
              <a:p>
                <a:pPr marL="0" indent="0">
                  <a:buNone/>
                </a:pPr>
                <a:r>
                  <a:rPr lang="en-US" sz="2800" dirty="0"/>
                  <a:t>ICA/NMF: Pick K before transformation</a:t>
                </a:r>
              </a:p>
            </p:txBody>
          </p:sp>
        </mc:Choice>
        <mc:Fallback xmlns="">
          <p:sp>
            <p:nvSpPr>
              <p:cNvPr id="3" name="Content Placeholder 2">
                <a:extLst>
                  <a:ext uri="{FF2B5EF4-FFF2-40B4-BE49-F238E27FC236}">
                    <a16:creationId xmlns:a16="http://schemas.microsoft.com/office/drawing/2014/main" id="{E2285994-1B7C-EE41-B205-9F47A7738FB9}"/>
                  </a:ext>
                </a:extLst>
              </p:cNvPr>
              <p:cNvSpPr>
                <a:spLocks noGrp="1" noRot="1" noChangeAspect="1" noMove="1" noResize="1" noEditPoints="1" noAdjustHandles="1" noChangeArrowheads="1" noChangeShapeType="1" noTextEdit="1"/>
              </p:cNvSpPr>
              <p:nvPr>
                <p:ph idx="1"/>
              </p:nvPr>
            </p:nvSpPr>
            <p:spPr>
              <a:xfrm>
                <a:off x="628650" y="1825625"/>
                <a:ext cx="8058150" cy="4351338"/>
              </a:xfrm>
              <a:blipFill>
                <a:blip r:embed="rId3"/>
                <a:stretch>
                  <a:fillRect l="-1417" t="-2616"/>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1444AE56-D6FF-304D-803F-72FEA563CC96}"/>
              </a:ext>
            </a:extLst>
          </p:cNvPr>
          <p:cNvSpPr>
            <a:spLocks noGrp="1"/>
          </p:cNvSpPr>
          <p:nvPr>
            <p:ph type="dt" sz="half" idx="10"/>
          </p:nvPr>
        </p:nvSpPr>
        <p:spPr/>
        <p:txBody>
          <a:bodyPr/>
          <a:lstStyle/>
          <a:p>
            <a:pPr>
              <a:defRPr/>
            </a:pPr>
            <a:r>
              <a:rPr lang="en-US" altLang="en-US" dirty="0"/>
              <a:t>Cynthia Ma</a:t>
            </a:r>
            <a:endParaRPr lang="en-GB" altLang="en-US" dirty="0"/>
          </a:p>
        </p:txBody>
      </p:sp>
      <p:sp>
        <p:nvSpPr>
          <p:cNvPr id="5" name="Slide Number Placeholder 4">
            <a:extLst>
              <a:ext uri="{FF2B5EF4-FFF2-40B4-BE49-F238E27FC236}">
                <a16:creationId xmlns:a16="http://schemas.microsoft.com/office/drawing/2014/main" id="{71F57469-BBE4-E44C-9C46-22F19F0F69F6}"/>
              </a:ext>
            </a:extLst>
          </p:cNvPr>
          <p:cNvSpPr>
            <a:spLocks noGrp="1"/>
          </p:cNvSpPr>
          <p:nvPr>
            <p:ph type="sldNum" sz="quarter" idx="12"/>
          </p:nvPr>
        </p:nvSpPr>
        <p:spPr/>
        <p:txBody>
          <a:bodyPr/>
          <a:lstStyle/>
          <a:p>
            <a:fld id="{0E2F8ABD-7791-A645-B644-47282348795F}" type="slidenum">
              <a:rPr lang="en-GB" altLang="en-US" smtClean="0"/>
              <a:pPr/>
              <a:t>10</a:t>
            </a:fld>
            <a:endParaRPr lang="en-GB" altLang="en-US"/>
          </a:p>
        </p:txBody>
      </p:sp>
    </p:spTree>
    <p:extLst>
      <p:ext uri="{BB962C8B-B14F-4D97-AF65-F5344CB8AC3E}">
        <p14:creationId xmlns:p14="http://schemas.microsoft.com/office/powerpoint/2010/main" val="23759003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bldLvl="2"/>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625D60-05B6-D94C-A7DC-2EB66B60DF35}"/>
              </a:ext>
            </a:extLst>
          </p:cNvPr>
          <p:cNvSpPr>
            <a:spLocks noGrp="1"/>
          </p:cNvSpPr>
          <p:nvPr>
            <p:ph type="title"/>
          </p:nvPr>
        </p:nvSpPr>
        <p:spPr/>
        <p:txBody>
          <a:bodyPr/>
          <a:lstStyle/>
          <a:p>
            <a:r>
              <a:rPr lang="en-US" dirty="0"/>
              <a:t>Need for constraints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A93E1BA-1EB9-7148-9339-4763D7865461}"/>
                  </a:ext>
                </a:extLst>
              </p:cNvPr>
              <p:cNvSpPr>
                <a:spLocks noGrp="1"/>
              </p:cNvSpPr>
              <p:nvPr>
                <p:ph idx="1"/>
              </p:nvPr>
            </p:nvSpPr>
            <p:spPr>
              <a:xfrm>
                <a:off x="628650" y="1825625"/>
                <a:ext cx="8058150" cy="4351338"/>
              </a:xfrm>
            </p:spPr>
            <p:txBody>
              <a:bodyPr>
                <a:normAutofit/>
              </a:bodyPr>
              <a:lstStyle/>
              <a:p>
                <a:pPr marL="0" indent="0">
                  <a:spcAft>
                    <a:spcPts val="600"/>
                  </a:spcAft>
                  <a:buNone/>
                </a:pPr>
                <a:r>
                  <a:rPr lang="en-US" sz="2800" dirty="0"/>
                  <a:t>Just like the number 12 can factorized infinitely:</a:t>
                </a:r>
              </a:p>
              <a:p>
                <a:pPr marL="0" indent="0" algn="ctr">
                  <a:spcBef>
                    <a:spcPts val="1350"/>
                  </a:spcBef>
                  <a:buNone/>
                </a:pPr>
                <a14:m>
                  <m:oMathPara xmlns:m="http://schemas.openxmlformats.org/officeDocument/2006/math">
                    <m:oMathParaPr>
                      <m:jc m:val="centerGroup"/>
                    </m:oMathParaPr>
                    <m:oMath xmlns:m="http://schemas.openxmlformats.org/officeDocument/2006/math">
                      <m:r>
                        <a:rPr lang="en-US" sz="2800" i="1" dirty="0" smtClean="0">
                          <a:latin typeface="Cambria Math" panose="02040503050406030204" pitchFamily="18" charset="0"/>
                        </a:rPr>
                        <m:t>12 = 1 </m:t>
                      </m:r>
                      <m:r>
                        <a:rPr lang="en-US" sz="2800" i="1" dirty="0" smtClean="0">
                          <a:latin typeface="Cambria Math" panose="02040503050406030204" pitchFamily="18" charset="0"/>
                          <a:ea typeface="Cambria Math" panose="02040503050406030204" pitchFamily="18" charset="0"/>
                        </a:rPr>
                        <m:t>×</m:t>
                      </m:r>
                      <m:r>
                        <a:rPr lang="en-US" sz="2800" i="1" dirty="0" smtClean="0">
                          <a:latin typeface="Cambria Math" panose="02040503050406030204" pitchFamily="18" charset="0"/>
                        </a:rPr>
                        <m:t> 12</m:t>
                      </m:r>
                      <m:r>
                        <a:rPr lang="en-US" sz="2800" b="0" i="0" dirty="0" smtClean="0">
                          <a:latin typeface="Cambria Math" panose="02040503050406030204" pitchFamily="18" charset="0"/>
                        </a:rPr>
                        <m:t>=</m:t>
                      </m:r>
                      <m:r>
                        <a:rPr lang="en-US" sz="2800" b="0" i="1" dirty="0" smtClean="0">
                          <a:latin typeface="Cambria Math" panose="02040503050406030204" pitchFamily="18" charset="0"/>
                        </a:rPr>
                        <m:t>(</m:t>
                      </m:r>
                      <m:r>
                        <a:rPr lang="en-US" sz="2800" i="1" dirty="0">
                          <a:latin typeface="Cambria Math" panose="02040503050406030204" pitchFamily="18" charset="0"/>
                        </a:rPr>
                        <m:t>1</m:t>
                      </m:r>
                      <m:r>
                        <a:rPr lang="en-US" sz="2800" b="0" i="1" dirty="0" smtClean="0">
                          <a:latin typeface="Cambria Math" panose="02040503050406030204" pitchFamily="18" charset="0"/>
                        </a:rPr>
                        <m:t>∗</m:t>
                      </m:r>
                      <m:r>
                        <a:rPr lang="en-US" sz="2800" b="0" i="1" dirty="0" smtClean="0">
                          <a:latin typeface="Cambria Math" panose="02040503050406030204" pitchFamily="18" charset="0"/>
                        </a:rPr>
                        <m:t>𝑥</m:t>
                      </m:r>
                      <m:r>
                        <a:rPr lang="en-US" sz="2800" b="0" i="1" dirty="0" smtClean="0">
                          <a:latin typeface="Cambria Math" panose="02040503050406030204" pitchFamily="18" charset="0"/>
                        </a:rPr>
                        <m:t>) × (</m:t>
                      </m:r>
                      <m:f>
                        <m:fPr>
                          <m:type m:val="skw"/>
                          <m:ctrlPr>
                            <a:rPr lang="en-US" sz="2800" i="1" dirty="0">
                              <a:latin typeface="Cambria Math" panose="02040503050406030204" pitchFamily="18" charset="0"/>
                            </a:rPr>
                          </m:ctrlPr>
                        </m:fPr>
                        <m:num>
                          <m:r>
                            <a:rPr lang="en-US" sz="2800" i="1" dirty="0">
                              <a:latin typeface="Cambria Math" panose="02040503050406030204" pitchFamily="18" charset="0"/>
                            </a:rPr>
                            <m:t>1</m:t>
                          </m:r>
                        </m:num>
                        <m:den>
                          <m:r>
                            <a:rPr lang="en-US" sz="2800" i="1" dirty="0">
                              <a:latin typeface="Cambria Math" panose="02040503050406030204" pitchFamily="18" charset="0"/>
                            </a:rPr>
                            <m:t>𝑥</m:t>
                          </m:r>
                        </m:den>
                      </m:f>
                      <m:r>
                        <a:rPr lang="en-US" sz="2800" i="1" dirty="0">
                          <a:latin typeface="Cambria Math" panose="02040503050406030204" pitchFamily="18" charset="0"/>
                        </a:rPr>
                        <m:t>∗</m:t>
                      </m:r>
                      <m:r>
                        <a:rPr lang="en-US" sz="2800" b="0" i="1" dirty="0" smtClean="0">
                          <a:latin typeface="Cambria Math" panose="02040503050406030204" pitchFamily="18" charset="0"/>
                        </a:rPr>
                        <m:t>12)</m:t>
                      </m:r>
                    </m:oMath>
                  </m:oMathPara>
                </a14:m>
                <a:endParaRPr lang="en-US" sz="2800" dirty="0"/>
              </a:p>
              <a:p>
                <a:pPr marL="0" indent="0">
                  <a:buNone/>
                </a:pPr>
                <a:endParaRPr lang="en-US" sz="2800" dirty="0"/>
              </a:p>
              <a:p>
                <a:pPr marL="0" indent="0">
                  <a:spcAft>
                    <a:spcPts val="600"/>
                  </a:spcAft>
                  <a:buNone/>
                </a:pPr>
                <a:r>
                  <a:rPr lang="en-US" sz="2800" dirty="0"/>
                  <a:t>A matrix can be factorized infinitely:</a:t>
                </a:r>
              </a:p>
              <a:p>
                <a:pPr marL="0" indent="0">
                  <a:buNone/>
                </a:pPr>
                <a14:m>
                  <m:oMathPara xmlns:m="http://schemas.openxmlformats.org/officeDocument/2006/math">
                    <m:oMathParaPr>
                      <m:jc m:val="centerGroup"/>
                    </m:oMathParaPr>
                    <m:oMath xmlns:m="http://schemas.openxmlformats.org/officeDocument/2006/math">
                      <m:d>
                        <m:dPr>
                          <m:begChr m:val="["/>
                          <m:endChr m:val="]"/>
                          <m:ctrlPr>
                            <a:rPr lang="en-US" sz="2400" i="1" smtClean="0">
                              <a:latin typeface="Cambria Math" panose="02040503050406030204" pitchFamily="18" charset="0"/>
                            </a:rPr>
                          </m:ctrlPr>
                        </m:dPr>
                        <m:e>
                          <m:m>
                            <m:mPr>
                              <m:mcs>
                                <m:mc>
                                  <m:mcPr>
                                    <m:count m:val="2"/>
                                    <m:mcJc m:val="center"/>
                                  </m:mcPr>
                                </m:mc>
                              </m:mcs>
                              <m:ctrlPr>
                                <a:rPr lang="en-US" sz="2400" i="1" smtClean="0">
                                  <a:latin typeface="Cambria Math" panose="02040503050406030204" pitchFamily="18" charset="0"/>
                                </a:rPr>
                              </m:ctrlPr>
                            </m:mPr>
                            <m:mr>
                              <m:e>
                                <m:r>
                                  <m:rPr>
                                    <m:brk m:alnAt="7"/>
                                  </m:rPr>
                                  <a:rPr lang="en-US" sz="2400" b="0" i="1" smtClean="0">
                                    <a:latin typeface="Cambria Math" panose="02040503050406030204" pitchFamily="18" charset="0"/>
                                  </a:rPr>
                                  <m:t>6</m:t>
                                </m:r>
                              </m:e>
                              <m:e>
                                <m:r>
                                  <a:rPr lang="en-US" sz="2400" b="0" i="1" smtClean="0">
                                    <a:latin typeface="Cambria Math" panose="02040503050406030204" pitchFamily="18" charset="0"/>
                                  </a:rPr>
                                  <m:t>7</m:t>
                                </m:r>
                              </m:e>
                            </m:mr>
                            <m:mr>
                              <m:e>
                                <m:r>
                                  <a:rPr lang="en-US" sz="2400" b="0" i="1" smtClean="0">
                                    <a:latin typeface="Cambria Math" panose="02040503050406030204" pitchFamily="18" charset="0"/>
                                  </a:rPr>
                                  <m:t>24</m:t>
                                </m:r>
                              </m:e>
                              <m:e>
                                <m:r>
                                  <a:rPr lang="en-US" sz="2400" b="0" i="1" smtClean="0">
                                    <a:latin typeface="Cambria Math" panose="02040503050406030204" pitchFamily="18" charset="0"/>
                                  </a:rPr>
                                  <m:t>28</m:t>
                                </m:r>
                              </m:e>
                            </m:mr>
                          </m:m>
                        </m:e>
                      </m:d>
                      <m:r>
                        <a:rPr lang="en-US" sz="2400" b="0" i="1" smtClean="0">
                          <a:latin typeface="Cambria Math" panose="02040503050406030204" pitchFamily="18" charset="0"/>
                        </a:rPr>
                        <m:t>=</m:t>
                      </m:r>
                      <m:d>
                        <m:dPr>
                          <m:begChr m:val="["/>
                          <m:endChr m:val="]"/>
                          <m:ctrlPr>
                            <a:rPr lang="en-US" sz="2400" i="1">
                              <a:latin typeface="Cambria Math" panose="02040503050406030204" pitchFamily="18" charset="0"/>
                            </a:rPr>
                          </m:ctrlPr>
                        </m:dPr>
                        <m:e>
                          <m:m>
                            <m:mPr>
                              <m:mcs>
                                <m:mc>
                                  <m:mcPr>
                                    <m:count m:val="2"/>
                                    <m:mcJc m:val="center"/>
                                  </m:mcPr>
                                </m:mc>
                              </m:mcs>
                              <m:ctrlPr>
                                <a:rPr lang="en-US" sz="2400" i="1">
                                  <a:latin typeface="Cambria Math" panose="02040503050406030204" pitchFamily="18" charset="0"/>
                                </a:rPr>
                              </m:ctrlPr>
                            </m:mPr>
                            <m:mr>
                              <m:e>
                                <m:r>
                                  <m:rPr>
                                    <m:brk m:alnAt="7"/>
                                  </m:rPr>
                                  <a:rPr lang="en-US" sz="2400" i="1">
                                    <a:latin typeface="Cambria Math" panose="02040503050406030204" pitchFamily="18" charset="0"/>
                                  </a:rPr>
                                  <m:t>1</m:t>
                                </m:r>
                              </m:e>
                              <m:e>
                                <m:r>
                                  <a:rPr lang="en-US" sz="2400" b="0" i="1" smtClean="0">
                                    <a:latin typeface="Cambria Math" panose="02040503050406030204" pitchFamily="18" charset="0"/>
                                  </a:rPr>
                                  <m:t>1</m:t>
                                </m:r>
                              </m:e>
                            </m:mr>
                            <m:mr>
                              <m:e>
                                <m:r>
                                  <a:rPr lang="en-US" sz="2400" b="0" i="1" smtClean="0">
                                    <a:latin typeface="Cambria Math" panose="02040503050406030204" pitchFamily="18" charset="0"/>
                                  </a:rPr>
                                  <m:t>4</m:t>
                                </m:r>
                              </m:e>
                              <m:e>
                                <m:r>
                                  <a:rPr lang="en-US" sz="2400" b="0" i="1" smtClean="0">
                                    <a:latin typeface="Cambria Math" panose="02040503050406030204" pitchFamily="18" charset="0"/>
                                  </a:rPr>
                                  <m:t>4</m:t>
                                </m:r>
                              </m:e>
                            </m:mr>
                          </m:m>
                        </m:e>
                      </m:d>
                      <m:r>
                        <a:rPr lang="en-US" sz="2400" i="1" dirty="0">
                          <a:latin typeface="Cambria Math" panose="02040503050406030204" pitchFamily="18" charset="0"/>
                          <a:ea typeface="Cambria Math" panose="02040503050406030204" pitchFamily="18" charset="0"/>
                        </a:rPr>
                        <m:t>×</m:t>
                      </m:r>
                      <m:d>
                        <m:dPr>
                          <m:begChr m:val="["/>
                          <m:endChr m:val="]"/>
                          <m:ctrlPr>
                            <a:rPr lang="en-US" sz="2400" i="1">
                              <a:latin typeface="Cambria Math" panose="02040503050406030204" pitchFamily="18" charset="0"/>
                            </a:rPr>
                          </m:ctrlPr>
                        </m:dPr>
                        <m:e>
                          <m:m>
                            <m:mPr>
                              <m:mcs>
                                <m:mc>
                                  <m:mcPr>
                                    <m:count m:val="2"/>
                                    <m:mcJc m:val="center"/>
                                  </m:mcPr>
                                </m:mc>
                              </m:mcs>
                              <m:ctrlPr>
                                <a:rPr lang="en-US" sz="2400" i="1">
                                  <a:latin typeface="Cambria Math" panose="02040503050406030204" pitchFamily="18" charset="0"/>
                                </a:rPr>
                              </m:ctrlPr>
                            </m:mPr>
                            <m:mr>
                              <m:e>
                                <m:r>
                                  <m:rPr>
                                    <m:brk m:alnAt="7"/>
                                  </m:rPr>
                                  <a:rPr lang="en-US" sz="2400" b="0" i="1" smtClean="0">
                                    <a:latin typeface="Cambria Math" panose="02040503050406030204" pitchFamily="18" charset="0"/>
                                  </a:rPr>
                                  <m:t>6</m:t>
                                </m:r>
                              </m:e>
                              <m:e>
                                <m:r>
                                  <a:rPr lang="en-US" sz="2400" b="0" i="1" smtClean="0">
                                    <a:latin typeface="Cambria Math" panose="02040503050406030204" pitchFamily="18" charset="0"/>
                                  </a:rPr>
                                  <m:t>0</m:t>
                                </m:r>
                              </m:e>
                            </m:mr>
                            <m:mr>
                              <m:e>
                                <m:r>
                                  <a:rPr lang="en-US" sz="2400" b="0" i="1" smtClean="0">
                                    <a:latin typeface="Cambria Math" panose="02040503050406030204" pitchFamily="18" charset="0"/>
                                  </a:rPr>
                                  <m:t>0</m:t>
                                </m:r>
                              </m:e>
                              <m:e>
                                <m:r>
                                  <a:rPr lang="en-US" sz="2400" b="0" i="1" smtClean="0">
                                    <a:latin typeface="Cambria Math" panose="02040503050406030204" pitchFamily="18" charset="0"/>
                                  </a:rPr>
                                  <m:t>7</m:t>
                                </m:r>
                              </m:e>
                            </m:mr>
                          </m:m>
                        </m:e>
                      </m:d>
                      <m:r>
                        <a:rPr lang="en-US" sz="2400" b="0" i="0" smtClean="0">
                          <a:latin typeface="Cambria Math" panose="02040503050406030204" pitchFamily="18" charset="0"/>
                        </a:rPr>
                        <m:t>=</m:t>
                      </m:r>
                      <m:d>
                        <m:dPr>
                          <m:ctrlPr>
                            <a:rPr lang="en-US" sz="2400" i="1" smtClean="0">
                              <a:latin typeface="Cambria Math" panose="02040503050406030204" pitchFamily="18" charset="0"/>
                            </a:rPr>
                          </m:ctrlPr>
                        </m:dPr>
                        <m:e>
                          <m:d>
                            <m:dPr>
                              <m:begChr m:val="["/>
                              <m:endChr m:val="]"/>
                              <m:ctrlPr>
                                <a:rPr lang="en-US" sz="2400" i="1">
                                  <a:latin typeface="Cambria Math" panose="02040503050406030204" pitchFamily="18" charset="0"/>
                                </a:rPr>
                              </m:ctrlPr>
                            </m:dPr>
                            <m:e>
                              <m:m>
                                <m:mPr>
                                  <m:mcs>
                                    <m:mc>
                                      <m:mcPr>
                                        <m:count m:val="2"/>
                                        <m:mcJc m:val="center"/>
                                      </m:mcPr>
                                    </m:mc>
                                  </m:mcs>
                                  <m:ctrlPr>
                                    <a:rPr lang="en-US" sz="2400" i="1">
                                      <a:latin typeface="Cambria Math" panose="02040503050406030204" pitchFamily="18" charset="0"/>
                                    </a:rPr>
                                  </m:ctrlPr>
                                </m:mPr>
                                <m:mr>
                                  <m:e>
                                    <m:r>
                                      <m:rPr>
                                        <m:brk m:alnAt="7"/>
                                      </m:rPr>
                                      <a:rPr lang="en-US" sz="2400" i="1">
                                        <a:latin typeface="Cambria Math" panose="02040503050406030204" pitchFamily="18" charset="0"/>
                                      </a:rPr>
                                      <m:t>1</m:t>
                                    </m:r>
                                  </m:e>
                                  <m:e>
                                    <m:r>
                                      <a:rPr lang="en-US" sz="2400" i="1">
                                        <a:latin typeface="Cambria Math" panose="02040503050406030204" pitchFamily="18" charset="0"/>
                                      </a:rPr>
                                      <m:t>1</m:t>
                                    </m:r>
                                  </m:e>
                                </m:mr>
                                <m:mr>
                                  <m:e>
                                    <m:r>
                                      <a:rPr lang="en-US" sz="2400" i="1">
                                        <a:latin typeface="Cambria Math" panose="02040503050406030204" pitchFamily="18" charset="0"/>
                                      </a:rPr>
                                      <m:t>4</m:t>
                                    </m:r>
                                  </m:e>
                                  <m:e>
                                    <m:r>
                                      <a:rPr lang="en-US" sz="2400" i="1">
                                        <a:latin typeface="Cambria Math" panose="02040503050406030204" pitchFamily="18" charset="0"/>
                                      </a:rPr>
                                      <m:t>4</m:t>
                                    </m:r>
                                  </m:e>
                                </m:mr>
                              </m:m>
                            </m:e>
                          </m:d>
                          <m:r>
                            <a:rPr lang="en-US" sz="2400" i="1">
                              <a:latin typeface="Cambria Math" panose="02040503050406030204" pitchFamily="18" charset="0"/>
                            </a:rPr>
                            <m:t>𝑋</m:t>
                          </m:r>
                        </m:e>
                      </m:d>
                      <m:r>
                        <a:rPr lang="en-US" sz="2400" i="1" dirty="0">
                          <a:latin typeface="Cambria Math" panose="02040503050406030204" pitchFamily="18" charset="0"/>
                          <a:ea typeface="Cambria Math" panose="02040503050406030204" pitchFamily="18" charset="0"/>
                        </a:rPr>
                        <m:t>×</m:t>
                      </m:r>
                      <m:d>
                        <m:dPr>
                          <m:ctrlPr>
                            <a:rPr lang="en-US" sz="2400" i="1" dirty="0" smtClean="0">
                              <a:latin typeface="Cambria Math" panose="02040503050406030204" pitchFamily="18" charset="0"/>
                              <a:ea typeface="Cambria Math" panose="02040503050406030204" pitchFamily="18" charset="0"/>
                            </a:rPr>
                          </m:ctrlPr>
                        </m:dPr>
                        <m:e>
                          <m:sSup>
                            <m:sSupPr>
                              <m:ctrlPr>
                                <a:rPr lang="en-US" sz="2400" i="1" dirty="0">
                                  <a:latin typeface="Cambria Math" panose="02040503050406030204" pitchFamily="18" charset="0"/>
                                  <a:ea typeface="Cambria Math" panose="02040503050406030204" pitchFamily="18" charset="0"/>
                                </a:rPr>
                              </m:ctrlPr>
                            </m:sSupPr>
                            <m:e>
                              <m:r>
                                <a:rPr lang="en-US" sz="2400" i="1" dirty="0">
                                  <a:latin typeface="Cambria Math" panose="02040503050406030204" pitchFamily="18" charset="0"/>
                                  <a:ea typeface="Cambria Math" panose="02040503050406030204" pitchFamily="18" charset="0"/>
                                </a:rPr>
                                <m:t>𝑋</m:t>
                              </m:r>
                            </m:e>
                            <m:sup>
                              <m:r>
                                <a:rPr lang="en-US" sz="2400" i="1" dirty="0">
                                  <a:latin typeface="Cambria Math" panose="02040503050406030204" pitchFamily="18" charset="0"/>
                                  <a:ea typeface="Cambria Math" panose="02040503050406030204" pitchFamily="18" charset="0"/>
                                </a:rPr>
                                <m:t>−1</m:t>
                              </m:r>
                            </m:sup>
                          </m:sSup>
                          <m:d>
                            <m:dPr>
                              <m:begChr m:val="["/>
                              <m:endChr m:val="]"/>
                              <m:ctrlPr>
                                <a:rPr lang="en-US" sz="2400" i="1">
                                  <a:latin typeface="Cambria Math" panose="02040503050406030204" pitchFamily="18" charset="0"/>
                                </a:rPr>
                              </m:ctrlPr>
                            </m:dPr>
                            <m:e>
                              <m:m>
                                <m:mPr>
                                  <m:mcs>
                                    <m:mc>
                                      <m:mcPr>
                                        <m:count m:val="2"/>
                                        <m:mcJc m:val="center"/>
                                      </m:mcPr>
                                    </m:mc>
                                  </m:mcs>
                                  <m:ctrlPr>
                                    <a:rPr lang="en-US" sz="2400" i="1">
                                      <a:latin typeface="Cambria Math" panose="02040503050406030204" pitchFamily="18" charset="0"/>
                                    </a:rPr>
                                  </m:ctrlPr>
                                </m:mPr>
                                <m:mr>
                                  <m:e>
                                    <m:r>
                                      <m:rPr>
                                        <m:brk m:alnAt="7"/>
                                      </m:rPr>
                                      <a:rPr lang="en-US" sz="2400" i="1">
                                        <a:latin typeface="Cambria Math" panose="02040503050406030204" pitchFamily="18" charset="0"/>
                                      </a:rPr>
                                      <m:t>6</m:t>
                                    </m:r>
                                  </m:e>
                                  <m:e>
                                    <m:r>
                                      <a:rPr lang="en-US" sz="2400" i="1">
                                        <a:latin typeface="Cambria Math" panose="02040503050406030204" pitchFamily="18" charset="0"/>
                                      </a:rPr>
                                      <m:t>0</m:t>
                                    </m:r>
                                  </m:e>
                                </m:mr>
                                <m:mr>
                                  <m:e>
                                    <m:r>
                                      <a:rPr lang="en-US" sz="2400" i="1">
                                        <a:latin typeface="Cambria Math" panose="02040503050406030204" pitchFamily="18" charset="0"/>
                                      </a:rPr>
                                      <m:t>0</m:t>
                                    </m:r>
                                  </m:e>
                                  <m:e>
                                    <m:r>
                                      <a:rPr lang="en-US" sz="2400" i="1">
                                        <a:latin typeface="Cambria Math" panose="02040503050406030204" pitchFamily="18" charset="0"/>
                                      </a:rPr>
                                      <m:t>7</m:t>
                                    </m:r>
                                  </m:e>
                                </m:mr>
                              </m:m>
                            </m:e>
                          </m:d>
                        </m:e>
                      </m:d>
                    </m:oMath>
                  </m:oMathPara>
                </a14:m>
                <a:endParaRPr lang="en-US" sz="2400" dirty="0"/>
              </a:p>
              <a:p>
                <a:pPr marL="0" indent="0">
                  <a:buNone/>
                </a:pPr>
                <a:endParaRPr lang="en-US" sz="2400" dirty="0"/>
              </a:p>
              <a:p>
                <a:pPr marL="0" indent="0">
                  <a:spcAft>
                    <a:spcPts val="600"/>
                  </a:spcAft>
                  <a:buNone/>
                </a:pPr>
                <a:r>
                  <a:rPr lang="en-US" sz="2800" dirty="0"/>
                  <a:t>But also:</a:t>
                </a:r>
              </a:p>
              <a:p>
                <a:pPr marL="0" indent="0">
                  <a:buNone/>
                </a:pPr>
                <a14:m>
                  <m:oMathPara xmlns:m="http://schemas.openxmlformats.org/officeDocument/2006/math">
                    <m:oMathParaPr>
                      <m:jc m:val="centerGroup"/>
                    </m:oMathParaPr>
                    <m:oMath xmlns:m="http://schemas.openxmlformats.org/officeDocument/2006/math">
                      <m:d>
                        <m:dPr>
                          <m:begChr m:val="["/>
                          <m:endChr m:val="]"/>
                          <m:ctrlPr>
                            <a:rPr lang="en-US" sz="2800" i="1">
                              <a:latin typeface="Cambria Math" panose="02040503050406030204" pitchFamily="18" charset="0"/>
                            </a:rPr>
                          </m:ctrlPr>
                        </m:dPr>
                        <m:e>
                          <m:m>
                            <m:mPr>
                              <m:mcs>
                                <m:mc>
                                  <m:mcPr>
                                    <m:count m:val="2"/>
                                    <m:mcJc m:val="center"/>
                                  </m:mcPr>
                                </m:mc>
                              </m:mcs>
                              <m:ctrlPr>
                                <a:rPr lang="en-US" sz="2800" i="1">
                                  <a:latin typeface="Cambria Math" panose="02040503050406030204" pitchFamily="18" charset="0"/>
                                </a:rPr>
                              </m:ctrlPr>
                            </m:mPr>
                            <m:mr>
                              <m:e>
                                <m:r>
                                  <m:rPr>
                                    <m:brk m:alnAt="7"/>
                                  </m:rPr>
                                  <a:rPr lang="en-US" sz="2800" i="1">
                                    <a:latin typeface="Cambria Math" panose="02040503050406030204" pitchFamily="18" charset="0"/>
                                  </a:rPr>
                                  <m:t>6</m:t>
                                </m:r>
                              </m:e>
                              <m:e>
                                <m:r>
                                  <a:rPr lang="en-US" sz="2800" i="1">
                                    <a:latin typeface="Cambria Math" panose="02040503050406030204" pitchFamily="18" charset="0"/>
                                  </a:rPr>
                                  <m:t>7</m:t>
                                </m:r>
                              </m:e>
                            </m:mr>
                            <m:mr>
                              <m:e>
                                <m:r>
                                  <a:rPr lang="en-US" sz="2800" i="1">
                                    <a:latin typeface="Cambria Math" panose="02040503050406030204" pitchFamily="18" charset="0"/>
                                  </a:rPr>
                                  <m:t>24</m:t>
                                </m:r>
                              </m:e>
                              <m:e>
                                <m:r>
                                  <a:rPr lang="en-US" sz="2800" i="1">
                                    <a:latin typeface="Cambria Math" panose="02040503050406030204" pitchFamily="18" charset="0"/>
                                  </a:rPr>
                                  <m:t>28</m:t>
                                </m:r>
                              </m:e>
                            </m:mr>
                          </m:m>
                        </m:e>
                      </m:d>
                      <m:r>
                        <a:rPr lang="en-US" sz="2800" i="1">
                          <a:latin typeface="Cambria Math" panose="02040503050406030204" pitchFamily="18" charset="0"/>
                        </a:rPr>
                        <m:t>=</m:t>
                      </m:r>
                      <m:d>
                        <m:dPr>
                          <m:begChr m:val="["/>
                          <m:endChr m:val="]"/>
                          <m:ctrlPr>
                            <a:rPr lang="en-US" sz="2800" i="1">
                              <a:latin typeface="Cambria Math" panose="02040503050406030204" pitchFamily="18" charset="0"/>
                            </a:rPr>
                          </m:ctrlPr>
                        </m:dPr>
                        <m:e>
                          <m:m>
                            <m:mPr>
                              <m:mcs>
                                <m:mc>
                                  <m:mcPr>
                                    <m:count m:val="1"/>
                                    <m:mcJc m:val="center"/>
                                  </m:mcPr>
                                </m:mc>
                              </m:mcs>
                              <m:ctrlPr>
                                <a:rPr lang="en-US" sz="2800" i="1" smtClean="0">
                                  <a:latin typeface="Cambria Math" panose="02040503050406030204" pitchFamily="18" charset="0"/>
                                </a:rPr>
                              </m:ctrlPr>
                            </m:mPr>
                            <m:mr>
                              <m:e>
                                <m:r>
                                  <m:rPr>
                                    <m:brk m:alnAt="7"/>
                                  </m:rPr>
                                  <a:rPr lang="en-US" sz="2800" b="0" i="1" smtClean="0">
                                    <a:latin typeface="Cambria Math" panose="02040503050406030204" pitchFamily="18" charset="0"/>
                                  </a:rPr>
                                  <m:t>1</m:t>
                                </m:r>
                              </m:e>
                            </m:mr>
                            <m:mr>
                              <m:e>
                                <m:r>
                                  <a:rPr lang="en-US" sz="2800" b="0" i="1" smtClean="0">
                                    <a:latin typeface="Cambria Math" panose="02040503050406030204" pitchFamily="18" charset="0"/>
                                  </a:rPr>
                                  <m:t>4</m:t>
                                </m:r>
                              </m:e>
                            </m:mr>
                          </m:m>
                        </m:e>
                      </m:d>
                      <m:r>
                        <a:rPr lang="en-US" sz="2800" i="1" dirty="0">
                          <a:latin typeface="Cambria Math" panose="02040503050406030204" pitchFamily="18" charset="0"/>
                          <a:ea typeface="Cambria Math" panose="02040503050406030204" pitchFamily="18" charset="0"/>
                        </a:rPr>
                        <m:t>×</m:t>
                      </m:r>
                      <m:d>
                        <m:dPr>
                          <m:begChr m:val="["/>
                          <m:endChr m:val="]"/>
                          <m:ctrlPr>
                            <a:rPr lang="en-US" sz="2800" i="1">
                              <a:latin typeface="Cambria Math" panose="02040503050406030204" pitchFamily="18" charset="0"/>
                            </a:rPr>
                          </m:ctrlPr>
                        </m:dPr>
                        <m:e>
                          <m:m>
                            <m:mPr>
                              <m:mcs>
                                <m:mc>
                                  <m:mcPr>
                                    <m:count m:val="2"/>
                                    <m:mcJc m:val="center"/>
                                  </m:mcPr>
                                </m:mc>
                              </m:mcs>
                              <m:ctrlPr>
                                <a:rPr lang="en-US" sz="2800" i="1" smtClean="0">
                                  <a:latin typeface="Cambria Math" panose="02040503050406030204" pitchFamily="18" charset="0"/>
                                </a:rPr>
                              </m:ctrlPr>
                            </m:mPr>
                            <m:mr>
                              <m:e>
                                <m:r>
                                  <m:rPr>
                                    <m:brk m:alnAt="7"/>
                                  </m:rPr>
                                  <a:rPr lang="en-US" sz="2800" b="0" i="1" smtClean="0">
                                    <a:latin typeface="Cambria Math" panose="02040503050406030204" pitchFamily="18" charset="0"/>
                                  </a:rPr>
                                  <m:t>6</m:t>
                                </m:r>
                              </m:e>
                              <m:e>
                                <m:r>
                                  <a:rPr lang="en-US" sz="2800" b="0" i="1" smtClean="0">
                                    <a:latin typeface="Cambria Math" panose="02040503050406030204" pitchFamily="18" charset="0"/>
                                  </a:rPr>
                                  <m:t>7</m:t>
                                </m:r>
                              </m:e>
                            </m:mr>
                          </m:m>
                        </m:e>
                      </m:d>
                      <m:r>
                        <a:rPr lang="en-US" sz="2800">
                          <a:latin typeface="Cambria Math" panose="02040503050406030204" pitchFamily="18" charset="0"/>
                        </a:rPr>
                        <m:t>=</m:t>
                      </m:r>
                      <m:d>
                        <m:dPr>
                          <m:ctrlPr>
                            <a:rPr lang="en-US" sz="2800" i="1">
                              <a:latin typeface="Cambria Math" panose="02040503050406030204" pitchFamily="18" charset="0"/>
                            </a:rPr>
                          </m:ctrlPr>
                        </m:dPr>
                        <m:e>
                          <m:d>
                            <m:dPr>
                              <m:begChr m:val="["/>
                              <m:endChr m:val="]"/>
                              <m:ctrlPr>
                                <a:rPr lang="en-US" sz="2800" i="1">
                                  <a:latin typeface="Cambria Math" panose="02040503050406030204" pitchFamily="18" charset="0"/>
                                </a:rPr>
                              </m:ctrlPr>
                            </m:dPr>
                            <m:e>
                              <m:m>
                                <m:mPr>
                                  <m:mcs>
                                    <m:mc>
                                      <m:mcPr>
                                        <m:count m:val="1"/>
                                        <m:mcJc m:val="center"/>
                                      </m:mcPr>
                                    </m:mc>
                                  </m:mcs>
                                  <m:ctrlPr>
                                    <a:rPr lang="en-US" sz="2800" i="1">
                                      <a:latin typeface="Cambria Math" panose="02040503050406030204" pitchFamily="18" charset="0"/>
                                    </a:rPr>
                                  </m:ctrlPr>
                                </m:mPr>
                                <m:mr>
                                  <m:e>
                                    <m:r>
                                      <m:rPr>
                                        <m:brk m:alnAt="7"/>
                                      </m:rPr>
                                      <a:rPr lang="en-US" sz="2800" i="1">
                                        <a:latin typeface="Cambria Math" panose="02040503050406030204" pitchFamily="18" charset="0"/>
                                      </a:rPr>
                                      <m:t>1</m:t>
                                    </m:r>
                                  </m:e>
                                </m:mr>
                                <m:mr>
                                  <m:e>
                                    <m:r>
                                      <a:rPr lang="en-US" sz="2800" i="1">
                                        <a:latin typeface="Cambria Math" panose="02040503050406030204" pitchFamily="18" charset="0"/>
                                      </a:rPr>
                                      <m:t>4</m:t>
                                    </m:r>
                                  </m:e>
                                </m:mr>
                              </m:m>
                            </m:e>
                          </m:d>
                          <m:r>
                            <a:rPr lang="en-US" sz="2800" i="1">
                              <a:latin typeface="Cambria Math" panose="02040503050406030204" pitchFamily="18" charset="0"/>
                            </a:rPr>
                            <m:t>𝑋</m:t>
                          </m:r>
                        </m:e>
                      </m:d>
                      <m:r>
                        <a:rPr lang="en-US" sz="2800" i="1" dirty="0">
                          <a:latin typeface="Cambria Math" panose="02040503050406030204" pitchFamily="18" charset="0"/>
                          <a:ea typeface="Cambria Math" panose="02040503050406030204" pitchFamily="18" charset="0"/>
                        </a:rPr>
                        <m:t>×</m:t>
                      </m:r>
                      <m:d>
                        <m:dPr>
                          <m:ctrlPr>
                            <a:rPr lang="en-US" sz="2800" i="1" dirty="0">
                              <a:latin typeface="Cambria Math" panose="02040503050406030204" pitchFamily="18" charset="0"/>
                              <a:ea typeface="Cambria Math" panose="02040503050406030204" pitchFamily="18" charset="0"/>
                            </a:rPr>
                          </m:ctrlPr>
                        </m:dPr>
                        <m:e>
                          <m:sSup>
                            <m:sSupPr>
                              <m:ctrlPr>
                                <a:rPr lang="en-US" sz="2800" i="1" dirty="0">
                                  <a:latin typeface="Cambria Math" panose="02040503050406030204" pitchFamily="18" charset="0"/>
                                  <a:ea typeface="Cambria Math" panose="02040503050406030204" pitchFamily="18" charset="0"/>
                                </a:rPr>
                              </m:ctrlPr>
                            </m:sSupPr>
                            <m:e>
                              <m:r>
                                <a:rPr lang="en-US" sz="2800" i="1" dirty="0">
                                  <a:latin typeface="Cambria Math" panose="02040503050406030204" pitchFamily="18" charset="0"/>
                                  <a:ea typeface="Cambria Math" panose="02040503050406030204" pitchFamily="18" charset="0"/>
                                </a:rPr>
                                <m:t>𝑋</m:t>
                              </m:r>
                            </m:e>
                            <m:sup>
                              <m:r>
                                <a:rPr lang="en-US" sz="2800" i="1" dirty="0">
                                  <a:latin typeface="Cambria Math" panose="02040503050406030204" pitchFamily="18" charset="0"/>
                                  <a:ea typeface="Cambria Math" panose="02040503050406030204" pitchFamily="18" charset="0"/>
                                </a:rPr>
                                <m:t>−1</m:t>
                              </m:r>
                            </m:sup>
                          </m:sSup>
                          <m:d>
                            <m:dPr>
                              <m:begChr m:val="["/>
                              <m:endChr m:val="]"/>
                              <m:ctrlPr>
                                <a:rPr lang="en-US" sz="2800" i="1">
                                  <a:latin typeface="Cambria Math" panose="02040503050406030204" pitchFamily="18" charset="0"/>
                                </a:rPr>
                              </m:ctrlPr>
                            </m:dPr>
                            <m:e>
                              <m:m>
                                <m:mPr>
                                  <m:mcs>
                                    <m:mc>
                                      <m:mcPr>
                                        <m:count m:val="2"/>
                                        <m:mcJc m:val="center"/>
                                      </m:mcPr>
                                    </m:mc>
                                  </m:mcs>
                                  <m:ctrlPr>
                                    <a:rPr lang="en-US" sz="2800" i="1">
                                      <a:latin typeface="Cambria Math" panose="02040503050406030204" pitchFamily="18" charset="0"/>
                                    </a:rPr>
                                  </m:ctrlPr>
                                </m:mPr>
                                <m:mr>
                                  <m:e>
                                    <m:r>
                                      <m:rPr>
                                        <m:brk m:alnAt="7"/>
                                      </m:rPr>
                                      <a:rPr lang="en-US" sz="2800" i="1">
                                        <a:latin typeface="Cambria Math" panose="02040503050406030204" pitchFamily="18" charset="0"/>
                                      </a:rPr>
                                      <m:t>6</m:t>
                                    </m:r>
                                  </m:e>
                                  <m:e>
                                    <m:r>
                                      <a:rPr lang="en-US" sz="2800" i="1">
                                        <a:latin typeface="Cambria Math" panose="02040503050406030204" pitchFamily="18" charset="0"/>
                                      </a:rPr>
                                      <m:t>7</m:t>
                                    </m:r>
                                  </m:e>
                                </m:mr>
                              </m:m>
                            </m:e>
                          </m:d>
                        </m:e>
                      </m:d>
                    </m:oMath>
                  </m:oMathPara>
                </a14:m>
                <a:endParaRPr lang="en-US" sz="2800" dirty="0"/>
              </a:p>
            </p:txBody>
          </p:sp>
        </mc:Choice>
        <mc:Fallback xmlns="">
          <p:sp>
            <p:nvSpPr>
              <p:cNvPr id="3" name="Content Placeholder 2">
                <a:extLst>
                  <a:ext uri="{FF2B5EF4-FFF2-40B4-BE49-F238E27FC236}">
                    <a16:creationId xmlns:a16="http://schemas.microsoft.com/office/drawing/2014/main" id="{7A93E1BA-1EB9-7148-9339-4763D7865461}"/>
                  </a:ext>
                </a:extLst>
              </p:cNvPr>
              <p:cNvSpPr>
                <a:spLocks noGrp="1" noRot="1" noChangeAspect="1" noMove="1" noResize="1" noEditPoints="1" noAdjustHandles="1" noChangeArrowheads="1" noChangeShapeType="1" noTextEdit="1"/>
              </p:cNvSpPr>
              <p:nvPr>
                <p:ph idx="1"/>
              </p:nvPr>
            </p:nvSpPr>
            <p:spPr>
              <a:xfrm>
                <a:off x="628650" y="1825625"/>
                <a:ext cx="8058150" cy="4351338"/>
              </a:xfrm>
              <a:blipFill>
                <a:blip r:embed="rId2"/>
                <a:stretch>
                  <a:fillRect l="-1575" t="-11337"/>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2C8433A6-68AC-3F4E-9696-A8283E72FE02}"/>
              </a:ext>
            </a:extLst>
          </p:cNvPr>
          <p:cNvSpPr>
            <a:spLocks noGrp="1"/>
          </p:cNvSpPr>
          <p:nvPr>
            <p:ph type="dt" sz="half" idx="10"/>
          </p:nvPr>
        </p:nvSpPr>
        <p:spPr/>
        <p:txBody>
          <a:bodyPr/>
          <a:lstStyle/>
          <a:p>
            <a:pPr>
              <a:defRPr/>
            </a:pPr>
            <a:r>
              <a:rPr lang="en-US" altLang="en-US"/>
              <a:t>Cynthia Ma</a:t>
            </a:r>
            <a:endParaRPr lang="en-GB" altLang="en-US"/>
          </a:p>
        </p:txBody>
      </p:sp>
      <p:sp>
        <p:nvSpPr>
          <p:cNvPr id="5" name="Slide Number Placeholder 4">
            <a:extLst>
              <a:ext uri="{FF2B5EF4-FFF2-40B4-BE49-F238E27FC236}">
                <a16:creationId xmlns:a16="http://schemas.microsoft.com/office/drawing/2014/main" id="{80BCC4D1-3A55-FE42-A979-A131A170E2B2}"/>
              </a:ext>
            </a:extLst>
          </p:cNvPr>
          <p:cNvSpPr>
            <a:spLocks noGrp="1"/>
          </p:cNvSpPr>
          <p:nvPr>
            <p:ph type="sldNum" sz="quarter" idx="12"/>
          </p:nvPr>
        </p:nvSpPr>
        <p:spPr/>
        <p:txBody>
          <a:bodyPr/>
          <a:lstStyle/>
          <a:p>
            <a:fld id="{0E2F8ABD-7791-A645-B644-47282348795F}" type="slidenum">
              <a:rPr lang="en-GB" altLang="en-US" smtClean="0"/>
              <a:pPr/>
              <a:t>11</a:t>
            </a:fld>
            <a:endParaRPr lang="en-GB" altLang="en-US"/>
          </a:p>
        </p:txBody>
      </p:sp>
    </p:spTree>
    <p:extLst>
      <p:ext uri="{BB962C8B-B14F-4D97-AF65-F5344CB8AC3E}">
        <p14:creationId xmlns:p14="http://schemas.microsoft.com/office/powerpoint/2010/main" val="31163449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741994-E512-9C40-83C1-9065E13893C2}"/>
              </a:ext>
            </a:extLst>
          </p:cNvPr>
          <p:cNvSpPr>
            <a:spLocks noGrp="1"/>
          </p:cNvSpPr>
          <p:nvPr>
            <p:ph type="title"/>
          </p:nvPr>
        </p:nvSpPr>
        <p:spPr/>
        <p:txBody>
          <a:bodyPr/>
          <a:lstStyle/>
          <a:p>
            <a:r>
              <a:rPr lang="en-US" dirty="0"/>
              <a:t>Matrix Factorization Imputation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23A0C10-79D9-9007-D378-418286810AB2}"/>
                  </a:ext>
                </a:extLst>
              </p:cNvPr>
              <p:cNvSpPr>
                <a:spLocks noGrp="1"/>
              </p:cNvSpPr>
              <p:nvPr>
                <p:ph idx="1"/>
              </p:nvPr>
            </p:nvSpPr>
            <p:spPr>
              <a:xfrm>
                <a:off x="628650" y="1600200"/>
                <a:ext cx="3714750" cy="2743199"/>
              </a:xfrm>
            </p:spPr>
            <p:txBody>
              <a:bodyPr>
                <a:normAutofit/>
              </a:bodyPr>
              <a:lstStyle/>
              <a:p>
                <a:pPr marL="0" indent="0">
                  <a:buNone/>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𝐶</m:t>
                      </m:r>
                      <m:r>
                        <a:rPr lang="en-US" sz="2800" b="0" i="1" smtClean="0">
                          <a:latin typeface="Cambria Math" panose="02040503050406030204" pitchFamily="18" charset="0"/>
                        </a:rPr>
                        <m:t>=</m:t>
                      </m:r>
                      <m:r>
                        <a:rPr lang="en-US" sz="2800" b="0" i="1" smtClean="0">
                          <a:latin typeface="Cambria Math" panose="02040503050406030204" pitchFamily="18" charset="0"/>
                        </a:rPr>
                        <m:t>𝐴</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rPr>
                        <m:t>𝐵</m:t>
                      </m:r>
                    </m:oMath>
                  </m:oMathPara>
                </a14:m>
                <a:endParaRPr lang="en-US" sz="2800" dirty="0"/>
              </a:p>
              <a:p>
                <a:pPr marL="0" indent="0">
                  <a:buNone/>
                </a:pPr>
                <a:endParaRPr lang="en-US" sz="2800" dirty="0"/>
              </a:p>
              <a:p>
                <a:r>
                  <a:rPr lang="en-US" sz="2800" dirty="0"/>
                  <a:t>Each value in the factor matrices</a:t>
                </a:r>
                <a:r>
                  <a:rPr lang="en-US" sz="2800" b="0" dirty="0"/>
                  <a:t> </a:t>
                </a:r>
                <a14:m>
                  <m:oMath xmlns:m="http://schemas.openxmlformats.org/officeDocument/2006/math">
                    <m:r>
                      <a:rPr lang="en-US" sz="2800" b="0" i="1" smtClean="0">
                        <a:latin typeface="Cambria Math" panose="02040503050406030204" pitchFamily="18" charset="0"/>
                      </a:rPr>
                      <m:t>𝐴</m:t>
                    </m:r>
                  </m:oMath>
                </a14:m>
                <a:r>
                  <a:rPr lang="en-US" sz="2800" dirty="0"/>
                  <a:t> and </a:t>
                </a:r>
                <a14:m>
                  <m:oMath xmlns:m="http://schemas.openxmlformats.org/officeDocument/2006/math">
                    <m:r>
                      <a:rPr lang="en-US" sz="2800" b="0" i="1" smtClean="0">
                        <a:latin typeface="Cambria Math" panose="02040503050406030204" pitchFamily="18" charset="0"/>
                      </a:rPr>
                      <m:t>𝐵</m:t>
                    </m:r>
                  </m:oMath>
                </a14:m>
                <a:r>
                  <a:rPr lang="en-US" sz="2800" dirty="0"/>
                  <a:t> contribute to multiple values in </a:t>
                </a:r>
                <a14:m>
                  <m:oMath xmlns:m="http://schemas.openxmlformats.org/officeDocument/2006/math">
                    <m:r>
                      <a:rPr lang="en-US" sz="2800" b="0" i="1" smtClean="0">
                        <a:latin typeface="Cambria Math" panose="02040503050406030204" pitchFamily="18" charset="0"/>
                      </a:rPr>
                      <m:t>𝐶</m:t>
                    </m:r>
                  </m:oMath>
                </a14:m>
                <a:endParaRPr lang="en-US" sz="2800" dirty="0"/>
              </a:p>
              <a:p>
                <a:pPr marL="0" indent="0">
                  <a:buNone/>
                </a:pPr>
                <a:endParaRPr lang="en-US" sz="2800" dirty="0"/>
              </a:p>
            </p:txBody>
          </p:sp>
        </mc:Choice>
        <mc:Fallback xmlns="">
          <p:sp>
            <p:nvSpPr>
              <p:cNvPr id="3" name="Content Placeholder 2">
                <a:extLst>
                  <a:ext uri="{FF2B5EF4-FFF2-40B4-BE49-F238E27FC236}">
                    <a16:creationId xmlns:a16="http://schemas.microsoft.com/office/drawing/2014/main" id="{523A0C10-79D9-9007-D378-418286810AB2}"/>
                  </a:ext>
                </a:extLst>
              </p:cNvPr>
              <p:cNvSpPr>
                <a:spLocks noGrp="1" noRot="1" noChangeAspect="1" noMove="1" noResize="1" noEditPoints="1" noAdjustHandles="1" noChangeArrowheads="1" noChangeShapeType="1" noTextEdit="1"/>
              </p:cNvSpPr>
              <p:nvPr>
                <p:ph idx="1"/>
              </p:nvPr>
            </p:nvSpPr>
            <p:spPr>
              <a:xfrm>
                <a:off x="628650" y="1600200"/>
                <a:ext cx="3714750" cy="2743199"/>
              </a:xfrm>
              <a:blipFill>
                <a:blip r:embed="rId3"/>
                <a:stretch>
                  <a:fillRect l="-3061" b="-926"/>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9A344618-9DBB-5080-51BB-41BEBDF18AEE}"/>
              </a:ext>
            </a:extLst>
          </p:cNvPr>
          <p:cNvSpPr>
            <a:spLocks noGrp="1"/>
          </p:cNvSpPr>
          <p:nvPr>
            <p:ph type="dt" sz="half" idx="10"/>
          </p:nvPr>
        </p:nvSpPr>
        <p:spPr/>
        <p:txBody>
          <a:bodyPr/>
          <a:lstStyle/>
          <a:p>
            <a:pPr>
              <a:defRPr/>
            </a:pPr>
            <a:r>
              <a:rPr lang="en-US" altLang="en-US"/>
              <a:t>Cynthia Ma</a:t>
            </a:r>
            <a:endParaRPr lang="en-GB" altLang="en-US"/>
          </a:p>
        </p:txBody>
      </p:sp>
      <p:sp>
        <p:nvSpPr>
          <p:cNvPr id="5" name="Slide Number Placeholder 4">
            <a:extLst>
              <a:ext uri="{FF2B5EF4-FFF2-40B4-BE49-F238E27FC236}">
                <a16:creationId xmlns:a16="http://schemas.microsoft.com/office/drawing/2014/main" id="{E8F10192-3A30-DB92-7883-6E84EF25C42A}"/>
              </a:ext>
            </a:extLst>
          </p:cNvPr>
          <p:cNvSpPr>
            <a:spLocks noGrp="1"/>
          </p:cNvSpPr>
          <p:nvPr>
            <p:ph type="sldNum" sz="quarter" idx="12"/>
          </p:nvPr>
        </p:nvSpPr>
        <p:spPr/>
        <p:txBody>
          <a:bodyPr/>
          <a:lstStyle/>
          <a:p>
            <a:fld id="{0E2F8ABD-7791-A645-B644-47282348795F}" type="slidenum">
              <a:rPr lang="en-GB" altLang="en-US" smtClean="0"/>
              <a:pPr/>
              <a:t>12</a:t>
            </a:fld>
            <a:endParaRPr lang="en-GB" altLang="en-US"/>
          </a:p>
        </p:txBody>
      </p:sp>
      <p:pic>
        <p:nvPicPr>
          <p:cNvPr id="59394" name="Picture 2">
            <a:extLst>
              <a:ext uri="{FF2B5EF4-FFF2-40B4-BE49-F238E27FC236}">
                <a16:creationId xmlns:a16="http://schemas.microsoft.com/office/drawing/2014/main" id="{C13EF3F5-879D-25F3-8205-41F1083930B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70028" y="381000"/>
            <a:ext cx="4665662" cy="4098345"/>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18" name="Content Placeholder 2">
                <a:extLst>
                  <a:ext uri="{FF2B5EF4-FFF2-40B4-BE49-F238E27FC236}">
                    <a16:creationId xmlns:a16="http://schemas.microsoft.com/office/drawing/2014/main" id="{823FB326-7B72-B41C-DD11-1540594B94F6}"/>
                  </a:ext>
                </a:extLst>
              </p:cNvPr>
              <p:cNvSpPr txBox="1">
                <a:spLocks/>
              </p:cNvSpPr>
              <p:nvPr/>
            </p:nvSpPr>
            <p:spPr>
              <a:xfrm>
                <a:off x="628650" y="4648200"/>
                <a:ext cx="8286750" cy="1722650"/>
              </a:xfrm>
              <a:prstGeom prst="rect">
                <a:avLst/>
              </a:prstGeom>
            </p:spPr>
            <p:txBody>
              <a:bodyPr vert="horz" lIns="91440" tIns="45720" rIns="91440" bIns="45720" rtlCol="0">
                <a:normAutofit lnSpcReduction="10000"/>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sz="2800" dirty="0"/>
                  <a:t>Even if </a:t>
                </a:r>
                <a14:m>
                  <m:oMath xmlns:m="http://schemas.openxmlformats.org/officeDocument/2006/math">
                    <m:r>
                      <a:rPr lang="en-US" sz="2800" i="1" smtClean="0">
                        <a:latin typeface="Cambria Math" panose="02040503050406030204" pitchFamily="18" charset="0"/>
                      </a:rPr>
                      <m:t>𝐶</m:t>
                    </m:r>
                  </m:oMath>
                </a14:m>
                <a:r>
                  <a:rPr lang="en-US" sz="2800" dirty="0"/>
                  <a:t> is missing values, we can still infer </a:t>
                </a:r>
                <a14:m>
                  <m:oMath xmlns:m="http://schemas.openxmlformats.org/officeDocument/2006/math">
                    <m:r>
                      <a:rPr lang="en-US" sz="2800" i="1">
                        <a:latin typeface="Cambria Math" panose="02040503050406030204" pitchFamily="18" charset="0"/>
                      </a:rPr>
                      <m:t>𝐴</m:t>
                    </m:r>
                  </m:oMath>
                </a14:m>
                <a:r>
                  <a:rPr lang="en-US" sz="2800" dirty="0"/>
                  <a:t> and </a:t>
                </a:r>
                <a14:m>
                  <m:oMath xmlns:m="http://schemas.openxmlformats.org/officeDocument/2006/math">
                    <m:r>
                      <a:rPr lang="en-US" sz="2800" i="1" smtClean="0">
                        <a:latin typeface="Cambria Math" panose="02040503050406030204" pitchFamily="18" charset="0"/>
                      </a:rPr>
                      <m:t>𝐵</m:t>
                    </m:r>
                  </m:oMath>
                </a14:m>
                <a:endParaRPr lang="en-US" sz="2800" dirty="0"/>
              </a:p>
              <a:p>
                <a:endParaRPr lang="en-US" sz="2800" dirty="0"/>
              </a:p>
              <a:p>
                <a:r>
                  <a:rPr lang="en-US" sz="2800" dirty="0"/>
                  <a:t>We can fill in missing </a:t>
                </a:r>
                <a14:m>
                  <m:oMath xmlns:m="http://schemas.openxmlformats.org/officeDocument/2006/math">
                    <m:r>
                      <a:rPr lang="en-US" sz="2800" i="1" smtClean="0">
                        <a:latin typeface="Cambria Math" panose="02040503050406030204" pitchFamily="18" charset="0"/>
                      </a:rPr>
                      <m:t>𝐶</m:t>
                    </m:r>
                  </m:oMath>
                </a14:m>
                <a:r>
                  <a:rPr lang="en-US" sz="2800" dirty="0"/>
                  <a:t> values by matrix multiplication of inferred </a:t>
                </a:r>
                <a14:m>
                  <m:oMath xmlns:m="http://schemas.openxmlformats.org/officeDocument/2006/math">
                    <m:r>
                      <a:rPr lang="en-US" sz="2800" b="0" i="1" smtClean="0">
                        <a:latin typeface="Cambria Math" panose="02040503050406030204" pitchFamily="18" charset="0"/>
                      </a:rPr>
                      <m:t>𝐴</m:t>
                    </m:r>
                  </m:oMath>
                </a14:m>
                <a:r>
                  <a:rPr lang="en-US" sz="2800" dirty="0"/>
                  <a:t> and </a:t>
                </a:r>
                <a14:m>
                  <m:oMath xmlns:m="http://schemas.openxmlformats.org/officeDocument/2006/math">
                    <m:r>
                      <a:rPr lang="en-US" sz="2800" b="0" i="1" smtClean="0">
                        <a:latin typeface="Cambria Math" panose="02040503050406030204" pitchFamily="18" charset="0"/>
                      </a:rPr>
                      <m:t>𝐵</m:t>
                    </m:r>
                  </m:oMath>
                </a14:m>
                <a:endParaRPr lang="en-US" sz="2800" dirty="0"/>
              </a:p>
              <a:p>
                <a:endParaRPr lang="en-US" sz="2800" dirty="0"/>
              </a:p>
            </p:txBody>
          </p:sp>
        </mc:Choice>
        <mc:Fallback xmlns="">
          <p:sp>
            <p:nvSpPr>
              <p:cNvPr id="18" name="Content Placeholder 2">
                <a:extLst>
                  <a:ext uri="{FF2B5EF4-FFF2-40B4-BE49-F238E27FC236}">
                    <a16:creationId xmlns:a16="http://schemas.microsoft.com/office/drawing/2014/main" id="{823FB326-7B72-B41C-DD11-1540594B94F6}"/>
                  </a:ext>
                </a:extLst>
              </p:cNvPr>
              <p:cNvSpPr txBox="1">
                <a:spLocks noRot="1" noChangeAspect="1" noMove="1" noResize="1" noEditPoints="1" noAdjustHandles="1" noChangeArrowheads="1" noChangeShapeType="1" noTextEdit="1"/>
              </p:cNvSpPr>
              <p:nvPr/>
            </p:nvSpPr>
            <p:spPr>
              <a:xfrm>
                <a:off x="628650" y="4648200"/>
                <a:ext cx="8286750" cy="1722650"/>
              </a:xfrm>
              <a:prstGeom prst="rect">
                <a:avLst/>
              </a:prstGeom>
              <a:blipFill>
                <a:blip r:embed="rId5"/>
                <a:stretch>
                  <a:fillRect l="-1376" t="-8824" r="-917" b="-6618"/>
                </a:stretch>
              </a:blipFill>
            </p:spPr>
            <p:txBody>
              <a:bodyPr/>
              <a:lstStyle/>
              <a:p>
                <a:r>
                  <a:rPr lang="en-US">
                    <a:noFill/>
                  </a:rPr>
                  <a:t> </a:t>
                </a:r>
              </a:p>
            </p:txBody>
          </p:sp>
        </mc:Fallback>
      </mc:AlternateContent>
    </p:spTree>
    <p:extLst>
      <p:ext uri="{BB962C8B-B14F-4D97-AF65-F5344CB8AC3E}">
        <p14:creationId xmlns:p14="http://schemas.microsoft.com/office/powerpoint/2010/main" val="25109850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939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8">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8"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151E0-36BC-1445-806B-3A3E3FBB1F14}"/>
              </a:ext>
            </a:extLst>
          </p:cNvPr>
          <p:cNvSpPr>
            <a:spLocks noGrp="1"/>
          </p:cNvSpPr>
          <p:nvPr>
            <p:ph type="title"/>
          </p:nvPr>
        </p:nvSpPr>
        <p:spPr/>
        <p:txBody>
          <a:bodyPr/>
          <a:lstStyle/>
          <a:p>
            <a:r>
              <a:rPr lang="en-US" dirty="0"/>
              <a:t>Netflix Recommendations</a:t>
            </a:r>
          </a:p>
        </p:txBody>
      </p:sp>
      <p:sp>
        <p:nvSpPr>
          <p:cNvPr id="3" name="Content Placeholder 2">
            <a:extLst>
              <a:ext uri="{FF2B5EF4-FFF2-40B4-BE49-F238E27FC236}">
                <a16:creationId xmlns:a16="http://schemas.microsoft.com/office/drawing/2014/main" id="{F93031F5-DE2B-B643-AFED-2DE8FDD40657}"/>
              </a:ext>
            </a:extLst>
          </p:cNvPr>
          <p:cNvSpPr>
            <a:spLocks noGrp="1"/>
          </p:cNvSpPr>
          <p:nvPr>
            <p:ph idx="1"/>
          </p:nvPr>
        </p:nvSpPr>
        <p:spPr/>
        <p:txBody>
          <a:bodyPr/>
          <a:lstStyle/>
          <a:p>
            <a:pPr marL="0" indent="0">
              <a:buNone/>
            </a:pPr>
            <a:r>
              <a:rPr lang="en-US" dirty="0">
                <a:hlinkClick r:id="rId3"/>
              </a:rPr>
              <a:t>https://sifter.org/~simon/journal/20061211.html</a:t>
            </a:r>
            <a:endParaRPr lang="en-US" dirty="0"/>
          </a:p>
          <a:p>
            <a:endParaRPr lang="en-US" dirty="0"/>
          </a:p>
          <a:p>
            <a:r>
              <a:rPr lang="en-US" dirty="0"/>
              <a:t>Netflix provided 100M ratings (from 1 to 5) of 17K movies by 500K users as (User, Movie, Rating) triplets</a:t>
            </a:r>
          </a:p>
          <a:p>
            <a:pPr marL="0" indent="0">
              <a:buNone/>
            </a:pPr>
            <a:r>
              <a:rPr lang="en-US" dirty="0"/>
              <a:t>	Ex. (105932,14002,3)</a:t>
            </a:r>
          </a:p>
          <a:p>
            <a:pPr marL="0" indent="0">
              <a:buNone/>
            </a:pPr>
            <a:endParaRPr lang="en-US" dirty="0"/>
          </a:p>
          <a:p>
            <a:r>
              <a:rPr lang="en-US" dirty="0"/>
              <a:t>For some triplet (</a:t>
            </a:r>
            <a:r>
              <a:rPr lang="en-US" dirty="0" err="1"/>
              <a:t>User,Movie</a:t>
            </a:r>
            <a:r>
              <a:rPr lang="en-US" dirty="0"/>
              <a:t>,?) not in the database, tell me what the Rating would be, i.e. predict how the given User would rate the given Movie so Netflix can decide whether or not to recommend it</a:t>
            </a:r>
          </a:p>
        </p:txBody>
      </p:sp>
    </p:spTree>
    <p:extLst>
      <p:ext uri="{BB962C8B-B14F-4D97-AF65-F5344CB8AC3E}">
        <p14:creationId xmlns:p14="http://schemas.microsoft.com/office/powerpoint/2010/main" val="24874414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851548-4A25-A741-BEEF-F82BD0DC1DDB}"/>
              </a:ext>
            </a:extLst>
          </p:cNvPr>
          <p:cNvSpPr>
            <a:spLocks noGrp="1"/>
          </p:cNvSpPr>
          <p:nvPr>
            <p:ph type="title"/>
          </p:nvPr>
        </p:nvSpPr>
        <p:spPr/>
        <p:txBody>
          <a:bodyPr/>
          <a:lstStyle/>
          <a:p>
            <a:r>
              <a:rPr lang="en-US" dirty="0"/>
              <a:t>What is it?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1510B46-27A4-4048-A889-549BF87B40F5}"/>
                  </a:ext>
                </a:extLst>
              </p:cNvPr>
              <p:cNvSpPr>
                <a:spLocks noGrp="1"/>
              </p:cNvSpPr>
              <p:nvPr>
                <p:ph idx="1"/>
              </p:nvPr>
            </p:nvSpPr>
            <p:spPr/>
            <p:txBody>
              <a:bodyPr>
                <a:normAutofit/>
              </a:bodyPr>
              <a:lstStyle/>
              <a:p>
                <a:r>
                  <a:rPr lang="en-US" sz="2800" dirty="0"/>
                  <a:t>Matrix factorization/decomposition is the reduction of a matrix into constituent parts</a:t>
                </a:r>
              </a:p>
              <a:p>
                <a:endParaRPr lang="en-US" sz="2800" dirty="0"/>
              </a:p>
              <a:p>
                <a:r>
                  <a:rPr lang="en-US" sz="2800" dirty="0"/>
                  <a:t>If our large dataset has:</a:t>
                </a:r>
              </a:p>
              <a:p>
                <a:pPr lvl="1"/>
                <a:r>
                  <a:rPr lang="en-US" sz="2500" dirty="0"/>
                  <a:t>N rows representing samples, and </a:t>
                </a:r>
              </a:p>
              <a:p>
                <a:pPr lvl="1"/>
                <a:r>
                  <a:rPr lang="en-US" sz="2500" dirty="0"/>
                  <a:t>M columns representing features,</a:t>
                </a:r>
              </a:p>
              <a:p>
                <a:pPr marL="0" indent="0">
                  <a:buNone/>
                </a:pPr>
                <a:r>
                  <a:rPr lang="en-US" sz="2800" dirty="0"/>
                  <a:t>consider the possibility of this matrix multiplication:</a:t>
                </a:r>
              </a:p>
              <a:p>
                <a:pPr marL="0" indent="0">
                  <a:buNone/>
                </a:pPr>
                <a:endParaRPr lang="en-US" sz="2800" dirty="0"/>
              </a:p>
              <a:p>
                <a:pPr marL="0" indent="0">
                  <a:buNone/>
                </a:pPr>
                <a14:m>
                  <m:oMathPara xmlns:m="http://schemas.openxmlformats.org/officeDocument/2006/math">
                    <m:oMathParaPr>
                      <m:jc m:val="centerGroup"/>
                    </m:oMathParaPr>
                    <m:oMath xmlns:m="http://schemas.openxmlformats.org/officeDocument/2006/math">
                      <m:d>
                        <m:dPr>
                          <m:begChr m:val="["/>
                          <m:endChr m:val="]"/>
                          <m:ctrlPr>
                            <a:rPr lang="en-US" sz="2800" i="1">
                              <a:latin typeface="Cambria Math" panose="02040503050406030204" pitchFamily="18" charset="0"/>
                            </a:rPr>
                          </m:ctrlPr>
                        </m:dPr>
                        <m:e>
                          <m:r>
                            <a:rPr lang="en-US" sz="2800" i="1">
                              <a:latin typeface="Cambria Math" panose="02040503050406030204" pitchFamily="18" charset="0"/>
                            </a:rPr>
                            <m:t>𝑁</m:t>
                          </m:r>
                          <m:r>
                            <a:rPr lang="en-US" sz="2800" i="1">
                              <a:latin typeface="Cambria Math" panose="02040503050406030204" pitchFamily="18" charset="0"/>
                              <a:ea typeface="Cambria Math" panose="02040503050406030204" pitchFamily="18" charset="0"/>
                            </a:rPr>
                            <m:t>×</m:t>
                          </m:r>
                          <m:r>
                            <a:rPr lang="en-US" sz="2800" i="1">
                              <a:latin typeface="Cambria Math" panose="02040503050406030204" pitchFamily="18" charset="0"/>
                              <a:ea typeface="Cambria Math" panose="02040503050406030204" pitchFamily="18" charset="0"/>
                            </a:rPr>
                            <m:t>𝑀</m:t>
                          </m:r>
                        </m:e>
                      </m:d>
                      <m:r>
                        <a:rPr lang="en-US" sz="2800" i="1">
                          <a:latin typeface="Cambria Math" panose="02040503050406030204" pitchFamily="18" charset="0"/>
                          <a:ea typeface="Cambria Math" panose="02040503050406030204" pitchFamily="18" charset="0"/>
                        </a:rPr>
                        <m:t>=</m:t>
                      </m:r>
                      <m:d>
                        <m:dPr>
                          <m:begChr m:val="["/>
                          <m:endChr m:val="]"/>
                          <m:ctrlPr>
                            <a:rPr lang="en-US" sz="2800" i="1">
                              <a:latin typeface="Cambria Math" panose="02040503050406030204" pitchFamily="18" charset="0"/>
                            </a:rPr>
                          </m:ctrlPr>
                        </m:dPr>
                        <m:e>
                          <m:r>
                            <a:rPr lang="en-US" sz="2800" i="1">
                              <a:latin typeface="Cambria Math" panose="02040503050406030204" pitchFamily="18" charset="0"/>
                            </a:rPr>
                            <m:t>𝑁</m:t>
                          </m:r>
                          <m:r>
                            <a:rPr lang="en-US" sz="2800" i="1">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𝐾</m:t>
                          </m:r>
                        </m:e>
                      </m:d>
                      <m:r>
                        <a:rPr lang="en-US" sz="2800" i="1">
                          <a:latin typeface="Cambria Math" panose="02040503050406030204" pitchFamily="18" charset="0"/>
                          <a:ea typeface="Cambria Math" panose="02040503050406030204" pitchFamily="18" charset="0"/>
                        </a:rPr>
                        <m:t>∙</m:t>
                      </m:r>
                      <m:d>
                        <m:dPr>
                          <m:begChr m:val="["/>
                          <m:endChr m:val="]"/>
                          <m:ctrlPr>
                            <a:rPr lang="en-US" sz="2800" i="1">
                              <a:latin typeface="Cambria Math" panose="02040503050406030204" pitchFamily="18" charset="0"/>
                            </a:rPr>
                          </m:ctrlPr>
                        </m:dPr>
                        <m:e>
                          <m:r>
                            <a:rPr lang="en-US" sz="2800" b="0" i="1" smtClean="0">
                              <a:latin typeface="Cambria Math" panose="02040503050406030204" pitchFamily="18" charset="0"/>
                            </a:rPr>
                            <m:t>𝐾</m:t>
                          </m:r>
                          <m:r>
                            <a:rPr lang="en-US" sz="2800" i="1">
                              <a:latin typeface="Cambria Math" panose="02040503050406030204" pitchFamily="18" charset="0"/>
                              <a:ea typeface="Cambria Math" panose="02040503050406030204" pitchFamily="18" charset="0"/>
                            </a:rPr>
                            <m:t>×</m:t>
                          </m:r>
                          <m:r>
                            <a:rPr lang="en-US" sz="2800" i="1">
                              <a:latin typeface="Cambria Math" panose="02040503050406030204" pitchFamily="18" charset="0"/>
                              <a:ea typeface="Cambria Math" panose="02040503050406030204" pitchFamily="18" charset="0"/>
                            </a:rPr>
                            <m:t>𝑀</m:t>
                          </m:r>
                        </m:e>
                      </m:d>
                    </m:oMath>
                  </m:oMathPara>
                </a14:m>
                <a:endParaRPr lang="en-US" sz="2800" dirty="0"/>
              </a:p>
            </p:txBody>
          </p:sp>
        </mc:Choice>
        <mc:Fallback xmlns="">
          <p:sp>
            <p:nvSpPr>
              <p:cNvPr id="3" name="Content Placeholder 2">
                <a:extLst>
                  <a:ext uri="{FF2B5EF4-FFF2-40B4-BE49-F238E27FC236}">
                    <a16:creationId xmlns:a16="http://schemas.microsoft.com/office/drawing/2014/main" id="{D1510B46-27A4-4048-A889-549BF87B40F5}"/>
                  </a:ext>
                </a:extLst>
              </p:cNvPr>
              <p:cNvSpPr>
                <a:spLocks noGrp="1" noRot="1" noChangeAspect="1" noMove="1" noResize="1" noEditPoints="1" noAdjustHandles="1" noChangeArrowheads="1" noChangeShapeType="1" noTextEdit="1"/>
              </p:cNvSpPr>
              <p:nvPr>
                <p:ph idx="1"/>
              </p:nvPr>
            </p:nvSpPr>
            <p:spPr>
              <a:blipFill>
                <a:blip r:embed="rId3"/>
                <a:stretch>
                  <a:fillRect l="-1608" t="-2326" r="-1768"/>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F9078463-9EAD-7749-B616-AFDB2D54ECF6}"/>
              </a:ext>
            </a:extLst>
          </p:cNvPr>
          <p:cNvSpPr>
            <a:spLocks noGrp="1"/>
          </p:cNvSpPr>
          <p:nvPr>
            <p:ph type="dt" sz="half" idx="10"/>
          </p:nvPr>
        </p:nvSpPr>
        <p:spPr/>
        <p:txBody>
          <a:bodyPr/>
          <a:lstStyle/>
          <a:p>
            <a:pPr>
              <a:defRPr/>
            </a:pPr>
            <a:r>
              <a:rPr lang="en-US" altLang="en-US"/>
              <a:t>Cynthia Ma</a:t>
            </a:r>
            <a:endParaRPr lang="en-GB" altLang="en-US"/>
          </a:p>
        </p:txBody>
      </p:sp>
      <p:sp>
        <p:nvSpPr>
          <p:cNvPr id="5" name="Slide Number Placeholder 4">
            <a:extLst>
              <a:ext uri="{FF2B5EF4-FFF2-40B4-BE49-F238E27FC236}">
                <a16:creationId xmlns:a16="http://schemas.microsoft.com/office/drawing/2014/main" id="{B6A81E33-FEA0-0744-9881-6BB1C6898E26}"/>
              </a:ext>
            </a:extLst>
          </p:cNvPr>
          <p:cNvSpPr>
            <a:spLocks noGrp="1"/>
          </p:cNvSpPr>
          <p:nvPr>
            <p:ph type="sldNum" sz="quarter" idx="12"/>
          </p:nvPr>
        </p:nvSpPr>
        <p:spPr/>
        <p:txBody>
          <a:bodyPr/>
          <a:lstStyle/>
          <a:p>
            <a:fld id="{0E2F8ABD-7791-A645-B644-47282348795F}" type="slidenum">
              <a:rPr lang="en-GB" altLang="en-US" smtClean="0"/>
              <a:pPr/>
              <a:t>2</a:t>
            </a:fld>
            <a:endParaRPr lang="en-GB" altLang="en-US"/>
          </a:p>
        </p:txBody>
      </p:sp>
    </p:spTree>
    <p:extLst>
      <p:ext uri="{BB962C8B-B14F-4D97-AF65-F5344CB8AC3E}">
        <p14:creationId xmlns:p14="http://schemas.microsoft.com/office/powerpoint/2010/main" val="42440975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2BB18A-1E39-4542-A0B7-0E3D55BA9552}"/>
              </a:ext>
            </a:extLst>
          </p:cNvPr>
          <p:cNvSpPr>
            <a:spLocks noGrp="1"/>
          </p:cNvSpPr>
          <p:nvPr>
            <p:ph type="title"/>
          </p:nvPr>
        </p:nvSpPr>
        <p:spPr/>
        <p:txBody>
          <a:bodyPr/>
          <a:lstStyle/>
          <a:p>
            <a:r>
              <a:rPr lang="en-US" dirty="0"/>
              <a:t>Principal Component Analysis</a:t>
            </a:r>
          </a:p>
        </p:txBody>
      </p:sp>
      <p:pic>
        <p:nvPicPr>
          <p:cNvPr id="1026" name="Picture 2" descr="PCA exemplary data">
            <a:extLst>
              <a:ext uri="{FF2B5EF4-FFF2-40B4-BE49-F238E27FC236}">
                <a16:creationId xmlns:a16="http://schemas.microsoft.com/office/drawing/2014/main" id="{C53252CC-1084-E347-9DD8-E9A4AB7A9EC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2812" t="5241" r="30976" b="4818"/>
          <a:stretch/>
        </p:blipFill>
        <p:spPr bwMode="auto">
          <a:xfrm>
            <a:off x="225028" y="2260997"/>
            <a:ext cx="3311129" cy="328969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AB93F82C-C949-8C49-8850-80BC0A4B79DA}"/>
              </a:ext>
            </a:extLst>
          </p:cNvPr>
          <p:cNvSpPr txBox="1"/>
          <p:nvPr/>
        </p:nvSpPr>
        <p:spPr>
          <a:xfrm>
            <a:off x="50799" y="5723599"/>
            <a:ext cx="3454400" cy="300082"/>
          </a:xfrm>
          <a:prstGeom prst="rect">
            <a:avLst/>
          </a:prstGeom>
          <a:noFill/>
        </p:spPr>
        <p:txBody>
          <a:bodyPr wrap="square" rtlCol="0">
            <a:spAutoFit/>
          </a:bodyPr>
          <a:lstStyle/>
          <a:p>
            <a:r>
              <a:rPr lang="en-US" sz="1350" dirty="0"/>
              <a:t>https://</a:t>
            </a:r>
            <a:r>
              <a:rPr lang="en-US" sz="1350" dirty="0" err="1"/>
              <a:t>stats.stackexchange.com</a:t>
            </a:r>
            <a:r>
              <a:rPr lang="en-US" sz="1350" dirty="0"/>
              <a:t>/q/140579</a:t>
            </a:r>
          </a:p>
        </p:txBody>
      </p:sp>
      <p:cxnSp>
        <p:nvCxnSpPr>
          <p:cNvPr id="6" name="Straight Connector 5">
            <a:extLst>
              <a:ext uri="{FF2B5EF4-FFF2-40B4-BE49-F238E27FC236}">
                <a16:creationId xmlns:a16="http://schemas.microsoft.com/office/drawing/2014/main" id="{93ED10C4-000D-C74B-93BE-8226DB508519}"/>
              </a:ext>
            </a:extLst>
          </p:cNvPr>
          <p:cNvCxnSpPr/>
          <p:nvPr/>
        </p:nvCxnSpPr>
        <p:spPr>
          <a:xfrm flipV="1">
            <a:off x="338416" y="2725847"/>
            <a:ext cx="3166783" cy="2249021"/>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6409EAAE-A311-5F40-ABB3-47C7B79ED0B2}"/>
              </a:ext>
            </a:extLst>
          </p:cNvPr>
          <p:cNvCxnSpPr>
            <a:cxnSpLocks/>
          </p:cNvCxnSpPr>
          <p:nvPr/>
        </p:nvCxnSpPr>
        <p:spPr>
          <a:xfrm>
            <a:off x="1427628" y="3119438"/>
            <a:ext cx="948017" cy="1292025"/>
          </a:xfrm>
          <a:prstGeom prst="line">
            <a:avLst/>
          </a:prstGeom>
          <a:ln w="57150">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688053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PCA animation: variance and reconstruction error">
            <a:extLst>
              <a:ext uri="{FF2B5EF4-FFF2-40B4-BE49-F238E27FC236}">
                <a16:creationId xmlns:a16="http://schemas.microsoft.com/office/drawing/2014/main" id="{E319E784-D716-3F42-A713-294426BBC2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7362" y="2125266"/>
            <a:ext cx="9144000" cy="365760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PCA exemplary data">
            <a:extLst>
              <a:ext uri="{FF2B5EF4-FFF2-40B4-BE49-F238E27FC236}">
                <a16:creationId xmlns:a16="http://schemas.microsoft.com/office/drawing/2014/main" id="{47DAC667-85D0-5A4D-B74F-84CC6CDC841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2812" t="5241" r="30976" b="4818"/>
          <a:stretch/>
        </p:blipFill>
        <p:spPr bwMode="auto">
          <a:xfrm>
            <a:off x="234411" y="2269498"/>
            <a:ext cx="3311129" cy="3289697"/>
          </a:xfrm>
          <a:prstGeom prst="corner">
            <a:avLst>
              <a:gd name="adj1" fmla="val 15357"/>
              <a:gd name="adj2" fmla="val 15051"/>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4F2BB18A-1E39-4542-A0B7-0E3D55BA9552}"/>
              </a:ext>
            </a:extLst>
          </p:cNvPr>
          <p:cNvSpPr>
            <a:spLocks noGrp="1"/>
          </p:cNvSpPr>
          <p:nvPr>
            <p:ph type="title"/>
          </p:nvPr>
        </p:nvSpPr>
        <p:spPr/>
        <p:txBody>
          <a:bodyPr/>
          <a:lstStyle/>
          <a:p>
            <a:r>
              <a:rPr lang="en-US" dirty="0"/>
              <a:t>Principal Component Analysis</a:t>
            </a:r>
          </a:p>
        </p:txBody>
      </p:sp>
      <p:sp>
        <p:nvSpPr>
          <p:cNvPr id="4" name="TextBox 3">
            <a:extLst>
              <a:ext uri="{FF2B5EF4-FFF2-40B4-BE49-F238E27FC236}">
                <a16:creationId xmlns:a16="http://schemas.microsoft.com/office/drawing/2014/main" id="{AB93F82C-C949-8C49-8850-80BC0A4B79DA}"/>
              </a:ext>
            </a:extLst>
          </p:cNvPr>
          <p:cNvSpPr txBox="1"/>
          <p:nvPr/>
        </p:nvSpPr>
        <p:spPr>
          <a:xfrm>
            <a:off x="50799" y="5723599"/>
            <a:ext cx="3454400" cy="300082"/>
          </a:xfrm>
          <a:prstGeom prst="rect">
            <a:avLst/>
          </a:prstGeom>
          <a:noFill/>
        </p:spPr>
        <p:txBody>
          <a:bodyPr wrap="square" rtlCol="0">
            <a:spAutoFit/>
          </a:bodyPr>
          <a:lstStyle/>
          <a:p>
            <a:r>
              <a:rPr lang="en-US" sz="1350" dirty="0"/>
              <a:t>https://</a:t>
            </a:r>
            <a:r>
              <a:rPr lang="en-US" sz="1350" dirty="0" err="1"/>
              <a:t>stats.stackexchange.com</a:t>
            </a:r>
            <a:r>
              <a:rPr lang="en-US" sz="1350" dirty="0"/>
              <a:t>/q/140579</a:t>
            </a:r>
          </a:p>
        </p:txBody>
      </p:sp>
      <p:grpSp>
        <p:nvGrpSpPr>
          <p:cNvPr id="5" name="Group 4">
            <a:extLst>
              <a:ext uri="{FF2B5EF4-FFF2-40B4-BE49-F238E27FC236}">
                <a16:creationId xmlns:a16="http://schemas.microsoft.com/office/drawing/2014/main" id="{1626FC55-505B-0D4B-A895-A8744C7185F9}"/>
              </a:ext>
            </a:extLst>
          </p:cNvPr>
          <p:cNvGrpSpPr/>
          <p:nvPr/>
        </p:nvGrpSpPr>
        <p:grpSpPr>
          <a:xfrm>
            <a:off x="338416" y="2725847"/>
            <a:ext cx="3166783" cy="2249022"/>
            <a:chOff x="451221" y="2491462"/>
            <a:chExt cx="4222377" cy="2998696"/>
          </a:xfrm>
        </p:grpSpPr>
        <p:pic>
          <p:nvPicPr>
            <p:cNvPr id="1026" name="Picture 2" descr="PCA exemplary data">
              <a:extLst>
                <a:ext uri="{FF2B5EF4-FFF2-40B4-BE49-F238E27FC236}">
                  <a16:creationId xmlns:a16="http://schemas.microsoft.com/office/drawing/2014/main" id="{C53252CC-1084-E347-9DD8-E9A4AB7A9EC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8734" t="26144" r="35788" b="20561"/>
            <a:stretch/>
          </p:blipFill>
          <p:spPr bwMode="auto">
            <a:xfrm>
              <a:off x="1021976" y="2891118"/>
              <a:ext cx="3106271" cy="2599040"/>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a:extLst>
                <a:ext uri="{FF2B5EF4-FFF2-40B4-BE49-F238E27FC236}">
                  <a16:creationId xmlns:a16="http://schemas.microsoft.com/office/drawing/2014/main" id="{6409EAAE-A311-5F40-ABB3-47C7B79ED0B2}"/>
                </a:ext>
              </a:extLst>
            </p:cNvPr>
            <p:cNvCxnSpPr>
              <a:cxnSpLocks/>
            </p:cNvCxnSpPr>
            <p:nvPr/>
          </p:nvCxnSpPr>
          <p:spPr>
            <a:xfrm>
              <a:off x="1903503" y="3016251"/>
              <a:ext cx="1264023" cy="1722700"/>
            </a:xfrm>
            <a:prstGeom prst="line">
              <a:avLst/>
            </a:prstGeom>
            <a:ln w="5715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93ED10C4-000D-C74B-93BE-8226DB508519}"/>
                </a:ext>
              </a:extLst>
            </p:cNvPr>
            <p:cNvCxnSpPr/>
            <p:nvPr/>
          </p:nvCxnSpPr>
          <p:spPr>
            <a:xfrm flipV="1">
              <a:off x="451221" y="2491462"/>
              <a:ext cx="4222377" cy="2998695"/>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7183091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mph" presetSubtype="0" fill="hold" nodeType="clickEffect">
                                  <p:stCondLst>
                                    <p:cond delay="0"/>
                                  </p:stCondLst>
                                  <p:childTnLst>
                                    <p:animRot by="2100000">
                                      <p:cBhvr>
                                        <p:cTn id="6" dur="2000" fill="hold"/>
                                        <p:tgtEl>
                                          <p:spTgt spid="5"/>
                                        </p:tgtEl>
                                        <p:attrNameLst>
                                          <p:attrName>r</p:attrName>
                                        </p:attrNameLst>
                                      </p:cBhvr>
                                    </p:animRo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72ED42-3861-BEC3-4FAD-5491F96870A8}"/>
              </a:ext>
            </a:extLst>
          </p:cNvPr>
          <p:cNvSpPr>
            <a:spLocks noGrp="1"/>
          </p:cNvSpPr>
          <p:nvPr>
            <p:ph type="title"/>
          </p:nvPr>
        </p:nvSpPr>
        <p:spPr/>
        <p:txBody>
          <a:bodyPr/>
          <a:lstStyle/>
          <a:p>
            <a:r>
              <a:rPr lang="en-US" dirty="0"/>
              <a:t>Matrix Factorization: PCA</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7915EBC-6359-ABA8-B89D-71181FCD1CDE}"/>
                  </a:ext>
                </a:extLst>
              </p:cNvPr>
              <p:cNvSpPr>
                <a:spLocks noGrp="1"/>
              </p:cNvSpPr>
              <p:nvPr>
                <p:ph idx="1"/>
              </p:nvPr>
            </p:nvSpPr>
            <p:spPr/>
            <p:txBody>
              <a:bodyPr>
                <a:normAutofit/>
              </a:bodyPr>
              <a:lstStyle/>
              <a:p>
                <a:pPr marL="457200" indent="-457200">
                  <a:buFont typeface="+mj-lt"/>
                  <a:buAutoNum type="arabicPeriod"/>
                </a:pPr>
                <a:r>
                  <a:rPr lang="en-US" sz="2800" dirty="0"/>
                  <a:t>Given an input data matrix </a:t>
                </a:r>
                <a14:m>
                  <m:oMath xmlns:m="http://schemas.openxmlformats.org/officeDocument/2006/math">
                    <m:r>
                      <a:rPr lang="en-US" sz="2800" b="0" i="1" smtClean="0">
                        <a:latin typeface="Cambria Math" panose="02040503050406030204" pitchFamily="18" charset="0"/>
                      </a:rPr>
                      <m:t>𝑋</m:t>
                    </m:r>
                  </m:oMath>
                </a14:m>
                <a:r>
                  <a:rPr lang="en-US" sz="2800" dirty="0"/>
                  <a:t> with dimensions </a:t>
                </a:r>
                <a14:m>
                  <m:oMath xmlns:m="http://schemas.openxmlformats.org/officeDocument/2006/math">
                    <m:r>
                      <a:rPr lang="en-US" sz="2800" b="0" i="1" smtClean="0">
                        <a:latin typeface="Cambria Math" panose="02040503050406030204" pitchFamily="18" charset="0"/>
                      </a:rPr>
                      <m:t>𝑛</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rPr>
                      <m:t>𝑚</m:t>
                    </m:r>
                  </m:oMath>
                </a14:m>
                <a:r>
                  <a:rPr lang="en-US" sz="2800" dirty="0"/>
                  <a:t> samples and features</a:t>
                </a:r>
              </a:p>
              <a:p>
                <a:pPr marL="457200" indent="-457200">
                  <a:buFont typeface="+mj-lt"/>
                  <a:buAutoNum type="arabicPeriod"/>
                </a:pPr>
                <a:r>
                  <a:rPr lang="en-US" sz="2800" dirty="0"/>
                  <a:t>Compute the mean-centered matrix </a:t>
                </a:r>
                <a14:m>
                  <m:oMath xmlns:m="http://schemas.openxmlformats.org/officeDocument/2006/math">
                    <m:r>
                      <a:rPr lang="en-US" sz="2800" b="0" i="1" smtClean="0">
                        <a:latin typeface="Cambria Math" panose="02040503050406030204" pitchFamily="18" charset="0"/>
                      </a:rPr>
                      <m:t>𝐵</m:t>
                    </m:r>
                  </m:oMath>
                </a14:m>
                <a:endParaRPr lang="en-US" sz="2800" dirty="0"/>
              </a:p>
              <a:p>
                <a:pPr marL="457200" indent="-457200">
                  <a:buFont typeface="+mj-lt"/>
                  <a:buAutoNum type="arabicPeriod"/>
                </a:pPr>
                <a:r>
                  <a:rPr lang="en-US" sz="2800" dirty="0"/>
                  <a:t>Compute the covariance matrix </a:t>
                </a:r>
                <a14:m>
                  <m:oMath xmlns:m="http://schemas.openxmlformats.org/officeDocument/2006/math">
                    <m:r>
                      <a:rPr lang="en-US" sz="2800" b="0" i="1" smtClean="0">
                        <a:latin typeface="Cambria Math" panose="02040503050406030204" pitchFamily="18" charset="0"/>
                      </a:rPr>
                      <m:t>𝐶</m:t>
                    </m:r>
                    <m:r>
                      <a:rPr lang="en-US" sz="2800" b="0" i="1" smtClean="0">
                        <a:latin typeface="Cambria Math" panose="02040503050406030204" pitchFamily="18" charset="0"/>
                      </a:rPr>
                      <m:t>=</m:t>
                    </m:r>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𝐵</m:t>
                        </m:r>
                      </m:e>
                      <m:sup>
                        <m:r>
                          <a:rPr lang="en-US" sz="2800" b="0" i="1" smtClean="0">
                            <a:latin typeface="Cambria Math" panose="02040503050406030204" pitchFamily="18" charset="0"/>
                          </a:rPr>
                          <m:t>𝑇</m:t>
                        </m:r>
                      </m:sup>
                    </m:sSup>
                    <m:r>
                      <a:rPr lang="en-US" sz="2800" b="0" i="1" smtClean="0">
                        <a:latin typeface="Cambria Math" panose="02040503050406030204" pitchFamily="18" charset="0"/>
                      </a:rPr>
                      <m:t>𝐵</m:t>
                    </m:r>
                  </m:oMath>
                </a14:m>
                <a:endParaRPr lang="en-US" sz="2800" dirty="0"/>
              </a:p>
              <a:p>
                <a:pPr marL="457200" indent="-457200">
                  <a:buFont typeface="+mj-lt"/>
                  <a:buAutoNum type="arabicPeriod"/>
                </a:pPr>
                <a:r>
                  <a:rPr lang="en-US" sz="2800" dirty="0"/>
                  <a:t>Compute the eigen-decomposition </a:t>
                </a:r>
                <a14:m>
                  <m:oMath xmlns:m="http://schemas.openxmlformats.org/officeDocument/2006/math">
                    <m:r>
                      <a:rPr lang="en-US" sz="2800" b="0" i="1" smtClean="0">
                        <a:latin typeface="Cambria Math" panose="02040503050406030204" pitchFamily="18" charset="0"/>
                      </a:rPr>
                      <m:t>𝐶𝑉</m:t>
                    </m:r>
                    <m:r>
                      <a:rPr lang="en-US" sz="2800" b="0" i="1" smtClean="0">
                        <a:latin typeface="Cambria Math" panose="02040503050406030204" pitchFamily="18" charset="0"/>
                      </a:rPr>
                      <m:t>=</m:t>
                    </m:r>
                    <m:r>
                      <a:rPr lang="en-US" sz="2800" b="0" i="1" smtClean="0">
                        <a:latin typeface="Cambria Math" panose="02040503050406030204" pitchFamily="18" charset="0"/>
                      </a:rPr>
                      <m:t>𝑉𝐷</m:t>
                    </m:r>
                  </m:oMath>
                </a14:m>
                <a:endParaRPr lang="en-US" sz="2800" dirty="0"/>
              </a:p>
              <a:p>
                <a:pPr marL="457200" indent="-457200">
                  <a:buFont typeface="+mj-lt"/>
                  <a:buAutoNum type="arabicPeriod"/>
                </a:pPr>
                <a:r>
                  <a:rPr lang="en-US" sz="2800" dirty="0"/>
                  <a:t>Compute </a:t>
                </a:r>
                <a14:m>
                  <m:oMath xmlns:m="http://schemas.openxmlformats.org/officeDocument/2006/math">
                    <m:r>
                      <a:rPr lang="en-US" sz="2800" b="0" i="1" smtClean="0">
                        <a:latin typeface="Cambria Math" panose="02040503050406030204" pitchFamily="18" charset="0"/>
                      </a:rPr>
                      <m:t>𝑇</m:t>
                    </m:r>
                    <m:r>
                      <a:rPr lang="en-US" sz="2800" b="0" i="1" smtClean="0">
                        <a:latin typeface="Cambria Math" panose="02040503050406030204" pitchFamily="18" charset="0"/>
                      </a:rPr>
                      <m:t>=</m:t>
                    </m:r>
                    <m:r>
                      <a:rPr lang="en-US" sz="2800" b="0" i="1" smtClean="0">
                        <a:latin typeface="Cambria Math" panose="02040503050406030204" pitchFamily="18" charset="0"/>
                      </a:rPr>
                      <m:t>𝐵𝑉</m:t>
                    </m:r>
                  </m:oMath>
                </a14:m>
                <a:endParaRPr lang="en-US" sz="2500" dirty="0"/>
              </a:p>
              <a:p>
                <a:pPr lvl="1"/>
                <a:r>
                  <a:rPr lang="en-US" sz="2400" dirty="0"/>
                  <a:t>Principal Components: the rows of </a:t>
                </a:r>
                <a14:m>
                  <m:oMath xmlns:m="http://schemas.openxmlformats.org/officeDocument/2006/math">
                    <m:r>
                      <a:rPr lang="en-US" sz="2400" b="0" i="1" smtClean="0">
                        <a:latin typeface="Cambria Math" panose="02040503050406030204" pitchFamily="18" charset="0"/>
                      </a:rPr>
                      <m:t>𝑇</m:t>
                    </m:r>
                  </m:oMath>
                </a14:m>
                <a:endParaRPr lang="en-US" sz="2400" dirty="0"/>
              </a:p>
              <a:p>
                <a:pPr lvl="1"/>
                <a:r>
                  <a:rPr lang="en-US" sz="2400" dirty="0"/>
                  <a:t>Loading scores: the scaled eigenvectors, columns of </a:t>
                </a:r>
                <a14:m>
                  <m:oMath xmlns:m="http://schemas.openxmlformats.org/officeDocument/2006/math">
                    <m:r>
                      <a:rPr lang="en-US" sz="2400" b="0" i="1" smtClean="0">
                        <a:latin typeface="Cambria Math" panose="02040503050406030204" pitchFamily="18" charset="0"/>
                      </a:rPr>
                      <m:t>𝑉</m:t>
                    </m:r>
                  </m:oMath>
                </a14:m>
                <a:endParaRPr lang="en-US" sz="2400" dirty="0"/>
              </a:p>
              <a:p>
                <a:pPr lvl="1"/>
                <a:r>
                  <a:rPr lang="en-US" sz="2400" dirty="0"/>
                  <a:t>Captured variance: the eigenvalues, diagonal of D</a:t>
                </a:r>
              </a:p>
            </p:txBody>
          </p:sp>
        </mc:Choice>
        <mc:Fallback xmlns="">
          <p:sp>
            <p:nvSpPr>
              <p:cNvPr id="3" name="Content Placeholder 2">
                <a:extLst>
                  <a:ext uri="{FF2B5EF4-FFF2-40B4-BE49-F238E27FC236}">
                    <a16:creationId xmlns:a16="http://schemas.microsoft.com/office/drawing/2014/main" id="{F7915EBC-6359-ABA8-B89D-71181FCD1CDE}"/>
                  </a:ext>
                </a:extLst>
              </p:cNvPr>
              <p:cNvSpPr>
                <a:spLocks noGrp="1" noRot="1" noChangeAspect="1" noMove="1" noResize="1" noEditPoints="1" noAdjustHandles="1" noChangeArrowheads="1" noChangeShapeType="1" noTextEdit="1"/>
              </p:cNvSpPr>
              <p:nvPr>
                <p:ph idx="1"/>
              </p:nvPr>
            </p:nvSpPr>
            <p:spPr>
              <a:blipFill>
                <a:blip r:embed="rId3"/>
                <a:stretch>
                  <a:fillRect l="-1608" t="-2616"/>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A8EC6CDF-038F-6F23-3D9A-D6B517765920}"/>
              </a:ext>
            </a:extLst>
          </p:cNvPr>
          <p:cNvSpPr>
            <a:spLocks noGrp="1"/>
          </p:cNvSpPr>
          <p:nvPr>
            <p:ph type="dt" sz="half" idx="10"/>
          </p:nvPr>
        </p:nvSpPr>
        <p:spPr/>
        <p:txBody>
          <a:bodyPr/>
          <a:lstStyle/>
          <a:p>
            <a:pPr>
              <a:defRPr/>
            </a:pPr>
            <a:r>
              <a:rPr lang="en-US" altLang="en-US" dirty="0"/>
              <a:t>Cynthia Ma</a:t>
            </a:r>
            <a:endParaRPr lang="en-GB" altLang="en-US" dirty="0"/>
          </a:p>
        </p:txBody>
      </p:sp>
      <p:sp>
        <p:nvSpPr>
          <p:cNvPr id="5" name="Slide Number Placeholder 4">
            <a:extLst>
              <a:ext uri="{FF2B5EF4-FFF2-40B4-BE49-F238E27FC236}">
                <a16:creationId xmlns:a16="http://schemas.microsoft.com/office/drawing/2014/main" id="{A98B43BD-2765-FD40-BA77-31C528009755}"/>
              </a:ext>
            </a:extLst>
          </p:cNvPr>
          <p:cNvSpPr>
            <a:spLocks noGrp="1"/>
          </p:cNvSpPr>
          <p:nvPr>
            <p:ph type="sldNum" sz="quarter" idx="12"/>
          </p:nvPr>
        </p:nvSpPr>
        <p:spPr/>
        <p:txBody>
          <a:bodyPr/>
          <a:lstStyle/>
          <a:p>
            <a:fld id="{0E2F8ABD-7791-A645-B644-47282348795F}" type="slidenum">
              <a:rPr lang="en-GB" altLang="en-US" smtClean="0"/>
              <a:pPr/>
              <a:t>5</a:t>
            </a:fld>
            <a:endParaRPr lang="en-GB" altLang="en-US"/>
          </a:p>
        </p:txBody>
      </p:sp>
    </p:spTree>
    <p:extLst>
      <p:ext uri="{BB962C8B-B14F-4D97-AF65-F5344CB8AC3E}">
        <p14:creationId xmlns:p14="http://schemas.microsoft.com/office/powerpoint/2010/main" val="9199538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2A803E-E0FE-2DDC-D9B6-2A5ED20C34A0}"/>
              </a:ext>
            </a:extLst>
          </p:cNvPr>
          <p:cNvSpPr>
            <a:spLocks noGrp="1"/>
          </p:cNvSpPr>
          <p:nvPr>
            <p:ph type="title"/>
          </p:nvPr>
        </p:nvSpPr>
        <p:spPr/>
        <p:txBody>
          <a:bodyPr/>
          <a:lstStyle/>
          <a:p>
            <a:r>
              <a:rPr lang="en-US" dirty="0"/>
              <a:t>PCA from SVD</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8C337D9-C291-DC59-7744-1A1267776A2B}"/>
                  </a:ext>
                </a:extLst>
              </p:cNvPr>
              <p:cNvSpPr>
                <a:spLocks noGrp="1"/>
              </p:cNvSpPr>
              <p:nvPr>
                <p:ph idx="1"/>
              </p:nvPr>
            </p:nvSpPr>
            <p:spPr>
              <a:xfrm>
                <a:off x="628650" y="1825625"/>
                <a:ext cx="7677150" cy="4351338"/>
              </a:xfrm>
            </p:spPr>
            <p:txBody>
              <a:bodyPr>
                <a:normAutofit/>
              </a:bodyPr>
              <a:lstStyle/>
              <a:p>
                <a:r>
                  <a:rPr lang="en-US" sz="2800" dirty="0"/>
                  <a:t>In SVD, we assume that the input data matrix </a:t>
                </a:r>
                <a14:m>
                  <m:oMath xmlns:m="http://schemas.openxmlformats.org/officeDocument/2006/math">
                    <m:r>
                      <a:rPr lang="en-US" sz="2800" b="0" i="1" smtClean="0">
                        <a:latin typeface="Cambria Math" panose="02040503050406030204" pitchFamily="18" charset="0"/>
                      </a:rPr>
                      <m:t>𝑋</m:t>
                    </m:r>
                  </m:oMath>
                </a14:m>
                <a:r>
                  <a:rPr lang="en-US" sz="2800" dirty="0"/>
                  <a:t> has dimensions </a:t>
                </a:r>
                <a14:m>
                  <m:oMath xmlns:m="http://schemas.openxmlformats.org/officeDocument/2006/math">
                    <m:r>
                      <a:rPr lang="en-US" sz="2800" b="0" i="1" smtClean="0">
                        <a:latin typeface="Cambria Math" panose="02040503050406030204" pitchFamily="18" charset="0"/>
                      </a:rPr>
                      <m:t>𝑚</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𝑛</m:t>
                    </m:r>
                  </m:oMath>
                </a14:m>
                <a:r>
                  <a:rPr lang="en-US" sz="2800" dirty="0"/>
                  <a:t> features and samples</a:t>
                </a:r>
              </a:p>
              <a:p>
                <a:pPr marL="0" indent="0">
                  <a:buNone/>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𝑋</m:t>
                      </m:r>
                      <m:r>
                        <a:rPr lang="en-US" sz="2800" b="0" i="1" smtClean="0">
                          <a:latin typeface="Cambria Math" panose="02040503050406030204" pitchFamily="18" charset="0"/>
                        </a:rPr>
                        <m:t>=</m:t>
                      </m:r>
                      <m:r>
                        <a:rPr lang="en-US" sz="2800" b="0" i="1" smtClean="0">
                          <a:latin typeface="Cambria Math" panose="02040503050406030204" pitchFamily="18" charset="0"/>
                        </a:rPr>
                        <m:t>𝑈</m:t>
                      </m:r>
                      <m:r>
                        <m:rPr>
                          <m:sty m:val="p"/>
                        </m:rPr>
                        <a:rPr lang="el-GR" sz="2800" b="0" i="1" smtClean="0">
                          <a:latin typeface="Cambria Math" panose="02040503050406030204" pitchFamily="18" charset="0"/>
                          <a:ea typeface="Cambria Math" panose="02040503050406030204" pitchFamily="18" charset="0"/>
                        </a:rPr>
                        <m:t>Σ</m:t>
                      </m:r>
                      <m:sSup>
                        <m:sSupPr>
                          <m:ctrlPr>
                            <a:rPr lang="el-GR" sz="2800" b="0" i="1" smtClean="0">
                              <a:latin typeface="Cambria Math" panose="02040503050406030204" pitchFamily="18" charset="0"/>
                              <a:ea typeface="Cambria Math" panose="02040503050406030204" pitchFamily="18" charset="0"/>
                            </a:rPr>
                          </m:ctrlPr>
                        </m:sSupPr>
                        <m:e>
                          <m:r>
                            <a:rPr lang="en-US" sz="2800" b="0" i="1" smtClean="0">
                              <a:latin typeface="Cambria Math" panose="02040503050406030204" pitchFamily="18" charset="0"/>
                              <a:ea typeface="Cambria Math" panose="02040503050406030204" pitchFamily="18" charset="0"/>
                            </a:rPr>
                            <m:t>𝑉</m:t>
                          </m:r>
                        </m:e>
                        <m:sup>
                          <m:r>
                            <a:rPr lang="en-US" sz="2800" b="0" i="1" smtClean="0">
                              <a:latin typeface="Cambria Math" panose="02040503050406030204" pitchFamily="18" charset="0"/>
                              <a:ea typeface="Cambria Math" panose="02040503050406030204" pitchFamily="18" charset="0"/>
                            </a:rPr>
                            <m:t>𝑇</m:t>
                          </m:r>
                        </m:sup>
                      </m:sSup>
                    </m:oMath>
                  </m:oMathPara>
                </a14:m>
                <a:endParaRPr lang="en-US" sz="2800" dirty="0"/>
              </a:p>
              <a:p>
                <a:pPr lvl="1"/>
                <a14:m>
                  <m:oMath xmlns:m="http://schemas.openxmlformats.org/officeDocument/2006/math">
                    <m:r>
                      <a:rPr lang="en-US" sz="2500" b="0" i="1" smtClean="0">
                        <a:latin typeface="Cambria Math" panose="02040503050406030204" pitchFamily="18" charset="0"/>
                      </a:rPr>
                      <m:t>𝑈</m:t>
                    </m:r>
                  </m:oMath>
                </a14:m>
                <a:r>
                  <a:rPr lang="en-US" sz="2500" dirty="0"/>
                  <a:t>: left singular vectors, unitary, describe variance in </a:t>
                </a:r>
                <a14:m>
                  <m:oMath xmlns:m="http://schemas.openxmlformats.org/officeDocument/2006/math">
                    <m:r>
                      <a:rPr lang="en-US" sz="2500" b="0" i="1" smtClean="0">
                        <a:latin typeface="Cambria Math" panose="02040503050406030204" pitchFamily="18" charset="0"/>
                      </a:rPr>
                      <m:t>𝑋</m:t>
                    </m:r>
                  </m:oMath>
                </a14:m>
                <a:endParaRPr lang="en-US" sz="2500" dirty="0"/>
              </a:p>
              <a:p>
                <a:pPr lvl="1"/>
                <a14:m>
                  <m:oMath xmlns:m="http://schemas.openxmlformats.org/officeDocument/2006/math">
                    <m:r>
                      <a:rPr lang="en-US" sz="2500" b="0" i="1" smtClean="0">
                        <a:latin typeface="Cambria Math" panose="02040503050406030204" pitchFamily="18" charset="0"/>
                      </a:rPr>
                      <m:t>𝑉</m:t>
                    </m:r>
                  </m:oMath>
                </a14:m>
                <a:r>
                  <a:rPr lang="en-US" sz="2500" dirty="0"/>
                  <a:t>: right singular vectors, unitary, describe mixture of 	   </a:t>
                </a:r>
                <a14:m>
                  <m:oMath xmlns:m="http://schemas.openxmlformats.org/officeDocument/2006/math">
                    <m:r>
                      <a:rPr lang="en-US" sz="2500" b="0" i="1" smtClean="0">
                        <a:latin typeface="Cambria Math" panose="02040503050406030204" pitchFamily="18" charset="0"/>
                      </a:rPr>
                      <m:t>𝑈</m:t>
                    </m:r>
                  </m:oMath>
                </a14:m>
                <a:r>
                  <a:rPr lang="en-US" sz="2500" dirty="0"/>
                  <a:t> in </a:t>
                </a:r>
                <a14:m>
                  <m:oMath xmlns:m="http://schemas.openxmlformats.org/officeDocument/2006/math">
                    <m:r>
                      <a:rPr lang="en-US" sz="2500" b="0" i="1" smtClean="0">
                        <a:latin typeface="Cambria Math" panose="02040503050406030204" pitchFamily="18" charset="0"/>
                      </a:rPr>
                      <m:t>𝑋</m:t>
                    </m:r>
                  </m:oMath>
                </a14:m>
                <a:endParaRPr lang="en-US" sz="2500" dirty="0"/>
              </a:p>
              <a:p>
                <a:pPr lvl="1"/>
                <a14:m>
                  <m:oMath xmlns:m="http://schemas.openxmlformats.org/officeDocument/2006/math">
                    <m:r>
                      <m:rPr>
                        <m:sty m:val="p"/>
                      </m:rPr>
                      <a:rPr lang="el-GR" sz="2500" i="1" smtClean="0">
                        <a:latin typeface="Cambria Math" panose="02040503050406030204" pitchFamily="18" charset="0"/>
                        <a:ea typeface="Cambria Math" panose="02040503050406030204" pitchFamily="18" charset="0"/>
                      </a:rPr>
                      <m:t>Σ</m:t>
                    </m:r>
                  </m:oMath>
                </a14:m>
                <a:r>
                  <a:rPr lang="en-US" sz="2500" dirty="0"/>
                  <a:t>: singular values, diagonal, ordered to describe 	  	  “importance” of column in </a:t>
                </a:r>
                <a14:m>
                  <m:oMath xmlns:m="http://schemas.openxmlformats.org/officeDocument/2006/math">
                    <m:r>
                      <a:rPr lang="en-US" sz="2500" b="0" i="1" smtClean="0">
                        <a:latin typeface="Cambria Math" panose="02040503050406030204" pitchFamily="18" charset="0"/>
                      </a:rPr>
                      <m:t>𝑈</m:t>
                    </m:r>
                  </m:oMath>
                </a14:m>
                <a:r>
                  <a:rPr lang="en-US" sz="2500" dirty="0"/>
                  <a:t> and </a:t>
                </a:r>
                <a14:m>
                  <m:oMath xmlns:m="http://schemas.openxmlformats.org/officeDocument/2006/math">
                    <m:r>
                      <a:rPr lang="en-US" sz="2500" b="0" i="1" smtClean="0">
                        <a:latin typeface="Cambria Math" panose="02040503050406030204" pitchFamily="18" charset="0"/>
                      </a:rPr>
                      <m:t>𝑉</m:t>
                    </m:r>
                  </m:oMath>
                </a14:m>
                <a:endParaRPr lang="en-US" sz="2500" dirty="0"/>
              </a:p>
              <a:p>
                <a:r>
                  <a:rPr lang="en-US" sz="2800" dirty="0"/>
                  <a:t>If mean-centered </a:t>
                </a:r>
                <a14:m>
                  <m:oMath xmlns:m="http://schemas.openxmlformats.org/officeDocument/2006/math">
                    <m:r>
                      <a:rPr lang="en-US" sz="2800" b="0" i="1" smtClean="0">
                        <a:latin typeface="Cambria Math" panose="02040503050406030204" pitchFamily="18" charset="0"/>
                      </a:rPr>
                      <m:t>𝐵</m:t>
                    </m:r>
                    <m:r>
                      <a:rPr lang="en-US" sz="2800" b="0" i="1" smtClean="0">
                        <a:latin typeface="Cambria Math" panose="02040503050406030204" pitchFamily="18" charset="0"/>
                      </a:rPr>
                      <m:t>=</m:t>
                    </m:r>
                    <m:r>
                      <a:rPr lang="en-US" sz="2800" i="1">
                        <a:latin typeface="Cambria Math" panose="02040503050406030204" pitchFamily="18" charset="0"/>
                      </a:rPr>
                      <m:t>𝑈</m:t>
                    </m:r>
                    <m:r>
                      <m:rPr>
                        <m:sty m:val="p"/>
                      </m:rPr>
                      <a:rPr lang="el-GR" sz="2800" i="1">
                        <a:latin typeface="Cambria Math" panose="02040503050406030204" pitchFamily="18" charset="0"/>
                        <a:ea typeface="Cambria Math" panose="02040503050406030204" pitchFamily="18" charset="0"/>
                      </a:rPr>
                      <m:t>Σ</m:t>
                    </m:r>
                    <m:sSup>
                      <m:sSupPr>
                        <m:ctrlPr>
                          <a:rPr lang="el-GR" sz="2800" i="1">
                            <a:latin typeface="Cambria Math" panose="02040503050406030204" pitchFamily="18" charset="0"/>
                            <a:ea typeface="Cambria Math" panose="02040503050406030204" pitchFamily="18" charset="0"/>
                          </a:rPr>
                        </m:ctrlPr>
                      </m:sSupPr>
                      <m:e>
                        <m:r>
                          <a:rPr lang="en-US" sz="2800" i="1">
                            <a:latin typeface="Cambria Math" panose="02040503050406030204" pitchFamily="18" charset="0"/>
                            <a:ea typeface="Cambria Math" panose="02040503050406030204" pitchFamily="18" charset="0"/>
                          </a:rPr>
                          <m:t>𝑉</m:t>
                        </m:r>
                      </m:e>
                      <m:sup>
                        <m:r>
                          <a:rPr lang="en-US" sz="2800" i="1">
                            <a:latin typeface="Cambria Math" panose="02040503050406030204" pitchFamily="18" charset="0"/>
                            <a:ea typeface="Cambria Math" panose="02040503050406030204" pitchFamily="18" charset="0"/>
                          </a:rPr>
                          <m:t>𝑇</m:t>
                        </m:r>
                      </m:sup>
                    </m:sSup>
                  </m:oMath>
                </a14:m>
                <a:r>
                  <a:rPr lang="en-US" sz="2800" dirty="0"/>
                  <a:t>, </a:t>
                </a:r>
              </a:p>
              <a:p>
                <a:pPr marL="0" indent="0">
                  <a:buNone/>
                </a:pPr>
                <a:r>
                  <a:rPr lang="en-US" sz="2800" dirty="0"/>
                  <a:t>	then principal components </a:t>
                </a:r>
                <a14:m>
                  <m:oMath xmlns:m="http://schemas.openxmlformats.org/officeDocument/2006/math">
                    <m:r>
                      <a:rPr lang="en-US" sz="2800" b="0" i="1" smtClean="0">
                        <a:latin typeface="Cambria Math" panose="02040503050406030204" pitchFamily="18" charset="0"/>
                      </a:rPr>
                      <m:t>𝑇</m:t>
                    </m:r>
                    <m:r>
                      <a:rPr lang="en-US" sz="2800" b="0" i="1" smtClean="0">
                        <a:latin typeface="Cambria Math" panose="02040503050406030204" pitchFamily="18" charset="0"/>
                      </a:rPr>
                      <m:t>=</m:t>
                    </m:r>
                    <m:r>
                      <a:rPr lang="en-US" sz="2800" b="0" i="1" smtClean="0">
                        <a:latin typeface="Cambria Math" panose="02040503050406030204" pitchFamily="18" charset="0"/>
                      </a:rPr>
                      <m:t>𝑈</m:t>
                    </m:r>
                    <m:r>
                      <m:rPr>
                        <m:sty m:val="p"/>
                      </m:rPr>
                      <a:rPr lang="el-GR" sz="2800" b="0" i="1" smtClean="0">
                        <a:latin typeface="Cambria Math" panose="02040503050406030204" pitchFamily="18" charset="0"/>
                        <a:ea typeface="Cambria Math" panose="02040503050406030204" pitchFamily="18" charset="0"/>
                      </a:rPr>
                      <m:t>Σ</m:t>
                    </m:r>
                  </m:oMath>
                </a14:m>
                <a:endParaRPr lang="en-US" sz="2800" dirty="0"/>
              </a:p>
            </p:txBody>
          </p:sp>
        </mc:Choice>
        <mc:Fallback xmlns="">
          <p:sp>
            <p:nvSpPr>
              <p:cNvPr id="3" name="Content Placeholder 2">
                <a:extLst>
                  <a:ext uri="{FF2B5EF4-FFF2-40B4-BE49-F238E27FC236}">
                    <a16:creationId xmlns:a16="http://schemas.microsoft.com/office/drawing/2014/main" id="{B8C337D9-C291-DC59-7744-1A1267776A2B}"/>
                  </a:ext>
                </a:extLst>
              </p:cNvPr>
              <p:cNvSpPr>
                <a:spLocks noGrp="1" noRot="1" noChangeAspect="1" noMove="1" noResize="1" noEditPoints="1" noAdjustHandles="1" noChangeArrowheads="1" noChangeShapeType="1" noTextEdit="1"/>
              </p:cNvSpPr>
              <p:nvPr>
                <p:ph idx="1"/>
              </p:nvPr>
            </p:nvSpPr>
            <p:spPr>
              <a:xfrm>
                <a:off x="628650" y="1825625"/>
                <a:ext cx="7677150" cy="4351338"/>
              </a:xfrm>
              <a:blipFill>
                <a:blip r:embed="rId3"/>
                <a:stretch>
                  <a:fillRect l="-1485" t="-2326"/>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D0D07699-7A12-7A65-F885-69686B6B8064}"/>
              </a:ext>
            </a:extLst>
          </p:cNvPr>
          <p:cNvSpPr>
            <a:spLocks noGrp="1"/>
          </p:cNvSpPr>
          <p:nvPr>
            <p:ph type="dt" sz="half" idx="10"/>
          </p:nvPr>
        </p:nvSpPr>
        <p:spPr/>
        <p:txBody>
          <a:bodyPr/>
          <a:lstStyle/>
          <a:p>
            <a:pPr>
              <a:defRPr/>
            </a:pPr>
            <a:r>
              <a:rPr lang="en-US" altLang="en-US"/>
              <a:t>Cynthia Ma</a:t>
            </a:r>
            <a:endParaRPr lang="en-GB" altLang="en-US"/>
          </a:p>
        </p:txBody>
      </p:sp>
      <p:sp>
        <p:nvSpPr>
          <p:cNvPr id="5" name="Slide Number Placeholder 4">
            <a:extLst>
              <a:ext uri="{FF2B5EF4-FFF2-40B4-BE49-F238E27FC236}">
                <a16:creationId xmlns:a16="http://schemas.microsoft.com/office/drawing/2014/main" id="{853D17BC-4A77-831F-0DA6-B011700F56CE}"/>
              </a:ext>
            </a:extLst>
          </p:cNvPr>
          <p:cNvSpPr>
            <a:spLocks noGrp="1"/>
          </p:cNvSpPr>
          <p:nvPr>
            <p:ph type="sldNum" sz="quarter" idx="12"/>
          </p:nvPr>
        </p:nvSpPr>
        <p:spPr/>
        <p:txBody>
          <a:bodyPr/>
          <a:lstStyle/>
          <a:p>
            <a:fld id="{0E2F8ABD-7791-A645-B644-47282348795F}" type="slidenum">
              <a:rPr lang="en-GB" altLang="en-US" smtClean="0"/>
              <a:pPr/>
              <a:t>6</a:t>
            </a:fld>
            <a:endParaRPr lang="en-GB" altLang="en-US"/>
          </a:p>
        </p:txBody>
      </p:sp>
    </p:spTree>
    <p:extLst>
      <p:ext uri="{BB962C8B-B14F-4D97-AF65-F5344CB8AC3E}">
        <p14:creationId xmlns:p14="http://schemas.microsoft.com/office/powerpoint/2010/main" val="19024736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B613F3-11E3-EC4E-B340-7828E3884C5B}"/>
              </a:ext>
            </a:extLst>
          </p:cNvPr>
          <p:cNvSpPr>
            <a:spLocks noGrp="1"/>
          </p:cNvSpPr>
          <p:nvPr>
            <p:ph type="title"/>
          </p:nvPr>
        </p:nvSpPr>
        <p:spPr/>
        <p:txBody>
          <a:bodyPr/>
          <a:lstStyle/>
          <a:p>
            <a:r>
              <a:rPr lang="en-US" dirty="0"/>
              <a:t>Independent Component Analysis</a:t>
            </a:r>
          </a:p>
        </p:txBody>
      </p:sp>
      <p:sp>
        <p:nvSpPr>
          <p:cNvPr id="4" name="TextBox 3">
            <a:extLst>
              <a:ext uri="{FF2B5EF4-FFF2-40B4-BE49-F238E27FC236}">
                <a16:creationId xmlns:a16="http://schemas.microsoft.com/office/drawing/2014/main" id="{9317692B-C524-5748-8749-832F681E0129}"/>
              </a:ext>
            </a:extLst>
          </p:cNvPr>
          <p:cNvSpPr txBox="1"/>
          <p:nvPr/>
        </p:nvSpPr>
        <p:spPr>
          <a:xfrm>
            <a:off x="1828800" y="0"/>
            <a:ext cx="7315200" cy="300082"/>
          </a:xfrm>
          <a:prstGeom prst="rect">
            <a:avLst/>
          </a:prstGeom>
          <a:noFill/>
        </p:spPr>
        <p:txBody>
          <a:bodyPr wrap="square" rtlCol="0">
            <a:spAutoFit/>
          </a:bodyPr>
          <a:lstStyle/>
          <a:p>
            <a:r>
              <a:rPr lang="en-US" sz="1350" dirty="0" err="1"/>
              <a:t>Shlens</a:t>
            </a:r>
            <a:r>
              <a:rPr lang="en-US" sz="1350" dirty="0"/>
              <a:t>, Jonathon. “A Tutorial on Independent Component Analysis.” </a:t>
            </a:r>
            <a:r>
              <a:rPr lang="en-US" sz="1350" i="1" dirty="0" err="1"/>
              <a:t>ArXiv</a:t>
            </a:r>
            <a:r>
              <a:rPr lang="en-US" sz="1350" dirty="0"/>
              <a:t> abs/1404.2986 (2014)</a:t>
            </a:r>
          </a:p>
        </p:txBody>
      </p:sp>
      <p:pic>
        <p:nvPicPr>
          <p:cNvPr id="2050" name="Picture 2" descr="FIG. 1 Example of the cocktail party problem. Two sounds s1, s2 are generated by music and a voice and recorded simultaneously in two microphones. Sound adds linearly. Two microphones record a unique linear summation of the two sounds. The linear weights for each microphone (a1, b1 and a2, b2) reflect the proximity of each speaker to the respective microphones. The goal of the cocktail party problem is to recover the original sources (i.e. music and voice) solely using the microphone recordings (Bregman, 1994).">
            <a:extLst>
              <a:ext uri="{FF2B5EF4-FFF2-40B4-BE49-F238E27FC236}">
                <a16:creationId xmlns:a16="http://schemas.microsoft.com/office/drawing/2014/main" id="{138B4EB2-B03C-7740-9179-8A1CCA8BAF3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4780"/>
          <a:stretch/>
        </p:blipFill>
        <p:spPr bwMode="auto">
          <a:xfrm>
            <a:off x="784972" y="1652866"/>
            <a:ext cx="7574055" cy="2919134"/>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AD5ED823-E99D-F089-6229-99D49FCF8B85}"/>
              </a:ext>
            </a:extLst>
          </p:cNvPr>
          <p:cNvSpPr txBox="1"/>
          <p:nvPr/>
        </p:nvSpPr>
        <p:spPr>
          <a:xfrm>
            <a:off x="628649" y="4572000"/>
            <a:ext cx="7886700" cy="1938992"/>
          </a:xfrm>
          <a:prstGeom prst="rect">
            <a:avLst/>
          </a:prstGeom>
          <a:noFill/>
        </p:spPr>
        <p:txBody>
          <a:bodyPr wrap="square" rtlCol="0">
            <a:spAutoFit/>
          </a:bodyPr>
          <a:lstStyle/>
          <a:p>
            <a:pPr marL="285750" indent="-285750">
              <a:buFont typeface="Arial" panose="020B0604020202020204" pitchFamily="34" charset="0"/>
              <a:buChar char="•"/>
            </a:pPr>
            <a:r>
              <a:rPr lang="en-US" sz="2400" dirty="0"/>
              <a:t>Goal: separate a multi-variate signal into additive subcomponents to define a mixture matrix</a:t>
            </a:r>
          </a:p>
          <a:p>
            <a:pPr marL="285750" indent="-285750">
              <a:buFont typeface="Arial" panose="020B0604020202020204" pitchFamily="34" charset="0"/>
              <a:buChar char="•"/>
            </a:pPr>
            <a:r>
              <a:rPr lang="en-US" sz="2400" dirty="0"/>
              <a:t>Assumptions: at most one subcomponent is Gaussian</a:t>
            </a:r>
          </a:p>
          <a:p>
            <a:pPr lvl="1"/>
            <a:r>
              <a:rPr lang="en-US" sz="2400" dirty="0"/>
              <a:t>	 all subcomponents are statistically independent</a:t>
            </a:r>
          </a:p>
          <a:p>
            <a:pPr lvl="1"/>
            <a:r>
              <a:rPr lang="en-US" sz="2400" dirty="0"/>
              <a:t>	 number of “microphones” ≥ number of signal sources</a:t>
            </a:r>
          </a:p>
        </p:txBody>
      </p:sp>
    </p:spTree>
    <p:extLst>
      <p:ext uri="{BB962C8B-B14F-4D97-AF65-F5344CB8AC3E}">
        <p14:creationId xmlns:p14="http://schemas.microsoft.com/office/powerpoint/2010/main" val="21751030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80" name="Picture 8" descr="figure 1">
            <a:extLst>
              <a:ext uri="{FF2B5EF4-FFF2-40B4-BE49-F238E27FC236}">
                <a16:creationId xmlns:a16="http://schemas.microsoft.com/office/drawing/2014/main" id="{833B9C90-F346-AD41-9125-D7F4FC891BB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71372" r="57796"/>
          <a:stretch/>
        </p:blipFill>
        <p:spPr bwMode="auto">
          <a:xfrm>
            <a:off x="457200" y="1690689"/>
            <a:ext cx="2482664" cy="2655059"/>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2809473D-1164-2D48-BBB4-F83352B8B34E}"/>
              </a:ext>
            </a:extLst>
          </p:cNvPr>
          <p:cNvSpPr>
            <a:spLocks noGrp="1"/>
          </p:cNvSpPr>
          <p:nvPr>
            <p:ph type="title"/>
          </p:nvPr>
        </p:nvSpPr>
        <p:spPr/>
        <p:txBody>
          <a:bodyPr/>
          <a:lstStyle/>
          <a:p>
            <a:r>
              <a:rPr lang="en-US" dirty="0"/>
              <a:t>Non-negative Matrix Factorization</a:t>
            </a:r>
          </a:p>
        </p:txBody>
      </p:sp>
      <p:sp>
        <p:nvSpPr>
          <p:cNvPr id="4" name="Rectangle 3">
            <a:extLst>
              <a:ext uri="{FF2B5EF4-FFF2-40B4-BE49-F238E27FC236}">
                <a16:creationId xmlns:a16="http://schemas.microsoft.com/office/drawing/2014/main" id="{10A9E2A5-F0E4-C241-B7F6-E141D89D593E}"/>
              </a:ext>
            </a:extLst>
          </p:cNvPr>
          <p:cNvSpPr/>
          <p:nvPr/>
        </p:nvSpPr>
        <p:spPr>
          <a:xfrm>
            <a:off x="-12700" y="6492874"/>
            <a:ext cx="2378087" cy="300082"/>
          </a:xfrm>
          <a:prstGeom prst="rect">
            <a:avLst/>
          </a:prstGeom>
        </p:spPr>
        <p:txBody>
          <a:bodyPr wrap="none">
            <a:spAutoFit/>
          </a:bodyPr>
          <a:lstStyle/>
          <a:p>
            <a:r>
              <a:rPr lang="en-US" sz="1350" dirty="0">
                <a:solidFill>
                  <a:srgbClr val="222222"/>
                </a:solidFill>
                <a:latin typeface="-apple-system"/>
              </a:rPr>
              <a:t>https://</a:t>
            </a:r>
            <a:r>
              <a:rPr lang="en-US" sz="1350" dirty="0" err="1">
                <a:solidFill>
                  <a:srgbClr val="222222"/>
                </a:solidFill>
                <a:latin typeface="-apple-system"/>
              </a:rPr>
              <a:t>doi.org</a:t>
            </a:r>
            <a:r>
              <a:rPr lang="en-US" sz="1350" dirty="0">
                <a:solidFill>
                  <a:srgbClr val="222222"/>
                </a:solidFill>
                <a:latin typeface="-apple-system"/>
              </a:rPr>
              <a:t>/10.1038/44565</a:t>
            </a:r>
            <a:endParaRPr lang="en-US" sz="1350" dirty="0"/>
          </a:p>
        </p:txBody>
      </p:sp>
      <p:pic>
        <p:nvPicPr>
          <p:cNvPr id="3078" name="Picture 6" descr="figure 1">
            <a:extLst>
              <a:ext uri="{FF2B5EF4-FFF2-40B4-BE49-F238E27FC236}">
                <a16:creationId xmlns:a16="http://schemas.microsoft.com/office/drawing/2014/main" id="{EDC38502-DE8B-124F-B764-0E786013B18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62572" t="3138" r="15479" b="82941"/>
          <a:stretch/>
        </p:blipFill>
        <p:spPr bwMode="auto">
          <a:xfrm>
            <a:off x="3661614" y="1476129"/>
            <a:ext cx="1512794" cy="1512794"/>
          </a:xfrm>
          <a:prstGeom prst="rect">
            <a:avLst/>
          </a:prstGeom>
          <a:noFill/>
          <a:extLst>
            <a:ext uri="{909E8E84-426E-40DD-AFC4-6F175D3DCCD1}">
              <a14:hiddenFill xmlns:a14="http://schemas.microsoft.com/office/drawing/2010/main">
                <a:solidFill>
                  <a:srgbClr val="FFFFFF"/>
                </a:solidFill>
              </a14:hiddenFill>
            </a:ext>
          </a:extLst>
        </p:spPr>
      </p:pic>
      <p:pic>
        <p:nvPicPr>
          <p:cNvPr id="3082" name="Picture 10" descr="figure 1">
            <a:extLst>
              <a:ext uri="{FF2B5EF4-FFF2-40B4-BE49-F238E27FC236}">
                <a16:creationId xmlns:a16="http://schemas.microsoft.com/office/drawing/2014/main" id="{713B7C69-D688-CC48-A51F-532CC9332E1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5106" r="57832" b="66291"/>
          <a:stretch/>
        </p:blipFill>
        <p:spPr bwMode="auto">
          <a:xfrm>
            <a:off x="5972828" y="1690689"/>
            <a:ext cx="2556624" cy="273415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4CDF92EC-D64C-CE67-382B-39B2D7720F67}"/>
              </a:ext>
            </a:extLst>
          </p:cNvPr>
          <p:cNvSpPr txBox="1"/>
          <p:nvPr/>
        </p:nvSpPr>
        <p:spPr>
          <a:xfrm>
            <a:off x="628649" y="4572000"/>
            <a:ext cx="7886700" cy="1569660"/>
          </a:xfrm>
          <a:prstGeom prst="rect">
            <a:avLst/>
          </a:prstGeom>
          <a:noFill/>
        </p:spPr>
        <p:txBody>
          <a:bodyPr wrap="square" rtlCol="0">
            <a:spAutoFit/>
          </a:bodyPr>
          <a:lstStyle/>
          <a:p>
            <a:pPr marL="285750" indent="-285750">
              <a:buFont typeface="Arial" panose="020B0604020202020204" pitchFamily="34" charset="0"/>
              <a:buChar char="•"/>
            </a:pPr>
            <a:r>
              <a:rPr lang="en-US" sz="2400" dirty="0"/>
              <a:t>Goal: separate a non-negative input matrix into additive, non-negative factor matrices </a:t>
            </a:r>
          </a:p>
          <a:p>
            <a:pPr marL="285750" indent="-285750">
              <a:buFont typeface="Arial" panose="020B0604020202020204" pitchFamily="34" charset="0"/>
              <a:buChar char="•"/>
            </a:pPr>
            <a:r>
              <a:rPr lang="en-US" sz="2400" dirty="0"/>
              <a:t>Main advantage: interpretability of factors</a:t>
            </a:r>
          </a:p>
          <a:p>
            <a:pPr marL="285750" indent="-285750">
              <a:buFont typeface="Arial" panose="020B0604020202020204" pitchFamily="34" charset="0"/>
              <a:buChar char="•"/>
            </a:pPr>
            <a:r>
              <a:rPr lang="en-US" sz="2400" dirty="0"/>
              <a:t>Main disadvantage: results are not unique</a:t>
            </a:r>
          </a:p>
        </p:txBody>
      </p:sp>
    </p:spTree>
    <p:extLst>
      <p:ext uri="{BB962C8B-B14F-4D97-AF65-F5344CB8AC3E}">
        <p14:creationId xmlns:p14="http://schemas.microsoft.com/office/powerpoint/2010/main" val="18517585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8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08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2E1933-6DB4-E242-9FF5-029A9CB19426}"/>
              </a:ext>
            </a:extLst>
          </p:cNvPr>
          <p:cNvSpPr>
            <a:spLocks noGrp="1"/>
          </p:cNvSpPr>
          <p:nvPr>
            <p:ph type="title"/>
          </p:nvPr>
        </p:nvSpPr>
        <p:spPr/>
        <p:txBody>
          <a:bodyPr/>
          <a:lstStyle/>
          <a:p>
            <a:r>
              <a:rPr lang="en-US" dirty="0"/>
              <a:t>Linear Discriminant Analysis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33741FCE-A898-7742-8285-3AFB9DF5964B}"/>
                  </a:ext>
                </a:extLst>
              </p:cNvPr>
              <p:cNvSpPr>
                <a:spLocks noGrp="1"/>
              </p:cNvSpPr>
              <p:nvPr>
                <p:ph idx="1"/>
              </p:nvPr>
            </p:nvSpPr>
            <p:spPr>
              <a:xfrm>
                <a:off x="647700" y="4038600"/>
                <a:ext cx="7886700" cy="2454273"/>
              </a:xfrm>
            </p:spPr>
            <p:txBody>
              <a:bodyPr>
                <a:normAutofit fontScale="92500" lnSpcReduction="10000"/>
              </a:bodyPr>
              <a:lstStyle/>
              <a:p>
                <a:pPr>
                  <a:spcAft>
                    <a:spcPts val="600"/>
                  </a:spcAft>
                </a:pPr>
                <a:r>
                  <a:rPr lang="en-US" sz="2800" dirty="0"/>
                  <a:t>Each LD is orthogonal to all others</a:t>
                </a:r>
              </a:p>
              <a:p>
                <a:pPr>
                  <a:spcAft>
                    <a:spcPts val="600"/>
                  </a:spcAft>
                </a:pPr>
                <a:r>
                  <a:rPr lang="en-US" sz="2800" dirty="0"/>
                  <a:t>The n</a:t>
                </a:r>
                <a:r>
                  <a:rPr lang="en-US" sz="2800" baseline="30000" dirty="0"/>
                  <a:t>th</a:t>
                </a:r>
                <a:r>
                  <a:rPr lang="en-US" sz="2800" dirty="0"/>
                  <a:t> LD maximizes the separation of classes after projection onto the first n-1 LDs</a:t>
                </a:r>
              </a:p>
              <a:p>
                <a:pPr>
                  <a:spcAft>
                    <a:spcPts val="600"/>
                  </a:spcAft>
                </a:pPr>
                <a:r>
                  <a:rPr lang="en-US" sz="2800" dirty="0"/>
                  <a:t>Separation: </a:t>
                </a:r>
                <a14:m>
                  <m:oMath xmlns:m="http://schemas.openxmlformats.org/officeDocument/2006/math">
                    <m:f>
                      <m:fPr>
                        <m:ctrlPr>
                          <a:rPr lang="en-US" sz="2800" i="1" smtClean="0">
                            <a:latin typeface="Cambria Math" panose="02040503050406030204" pitchFamily="18" charset="0"/>
                          </a:rPr>
                        </m:ctrlPr>
                      </m:fPr>
                      <m:num>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𝜇</m:t>
                                </m:r>
                              </m:e>
                              <m:sub>
                                <m:r>
                                  <a:rPr lang="en-US" sz="2800" b="0" i="1" smtClean="0">
                                    <a:latin typeface="Cambria Math" panose="02040503050406030204" pitchFamily="18" charset="0"/>
                                    <a:ea typeface="Cambria Math" panose="02040503050406030204" pitchFamily="18" charset="0"/>
                                  </a:rPr>
                                  <m:t>𝑏𝑙𝑢𝑒</m:t>
                                </m:r>
                              </m:sub>
                            </m:sSub>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𝜇</m:t>
                                </m:r>
                              </m:e>
                              <m:sub>
                                <m:r>
                                  <a:rPr lang="en-US" sz="2800" b="0" i="1" smtClean="0">
                                    <a:latin typeface="Cambria Math" panose="02040503050406030204" pitchFamily="18" charset="0"/>
                                    <a:ea typeface="Cambria Math" panose="02040503050406030204" pitchFamily="18" charset="0"/>
                                  </a:rPr>
                                  <m:t>𝑟𝑒𝑑</m:t>
                                </m:r>
                              </m:sub>
                            </m:sSub>
                            <m:r>
                              <a:rPr lang="en-US" sz="2800" b="0" i="1" smtClean="0">
                                <a:latin typeface="Cambria Math" panose="02040503050406030204" pitchFamily="18" charset="0"/>
                              </a:rPr>
                              <m:t>)</m:t>
                            </m:r>
                          </m:e>
                          <m:sup>
                            <m:r>
                              <a:rPr lang="en-US" sz="2800" b="0" i="1" smtClean="0">
                                <a:latin typeface="Cambria Math" panose="02040503050406030204" pitchFamily="18" charset="0"/>
                              </a:rPr>
                              <m:t>2</m:t>
                            </m:r>
                          </m:sup>
                        </m:sSup>
                      </m:num>
                      <m:den>
                        <m:sSubSup>
                          <m:sSubSupPr>
                            <m:ctrlPr>
                              <a:rPr lang="en-US" sz="2800" i="1" smtClean="0">
                                <a:latin typeface="Cambria Math" panose="02040503050406030204" pitchFamily="18" charset="0"/>
                              </a:rPr>
                            </m:ctrlPr>
                          </m:sSubSupPr>
                          <m:e>
                            <m:r>
                              <a:rPr lang="en-US" sz="2800" b="0" i="1" smtClean="0">
                                <a:latin typeface="Cambria Math" panose="02040503050406030204" pitchFamily="18" charset="0"/>
                              </a:rPr>
                              <m:t>𝑠</m:t>
                            </m:r>
                          </m:e>
                          <m:sub>
                            <m:r>
                              <a:rPr lang="en-US" sz="2800" b="0" i="1" smtClean="0">
                                <a:latin typeface="Cambria Math" panose="02040503050406030204" pitchFamily="18" charset="0"/>
                              </a:rPr>
                              <m:t>𝑏𝑙𝑢𝑒</m:t>
                            </m:r>
                          </m:sub>
                          <m:sup>
                            <m:r>
                              <a:rPr lang="en-US" sz="2800" b="0" i="1" smtClean="0">
                                <a:latin typeface="Cambria Math" panose="02040503050406030204" pitchFamily="18" charset="0"/>
                              </a:rPr>
                              <m:t>2</m:t>
                            </m:r>
                          </m:sup>
                        </m:sSubSup>
                        <m:r>
                          <a:rPr lang="en-US" sz="2800" b="0" i="1" smtClean="0">
                            <a:latin typeface="Cambria Math" panose="02040503050406030204" pitchFamily="18" charset="0"/>
                          </a:rPr>
                          <m:t>+</m:t>
                        </m:r>
                        <m:sSubSup>
                          <m:sSubSupPr>
                            <m:ctrlPr>
                              <a:rPr lang="en-US" sz="2800" b="0" i="1" smtClean="0">
                                <a:latin typeface="Cambria Math" panose="02040503050406030204" pitchFamily="18" charset="0"/>
                              </a:rPr>
                            </m:ctrlPr>
                          </m:sSubSupPr>
                          <m:e>
                            <m:r>
                              <a:rPr lang="en-US" sz="2800" b="0" i="1" smtClean="0">
                                <a:latin typeface="Cambria Math" panose="02040503050406030204" pitchFamily="18" charset="0"/>
                              </a:rPr>
                              <m:t>𝑠</m:t>
                            </m:r>
                          </m:e>
                          <m:sub>
                            <m:r>
                              <a:rPr lang="en-US" sz="2800" b="0" i="1" smtClean="0">
                                <a:latin typeface="Cambria Math" panose="02040503050406030204" pitchFamily="18" charset="0"/>
                              </a:rPr>
                              <m:t>𝑟𝑒𝑑</m:t>
                            </m:r>
                          </m:sub>
                          <m:sup>
                            <m:r>
                              <a:rPr lang="en-US" sz="2800" b="0" i="1" smtClean="0">
                                <a:latin typeface="Cambria Math" panose="02040503050406030204" pitchFamily="18" charset="0"/>
                              </a:rPr>
                              <m:t>2</m:t>
                            </m:r>
                          </m:sup>
                        </m:sSubSup>
                      </m:den>
                    </m:f>
                  </m:oMath>
                </a14:m>
                <a:r>
                  <a:rPr lang="en-US" sz="2800" dirty="0"/>
                  <a:t> </a:t>
                </a:r>
              </a:p>
              <a:p>
                <a:pPr marL="0" indent="0">
                  <a:spcAft>
                    <a:spcPts val="600"/>
                  </a:spcAft>
                  <a:buNone/>
                </a:pPr>
                <a:r>
                  <a:rPr lang="en-US" sz="2800" dirty="0"/>
                  <a:t>		where </a:t>
                </a:r>
                <a14:m>
                  <m:oMath xmlns:m="http://schemas.openxmlformats.org/officeDocument/2006/math">
                    <m:r>
                      <a:rPr lang="en-US" sz="2800" b="0" i="1" smtClean="0">
                        <a:latin typeface="Cambria Math" panose="02040503050406030204" pitchFamily="18" charset="0"/>
                      </a:rPr>
                      <m:t>𝑠</m:t>
                    </m:r>
                    <m:r>
                      <a:rPr lang="en-US" sz="2800" b="0" i="1" smtClean="0">
                        <a:latin typeface="Cambria Math" panose="02040503050406030204" pitchFamily="18" charset="0"/>
                      </a:rPr>
                      <m:t>=</m:t>
                    </m:r>
                    <m:r>
                      <a:rPr lang="en-US" sz="2800" b="0" i="1" smtClean="0">
                        <a:latin typeface="Cambria Math" panose="02040503050406030204" pitchFamily="18" charset="0"/>
                      </a:rPr>
                      <m:t>𝑠𝑐𝑎𝑡𝑡𝑒𝑟</m:t>
                    </m:r>
                    <m:r>
                      <a:rPr lang="en-US" sz="2800" b="0" i="1" smtClean="0">
                        <a:latin typeface="Cambria Math" panose="02040503050406030204" pitchFamily="18" charset="0"/>
                      </a:rPr>
                      <m:t>=</m:t>
                    </m:r>
                    <m:nary>
                      <m:naryPr>
                        <m:chr m:val="∑"/>
                        <m:subHide m:val="on"/>
                        <m:supHide m:val="on"/>
                        <m:ctrlPr>
                          <a:rPr lang="en-US" sz="2800" b="0" i="1" smtClean="0">
                            <a:latin typeface="Cambria Math" panose="02040503050406030204" pitchFamily="18" charset="0"/>
                          </a:rPr>
                        </m:ctrlPr>
                      </m:naryPr>
                      <m:sub/>
                      <m:sup/>
                      <m:e>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m:t>
                            </m:r>
                            <m:r>
                              <a:rPr lang="en-US" sz="2800" b="0" i="1" smtClean="0">
                                <a:latin typeface="Cambria Math" panose="02040503050406030204" pitchFamily="18" charset="0"/>
                              </a:rPr>
                              <m:t>𝑣𝑎𝑙𝑢𝑒</m:t>
                            </m:r>
                            <m:r>
                              <a:rPr lang="en-US" sz="2800" b="0" i="1" smtClean="0">
                                <a:latin typeface="Cambria Math" panose="02040503050406030204" pitchFamily="18" charset="0"/>
                              </a:rPr>
                              <m:t>−</m:t>
                            </m:r>
                            <m:r>
                              <a:rPr lang="en-US" sz="2800" b="0" i="1" smtClean="0">
                                <a:latin typeface="Cambria Math" panose="02040503050406030204" pitchFamily="18" charset="0"/>
                              </a:rPr>
                              <m:t>𝑚𝑒𝑎𝑛</m:t>
                            </m:r>
                            <m:r>
                              <a:rPr lang="en-US" sz="2800" b="0" i="1" smtClean="0">
                                <a:latin typeface="Cambria Math" panose="02040503050406030204" pitchFamily="18" charset="0"/>
                              </a:rPr>
                              <m:t>)</m:t>
                            </m:r>
                          </m:e>
                          <m:sup>
                            <m:r>
                              <a:rPr lang="en-US" sz="2800" b="0" i="1" smtClean="0">
                                <a:latin typeface="Cambria Math" panose="02040503050406030204" pitchFamily="18" charset="0"/>
                              </a:rPr>
                              <m:t>2</m:t>
                            </m:r>
                          </m:sup>
                        </m:sSup>
                      </m:e>
                    </m:nary>
                  </m:oMath>
                </a14:m>
                <a:endParaRPr lang="en-US" sz="2800" dirty="0"/>
              </a:p>
            </p:txBody>
          </p:sp>
        </mc:Choice>
        <mc:Fallback>
          <p:sp>
            <p:nvSpPr>
              <p:cNvPr id="3" name="Content Placeholder 2">
                <a:extLst>
                  <a:ext uri="{FF2B5EF4-FFF2-40B4-BE49-F238E27FC236}">
                    <a16:creationId xmlns:a16="http://schemas.microsoft.com/office/drawing/2014/main" id="{33741FCE-A898-7742-8285-3AFB9DF5964B}"/>
                  </a:ext>
                </a:extLst>
              </p:cNvPr>
              <p:cNvSpPr>
                <a:spLocks noGrp="1" noRot="1" noChangeAspect="1" noMove="1" noResize="1" noEditPoints="1" noAdjustHandles="1" noChangeArrowheads="1" noChangeShapeType="1" noTextEdit="1"/>
              </p:cNvSpPr>
              <p:nvPr>
                <p:ph idx="1"/>
              </p:nvPr>
            </p:nvSpPr>
            <p:spPr>
              <a:xfrm>
                <a:off x="647700" y="4038600"/>
                <a:ext cx="7886700" cy="2454273"/>
              </a:xfrm>
              <a:blipFill>
                <a:blip r:embed="rId3"/>
                <a:stretch>
                  <a:fillRect l="-1159" t="-5224" b="-6716"/>
                </a:stretch>
              </a:blipFill>
            </p:spPr>
            <p:txBody>
              <a:bodyPr/>
              <a:lstStyle/>
              <a:p>
                <a:r>
                  <a:rPr lang="ko-KR" altLang="en-US">
                    <a:noFill/>
                  </a:rPr>
                  <a:t> </a:t>
                </a:r>
              </a:p>
            </p:txBody>
          </p:sp>
        </mc:Fallback>
      </mc:AlternateContent>
      <p:sp>
        <p:nvSpPr>
          <p:cNvPr id="4" name="Date Placeholder 3">
            <a:extLst>
              <a:ext uri="{FF2B5EF4-FFF2-40B4-BE49-F238E27FC236}">
                <a16:creationId xmlns:a16="http://schemas.microsoft.com/office/drawing/2014/main" id="{F142A830-6A3C-344C-BE0C-05DB4569C42A}"/>
              </a:ext>
            </a:extLst>
          </p:cNvPr>
          <p:cNvSpPr>
            <a:spLocks noGrp="1"/>
          </p:cNvSpPr>
          <p:nvPr>
            <p:ph type="dt" sz="half" idx="10"/>
          </p:nvPr>
        </p:nvSpPr>
        <p:spPr/>
        <p:txBody>
          <a:bodyPr/>
          <a:lstStyle/>
          <a:p>
            <a:pPr>
              <a:defRPr/>
            </a:pPr>
            <a:r>
              <a:rPr lang="en-US" altLang="en-US"/>
              <a:t>Cynthia Ma</a:t>
            </a:r>
            <a:endParaRPr lang="en-GB" altLang="en-US"/>
          </a:p>
        </p:txBody>
      </p:sp>
      <p:sp>
        <p:nvSpPr>
          <p:cNvPr id="5" name="Slide Number Placeholder 4">
            <a:extLst>
              <a:ext uri="{FF2B5EF4-FFF2-40B4-BE49-F238E27FC236}">
                <a16:creationId xmlns:a16="http://schemas.microsoft.com/office/drawing/2014/main" id="{0ECC83E1-931F-A144-BEB2-270220C8F5D1}"/>
              </a:ext>
            </a:extLst>
          </p:cNvPr>
          <p:cNvSpPr>
            <a:spLocks noGrp="1"/>
          </p:cNvSpPr>
          <p:nvPr>
            <p:ph type="sldNum" sz="quarter" idx="12"/>
          </p:nvPr>
        </p:nvSpPr>
        <p:spPr/>
        <p:txBody>
          <a:bodyPr/>
          <a:lstStyle/>
          <a:p>
            <a:fld id="{0E2F8ABD-7791-A645-B644-47282348795F}" type="slidenum">
              <a:rPr lang="en-GB" altLang="en-US" smtClean="0"/>
              <a:pPr/>
              <a:t>9</a:t>
            </a:fld>
            <a:endParaRPr lang="en-GB" altLang="en-US"/>
          </a:p>
        </p:txBody>
      </p:sp>
      <p:pic>
        <p:nvPicPr>
          <p:cNvPr id="59394" name="Picture 2" descr="Fischer's Linear Discriminant Analysis in Python from scratch | by Vrutik  Halani | Artificial Intelligence in Plain English">
            <a:extLst>
              <a:ext uri="{FF2B5EF4-FFF2-40B4-BE49-F238E27FC236}">
                <a16:creationId xmlns:a16="http://schemas.microsoft.com/office/drawing/2014/main" id="{8B7E7D6E-2427-5F45-8219-4F356C282E39}"/>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50000"/>
          <a:stretch/>
        </p:blipFill>
        <p:spPr bwMode="auto">
          <a:xfrm>
            <a:off x="457199" y="1295400"/>
            <a:ext cx="3738282" cy="27432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Fischer's Linear Discriminant Analysis in Python from scratch | by Vrutik  Halani | Artificial Intelligence in Plain English">
            <a:extLst>
              <a:ext uri="{FF2B5EF4-FFF2-40B4-BE49-F238E27FC236}">
                <a16:creationId xmlns:a16="http://schemas.microsoft.com/office/drawing/2014/main" id="{7A7D00B6-6F4C-AC43-957C-5E6856310D88}"/>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50000"/>
          <a:stretch/>
        </p:blipFill>
        <p:spPr bwMode="auto">
          <a:xfrm>
            <a:off x="4984749" y="1295400"/>
            <a:ext cx="3738282" cy="2743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29098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939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36348</TotalTime>
  <Words>813</Words>
  <Application>Microsoft Office PowerPoint</Application>
  <PresentationFormat>화면 슬라이드 쇼(4:3)</PresentationFormat>
  <Paragraphs>142</Paragraphs>
  <Slides>13</Slides>
  <Notes>10</Notes>
  <HiddenSlides>0</HiddenSlides>
  <MMClips>0</MMClips>
  <ScaleCrop>false</ScaleCrop>
  <HeadingPairs>
    <vt:vector size="8" baseType="variant">
      <vt:variant>
        <vt:lpstr>사용한 글꼴</vt:lpstr>
      </vt:variant>
      <vt:variant>
        <vt:i4>6</vt:i4>
      </vt:variant>
      <vt:variant>
        <vt:lpstr>테마</vt:lpstr>
      </vt:variant>
      <vt:variant>
        <vt:i4>1</vt:i4>
      </vt:variant>
      <vt:variant>
        <vt:lpstr>포함된 OLE 서버</vt:lpstr>
      </vt:variant>
      <vt:variant>
        <vt:i4>0</vt:i4>
      </vt:variant>
      <vt:variant>
        <vt:lpstr>슬라이드 제목</vt:lpstr>
      </vt:variant>
      <vt:variant>
        <vt:i4>13</vt:i4>
      </vt:variant>
    </vt:vector>
  </HeadingPairs>
  <TitlesOfParts>
    <vt:vector size="20" baseType="lpstr">
      <vt:lpstr>-apple-system</vt:lpstr>
      <vt:lpstr>Arial</vt:lpstr>
      <vt:lpstr>Calibri</vt:lpstr>
      <vt:lpstr>Calibri Light</vt:lpstr>
      <vt:lpstr>Cambria Math</vt:lpstr>
      <vt:lpstr>Garamond</vt:lpstr>
      <vt:lpstr>Office Theme</vt:lpstr>
      <vt:lpstr>CSE514 – Datamining  Fall 2022  Matrix Factorization</vt:lpstr>
      <vt:lpstr>What is it?</vt:lpstr>
      <vt:lpstr>Principal Component Analysis</vt:lpstr>
      <vt:lpstr>Principal Component Analysis</vt:lpstr>
      <vt:lpstr>Matrix Factorization: PCA</vt:lpstr>
      <vt:lpstr>PCA from SVD</vt:lpstr>
      <vt:lpstr>Independent Component Analysis</vt:lpstr>
      <vt:lpstr>Non-negative Matrix Factorization</vt:lpstr>
      <vt:lpstr>Linear Discriminant Analysis</vt:lpstr>
      <vt:lpstr>Dimension Reduction</vt:lpstr>
      <vt:lpstr>Need for constraints</vt:lpstr>
      <vt:lpstr>Matrix Factorization Imputation</vt:lpstr>
      <vt:lpstr>Netflix Recommendations</vt:lpstr>
    </vt:vector>
  </TitlesOfParts>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Transcriptome analysis of Alzheimer'sdisease identifies links to cardiovascular disease</dc:title>
  <dc:creator>mray</dc:creator>
  <cp:lastModifiedBy>bcgwak</cp:lastModifiedBy>
  <cp:revision>971</cp:revision>
  <dcterms:created xsi:type="dcterms:W3CDTF">2008-04-07T05:39:13Z</dcterms:created>
  <dcterms:modified xsi:type="dcterms:W3CDTF">2022-10-31T21:02:38Z</dcterms:modified>
</cp:coreProperties>
</file>