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28"/>
  </p:notesMasterIdLst>
  <p:handoutMasterIdLst>
    <p:handoutMasterId r:id="rId29"/>
  </p:handoutMasterIdLst>
  <p:sldIdLst>
    <p:sldId id="398" r:id="rId2"/>
    <p:sldId id="456" r:id="rId3"/>
    <p:sldId id="489" r:id="rId4"/>
    <p:sldId id="482" r:id="rId5"/>
    <p:sldId id="467" r:id="rId6"/>
    <p:sldId id="484" r:id="rId7"/>
    <p:sldId id="469" r:id="rId8"/>
    <p:sldId id="468" r:id="rId9"/>
    <p:sldId id="491" r:id="rId10"/>
    <p:sldId id="477" r:id="rId11"/>
    <p:sldId id="478" r:id="rId12"/>
    <p:sldId id="499" r:id="rId13"/>
    <p:sldId id="492" r:id="rId14"/>
    <p:sldId id="498" r:id="rId15"/>
    <p:sldId id="471" r:id="rId16"/>
    <p:sldId id="457" r:id="rId17"/>
    <p:sldId id="495" r:id="rId18"/>
    <p:sldId id="479" r:id="rId19"/>
    <p:sldId id="486" r:id="rId20"/>
    <p:sldId id="501" r:id="rId21"/>
    <p:sldId id="502" r:id="rId22"/>
    <p:sldId id="473" r:id="rId23"/>
    <p:sldId id="503" r:id="rId24"/>
    <p:sldId id="480" r:id="rId25"/>
    <p:sldId id="481" r:id="rId26"/>
    <p:sldId id="412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4" autoAdjust="0"/>
    <p:restoredTop sz="60735" autoAdjust="0"/>
  </p:normalViewPr>
  <p:slideViewPr>
    <p:cSldViewPr>
      <p:cViewPr>
        <p:scale>
          <a:sx n="50" d="100"/>
          <a:sy n="50" d="100"/>
        </p:scale>
        <p:origin x="2074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11/9/2022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11.9</a:t>
            </a:r>
            <a:r>
              <a:rPr lang="ko-KR" altLang="en-US" dirty="0">
                <a:latin typeface="Arial" panose="020B0604020202020204" pitchFamily="34" charset="0"/>
              </a:rPr>
              <a:t>일</a:t>
            </a:r>
            <a:r>
              <a:rPr lang="en-US" altLang="ko-KR" dirty="0">
                <a:latin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</a:rPr>
              <a:t>병찬</a:t>
            </a:r>
            <a:endParaRPr lang="en-US" altLang="ko-KR" dirty="0">
              <a:latin typeface="Arial" panose="020B0604020202020204" pitchFamily="34" charset="0"/>
            </a:endParaRPr>
          </a:p>
          <a:p>
            <a:pPr eaLnBrk="1" hangingPunct="1"/>
            <a:r>
              <a:rPr lang="ko-KR" altLang="en-US" dirty="0">
                <a:latin typeface="Arial" panose="020B0604020202020204" pitchFamily="34" charset="0"/>
              </a:rPr>
              <a:t>오늘도 처음부터 </a:t>
            </a:r>
            <a:r>
              <a:rPr lang="ko-KR" altLang="en-US" dirty="0" err="1">
                <a:latin typeface="Arial" panose="020B0604020202020204" pitchFamily="34" charset="0"/>
              </a:rPr>
              <a:t>카훗</a:t>
            </a:r>
            <a:r>
              <a:rPr lang="en-US" altLang="ko-KR" dirty="0">
                <a:latin typeface="Arial" panose="020B0604020202020204" pitchFamily="34" charset="0"/>
              </a:rPr>
              <a:t>..</a:t>
            </a:r>
          </a:p>
          <a:p>
            <a:pPr marL="228600" indent="-228600" eaLnBrk="1" hangingPunct="1">
              <a:buAutoNum type="arabicPeriod"/>
            </a:pPr>
            <a:r>
              <a:rPr lang="en-US" altLang="ko-KR" dirty="0">
                <a:latin typeface="Arial" panose="020B0604020202020204" pitchFamily="34" charset="0"/>
              </a:rPr>
              <a:t>What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practical applications are there for mining Frequent </a:t>
            </a:r>
            <a:r>
              <a:rPr lang="en-US" altLang="ko-KR" dirty="0" err="1">
                <a:latin typeface="Arial" panose="020B0604020202020204" pitchFamily="34" charset="0"/>
              </a:rPr>
              <a:t>itemsets</a:t>
            </a:r>
            <a:r>
              <a:rPr lang="en-US" altLang="ko-KR" dirty="0">
                <a:latin typeface="Arial" panose="020B0604020202020204" pitchFamily="34" charset="0"/>
              </a:rPr>
              <a:t>?</a:t>
            </a:r>
          </a:p>
          <a:p>
            <a:pPr marL="685800" lvl="1" indent="-228600" eaLnBrk="1" hangingPunct="1"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Shopping recommendation</a:t>
            </a:r>
          </a:p>
          <a:p>
            <a:pPr marL="228600" lvl="0" indent="-228600" eaLnBrk="1" hangingPunct="1">
              <a:buAutoNum type="arabicPeriod"/>
            </a:pPr>
            <a:r>
              <a:rPr lang="ko-KR" altLang="en-US" dirty="0" err="1">
                <a:latin typeface="Arial" panose="020B0604020202020204" pitchFamily="34" charset="0"/>
              </a:rPr>
              <a:t>어쏘시에이션</a:t>
            </a:r>
            <a:r>
              <a:rPr lang="ko-KR" altLang="en-US" dirty="0">
                <a:latin typeface="Arial" panose="020B0604020202020204" pitchFamily="34" charset="0"/>
              </a:rPr>
              <a:t> 룰 해석하는 문제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 err="1">
                <a:latin typeface="Arial" panose="020B0604020202020204" pitchFamily="34" charset="0"/>
              </a:rPr>
              <a:t>슬라이드랑</a:t>
            </a:r>
            <a:r>
              <a:rPr lang="ko-KR" altLang="en-US" dirty="0">
                <a:latin typeface="Arial" panose="020B0604020202020204" pitchFamily="34" charset="0"/>
              </a:rPr>
              <a:t> 똑같이 나옴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How many </a:t>
            </a:r>
            <a:r>
              <a:rPr lang="en-US" altLang="ko-KR" dirty="0" err="1"/>
              <a:t>itemsets</a:t>
            </a:r>
            <a:r>
              <a:rPr lang="en-US" altLang="ko-KR" dirty="0"/>
              <a:t> of size&gt;0 can you make from this dataset?(</a:t>
            </a:r>
            <a:r>
              <a:rPr lang="ko-KR" altLang="en-US" dirty="0"/>
              <a:t>여기 </a:t>
            </a:r>
            <a:r>
              <a:rPr lang="en-US" altLang="ko-KR" dirty="0"/>
              <a:t>ppt </a:t>
            </a:r>
            <a:r>
              <a:rPr lang="ko-KR" altLang="en-US" dirty="0"/>
              <a:t>슬라이드 </a:t>
            </a:r>
            <a:r>
              <a:rPr lang="en-US" altLang="ko-KR" dirty="0"/>
              <a:t>6</a:t>
            </a:r>
            <a:r>
              <a:rPr lang="ko-KR" altLang="en-US" dirty="0"/>
              <a:t>쪽</a:t>
            </a:r>
            <a:r>
              <a:rPr lang="en-US" altLang="ko-KR" dirty="0"/>
              <a:t>)</a:t>
            </a:r>
            <a:endParaRPr lang="ko-KR" altLang="en-US" dirty="0"/>
          </a:p>
          <a:p>
            <a:pPr marL="685800" lvl="1" indent="-228600" eaLnBrk="1" hangingPunct="1"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7</a:t>
            </a:r>
            <a:r>
              <a:rPr lang="ko-KR" altLang="en-US" dirty="0">
                <a:latin typeface="Arial" panose="020B0604020202020204" pitchFamily="34" charset="0"/>
              </a:rPr>
              <a:t>개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Egg </a:t>
            </a:r>
            <a:r>
              <a:rPr lang="ko-KR" altLang="en-US" dirty="0"/>
              <a:t>랑 </a:t>
            </a:r>
            <a:r>
              <a:rPr lang="en-US" altLang="ko-KR" dirty="0"/>
              <a:t>milk </a:t>
            </a:r>
            <a:r>
              <a:rPr lang="ko-KR" altLang="en-US" dirty="0"/>
              <a:t>가 아예 </a:t>
            </a:r>
            <a:r>
              <a:rPr lang="en-US" altLang="ko-KR" dirty="0"/>
              <a:t>transaction </a:t>
            </a:r>
            <a:r>
              <a:rPr lang="ko-KR" altLang="en-US" dirty="0"/>
              <a:t>이 없으므로 제거되고</a:t>
            </a:r>
            <a:endParaRPr lang="en-US" altLang="ko-KR" dirty="0"/>
          </a:p>
          <a:p>
            <a:r>
              <a:rPr lang="ko-KR" altLang="en-US" dirty="0" err="1"/>
              <a:t>그로인해</a:t>
            </a:r>
            <a:r>
              <a:rPr lang="ko-KR" altLang="en-US" dirty="0"/>
              <a:t> 전체 </a:t>
            </a:r>
            <a:r>
              <a:rPr lang="en-US" altLang="ko-KR" dirty="0"/>
              <a:t>set </a:t>
            </a:r>
            <a:r>
              <a:rPr lang="ko-KR" altLang="en-US" dirty="0"/>
              <a:t>도 생성 </a:t>
            </a:r>
            <a:r>
              <a:rPr lang="ko-KR" altLang="en-US" dirty="0" err="1"/>
              <a:t>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74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결국 </a:t>
            </a:r>
            <a:r>
              <a:rPr lang="en-US" altLang="ko-KR" dirty="0"/>
              <a:t>rule </a:t>
            </a:r>
            <a:r>
              <a:rPr lang="ko-KR" altLang="en-US" dirty="0"/>
              <a:t>몇 개 </a:t>
            </a:r>
            <a:r>
              <a:rPr lang="ko-KR" altLang="en-US" dirty="0" err="1"/>
              <a:t>만들수</a:t>
            </a:r>
            <a:r>
              <a:rPr lang="ko-KR" altLang="en-US" dirty="0"/>
              <a:t> 있는지 </a:t>
            </a:r>
            <a:r>
              <a:rPr lang="ko-KR" altLang="en-US" dirty="0" err="1"/>
              <a:t>카훗에서</a:t>
            </a:r>
            <a:r>
              <a:rPr lang="ko-KR" altLang="en-US" dirty="0"/>
              <a:t> 문제 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3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Itemset </a:t>
            </a:r>
            <a:r>
              <a:rPr lang="ko-KR" altLang="en-US" dirty="0"/>
              <a:t>을 찾아낸 다음에 </a:t>
            </a:r>
            <a:r>
              <a:rPr lang="en-US" altLang="ko-KR" dirty="0"/>
              <a:t>Rule </a:t>
            </a:r>
            <a:r>
              <a:rPr lang="ko-KR" altLang="en-US" dirty="0"/>
              <a:t>을 정의해야 </a:t>
            </a:r>
            <a:r>
              <a:rPr lang="ko-KR" altLang="en-US" dirty="0" err="1"/>
              <a:t>되는거네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26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컨피던스</a:t>
            </a:r>
            <a:r>
              <a:rPr lang="ko-KR" altLang="en-US" dirty="0"/>
              <a:t> 계산방법이 </a:t>
            </a:r>
            <a:r>
              <a:rPr lang="ko-KR" altLang="en-US" dirty="0" err="1"/>
              <a:t>나오는구만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</a:t>
            </a:r>
            <a:r>
              <a:rPr lang="en-US" altLang="ko-KR" dirty="0"/>
              <a:t>rule </a:t>
            </a:r>
            <a:r>
              <a:rPr lang="ko-KR" altLang="en-US" dirty="0"/>
              <a:t>방향이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카훗</a:t>
            </a:r>
            <a:r>
              <a:rPr lang="en-US" altLang="ko-KR" dirty="0"/>
              <a:t>. Likelihood of {hair-ties} given {hairbrush} is the </a:t>
            </a:r>
            <a:r>
              <a:rPr lang="en-US" altLang="ko-KR" dirty="0" err="1"/>
              <a:t>confidenc</a:t>
            </a:r>
            <a:r>
              <a:rPr lang="en-US" altLang="ko-KR" dirty="0"/>
              <a:t> of which rule?</a:t>
            </a:r>
          </a:p>
          <a:p>
            <a:r>
              <a:rPr lang="ko-KR" altLang="en-US" dirty="0"/>
              <a:t>정답 </a:t>
            </a:r>
            <a:r>
              <a:rPr lang="en-US" altLang="ko-KR" dirty="0"/>
              <a:t>{hairbrush} -&gt; {hair-ties}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07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카훗</a:t>
            </a:r>
            <a:endParaRPr lang="en-US" altLang="ko-KR" dirty="0"/>
          </a:p>
          <a:p>
            <a:r>
              <a:rPr lang="en-US" altLang="ko-KR" dirty="0"/>
              <a:t>What practical use does this principle have? ‘</a:t>
            </a:r>
            <a:r>
              <a:rPr lang="en-US" altLang="ko-KR" sz="1200" dirty="0" err="1"/>
              <a:t>Apriori</a:t>
            </a:r>
            <a:r>
              <a:rPr lang="en-US" altLang="ko-KR" sz="1200" dirty="0"/>
              <a:t> Principle of confidence’</a:t>
            </a:r>
          </a:p>
          <a:p>
            <a:r>
              <a:rPr lang="en-US" altLang="ko-KR" sz="1200" dirty="0"/>
              <a:t>=&gt; </a:t>
            </a:r>
            <a:r>
              <a:rPr lang="ko-KR" altLang="en-US" sz="1200" dirty="0"/>
              <a:t>정답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6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결국 </a:t>
            </a:r>
            <a:r>
              <a:rPr lang="ko-KR" altLang="en-US" dirty="0" err="1"/>
              <a:t>점섬친거는</a:t>
            </a:r>
            <a:r>
              <a:rPr lang="ko-KR" altLang="en-US" dirty="0"/>
              <a:t> 다 없애도 </a:t>
            </a:r>
            <a:r>
              <a:rPr lang="ko-KR" altLang="en-US" dirty="0" err="1"/>
              <a:t>된다는거</a:t>
            </a:r>
            <a:r>
              <a:rPr lang="en-US" altLang="ko-KR" dirty="0"/>
              <a:t>, </a:t>
            </a:r>
            <a:r>
              <a:rPr lang="ko-KR" altLang="en-US" dirty="0" err="1"/>
              <a:t>점선친거</a:t>
            </a:r>
            <a:r>
              <a:rPr lang="ko-KR" altLang="en-US" dirty="0"/>
              <a:t> 헤드의 결과가 </a:t>
            </a:r>
            <a:r>
              <a:rPr lang="ko-KR" altLang="en-US" dirty="0" err="1"/>
              <a:t>시원찮으면</a:t>
            </a:r>
            <a:r>
              <a:rPr lang="ko-KR" altLang="en-US" dirty="0"/>
              <a:t> 그 밑으로 가면 </a:t>
            </a:r>
            <a:r>
              <a:rPr lang="en-US" altLang="ko-KR" dirty="0"/>
              <a:t>confidence </a:t>
            </a:r>
            <a:r>
              <a:rPr lang="ko-KR" altLang="en-US" dirty="0"/>
              <a:t>가 </a:t>
            </a:r>
            <a:r>
              <a:rPr lang="ko-KR" altLang="en-US" dirty="0" err="1"/>
              <a:t>더더</a:t>
            </a:r>
            <a:r>
              <a:rPr lang="ko-KR" altLang="en-US" dirty="0"/>
              <a:t> 낮아져서 볼필요가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659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카훗</a:t>
            </a:r>
            <a:r>
              <a:rPr lang="en-US" altLang="ko-KR" dirty="0"/>
              <a:t>. Using no minimum support, and Confidence &gt;= 50%, how many strong rules are there?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결국 </a:t>
            </a:r>
            <a:r>
              <a:rPr lang="en-US" altLang="ko-KR" dirty="0"/>
              <a:t>2</a:t>
            </a:r>
            <a:r>
              <a:rPr lang="ko-KR" altLang="en-US" dirty="0"/>
              <a:t>개만 남았는데 </a:t>
            </a:r>
            <a:r>
              <a:rPr lang="en-US" altLang="ko-KR" dirty="0"/>
              <a:t>{} </a:t>
            </a:r>
            <a:r>
              <a:rPr lang="ko-KR" altLang="en-US" dirty="0"/>
              <a:t>로 </a:t>
            </a:r>
            <a:r>
              <a:rPr lang="ko-KR" altLang="en-US" dirty="0" err="1"/>
              <a:t>가는거는</a:t>
            </a:r>
            <a:r>
              <a:rPr lang="ko-KR" altLang="en-US" dirty="0"/>
              <a:t> 공백이라서 포함시키지 않는다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이게 알고리즘이 </a:t>
            </a:r>
            <a:r>
              <a:rPr lang="en-US" altLang="ko-KR" dirty="0"/>
              <a:t>null </a:t>
            </a:r>
            <a:r>
              <a:rPr lang="ko-KR" altLang="en-US" dirty="0"/>
              <a:t>을 </a:t>
            </a:r>
            <a:r>
              <a:rPr lang="en-US" altLang="ko-KR" dirty="0"/>
              <a:t>placeholder </a:t>
            </a:r>
            <a:r>
              <a:rPr lang="ko-KR" altLang="en-US" dirty="0"/>
              <a:t>로 썼기 때문에 </a:t>
            </a:r>
            <a:r>
              <a:rPr lang="ko-KR" altLang="en-US" dirty="0" err="1"/>
              <a:t>그런거임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645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 40/75 = 53.3%</a:t>
            </a:r>
          </a:p>
          <a:p>
            <a:r>
              <a:rPr lang="ko-KR" altLang="en-US" dirty="0" err="1"/>
              <a:t>카훗</a:t>
            </a:r>
            <a:r>
              <a:rPr lang="en-US" altLang="ko-KR" dirty="0"/>
              <a:t>. Eggs buying is associated with an increase in bread buying.</a:t>
            </a:r>
          </a:p>
          <a:p>
            <a:r>
              <a:rPr lang="en-US" altLang="ko-KR" dirty="0"/>
              <a:t>=&gt; False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err="1"/>
              <a:t>왜냐</a:t>
            </a:r>
            <a:r>
              <a:rPr lang="en-US" altLang="ko-KR" dirty="0"/>
              <a:t>? </a:t>
            </a:r>
            <a:r>
              <a:rPr lang="ko-KR" altLang="en-US" dirty="0"/>
              <a:t>다음 슬라이드에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01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/>
              <a:t>,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883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1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여기에서 </a:t>
            </a:r>
            <a:r>
              <a:rPr lang="ko-KR" altLang="en-US" dirty="0" err="1"/>
              <a:t>카훗</a:t>
            </a:r>
            <a:r>
              <a:rPr lang="ko-KR" altLang="en-US" dirty="0"/>
              <a:t> 문제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8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Antecedent, </a:t>
            </a:r>
            <a:r>
              <a:rPr lang="ko-KR" altLang="en-US" dirty="0"/>
              <a:t>선행사건</a:t>
            </a:r>
            <a:endParaRPr lang="en-US" altLang="ko-KR" dirty="0"/>
          </a:p>
          <a:p>
            <a:r>
              <a:rPr lang="en-US" altLang="ko-KR" dirty="0"/>
              <a:t>Consequent,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ko-KR" altLang="en-US" dirty="0"/>
              <a:t>원인 결과를 </a:t>
            </a:r>
            <a:r>
              <a:rPr lang="ko-KR" altLang="en-US" dirty="0" err="1"/>
              <a:t>설명하는게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같이 </a:t>
            </a:r>
            <a:r>
              <a:rPr lang="ko-KR" altLang="en-US" dirty="0" err="1"/>
              <a:t>일어났다는거다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8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How many </a:t>
            </a:r>
            <a:r>
              <a:rPr lang="en-US" altLang="ko-KR" dirty="0" err="1"/>
              <a:t>itemsets</a:t>
            </a:r>
            <a:r>
              <a:rPr lang="en-US" altLang="ko-KR" dirty="0"/>
              <a:t> of size&gt;0 can you make from this dataset?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8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이거 </a:t>
            </a:r>
            <a:r>
              <a:rPr lang="en-US" altLang="ko-KR" dirty="0"/>
              <a:t>itemset </a:t>
            </a:r>
            <a:r>
              <a:rPr lang="ko-KR" altLang="en-US" dirty="0" err="1"/>
              <a:t>만드는거가</a:t>
            </a:r>
            <a:r>
              <a:rPr lang="ko-KR" altLang="en-US" dirty="0"/>
              <a:t> 경우의 수가 너무 많이 나온다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그럼 어떻게 해야 하나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다음 슬라이드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06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결국 모든 </a:t>
            </a:r>
            <a:r>
              <a:rPr lang="en-US" altLang="ko-KR" dirty="0"/>
              <a:t>itemset </a:t>
            </a:r>
            <a:r>
              <a:rPr lang="ko-KR" altLang="en-US" dirty="0"/>
              <a:t>을 </a:t>
            </a:r>
            <a:r>
              <a:rPr lang="ko-KR" altLang="en-US" dirty="0" err="1"/>
              <a:t>만드는게</a:t>
            </a:r>
            <a:r>
              <a:rPr lang="ko-KR" altLang="en-US" dirty="0"/>
              <a:t> 너무 많으니까</a:t>
            </a:r>
            <a:endParaRPr lang="en-US" altLang="ko-KR" dirty="0"/>
          </a:p>
          <a:p>
            <a:r>
              <a:rPr lang="ko-KR" altLang="en-US" dirty="0"/>
              <a:t>최소 지지도</a:t>
            </a:r>
            <a:r>
              <a:rPr lang="en-US" altLang="ko-KR" dirty="0"/>
              <a:t>(support) </a:t>
            </a:r>
            <a:r>
              <a:rPr lang="ko-KR" altLang="en-US" dirty="0"/>
              <a:t>를 두어서 그거 밑으로는 필터링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38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We only needed to create 8 </a:t>
            </a:r>
            <a:r>
              <a:rPr lang="en-US" altLang="ko-KR" dirty="0" err="1"/>
              <a:t>itemsets</a:t>
            </a:r>
            <a:r>
              <a:rPr lang="en-US" altLang="ko-KR" dirty="0"/>
              <a:t> from 4 items. What fraction of the full list of </a:t>
            </a:r>
            <a:r>
              <a:rPr lang="en-US" altLang="ko-KR" dirty="0" err="1"/>
              <a:t>itemsets</a:t>
            </a:r>
            <a:r>
              <a:rPr lang="en-US" altLang="ko-KR" dirty="0"/>
              <a:t> is this?</a:t>
            </a:r>
          </a:p>
          <a:p>
            <a:r>
              <a:rPr lang="ko-KR" altLang="en-US" dirty="0"/>
              <a:t>정답 </a:t>
            </a:r>
            <a:r>
              <a:rPr lang="en-US" altLang="ko-KR" dirty="0"/>
              <a:t>– 50%(</a:t>
            </a:r>
            <a:r>
              <a:rPr lang="ko-KR" altLang="en-US" dirty="0"/>
              <a:t>다음 슬라이드 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961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밀크는 </a:t>
            </a:r>
            <a:r>
              <a:rPr lang="en-US" altLang="ko-KR" dirty="0"/>
              <a:t>10</a:t>
            </a:r>
            <a:r>
              <a:rPr lang="ko-KR" altLang="en-US" dirty="0"/>
              <a:t>퍼센트가 안되니까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6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sz="3200" dirty="0">
                <a:latin typeface="+mn-lt"/>
              </a:rPr>
              <a:t>Association Rules Mining</a:t>
            </a:r>
            <a:endParaRPr lang="en-GB" altLang="en-US" sz="3200" dirty="0">
              <a:latin typeface="+mn-lt"/>
            </a:endParaRPr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fruit&#10;&#10;Description automatically generated">
            <a:extLst>
              <a:ext uri="{FF2B5EF4-FFF2-40B4-BE49-F238E27FC236}">
                <a16:creationId xmlns:a16="http://schemas.microsoft.com/office/drawing/2014/main" id="{65F6C80C-9C7C-AE4D-B27E-DBDAAFD95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91" y="1905000"/>
            <a:ext cx="3733800" cy="5373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8F9B-6961-C74A-A8BF-C75C4118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8EB24-B50D-7D48-B342-CE65C7E4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021BFD-2DF0-E140-9D60-AE6F1420890F}"/>
              </a:ext>
            </a:extLst>
          </p:cNvPr>
          <p:cNvSpPr txBox="1">
            <a:spLocks/>
          </p:cNvSpPr>
          <p:nvPr/>
        </p:nvSpPr>
        <p:spPr>
          <a:xfrm>
            <a:off x="303610" y="1773238"/>
            <a:ext cx="4764879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Start with </a:t>
            </a:r>
            <a:r>
              <a:rPr lang="en-US" sz="2800" dirty="0" err="1"/>
              <a:t>itemsets</a:t>
            </a:r>
            <a:r>
              <a:rPr lang="en-US" sz="2800" dirty="0"/>
              <a:t> containing single items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</a:t>
            </a:r>
            <a:r>
              <a:rPr lang="en-US" sz="2800" dirty="0" err="1"/>
              <a:t>itemsets</a:t>
            </a:r>
            <a:r>
              <a:rPr lang="en-US" sz="2800" dirty="0"/>
              <a:t>’ support. Remove </a:t>
            </a:r>
            <a:r>
              <a:rPr lang="en-US" sz="2800" dirty="0" err="1"/>
              <a:t>itemsets</a:t>
            </a:r>
            <a:r>
              <a:rPr lang="en-US" sz="2800" dirty="0"/>
              <a:t> below minimum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all possible </a:t>
            </a:r>
            <a:r>
              <a:rPr lang="en-US" sz="2800" dirty="0" err="1"/>
              <a:t>itemsets</a:t>
            </a:r>
            <a:r>
              <a:rPr lang="en-US" sz="2800" dirty="0"/>
              <a:t> from merging current </a:t>
            </a:r>
            <a:r>
              <a:rPr lang="en-US" sz="2800" dirty="0" err="1"/>
              <a:t>itemsets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Repeat steps 2 + 3 until no more </a:t>
            </a:r>
            <a:r>
              <a:rPr lang="en-US" sz="2800" dirty="0" err="1"/>
              <a:t>itemsets</a:t>
            </a:r>
            <a:r>
              <a:rPr lang="en-US" sz="2800" dirty="0"/>
              <a:t> to be made</a:t>
            </a:r>
          </a:p>
        </p:txBody>
      </p:sp>
      <p:pic>
        <p:nvPicPr>
          <p:cNvPr id="12" name="Picture 11" descr="A picture containing fruit, pear&#10;&#10;Description automatically generated">
            <a:extLst>
              <a:ext uri="{FF2B5EF4-FFF2-40B4-BE49-F238E27FC236}">
                <a16:creationId xmlns:a16="http://schemas.microsoft.com/office/drawing/2014/main" id="{91AE5929-24E9-AB41-914C-ED5F06994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95" y="2825106"/>
            <a:ext cx="3528605" cy="680094"/>
          </a:xfrm>
          <a:prstGeom prst="rect">
            <a:avLst/>
          </a:prstGeom>
        </p:spPr>
      </p:pic>
      <p:pic>
        <p:nvPicPr>
          <p:cNvPr id="14" name="Picture 13" descr="A picture containing indoor&#10;&#10;Description automatically generated">
            <a:extLst>
              <a:ext uri="{FF2B5EF4-FFF2-40B4-BE49-F238E27FC236}">
                <a16:creationId xmlns:a16="http://schemas.microsoft.com/office/drawing/2014/main" id="{5D0CBA7B-B556-E84C-9625-B47CD35EB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56" y="3646971"/>
            <a:ext cx="3577894" cy="1425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B1D5EE-5A30-2543-8F17-8A66902BE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059847"/>
            <a:ext cx="2438400" cy="968443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0DC083F9-3B95-8445-970B-0F60017D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480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6044-3EA6-774E-8B72-CFBCDA3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81E6D-1F99-9245-9157-59097F0C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6" name="Picture 5" descr="A picture containing sky, decorated, several&#10;&#10;Description automatically generated">
            <a:extLst>
              <a:ext uri="{FF2B5EF4-FFF2-40B4-BE49-F238E27FC236}">
                <a16:creationId xmlns:a16="http://schemas.microsoft.com/office/drawing/2014/main" id="{81086750-58DE-7B41-A2B2-7842B670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609600"/>
            <a:ext cx="75565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A2154-5C5B-854C-B796-2EBE249F786B}"/>
              </a:ext>
            </a:extLst>
          </p:cNvPr>
          <p:cNvSpPr txBox="1"/>
          <p:nvPr/>
        </p:nvSpPr>
        <p:spPr>
          <a:xfrm>
            <a:off x="230981" y="5818744"/>
            <a:ext cx="86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www.kdnuggets.com</a:t>
            </a:r>
            <a:r>
              <a:rPr lang="en-US" dirty="0"/>
              <a:t>/2016/04/association-rules-</a:t>
            </a:r>
            <a:r>
              <a:rPr lang="en-US" dirty="0" err="1"/>
              <a:t>apriori</a:t>
            </a:r>
            <a:r>
              <a:rPr lang="en-US" dirty="0"/>
              <a:t>-algorithm-</a:t>
            </a:r>
            <a:r>
              <a:rPr lang="en-US" dirty="0" err="1"/>
              <a:t>tutorial.html</a:t>
            </a:r>
            <a:r>
              <a:rPr lang="en-US" dirty="0"/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375670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90D415-AB1E-ED4E-9D67-AA1E7D44904A}"/>
              </a:ext>
            </a:extLst>
          </p:cNvPr>
          <p:cNvSpPr/>
          <p:nvPr/>
        </p:nvSpPr>
        <p:spPr>
          <a:xfrm>
            <a:off x="2907204" y="186945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Bread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1D258-1CB7-1243-ACF3-20BA68B47D0F}"/>
              </a:ext>
            </a:extLst>
          </p:cNvPr>
          <p:cNvSpPr/>
          <p:nvPr/>
        </p:nvSpPr>
        <p:spPr>
          <a:xfrm>
            <a:off x="5063208" y="152400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49859"/>
            </a:schemeClr>
          </a:solidFill>
          <a:ln>
            <a:solidFill>
              <a:schemeClr val="accent1">
                <a:shade val="50000"/>
                <a:alpha val="500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Eggs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8BE1A-0865-7446-9064-B85804C5AD9A}"/>
              </a:ext>
            </a:extLst>
          </p:cNvPr>
          <p:cNvSpPr txBox="1"/>
          <p:nvPr/>
        </p:nvSpPr>
        <p:spPr>
          <a:xfrm>
            <a:off x="5185825" y="1349056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DC77-E391-86D2-C242-621258EDE411}"/>
              </a:ext>
            </a:extLst>
          </p:cNvPr>
          <p:cNvSpPr txBox="1"/>
          <p:nvPr/>
        </p:nvSpPr>
        <p:spPr>
          <a:xfrm>
            <a:off x="5063208" y="395470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100 transactions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C307D-9D7D-05C2-CD6F-47DDC35123C6}"/>
              </a:ext>
            </a:extLst>
          </p:cNvPr>
          <p:cNvSpPr txBox="1"/>
          <p:nvPr/>
        </p:nvSpPr>
        <p:spPr>
          <a:xfrm>
            <a:off x="305202" y="453568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Itemsets</a:t>
            </a:r>
            <a:r>
              <a:rPr lang="en-US" sz="2800" dirty="0"/>
              <a:t> with Support &gt;= 10%:</a:t>
            </a:r>
          </a:p>
          <a:p>
            <a:r>
              <a:rPr lang="en-US" sz="2800" dirty="0"/>
              <a:t>{Bread}		{Eggs}			</a:t>
            </a:r>
            <a:r>
              <a:rPr lang="en-US" sz="2800" strike="sngStrike" dirty="0"/>
              <a:t>{Milk}</a:t>
            </a:r>
          </a:p>
          <a:p>
            <a:r>
              <a:rPr lang="en-US" sz="2800" dirty="0"/>
              <a:t>{Bread, Eggs}	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1F4573-2069-1075-7A5D-F113C7241741}"/>
              </a:ext>
            </a:extLst>
          </p:cNvPr>
          <p:cNvSpPr/>
          <p:nvPr/>
        </p:nvSpPr>
        <p:spPr>
          <a:xfrm>
            <a:off x="1447800" y="1462952"/>
            <a:ext cx="2133600" cy="196604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3F03C-99D0-4AFF-9110-48E4C006EE3C}"/>
              </a:ext>
            </a:extLst>
          </p:cNvPr>
          <p:cNvSpPr txBox="1"/>
          <p:nvPr/>
        </p:nvSpPr>
        <p:spPr>
          <a:xfrm>
            <a:off x="3044846" y="181252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142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90D415-AB1E-ED4E-9D67-AA1E7D44904A}"/>
              </a:ext>
            </a:extLst>
          </p:cNvPr>
          <p:cNvSpPr/>
          <p:nvPr/>
        </p:nvSpPr>
        <p:spPr>
          <a:xfrm>
            <a:off x="2907204" y="186945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Bread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1D258-1CB7-1243-ACF3-20BA68B47D0F}"/>
              </a:ext>
            </a:extLst>
          </p:cNvPr>
          <p:cNvSpPr/>
          <p:nvPr/>
        </p:nvSpPr>
        <p:spPr>
          <a:xfrm>
            <a:off x="5063208" y="152400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49859"/>
            </a:schemeClr>
          </a:solidFill>
          <a:ln>
            <a:solidFill>
              <a:schemeClr val="accent1">
                <a:shade val="50000"/>
                <a:alpha val="500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Eggs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8BE1A-0865-7446-9064-B85804C5AD9A}"/>
              </a:ext>
            </a:extLst>
          </p:cNvPr>
          <p:cNvSpPr txBox="1"/>
          <p:nvPr/>
        </p:nvSpPr>
        <p:spPr>
          <a:xfrm>
            <a:off x="5185825" y="1349056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DC77-E391-86D2-C242-621258EDE411}"/>
              </a:ext>
            </a:extLst>
          </p:cNvPr>
          <p:cNvSpPr txBox="1"/>
          <p:nvPr/>
        </p:nvSpPr>
        <p:spPr>
          <a:xfrm>
            <a:off x="5063208" y="395470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100 transactions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C307D-9D7D-05C2-CD6F-47DDC35123C6}"/>
              </a:ext>
            </a:extLst>
          </p:cNvPr>
          <p:cNvSpPr txBox="1"/>
          <p:nvPr/>
        </p:nvSpPr>
        <p:spPr>
          <a:xfrm>
            <a:off x="305202" y="453568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Itemsets</a:t>
            </a:r>
            <a:r>
              <a:rPr lang="en-US" sz="2800" dirty="0"/>
              <a:t> with Support &gt;= 1%:</a:t>
            </a:r>
          </a:p>
          <a:p>
            <a:r>
              <a:rPr lang="en-US" sz="2800" dirty="0"/>
              <a:t>{Bread}		{Eggs}			{Milk}</a:t>
            </a:r>
          </a:p>
          <a:p>
            <a:r>
              <a:rPr lang="en-US" sz="2800" dirty="0"/>
              <a:t>{Bread, Eggs}	{Bread, Milk}	</a:t>
            </a:r>
            <a:r>
              <a:rPr lang="en-US" sz="2800" strike="sngStrike" dirty="0"/>
              <a:t>{Eggs, Milk}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1F4573-2069-1075-7A5D-F113C7241741}"/>
              </a:ext>
            </a:extLst>
          </p:cNvPr>
          <p:cNvSpPr/>
          <p:nvPr/>
        </p:nvSpPr>
        <p:spPr>
          <a:xfrm>
            <a:off x="1447800" y="1462952"/>
            <a:ext cx="2133600" cy="196604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3F03C-99D0-4AFF-9110-48E4C006EE3C}"/>
              </a:ext>
            </a:extLst>
          </p:cNvPr>
          <p:cNvSpPr txBox="1"/>
          <p:nvPr/>
        </p:nvSpPr>
        <p:spPr>
          <a:xfrm>
            <a:off x="3044846" y="181252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766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90D415-AB1E-ED4E-9D67-AA1E7D44904A}"/>
              </a:ext>
            </a:extLst>
          </p:cNvPr>
          <p:cNvSpPr/>
          <p:nvPr/>
        </p:nvSpPr>
        <p:spPr>
          <a:xfrm>
            <a:off x="2907204" y="186945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Bread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1D258-1CB7-1243-ACF3-20BA68B47D0F}"/>
              </a:ext>
            </a:extLst>
          </p:cNvPr>
          <p:cNvSpPr/>
          <p:nvPr/>
        </p:nvSpPr>
        <p:spPr>
          <a:xfrm>
            <a:off x="5063208" y="152400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49859"/>
            </a:schemeClr>
          </a:solidFill>
          <a:ln>
            <a:solidFill>
              <a:schemeClr val="accent1">
                <a:shade val="50000"/>
                <a:alpha val="500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Eggs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8BE1A-0865-7446-9064-B85804C5AD9A}"/>
              </a:ext>
            </a:extLst>
          </p:cNvPr>
          <p:cNvSpPr txBox="1"/>
          <p:nvPr/>
        </p:nvSpPr>
        <p:spPr>
          <a:xfrm>
            <a:off x="5185825" y="1349056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DC77-E391-86D2-C242-621258EDE411}"/>
              </a:ext>
            </a:extLst>
          </p:cNvPr>
          <p:cNvSpPr txBox="1"/>
          <p:nvPr/>
        </p:nvSpPr>
        <p:spPr>
          <a:xfrm>
            <a:off x="5063208" y="32766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100 transactions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C307D-9D7D-05C2-CD6F-47DDC35123C6}"/>
              </a:ext>
            </a:extLst>
          </p:cNvPr>
          <p:cNvSpPr txBox="1"/>
          <p:nvPr/>
        </p:nvSpPr>
        <p:spPr>
          <a:xfrm>
            <a:off x="285750" y="3810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Rules using all </a:t>
            </a:r>
            <a:r>
              <a:rPr lang="en-US" sz="2800" dirty="0" err="1"/>
              <a:t>itemsets</a:t>
            </a:r>
            <a:r>
              <a:rPr lang="en-US" sz="2800" dirty="0"/>
              <a:t>:</a:t>
            </a:r>
          </a:p>
          <a:p>
            <a:r>
              <a:rPr lang="en-US" sz="2800" dirty="0"/>
              <a:t>{Bread} -&gt; {Eggs}	{Bread} -&gt; {Milk}	{Eggs} -&gt; {Milk}</a:t>
            </a:r>
          </a:p>
          <a:p>
            <a:r>
              <a:rPr lang="en-US" sz="2800" dirty="0"/>
              <a:t>{Eggs} -&gt; {Bread}	{Milk} -&gt; {Bread}	{Milk} -&gt; {Eggs}</a:t>
            </a:r>
          </a:p>
          <a:p>
            <a:r>
              <a:rPr lang="en-US" sz="2800" dirty="0"/>
              <a:t>{Bread} -&gt; {Eggs, Milk}	{Eggs, Milk} -&gt; {Bread}</a:t>
            </a:r>
          </a:p>
          <a:p>
            <a:r>
              <a:rPr lang="en-US" sz="2800" dirty="0"/>
              <a:t>{Eggs} -&gt; {Bread, Milk}	{Bread, Milk} -&gt; {Eggs}</a:t>
            </a:r>
          </a:p>
          <a:p>
            <a:r>
              <a:rPr lang="en-US" sz="2800" dirty="0"/>
              <a:t>{Milk} -&gt; {Bread, Eggs}	{Bread, Eggs} -&gt; {Milk}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94F46B-FF94-0A72-4A71-8801A383C850}"/>
              </a:ext>
            </a:extLst>
          </p:cNvPr>
          <p:cNvSpPr/>
          <p:nvPr/>
        </p:nvSpPr>
        <p:spPr>
          <a:xfrm>
            <a:off x="1447800" y="1462952"/>
            <a:ext cx="2133600" cy="196604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3CB64-65C9-D304-512F-4EBFDBC6C5E2}"/>
              </a:ext>
            </a:extLst>
          </p:cNvPr>
          <p:cNvSpPr txBox="1"/>
          <p:nvPr/>
        </p:nvSpPr>
        <p:spPr>
          <a:xfrm>
            <a:off x="3044846" y="181252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995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1FCE-A898-7742-8285-3AFB9DF59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Once </a:t>
                </a:r>
                <a:r>
                  <a:rPr lang="en-US" sz="2800" dirty="0" err="1"/>
                  <a:t>itemsets</a:t>
                </a:r>
                <a:r>
                  <a:rPr lang="en-US" sz="2800" dirty="0"/>
                  <a:t> are defined, candidate rules are all binary partitions of each itemset</a:t>
                </a:r>
              </a:p>
              <a:p>
                <a:pPr marL="457200" indent="0">
                  <a:buNone/>
                </a:pPr>
                <a:r>
                  <a:rPr lang="en-US" sz="2400" dirty="0"/>
                  <a:t>Ex. Itemset = {Bread, Butter, Shampoo}</a:t>
                </a:r>
              </a:p>
              <a:p>
                <a:pPr marL="457200" indent="0">
                  <a:buNone/>
                </a:pPr>
                <a:r>
                  <a:rPr lang="en-US" sz="2400" dirty="0"/>
                  <a:t>Rules:	</a:t>
                </a:r>
              </a:p>
              <a:p>
                <a:pPr marL="457200" indent="0">
                  <a:buNone/>
                </a:pPr>
                <a:r>
                  <a:rPr lang="en-US" sz="2400" dirty="0"/>
                  <a:t>{Bread, Butter}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{Shampoo}	 {Shampoo}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{Bread, Butter} </a:t>
                </a:r>
              </a:p>
              <a:p>
                <a:pPr marL="457200" indent="0">
                  <a:buNone/>
                </a:pPr>
                <a:r>
                  <a:rPr lang="en-US" sz="2400" dirty="0"/>
                  <a:t>{Bread, Shampoo}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{Butter}	 {Butter}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{Bread, Shampoo} </a:t>
                </a:r>
              </a:p>
              <a:p>
                <a:pPr marL="457200" indent="0">
                  <a:buNone/>
                </a:pPr>
                <a:r>
                  <a:rPr lang="en-US" sz="2400" dirty="0"/>
                  <a:t>{Butter, Shampoo}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{Bread}	 {Bread}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{Butter, Shampoo}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How can we avoid having to generate and store so many rules? </a:t>
                </a:r>
              </a:p>
              <a:p>
                <a:pPr marL="0" indent="0">
                  <a:buNone/>
                </a:pPr>
                <a:r>
                  <a:rPr lang="en-US" sz="2800" dirty="0"/>
                  <a:t>	Filter for strength by using Confidence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1FCE-A898-7742-8285-3AFB9DF59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3"/>
                <a:stretch>
                  <a:fillRect l="-1341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2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D60-05B6-D94C-A7DC-2EB66B60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E1BA-1EB9-7148-9339-4763D7865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69245"/>
                <a:ext cx="8382000" cy="490855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Confidence is the likeliness of consequents in a cart, given that the cart already has the antecedents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800" dirty="0"/>
                  <a:t>	Ex.	Likelihood of {butter} given {bread} 	</a:t>
                </a:r>
              </a:p>
              <a:p>
                <a:pPr marL="0" indent="0">
                  <a:buNone/>
                </a:pPr>
                <a:r>
                  <a:rPr lang="en-US" sz="2800" dirty="0"/>
                  <a:t>		Likelihood of {conditioner} given {shampoo, bread}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>
                  <a:spcAft>
                    <a:spcPts val="600"/>
                  </a:spcAft>
                </a:pPr>
                <a:r>
                  <a:rPr lang="en-US" sz="2800" dirty="0"/>
                  <a:t>Rule directions matters!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 dirty="0"/>
                  <a:t>High support consequent leads to high confidence, regardless of antecedent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800" dirty="0"/>
                  <a:t>	Ex. 	Likelihood of {bread} given {hairbrush}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800" dirty="0"/>
                  <a:t>		Likelihood of {hair-ties} given {hairbrush}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E1BA-1EB9-7148-9339-4763D7865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69245"/>
                <a:ext cx="8382000" cy="4908551"/>
              </a:xfrm>
              <a:blipFill>
                <a:blip r:embed="rId3"/>
                <a:stretch>
                  <a:fillRect l="-1362" t="-3093" r="-756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33A6-68AC-3F4E-9696-A8283E72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C4D1-3A55-FE42-A979-A131A170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8974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F637-2305-2456-968F-18C78E52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8648F-7098-B5DD-8949-D52885160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Rules can be filtered using a minimum confidence threshold</a:t>
                </a:r>
              </a:p>
              <a:p>
                <a:r>
                  <a:rPr lang="en-US" sz="2800" dirty="0"/>
                  <a:t>Rules that pass the </a:t>
                </a:r>
                <a:r>
                  <a:rPr lang="en-US" sz="2800" dirty="0" err="1"/>
                  <a:t>min_Confidence</a:t>
                </a:r>
                <a:r>
                  <a:rPr lang="en-US" sz="2800" dirty="0"/>
                  <a:t> threshold using </a:t>
                </a:r>
                <a:r>
                  <a:rPr lang="en-US" sz="2800" dirty="0" err="1"/>
                  <a:t>itemsets</a:t>
                </a:r>
                <a:r>
                  <a:rPr lang="en-US" sz="2800" dirty="0"/>
                  <a:t> that pass the </a:t>
                </a:r>
                <a:r>
                  <a:rPr lang="en-US" sz="2800" dirty="0" err="1"/>
                  <a:t>min_Support</a:t>
                </a:r>
                <a:r>
                  <a:rPr lang="en-US" sz="2800" dirty="0"/>
                  <a:t> threshold are considered strong</a:t>
                </a:r>
              </a:p>
              <a:p>
                <a:r>
                  <a:rPr lang="en-US" sz="2800" dirty="0"/>
                  <a:t>This helps with filtering what to store, but what about generating?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Apriori Principle of confidence: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𝐶𝑜𝑛𝑓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𝐶𝑜𝑛𝑓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𝐶𝑜𝑛𝑓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8648F-7098-B5DD-8949-D52885160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3488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2851-DFC3-00BE-4B4D-C22E9967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E41C-4C03-2CBB-EE94-0E6B529E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74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9107-8324-544D-BFC7-703CB4EF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54513-8EE6-A642-B8B8-0BF8935E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E775C361-E5FF-9148-9E02-C6DB0FFE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563131" cy="522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EED6E-36AA-3B49-A700-809DCAF20DDA}"/>
              </a:ext>
            </a:extLst>
          </p:cNvPr>
          <p:cNvSpPr txBox="1"/>
          <p:nvPr/>
        </p:nvSpPr>
        <p:spPr>
          <a:xfrm>
            <a:off x="1828800" y="5867757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https://www-</a:t>
            </a:r>
            <a:r>
              <a:rPr lang="en-US" dirty="0" err="1"/>
              <a:t>users.cs.umn.edu</a:t>
            </a:r>
            <a:r>
              <a:rPr lang="en-US" dirty="0"/>
              <a:t>/~kumar001/</a:t>
            </a:r>
            <a:r>
              <a:rPr lang="en-US" dirty="0" err="1"/>
              <a:t>dmbook</a:t>
            </a:r>
            <a:r>
              <a:rPr lang="en-US" dirty="0"/>
              <a:t>/ch6.pdf</a:t>
            </a:r>
          </a:p>
        </p:txBody>
      </p:sp>
    </p:spTree>
    <p:extLst>
      <p:ext uri="{BB962C8B-B14F-4D97-AF65-F5344CB8AC3E}">
        <p14:creationId xmlns:p14="http://schemas.microsoft.com/office/powerpoint/2010/main" val="141927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19</a:t>
            </a:fld>
            <a:endParaRPr lang="en-GB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90D415-AB1E-ED4E-9D67-AA1E7D44904A}"/>
              </a:ext>
            </a:extLst>
          </p:cNvPr>
          <p:cNvSpPr/>
          <p:nvPr/>
        </p:nvSpPr>
        <p:spPr>
          <a:xfrm>
            <a:off x="2907204" y="186945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Bread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1D258-1CB7-1243-ACF3-20BA68B47D0F}"/>
              </a:ext>
            </a:extLst>
          </p:cNvPr>
          <p:cNvSpPr/>
          <p:nvPr/>
        </p:nvSpPr>
        <p:spPr>
          <a:xfrm>
            <a:off x="5063208" y="152400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49859"/>
            </a:schemeClr>
          </a:solidFill>
          <a:ln>
            <a:solidFill>
              <a:schemeClr val="accent1">
                <a:shade val="50000"/>
                <a:alpha val="500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Eggs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8BE1A-0865-7446-9064-B85804C5AD9A}"/>
              </a:ext>
            </a:extLst>
          </p:cNvPr>
          <p:cNvSpPr txBox="1"/>
          <p:nvPr/>
        </p:nvSpPr>
        <p:spPr>
          <a:xfrm>
            <a:off x="5185825" y="1349056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DC77-E391-86D2-C242-621258EDE411}"/>
              </a:ext>
            </a:extLst>
          </p:cNvPr>
          <p:cNvSpPr txBox="1"/>
          <p:nvPr/>
        </p:nvSpPr>
        <p:spPr>
          <a:xfrm>
            <a:off x="5063208" y="32766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100 transactions total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DF380C-02A6-D0A3-4013-BA45DC5A36F1}"/>
              </a:ext>
            </a:extLst>
          </p:cNvPr>
          <p:cNvSpPr/>
          <p:nvPr/>
        </p:nvSpPr>
        <p:spPr>
          <a:xfrm>
            <a:off x="1447800" y="1462952"/>
            <a:ext cx="2133600" cy="196604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C307D-9D7D-05C2-CD6F-47DDC35123C6}"/>
              </a:ext>
            </a:extLst>
          </p:cNvPr>
          <p:cNvSpPr txBox="1"/>
          <p:nvPr/>
        </p:nvSpPr>
        <p:spPr>
          <a:xfrm>
            <a:off x="285750" y="38100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Rules with Confidence &gt;= 50%:</a:t>
            </a:r>
          </a:p>
          <a:p>
            <a:r>
              <a:rPr lang="en-US" sz="2800" strike="sngStrike" dirty="0"/>
              <a:t>{Bread, Eggs, Milk} -&gt; {}</a:t>
            </a:r>
          </a:p>
          <a:p>
            <a:r>
              <a:rPr lang="en-US" sz="2800" dirty="0"/>
              <a:t>{Bread, Eggs} -&gt; {}	{Bread, Milk} -&gt; {}	</a:t>
            </a:r>
            <a:r>
              <a:rPr lang="en-US" sz="2800" strike="sngStrike" dirty="0"/>
              <a:t>{Eggs, Milk} -&gt; {}</a:t>
            </a:r>
          </a:p>
          <a:p>
            <a:r>
              <a:rPr lang="en-US" sz="2800" dirty="0"/>
              <a:t>{Bread} -&gt; {Eggs}	{Eggs} -&gt; {Bread}</a:t>
            </a:r>
          </a:p>
          <a:p>
            <a:r>
              <a:rPr lang="en-US" sz="2800" strike="sngStrike" dirty="0"/>
              <a:t>{Bread} -&gt; {Milk}</a:t>
            </a:r>
            <a:r>
              <a:rPr lang="en-US" sz="2800" dirty="0"/>
              <a:t>	</a:t>
            </a:r>
            <a:r>
              <a:rPr lang="en-US" sz="2800" strike="sngStrike" dirty="0"/>
              <a:t>{Milk} -&gt; {Bread}</a:t>
            </a:r>
            <a:r>
              <a:rPr lang="en-US" sz="2800" dirty="0"/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D8AD0-DA35-200F-FA3E-F70D3978FE3F}"/>
              </a:ext>
            </a:extLst>
          </p:cNvPr>
          <p:cNvSpPr txBox="1"/>
          <p:nvPr/>
        </p:nvSpPr>
        <p:spPr>
          <a:xfrm>
            <a:off x="3044846" y="181252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151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0D3-E25C-874B-8D84-C64657FE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5994-1B7C-EE41-B205-9F47A773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Searching for recurring relationships in a data set</a:t>
            </a:r>
          </a:p>
          <a:p>
            <a:endParaRPr lang="en-US" sz="2800" dirty="0"/>
          </a:p>
          <a:p>
            <a:r>
              <a:rPr lang="en-US" sz="2800" dirty="0"/>
              <a:t>Frequent itemset</a:t>
            </a:r>
          </a:p>
          <a:p>
            <a:pPr lvl="1"/>
            <a:r>
              <a:rPr lang="en-US" sz="2500" dirty="0"/>
              <a:t>A set of items that often appear together in a data set</a:t>
            </a:r>
          </a:p>
          <a:p>
            <a:pPr lvl="1"/>
            <a:endParaRPr lang="en-US" sz="900" dirty="0"/>
          </a:p>
          <a:p>
            <a:r>
              <a:rPr lang="en-US" sz="2800" dirty="0"/>
              <a:t>Frequent sequential pattern</a:t>
            </a:r>
          </a:p>
          <a:p>
            <a:pPr lvl="1"/>
            <a:r>
              <a:rPr lang="en-US" sz="2500" dirty="0"/>
              <a:t>A series of items that often occur in sequence</a:t>
            </a:r>
          </a:p>
          <a:p>
            <a:pPr lvl="1"/>
            <a:endParaRPr lang="en-US" sz="800" dirty="0"/>
          </a:p>
          <a:p>
            <a:r>
              <a:rPr lang="en-US" sz="2800" dirty="0"/>
              <a:t>Frequent structured pattern</a:t>
            </a:r>
          </a:p>
          <a:p>
            <a:pPr lvl="1"/>
            <a:r>
              <a:rPr lang="en-US" sz="2500" dirty="0"/>
              <a:t>A structural form like a graph or tree that often appears in ordered data</a:t>
            </a:r>
            <a:endParaRPr lang="en-US" sz="2200" dirty="0"/>
          </a:p>
          <a:p>
            <a:pPr lvl="1"/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AE56-D6FF-304D-803F-72FEA56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Cynthia Ma</a:t>
            </a:r>
            <a:endParaRPr lang="en-GB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7469-BBE4-E44C-9C46-22F19F0F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33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0AD9-3DCA-FAFC-C6DE-39187E07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doesn’t mean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BF7A-1D29-8B77-245B-2E17E851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{Eggs} -&gt; {Bread}</a:t>
            </a:r>
          </a:p>
          <a:p>
            <a:pPr marL="0" indent="0" algn="ctr">
              <a:buNone/>
            </a:pPr>
            <a:r>
              <a:rPr lang="en-US" sz="3200" dirty="0"/>
              <a:t>[Support = 40%, Confidence = 53.3%]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43C5-2CD0-4E14-EF1C-E88422C9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396C5-0C37-D3EE-D5EA-AF92133C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00800"/>
            <a:ext cx="2057400" cy="365125"/>
          </a:xfrm>
        </p:spPr>
        <p:txBody>
          <a:bodyPr/>
          <a:lstStyle/>
          <a:p>
            <a:fld id="{0E2F8ABD-7791-A645-B644-47282348795F}" type="slidenum">
              <a:rPr lang="en-GB" altLang="en-US" smtClean="0"/>
              <a:pPr/>
              <a:t>20</a:t>
            </a:fld>
            <a:endParaRPr lang="en-GB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DFBD8D-A3A0-1CB0-AF1E-808AAB7B1787}"/>
              </a:ext>
            </a:extLst>
          </p:cNvPr>
          <p:cNvSpPr/>
          <p:nvPr/>
        </p:nvSpPr>
        <p:spPr>
          <a:xfrm>
            <a:off x="3711396" y="3636813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Bread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CB1A59-690C-4AE8-DBDE-F79363C3CDFE}"/>
              </a:ext>
            </a:extLst>
          </p:cNvPr>
          <p:cNvSpPr/>
          <p:nvPr/>
        </p:nvSpPr>
        <p:spPr>
          <a:xfrm>
            <a:off x="5867400" y="3602268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49859"/>
            </a:schemeClr>
          </a:solidFill>
          <a:ln>
            <a:solidFill>
              <a:schemeClr val="accent1">
                <a:shade val="50000"/>
                <a:alpha val="500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Eggs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2D3E7-C42E-9554-D60B-AD8AF119AE79}"/>
              </a:ext>
            </a:extLst>
          </p:cNvPr>
          <p:cNvSpPr txBox="1"/>
          <p:nvPr/>
        </p:nvSpPr>
        <p:spPr>
          <a:xfrm>
            <a:off x="5990017" y="479892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7713EF-7BC8-8FCD-73B9-4F1CF4F1187A}"/>
              </a:ext>
            </a:extLst>
          </p:cNvPr>
          <p:cNvSpPr/>
          <p:nvPr/>
        </p:nvSpPr>
        <p:spPr>
          <a:xfrm>
            <a:off x="2251992" y="4912820"/>
            <a:ext cx="2133600" cy="196604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62796-EE23-CE35-1FE7-172578C515E4}"/>
              </a:ext>
            </a:extLst>
          </p:cNvPr>
          <p:cNvSpPr txBox="1"/>
          <p:nvPr/>
        </p:nvSpPr>
        <p:spPr>
          <a:xfrm>
            <a:off x="3849038" y="526239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860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0AD9-3DCA-FAFC-C6DE-39187E07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doesn’t mean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BF7A-1D29-8B77-245B-2E17E851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950"/>
              </a:spcBef>
            </a:pPr>
            <a:r>
              <a:rPr lang="en-US" sz="2800" dirty="0"/>
              <a:t>Buying bread leads to eggs 53% of the time</a:t>
            </a:r>
          </a:p>
          <a:p>
            <a:pPr>
              <a:spcBef>
                <a:spcPts val="1950"/>
              </a:spcBef>
            </a:pPr>
            <a:r>
              <a:rPr lang="en-US" sz="2800" dirty="0"/>
              <a:t>Eggs are bought 75% of the time</a:t>
            </a:r>
          </a:p>
          <a:p>
            <a:pPr>
              <a:spcBef>
                <a:spcPts val="1950"/>
              </a:spcBef>
            </a:pPr>
            <a:r>
              <a:rPr lang="en-US" sz="2800" dirty="0"/>
              <a:t>Bread and eggs are actually negatively associated!</a:t>
            </a:r>
          </a:p>
          <a:p>
            <a:pPr marL="0" indent="0">
              <a:spcBef>
                <a:spcPts val="1950"/>
              </a:spcBef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43C5-2CD0-4E14-EF1C-E88422C9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396C5-0C37-D3EE-D5EA-AF92133C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00800"/>
            <a:ext cx="2057400" cy="365125"/>
          </a:xfrm>
        </p:spPr>
        <p:txBody>
          <a:bodyPr/>
          <a:lstStyle/>
          <a:p>
            <a:fld id="{0E2F8ABD-7791-A645-B644-47282348795F}" type="slidenum">
              <a:rPr lang="en-GB" altLang="en-US" smtClean="0"/>
              <a:pPr/>
              <a:t>21</a:t>
            </a:fld>
            <a:endParaRPr lang="en-GB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DFBD8D-A3A0-1CB0-AF1E-808AAB7B1787}"/>
              </a:ext>
            </a:extLst>
          </p:cNvPr>
          <p:cNvSpPr/>
          <p:nvPr/>
        </p:nvSpPr>
        <p:spPr>
          <a:xfrm>
            <a:off x="3711396" y="3636813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Bread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CB1A59-690C-4AE8-DBDE-F79363C3CDFE}"/>
              </a:ext>
            </a:extLst>
          </p:cNvPr>
          <p:cNvSpPr/>
          <p:nvPr/>
        </p:nvSpPr>
        <p:spPr>
          <a:xfrm>
            <a:off x="5867400" y="3602268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49859"/>
            </a:schemeClr>
          </a:solidFill>
          <a:ln>
            <a:solidFill>
              <a:schemeClr val="accent1">
                <a:shade val="50000"/>
                <a:alpha val="500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Eggs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2D3E7-C42E-9554-D60B-AD8AF119AE79}"/>
              </a:ext>
            </a:extLst>
          </p:cNvPr>
          <p:cNvSpPr txBox="1"/>
          <p:nvPr/>
        </p:nvSpPr>
        <p:spPr>
          <a:xfrm>
            <a:off x="5990017" y="479892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7713EF-7BC8-8FCD-73B9-4F1CF4F1187A}"/>
              </a:ext>
            </a:extLst>
          </p:cNvPr>
          <p:cNvSpPr/>
          <p:nvPr/>
        </p:nvSpPr>
        <p:spPr>
          <a:xfrm>
            <a:off x="2251992" y="4912820"/>
            <a:ext cx="2133600" cy="196604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62796-EE23-CE35-1FE7-172578C515E4}"/>
              </a:ext>
            </a:extLst>
          </p:cNvPr>
          <p:cNvSpPr txBox="1"/>
          <p:nvPr/>
        </p:nvSpPr>
        <p:spPr>
          <a:xfrm>
            <a:off x="3849038" y="526239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04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8FFE-3D31-634D-869C-4E1F3E57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E4017-7EBC-934C-8CC5-D588E1C0A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rise in probability of having the consequents, when given the presence of the antecedents</a:t>
                </a:r>
              </a:p>
              <a:p>
                <a:pPr marL="0" indent="0">
                  <a:buNone/>
                </a:pPr>
                <a:r>
                  <a:rPr lang="en-US" sz="2800" dirty="0"/>
                  <a:t>i.e. Controls for </a:t>
                </a:r>
                <a:r>
                  <a:rPr lang="en-US" sz="2800" i="1" dirty="0"/>
                  <a:t>support</a:t>
                </a:r>
                <a:r>
                  <a:rPr lang="en-US" sz="2800" dirty="0"/>
                  <a:t> while calculating </a:t>
                </a:r>
                <a:r>
                  <a:rPr lang="en-US" sz="2800" i="1" dirty="0"/>
                  <a:t>confidence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Lift less than 1 shows that the antecedent does not increase the probability of the consequent</a:t>
                </a:r>
              </a:p>
              <a:p>
                <a:r>
                  <a:rPr lang="en-US" sz="2400" dirty="0"/>
                  <a:t>The higher the lift, the more informative the association rule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E4017-7EBC-934C-8CC5-D588E1C0A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3BB21-075F-F54A-9B2F-260BD291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62FE9-93AC-B347-9ED9-FBD2F51B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759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23</a:t>
            </a:fld>
            <a:endParaRPr lang="en-GB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90D415-AB1E-ED4E-9D67-AA1E7D44904A}"/>
              </a:ext>
            </a:extLst>
          </p:cNvPr>
          <p:cNvSpPr/>
          <p:nvPr/>
        </p:nvSpPr>
        <p:spPr>
          <a:xfrm>
            <a:off x="2907204" y="186945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Bread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1D258-1CB7-1243-ACF3-20BA68B47D0F}"/>
              </a:ext>
            </a:extLst>
          </p:cNvPr>
          <p:cNvSpPr/>
          <p:nvPr/>
        </p:nvSpPr>
        <p:spPr>
          <a:xfrm>
            <a:off x="5063208" y="152400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49859"/>
            </a:schemeClr>
          </a:solidFill>
          <a:ln>
            <a:solidFill>
              <a:schemeClr val="accent1">
                <a:shade val="50000"/>
                <a:alpha val="500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Eggs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8BE1A-0865-7446-9064-B85804C5AD9A}"/>
              </a:ext>
            </a:extLst>
          </p:cNvPr>
          <p:cNvSpPr txBox="1"/>
          <p:nvPr/>
        </p:nvSpPr>
        <p:spPr>
          <a:xfrm>
            <a:off x="5185825" y="1349056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DC77-E391-86D2-C242-621258EDE411}"/>
              </a:ext>
            </a:extLst>
          </p:cNvPr>
          <p:cNvSpPr txBox="1"/>
          <p:nvPr/>
        </p:nvSpPr>
        <p:spPr>
          <a:xfrm>
            <a:off x="5063208" y="32766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100 transactions total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DF380C-02A6-D0A3-4013-BA45DC5A36F1}"/>
              </a:ext>
            </a:extLst>
          </p:cNvPr>
          <p:cNvSpPr/>
          <p:nvPr/>
        </p:nvSpPr>
        <p:spPr>
          <a:xfrm>
            <a:off x="1447800" y="1462952"/>
            <a:ext cx="2133600" cy="196604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C307D-9D7D-05C2-CD6F-47DDC35123C6}"/>
              </a:ext>
            </a:extLst>
          </p:cNvPr>
          <p:cNvSpPr txBox="1"/>
          <p:nvPr/>
        </p:nvSpPr>
        <p:spPr>
          <a:xfrm>
            <a:off x="285750" y="4199434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Rules with Confidence &gt;= 50%:</a:t>
            </a:r>
          </a:p>
          <a:p>
            <a:r>
              <a:rPr lang="en-US" sz="2800" dirty="0"/>
              <a:t>{Bread} -&gt; {Eggs}	{Eggs} -&gt; {Bread}</a:t>
            </a:r>
          </a:p>
          <a:p>
            <a:endParaRPr lang="en-US" sz="2800" dirty="0"/>
          </a:p>
          <a:p>
            <a:r>
              <a:rPr lang="en-US" sz="2800" dirty="0"/>
              <a:t>Neither have Lift &gt; 1, so neither are “interesting”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D8AD0-DA35-200F-FA3E-F70D3978FE3F}"/>
              </a:ext>
            </a:extLst>
          </p:cNvPr>
          <p:cNvSpPr txBox="1"/>
          <p:nvPr/>
        </p:nvSpPr>
        <p:spPr>
          <a:xfrm>
            <a:off x="3044846" y="181252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73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4106-79EB-F94F-A5C4-6BD44AEC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3EFB-FFA4-394E-97FF-208CDE6E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Frequent: an itemset that passes support threshold</a:t>
            </a:r>
          </a:p>
          <a:p>
            <a:r>
              <a:rPr lang="en-US" sz="2800" dirty="0"/>
              <a:t>Strong: a rule on a frequent itemset that passes confidence threshold</a:t>
            </a:r>
          </a:p>
          <a:p>
            <a:r>
              <a:rPr lang="en-US" sz="2800" dirty="0"/>
              <a:t>Closed: an itemset for which there is no super-itemset with the same support</a:t>
            </a:r>
          </a:p>
          <a:p>
            <a:r>
              <a:rPr lang="en-US" sz="2800" dirty="0"/>
              <a:t>Closed Frequent Itemset: a frequent itemset for which there is no super-itemset with the same support</a:t>
            </a:r>
          </a:p>
          <a:p>
            <a:r>
              <a:rPr lang="en-US" sz="2800" dirty="0"/>
              <a:t>Maximal Frequent Itemset: a frequent itemset for which there is no super-itemset that is frequent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5B736-8B3C-D44D-AD03-EC1BA76F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EC2C2-2175-7448-94D6-B77A0BF1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09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25</a:t>
            </a:fld>
            <a:endParaRPr lang="en-GB" altLang="en-US"/>
          </a:p>
        </p:txBody>
      </p:sp>
      <p:pic>
        <p:nvPicPr>
          <p:cNvPr id="60418" name="Picture 2" descr="My Academic Journal: Association Rule Mining : Example &amp; R code">
            <a:extLst>
              <a:ext uri="{FF2B5EF4-FFF2-40B4-BE49-F238E27FC236}">
                <a16:creationId xmlns:a16="http://schemas.microsoft.com/office/drawing/2014/main" id="{8300E42F-72B3-A346-BC95-E1878DF3F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9"/>
          <a:stretch/>
        </p:blipFill>
        <p:spPr bwMode="auto">
          <a:xfrm>
            <a:off x="0" y="152400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81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04A-D6D6-D246-AC6D-3A75255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D84-40DB-B34D-A1E8-876B4AFE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 1 regrade requests are open until midnight next Tuesday, Nov 15</a:t>
            </a:r>
          </a:p>
          <a:p>
            <a:endParaRPr lang="en-US" sz="2800" dirty="0"/>
          </a:p>
          <a:p>
            <a:r>
              <a:rPr lang="en-US" sz="2800" dirty="0"/>
              <a:t>HW 6 is released</a:t>
            </a:r>
          </a:p>
          <a:p>
            <a:endParaRPr lang="en-US" sz="2800" dirty="0"/>
          </a:p>
          <a:p>
            <a:r>
              <a:rPr lang="en-US" sz="2800" dirty="0"/>
              <a:t>Programming Assignment 2 is due Nov 30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8FC6-5FFF-1645-BB56-A0A5EAC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0ECC-920D-5640-8371-2670B74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10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A81-8844-749C-CB0C-311A39A8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E28B-E0E6-1430-BAEB-B8764E51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Analyze customer buying habits by finding associations between the different items that customers place in their “shopping basket”</a:t>
            </a:r>
          </a:p>
          <a:p>
            <a:pPr lvl="1">
              <a:spcBef>
                <a:spcPts val="1800"/>
              </a:spcBef>
            </a:pPr>
            <a:r>
              <a:rPr lang="en-US" sz="2500" dirty="0"/>
              <a:t>Items frequently purchased together can be placed together to encourage combined sales</a:t>
            </a:r>
          </a:p>
          <a:p>
            <a:pPr lvl="1">
              <a:spcBef>
                <a:spcPts val="1800"/>
              </a:spcBef>
            </a:pPr>
            <a:r>
              <a:rPr lang="en-US" sz="2500" dirty="0"/>
              <a:t>Items frequently purchased together can be place far apart to encourage more customer browsing</a:t>
            </a:r>
          </a:p>
          <a:p>
            <a:pPr lvl="1">
              <a:spcBef>
                <a:spcPts val="1800"/>
              </a:spcBef>
            </a:pPr>
            <a:r>
              <a:rPr lang="en-US" sz="2500" dirty="0"/>
              <a:t>A sale on one item can encourage purchases of other items that are frequently purchased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553E-C4A2-EB71-7683-5009F700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3BF5B-8915-3ECF-A654-FA15F571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5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DC69-69BA-3B56-8FEF-FCD4D590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A8724-B62B-B141-B0AF-4BC73B998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Example rule: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𝑏𝑢𝑦𝑠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𝑏𝑢𝑦𝑠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=5%,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𝑐𝑜𝑛𝑓𝑖𝑑𝑒𝑛𝑐𝑒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=50%]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What does 5% support mean?</a:t>
                </a:r>
              </a:p>
              <a:p>
                <a:pPr lvl="1"/>
                <a:r>
                  <a:rPr lang="en-US" sz="2500" dirty="0"/>
                  <a:t> 5% of all transactions have both eggs and milk</a:t>
                </a:r>
              </a:p>
              <a:p>
                <a:pPr marL="0" indent="0">
                  <a:buNone/>
                </a:pPr>
                <a:r>
                  <a:rPr lang="en-US" sz="2800" dirty="0"/>
                  <a:t>What does 50% confidence mean?</a:t>
                </a:r>
              </a:p>
              <a:p>
                <a:pPr lvl="1"/>
                <a:r>
                  <a:rPr lang="en-US" sz="2500" dirty="0"/>
                  <a:t>50% of egg transactions also have milk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A8724-B62B-B141-B0AF-4BC73B998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A952-936B-D533-8190-2AD392AB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FF58A-5234-8A91-CD4E-71A73B7E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4</a:t>
            </a:fld>
            <a:endParaRPr lang="en-GB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78142-A786-EC1B-7A5C-6F4DDFD390D9}"/>
              </a:ext>
            </a:extLst>
          </p:cNvPr>
          <p:cNvGrpSpPr/>
          <p:nvPr/>
        </p:nvGrpSpPr>
        <p:grpSpPr>
          <a:xfrm>
            <a:off x="5257800" y="1651557"/>
            <a:ext cx="2667000" cy="1015443"/>
            <a:chOff x="5257800" y="1651557"/>
            <a:chExt cx="2667000" cy="101544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7714A5-9AE8-E28E-9CCD-6C5F8631C75E}"/>
                </a:ext>
              </a:extLst>
            </p:cNvPr>
            <p:cNvCxnSpPr/>
            <p:nvPr/>
          </p:nvCxnSpPr>
          <p:spPr>
            <a:xfrm flipH="1">
              <a:off x="5257800" y="1981200"/>
              <a:ext cx="457200" cy="685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8DD49-C689-2C4A-51D9-FB2DB3A5F774}"/>
                </a:ext>
              </a:extLst>
            </p:cNvPr>
            <p:cNvSpPr txBox="1"/>
            <p:nvPr/>
          </p:nvSpPr>
          <p:spPr>
            <a:xfrm>
              <a:off x="5689600" y="1651557"/>
              <a:ext cx="223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Predicate/attribute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3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FB11-B904-E54B-AA3F-9FB1FF27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FF02-BA9E-9C48-8C3A-D1EAD5D4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Assuming we’re working with single-dimensional association rules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itemset = {Bread, Eggs, Milk}</a:t>
            </a:r>
          </a:p>
          <a:p>
            <a:pPr marL="0" indent="0">
              <a:buNone/>
            </a:pPr>
            <a:r>
              <a:rPr lang="en-US" sz="2800" dirty="0"/>
              <a:t>	there exists an association rule: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{Bread, Egg}</a:t>
            </a:r>
            <a:r>
              <a:rPr lang="en-US" sz="3200" dirty="0"/>
              <a:t> 	➪	</a:t>
            </a:r>
            <a:r>
              <a:rPr lang="en-US" sz="2800" dirty="0"/>
              <a:t>{Milk}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Antecedent					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implication is co-occurrence, </a:t>
            </a:r>
            <a:r>
              <a:rPr lang="en-US" sz="2800" b="1" dirty="0"/>
              <a:t>not</a:t>
            </a:r>
            <a:r>
              <a:rPr lang="en-US" sz="2800" dirty="0"/>
              <a:t> causality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E2DE-61B8-8A46-B2C4-604DDAE3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A00FF-898A-6C4D-AF78-45F30542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A37777-20AC-0444-B065-0A860B315825}"/>
              </a:ext>
            </a:extLst>
          </p:cNvPr>
          <p:cNvCxnSpPr>
            <a:cxnSpLocks/>
          </p:cNvCxnSpPr>
          <p:nvPr/>
        </p:nvCxnSpPr>
        <p:spPr>
          <a:xfrm flipV="1">
            <a:off x="2686050" y="4267200"/>
            <a:ext cx="51435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2557BA-2538-DD4E-8AFF-067FF830B7BB}"/>
              </a:ext>
            </a:extLst>
          </p:cNvPr>
          <p:cNvGrpSpPr/>
          <p:nvPr/>
        </p:nvGrpSpPr>
        <p:grpSpPr>
          <a:xfrm>
            <a:off x="5943602" y="4267200"/>
            <a:ext cx="2133600" cy="904220"/>
            <a:chOff x="5791200" y="3886200"/>
            <a:chExt cx="2133600" cy="9042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7E69D2D-6033-3642-8328-55F3D1C636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9650" y="3886200"/>
              <a:ext cx="46355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0ABE24-AF79-734D-B251-70B14CDE05C3}"/>
                </a:ext>
              </a:extLst>
            </p:cNvPr>
            <p:cNvSpPr txBox="1"/>
            <p:nvPr/>
          </p:nvSpPr>
          <p:spPr>
            <a:xfrm>
              <a:off x="5791200" y="4267200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Consequent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75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90D415-AB1E-ED4E-9D67-AA1E7D44904A}"/>
              </a:ext>
            </a:extLst>
          </p:cNvPr>
          <p:cNvSpPr/>
          <p:nvPr/>
        </p:nvSpPr>
        <p:spPr>
          <a:xfrm>
            <a:off x="2907204" y="186945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Bread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1D258-1CB7-1243-ACF3-20BA68B47D0F}"/>
              </a:ext>
            </a:extLst>
          </p:cNvPr>
          <p:cNvSpPr/>
          <p:nvPr/>
        </p:nvSpPr>
        <p:spPr>
          <a:xfrm>
            <a:off x="5063208" y="152400"/>
            <a:ext cx="3025596" cy="2863619"/>
          </a:xfrm>
          <a:prstGeom prst="ellipse">
            <a:avLst/>
          </a:prstGeom>
          <a:solidFill>
            <a:schemeClr val="accent1">
              <a:lumMod val="40000"/>
              <a:lumOff val="60000"/>
              <a:alpha val="49859"/>
            </a:schemeClr>
          </a:solidFill>
          <a:ln>
            <a:solidFill>
              <a:schemeClr val="accent1">
                <a:shade val="50000"/>
                <a:alpha val="500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Eggs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8BE1A-0865-7446-9064-B85804C5AD9A}"/>
              </a:ext>
            </a:extLst>
          </p:cNvPr>
          <p:cNvSpPr txBox="1"/>
          <p:nvPr/>
        </p:nvSpPr>
        <p:spPr>
          <a:xfrm>
            <a:off x="5185825" y="1349056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DC77-E391-86D2-C242-621258EDE411}"/>
              </a:ext>
            </a:extLst>
          </p:cNvPr>
          <p:cNvSpPr txBox="1"/>
          <p:nvPr/>
        </p:nvSpPr>
        <p:spPr>
          <a:xfrm>
            <a:off x="5063208" y="395470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100 transactions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C307D-9D7D-05C2-CD6F-47DDC35123C6}"/>
              </a:ext>
            </a:extLst>
          </p:cNvPr>
          <p:cNvSpPr txBox="1"/>
          <p:nvPr/>
        </p:nvSpPr>
        <p:spPr>
          <a:xfrm>
            <a:off x="305202" y="453568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Itemsets</a:t>
            </a:r>
            <a:r>
              <a:rPr lang="en-US" sz="2800" dirty="0"/>
              <a:t>:</a:t>
            </a:r>
          </a:p>
          <a:p>
            <a:r>
              <a:rPr lang="en-US" sz="2800" dirty="0"/>
              <a:t>{Bread}		{Eggs}			{Milk}</a:t>
            </a:r>
          </a:p>
          <a:p>
            <a:r>
              <a:rPr lang="en-US" sz="2800" dirty="0"/>
              <a:t>{Bread, Eggs}	{Bread, Milk}	{Eggs, Milk}</a:t>
            </a:r>
          </a:p>
          <a:p>
            <a:r>
              <a:rPr lang="en-US" sz="2800" dirty="0"/>
              <a:t>{Bread, Eggs, Milk}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FF1044-9D0F-A48F-FD90-5F1B1B3E3E02}"/>
              </a:ext>
            </a:extLst>
          </p:cNvPr>
          <p:cNvSpPr/>
          <p:nvPr/>
        </p:nvSpPr>
        <p:spPr>
          <a:xfrm>
            <a:off x="1447800" y="1462952"/>
            <a:ext cx="2133600" cy="196604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4959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0DACF-6A8C-541B-3ECA-1B5B1AD1F371}"/>
              </a:ext>
            </a:extLst>
          </p:cNvPr>
          <p:cNvSpPr txBox="1"/>
          <p:nvPr/>
        </p:nvSpPr>
        <p:spPr>
          <a:xfrm>
            <a:off x="3044846" y="181252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439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1FCE-A898-7742-8285-3AFB9DF5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first step to Association Rule Mining is the creation of </a:t>
            </a:r>
            <a:r>
              <a:rPr lang="en-US" sz="2800" dirty="0" err="1"/>
              <a:t>itemsets</a:t>
            </a:r>
            <a:r>
              <a:rPr lang="en-US" sz="2800" dirty="0"/>
              <a:t> from a list of items</a:t>
            </a:r>
          </a:p>
          <a:p>
            <a:pPr marL="0" indent="0">
              <a:buNone/>
            </a:pPr>
            <a:r>
              <a:rPr lang="en-US" sz="2800" dirty="0"/>
              <a:t>	This can get very costly!</a:t>
            </a:r>
          </a:p>
          <a:p>
            <a:pPr marL="0" indent="0">
              <a:buNone/>
            </a:pPr>
            <a:r>
              <a:rPr lang="en-US" sz="2800" dirty="0"/>
              <a:t>	Ex. 	List of 10 items has 1000+ possible </a:t>
            </a:r>
            <a:r>
              <a:rPr lang="en-US" sz="2800" dirty="0" err="1"/>
              <a:t>itemsets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List of 20 items has 1mil+ possible </a:t>
            </a:r>
            <a:r>
              <a:rPr lang="en-US" sz="2800" dirty="0" err="1"/>
              <a:t>itemsets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can we avoid having to generate and store so many </a:t>
            </a:r>
            <a:r>
              <a:rPr lang="en-US" sz="2800" dirty="0" err="1"/>
              <a:t>itemsets</a:t>
            </a:r>
            <a:r>
              <a:rPr lang="en-US" sz="2800" dirty="0"/>
              <a:t>? </a:t>
            </a:r>
          </a:p>
          <a:p>
            <a:pPr marL="0" indent="0">
              <a:buNone/>
            </a:pPr>
            <a:r>
              <a:rPr lang="en-US" sz="2800" dirty="0"/>
              <a:t>	Filter for frequency by using Support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6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2434-BAC5-974F-B636-2057DE60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F8824E-A28F-5643-BE5F-5D7F8E267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4037"/>
                <a:ext cx="8134350" cy="4652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Support is how frequent an itemset is in all transactions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𝑆𝑢𝑝𝑝𝑜𝑟𝑡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𝑇𝑟𝑎𝑛𝑠𝑎𝑐𝑡𝑖𝑜𝑛𝑠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2800" dirty="0"/>
                  <a:t>	Ex. 	Itemset_1= {bread}</a:t>
                </a:r>
              </a:p>
              <a:p>
                <a:pPr marL="0" indent="0">
                  <a:buNone/>
                </a:pPr>
                <a:r>
                  <a:rPr lang="en-US" sz="2800" dirty="0"/>
                  <a:t>		Itemset_2 = {bread, conditioner}</a:t>
                </a:r>
              </a:p>
              <a:p>
                <a:pPr marL="0" indent="0">
                  <a:buNone/>
                </a:pPr>
                <a:r>
                  <a:rPr lang="en-US" sz="2800" dirty="0"/>
                  <a:t>		Itemset_3 = {shampoo, conditioner}</a:t>
                </a:r>
              </a:p>
              <a:p>
                <a:pPr marL="0" indent="0">
                  <a:buNone/>
                </a:pPr>
                <a:r>
                  <a:rPr lang="en-US" sz="2800" dirty="0"/>
                  <a:t>		Itemset_4 = {shampoo, conditioner, bread}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r>
                  <a:rPr lang="en-US" sz="2800" dirty="0"/>
                  <a:t>Support never increases as size of itemset increases</a:t>
                </a:r>
              </a:p>
              <a:p>
                <a:r>
                  <a:rPr lang="en-US" sz="2800" dirty="0"/>
                  <a:t>Support does not care about relationships within itemset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F8824E-A28F-5643-BE5F-5D7F8E267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4037"/>
                <a:ext cx="8134350" cy="4652963"/>
              </a:xfrm>
              <a:blipFill>
                <a:blip r:embed="rId2"/>
                <a:stretch>
                  <a:fillRect l="-1402" t="-1902" b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7E02-8A9E-6B4C-80BC-EBE8B82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23DBE-510E-7A41-92D3-1E5FCEE5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819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F637-2305-2456-968F-18C78E52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648F-7098-B5DD-8949-D5288516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Itemsets</a:t>
            </a:r>
            <a:r>
              <a:rPr lang="en-US" sz="2800" dirty="0"/>
              <a:t> can be filtered using a minimum support threshold</a:t>
            </a:r>
          </a:p>
          <a:p>
            <a:r>
              <a:rPr lang="en-US" sz="2800" dirty="0" err="1"/>
              <a:t>Itemsets</a:t>
            </a:r>
            <a:r>
              <a:rPr lang="en-US" sz="2800" dirty="0"/>
              <a:t> that pass the </a:t>
            </a:r>
            <a:r>
              <a:rPr lang="en-US" sz="2800" dirty="0" err="1"/>
              <a:t>min_Support</a:t>
            </a:r>
            <a:r>
              <a:rPr lang="en-US" sz="2800" dirty="0"/>
              <a:t> threshold are considered frequent</a:t>
            </a:r>
          </a:p>
          <a:p>
            <a:r>
              <a:rPr lang="en-US" sz="2800" dirty="0"/>
              <a:t>This helps with filtering what to store, but what about generating?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Apriori</a:t>
            </a:r>
            <a:r>
              <a:rPr lang="en-US" sz="2800" dirty="0"/>
              <a:t> principle:</a:t>
            </a:r>
          </a:p>
          <a:p>
            <a:pPr marL="685800" lvl="2" indent="0">
              <a:buNone/>
            </a:pPr>
            <a:r>
              <a:rPr lang="en-US" sz="2800" i="1" dirty="0"/>
              <a:t>If an itemset is infrequent, </a:t>
            </a:r>
          </a:p>
          <a:p>
            <a:pPr marL="685800" lvl="2" indent="0">
              <a:buNone/>
            </a:pPr>
            <a:r>
              <a:rPr lang="en-US" sz="2800" i="1" dirty="0"/>
              <a:t>then all its supersets must also be infrequent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2851-DFC3-00BE-4B4D-C22E9967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E41C-4C03-2CBB-EE94-0E6B529E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81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36975</TotalTime>
  <Words>1841</Words>
  <Application>Microsoft Office PowerPoint</Application>
  <PresentationFormat>화면 슬라이드 쇼(4:3)</PresentationFormat>
  <Paragraphs>378</Paragraphs>
  <Slides>26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Garamond</vt:lpstr>
      <vt:lpstr>Symbol</vt:lpstr>
      <vt:lpstr>Office Theme</vt:lpstr>
      <vt:lpstr>CSE514 – Datamining  Fall 2022  Association Rules Mining</vt:lpstr>
      <vt:lpstr>Frequent pattern mining</vt:lpstr>
      <vt:lpstr>Market Basket Analysis</vt:lpstr>
      <vt:lpstr>Association Rules Mining</vt:lpstr>
      <vt:lpstr>Rule Structure</vt:lpstr>
      <vt:lpstr>Example</vt:lpstr>
      <vt:lpstr>Generating itemsets</vt:lpstr>
      <vt:lpstr>Support</vt:lpstr>
      <vt:lpstr>Minimum Support</vt:lpstr>
      <vt:lpstr>Apriori Algorithm</vt:lpstr>
      <vt:lpstr>PowerPoint 프레젠테이션</vt:lpstr>
      <vt:lpstr>Example</vt:lpstr>
      <vt:lpstr>Example</vt:lpstr>
      <vt:lpstr>Example</vt:lpstr>
      <vt:lpstr>Generating Association Rules</vt:lpstr>
      <vt:lpstr>Confidence</vt:lpstr>
      <vt:lpstr>Minimum Confidence</vt:lpstr>
      <vt:lpstr>PowerPoint 프레젠테이션</vt:lpstr>
      <vt:lpstr>Example</vt:lpstr>
      <vt:lpstr>Strong doesn’t mean Interesting</vt:lpstr>
      <vt:lpstr>Strong doesn’t mean Interesting</vt:lpstr>
      <vt:lpstr>Lift</vt:lpstr>
      <vt:lpstr>Example</vt:lpstr>
      <vt:lpstr>Useful terms</vt:lpstr>
      <vt:lpstr>Example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bcgwak</cp:lastModifiedBy>
  <cp:revision>1025</cp:revision>
  <dcterms:created xsi:type="dcterms:W3CDTF">2008-04-07T05:39:13Z</dcterms:created>
  <dcterms:modified xsi:type="dcterms:W3CDTF">2022-11-09T21:48:11Z</dcterms:modified>
</cp:coreProperties>
</file>