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21"/>
  </p:notesMasterIdLst>
  <p:handoutMasterIdLst>
    <p:handoutMasterId r:id="rId22"/>
  </p:handoutMasterIdLst>
  <p:sldIdLst>
    <p:sldId id="398" r:id="rId2"/>
    <p:sldId id="504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412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0" autoAdjust="0"/>
    <p:restoredTop sz="67734" autoAdjust="0"/>
  </p:normalViewPr>
  <p:slideViewPr>
    <p:cSldViewPr>
      <p:cViewPr varScale="1">
        <p:scale>
          <a:sx n="61" d="100"/>
          <a:sy n="61" d="100"/>
        </p:scale>
        <p:origin x="176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11/14/2022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9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Which of the </a:t>
            </a:r>
            <a:r>
              <a:rPr lang="en-US" altLang="ko-KR" dirty="0" err="1"/>
              <a:t>gollowing</a:t>
            </a:r>
            <a:r>
              <a:rPr lang="en-US" altLang="ko-KR" dirty="0"/>
              <a:t> question would apply for finding outliers after k-means clustering?</a:t>
            </a:r>
          </a:p>
          <a:p>
            <a:r>
              <a:rPr lang="en-US" altLang="ko-KR" dirty="0"/>
              <a:t>Is there a large distance </a:t>
            </a:r>
            <a:r>
              <a:rPr lang="en-US" altLang="ko-KR" dirty="0" err="1"/>
              <a:t>bewten</a:t>
            </a:r>
            <a:r>
              <a:rPr lang="en-US" altLang="ko-KR" dirty="0"/>
              <a:t> point and closest </a:t>
            </a:r>
            <a:r>
              <a:rPr lang="en-US" altLang="ko-KR" dirty="0" err="1"/>
              <a:t>clust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Is the point part of a small cluster?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Which of the </a:t>
            </a:r>
            <a:r>
              <a:rPr lang="en-US" altLang="ko-KR" dirty="0" err="1"/>
              <a:t>gollowing</a:t>
            </a:r>
            <a:r>
              <a:rPr lang="en-US" altLang="ko-KR" dirty="0"/>
              <a:t> question would apply for finding outliers after </a:t>
            </a:r>
            <a:r>
              <a:rPr lang="en-US" altLang="ko-KR" dirty="0" err="1"/>
              <a:t>Dbsacn</a:t>
            </a:r>
            <a:r>
              <a:rPr lang="en-US" altLang="ko-KR" dirty="0"/>
              <a:t> clustering?</a:t>
            </a:r>
          </a:p>
          <a:p>
            <a:r>
              <a:rPr lang="ko-KR" altLang="en-US" dirty="0"/>
              <a:t>정답이 </a:t>
            </a:r>
            <a:r>
              <a:rPr lang="en-US" altLang="ko-KR" dirty="0"/>
              <a:t>3</a:t>
            </a:r>
            <a:r>
              <a:rPr lang="ko-KR" altLang="en-US" dirty="0"/>
              <a:t>개 다임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713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Why might classification not be a great approach to outlier detection?</a:t>
            </a:r>
          </a:p>
          <a:p>
            <a:pPr marL="685800" lvl="1" indent="-228600">
              <a:buAutoNum type="arabicPeriod"/>
            </a:pP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531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Extra </a:t>
            </a:r>
            <a:r>
              <a:rPr lang="ko-KR" altLang="en-US" dirty="0"/>
              <a:t>점수</a:t>
            </a:r>
            <a:r>
              <a:rPr lang="en-US" altLang="ko-KR" dirty="0"/>
              <a:t>. </a:t>
            </a:r>
            <a:r>
              <a:rPr lang="ko-KR" altLang="en-US" dirty="0"/>
              <a:t>이거 관련 설명 </a:t>
            </a:r>
            <a:r>
              <a:rPr lang="ko-KR" altLang="en-US"/>
              <a:t>해라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518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05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0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What is an application of global outlier detection?</a:t>
            </a:r>
          </a:p>
          <a:p>
            <a:pPr marL="685800" lvl="1" indent="-228600">
              <a:buAutoNum type="arabicPeriod"/>
            </a:pPr>
            <a:r>
              <a:rPr lang="en-US" altLang="ko-KR" dirty="0"/>
              <a:t>Credit card fraud detection by identifying outlier </a:t>
            </a:r>
            <a:r>
              <a:rPr lang="en-US" altLang="ko-KR" dirty="0" err="1"/>
              <a:t>purchagses</a:t>
            </a:r>
            <a:r>
              <a:rPr lang="en-US" altLang="ko-KR" dirty="0"/>
              <a:t>.</a:t>
            </a:r>
          </a:p>
          <a:p>
            <a:pPr marL="228600" lvl="0" indent="-228600">
              <a:buAutoNum type="arabicPeriod"/>
            </a:pPr>
            <a:r>
              <a:rPr lang="en-US" altLang="ko-KR" dirty="0"/>
              <a:t>What would you use as a deviation measurement?</a:t>
            </a:r>
          </a:p>
          <a:p>
            <a:pPr marL="685800" lvl="1" indent="-2286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08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What is an application of contextual outlier detection?</a:t>
            </a:r>
          </a:p>
          <a:p>
            <a:pPr marL="685800" lvl="1" indent="-228600">
              <a:buAutoNum type="arabicPeriod"/>
            </a:pPr>
            <a:r>
              <a:rPr lang="en-US" altLang="ko-KR" dirty="0"/>
              <a:t>Music/video recommendations that stand out</a:t>
            </a:r>
          </a:p>
          <a:p>
            <a:pPr marL="228600" lvl="0" indent="-228600">
              <a:buAutoNum type="arabicPeriod"/>
            </a:pPr>
            <a:r>
              <a:rPr lang="en-US" altLang="ko-KR" dirty="0"/>
              <a:t>Specify contextual attributes.</a:t>
            </a:r>
          </a:p>
          <a:p>
            <a:pPr marL="685800" lvl="1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74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What is an application of collective outlier detection?</a:t>
            </a:r>
          </a:p>
          <a:p>
            <a:pPr marL="685800" lvl="1" indent="-2286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68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47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Where is the outliers?</a:t>
            </a:r>
          </a:p>
          <a:p>
            <a:pPr marL="685800" lvl="1" indent="-228600">
              <a:buAutoNum type="arabicPeriod"/>
            </a:pPr>
            <a:r>
              <a:rPr lang="en-US" altLang="ko-KR" dirty="0"/>
              <a:t>Top right 2</a:t>
            </a:r>
            <a:r>
              <a:rPr lang="ko-KR" altLang="en-US" dirty="0"/>
              <a:t>개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이건 </a:t>
            </a:r>
            <a:r>
              <a:rPr lang="en-US" altLang="ko-KR" dirty="0"/>
              <a:t>global outliers </a:t>
            </a:r>
            <a:r>
              <a:rPr lang="ko-KR" altLang="en-US" dirty="0"/>
              <a:t>임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26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Where is the outliers?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중앙에 </a:t>
            </a:r>
            <a:r>
              <a:rPr lang="ko-KR" altLang="en-US" dirty="0" err="1"/>
              <a:t>뭉친거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이건 </a:t>
            </a:r>
            <a:r>
              <a:rPr lang="en-US" altLang="ko-KR" dirty="0"/>
              <a:t>collective outliers </a:t>
            </a:r>
            <a:r>
              <a:rPr lang="ko-KR" altLang="en-US" dirty="0"/>
              <a:t>임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57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Where is the outliers?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중앙에 </a:t>
            </a:r>
            <a:r>
              <a:rPr lang="ko-KR" altLang="en-US" dirty="0" err="1"/>
              <a:t>뭉친거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이건 </a:t>
            </a:r>
            <a:r>
              <a:rPr lang="en-US" altLang="ko-KR" dirty="0"/>
              <a:t>contextual outliers </a:t>
            </a:r>
            <a:r>
              <a:rPr lang="ko-KR" altLang="en-US" dirty="0"/>
              <a:t>임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87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sz="3200" dirty="0">
                <a:latin typeface="+mn-lt"/>
              </a:rPr>
              <a:t>Outlier detection</a:t>
            </a:r>
            <a:endParaRPr lang="en-GB" altLang="en-US" sz="3200" dirty="0">
              <a:latin typeface="+mn-lt"/>
            </a:endParaRPr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12C7-8604-6306-9BD0-DE5EBC90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11DAF-20F1-A772-E08B-7C00977D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7" name="Graphic 6" descr="Apple with solid fill">
            <a:extLst>
              <a:ext uri="{FF2B5EF4-FFF2-40B4-BE49-F238E27FC236}">
                <a16:creationId xmlns:a16="http://schemas.microsoft.com/office/drawing/2014/main" id="{491751C9-7EC1-3831-E99E-F6313661A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2599" y="2413716"/>
            <a:ext cx="914400" cy="914400"/>
          </a:xfrm>
          <a:prstGeom prst="rect">
            <a:avLst/>
          </a:prstGeom>
        </p:spPr>
      </p:pic>
      <p:pic>
        <p:nvPicPr>
          <p:cNvPr id="9" name="Graphic 8" descr="Apple with solid fill">
            <a:extLst>
              <a:ext uri="{FF2B5EF4-FFF2-40B4-BE49-F238E27FC236}">
                <a16:creationId xmlns:a16="http://schemas.microsoft.com/office/drawing/2014/main" id="{D9AA742A-33AD-A83D-6576-9E8EA3924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9750" y="1609971"/>
            <a:ext cx="914400" cy="914400"/>
          </a:xfrm>
          <a:prstGeom prst="rect">
            <a:avLst/>
          </a:prstGeom>
        </p:spPr>
      </p:pic>
      <p:pic>
        <p:nvPicPr>
          <p:cNvPr id="10" name="Graphic 9" descr="Apple with solid fill">
            <a:extLst>
              <a:ext uri="{FF2B5EF4-FFF2-40B4-BE49-F238E27FC236}">
                <a16:creationId xmlns:a16="http://schemas.microsoft.com/office/drawing/2014/main" id="{B7DB275E-2664-F3EE-EBBA-FE6B43501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6025" y="2970503"/>
            <a:ext cx="914400" cy="91440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DBC8F127-BAE2-483C-89EF-46312C8E0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8199" y="2895600"/>
            <a:ext cx="914400" cy="914400"/>
          </a:xfrm>
          <a:prstGeom prst="rect">
            <a:avLst/>
          </a:prstGeom>
        </p:spPr>
      </p:pic>
      <p:pic>
        <p:nvPicPr>
          <p:cNvPr id="12" name="Graphic 11" descr="Apple with solid fill">
            <a:extLst>
              <a:ext uri="{FF2B5EF4-FFF2-40B4-BE49-F238E27FC236}">
                <a16:creationId xmlns:a16="http://schemas.microsoft.com/office/drawing/2014/main" id="{0350255C-F8CB-0ECA-E696-6C78A98D4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6941" y="3565525"/>
            <a:ext cx="914400" cy="914400"/>
          </a:xfrm>
          <a:prstGeom prst="rect">
            <a:avLst/>
          </a:prstGeom>
        </p:spPr>
      </p:pic>
      <p:pic>
        <p:nvPicPr>
          <p:cNvPr id="13" name="Graphic 12" descr="Apple with solid fill">
            <a:extLst>
              <a:ext uri="{FF2B5EF4-FFF2-40B4-BE49-F238E27FC236}">
                <a16:creationId xmlns:a16="http://schemas.microsoft.com/office/drawing/2014/main" id="{F6A723FB-49C3-5360-2CB1-F2A8A5678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6870" y="3747081"/>
            <a:ext cx="914400" cy="914400"/>
          </a:xfrm>
          <a:prstGeom prst="rect">
            <a:avLst/>
          </a:prstGeom>
        </p:spPr>
      </p:pic>
      <p:pic>
        <p:nvPicPr>
          <p:cNvPr id="14" name="Graphic 13" descr="Apple with solid fill">
            <a:extLst>
              <a:ext uri="{FF2B5EF4-FFF2-40B4-BE49-F238E27FC236}">
                <a16:creationId xmlns:a16="http://schemas.microsoft.com/office/drawing/2014/main" id="{FED5D253-64CB-C33C-3E92-57CD42A73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9450" y="2092817"/>
            <a:ext cx="914400" cy="914400"/>
          </a:xfrm>
          <a:prstGeom prst="rect">
            <a:avLst/>
          </a:prstGeom>
        </p:spPr>
      </p:pic>
      <p:pic>
        <p:nvPicPr>
          <p:cNvPr id="15" name="Graphic 14" descr="Apple with solid fill">
            <a:extLst>
              <a:ext uri="{FF2B5EF4-FFF2-40B4-BE49-F238E27FC236}">
                <a16:creationId xmlns:a16="http://schemas.microsoft.com/office/drawing/2014/main" id="{3A194A27-625C-4EAB-9727-443C217BF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3970" y="3108325"/>
            <a:ext cx="914400" cy="914400"/>
          </a:xfrm>
          <a:prstGeom prst="rect">
            <a:avLst/>
          </a:prstGeom>
        </p:spPr>
      </p:pic>
      <p:pic>
        <p:nvPicPr>
          <p:cNvPr id="16" name="Graphic 15" descr="Apple with solid fill">
            <a:extLst>
              <a:ext uri="{FF2B5EF4-FFF2-40B4-BE49-F238E27FC236}">
                <a16:creationId xmlns:a16="http://schemas.microsoft.com/office/drawing/2014/main" id="{CDB905DA-C71C-4C98-620D-1A6DBB0A1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999" y="2100330"/>
            <a:ext cx="914400" cy="914400"/>
          </a:xfrm>
          <a:prstGeom prst="rect">
            <a:avLst/>
          </a:prstGeom>
        </p:spPr>
      </p:pic>
      <p:pic>
        <p:nvPicPr>
          <p:cNvPr id="17" name="Graphic 16" descr="Apple with solid fill">
            <a:extLst>
              <a:ext uri="{FF2B5EF4-FFF2-40B4-BE49-F238E27FC236}">
                <a16:creationId xmlns:a16="http://schemas.microsoft.com/office/drawing/2014/main" id="{54DE621E-847C-BCB6-2C80-1B54D37A0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0050" y="2603423"/>
            <a:ext cx="914400" cy="914400"/>
          </a:xfrm>
          <a:prstGeom prst="rect">
            <a:avLst/>
          </a:prstGeom>
        </p:spPr>
      </p:pic>
      <p:pic>
        <p:nvPicPr>
          <p:cNvPr id="18" name="Graphic 17" descr="Apple with solid fill">
            <a:extLst>
              <a:ext uri="{FF2B5EF4-FFF2-40B4-BE49-F238E27FC236}">
                <a16:creationId xmlns:a16="http://schemas.microsoft.com/office/drawing/2014/main" id="{B21CC0D5-1490-8808-B373-66CF3BFD6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9030" y="4655489"/>
            <a:ext cx="914400" cy="914400"/>
          </a:xfrm>
          <a:prstGeom prst="rect">
            <a:avLst/>
          </a:prstGeom>
        </p:spPr>
      </p:pic>
      <p:pic>
        <p:nvPicPr>
          <p:cNvPr id="19" name="Graphic 18" descr="Apple with solid fill">
            <a:extLst>
              <a:ext uri="{FF2B5EF4-FFF2-40B4-BE49-F238E27FC236}">
                <a16:creationId xmlns:a16="http://schemas.microsoft.com/office/drawing/2014/main" id="{3678F255-3278-3D64-E4E6-34B639CAC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2899" y="4091189"/>
            <a:ext cx="914400" cy="914400"/>
          </a:xfrm>
          <a:prstGeom prst="rect">
            <a:avLst/>
          </a:prstGeom>
        </p:spPr>
      </p:pic>
      <p:pic>
        <p:nvPicPr>
          <p:cNvPr id="20" name="Graphic 19" descr="Apple with solid fill">
            <a:extLst>
              <a:ext uri="{FF2B5EF4-FFF2-40B4-BE49-F238E27FC236}">
                <a16:creationId xmlns:a16="http://schemas.microsoft.com/office/drawing/2014/main" id="{C51B4CF4-3A01-2782-89C0-688C0A23B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2250" y="304800"/>
            <a:ext cx="914400" cy="914400"/>
          </a:xfrm>
          <a:prstGeom prst="rect">
            <a:avLst/>
          </a:prstGeom>
        </p:spPr>
      </p:pic>
      <p:pic>
        <p:nvPicPr>
          <p:cNvPr id="21" name="Graphic 20" descr="Apple with solid fill">
            <a:extLst>
              <a:ext uri="{FF2B5EF4-FFF2-40B4-BE49-F238E27FC236}">
                <a16:creationId xmlns:a16="http://schemas.microsoft.com/office/drawing/2014/main" id="{1DED3A71-337F-5F51-F8A7-B408D3A97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7250" y="3905094"/>
            <a:ext cx="914400" cy="914400"/>
          </a:xfrm>
          <a:prstGeom prst="rect">
            <a:avLst/>
          </a:prstGeom>
        </p:spPr>
      </p:pic>
      <p:pic>
        <p:nvPicPr>
          <p:cNvPr id="22" name="Graphic 21" descr="Apple with solid fill">
            <a:extLst>
              <a:ext uri="{FF2B5EF4-FFF2-40B4-BE49-F238E27FC236}">
                <a16:creationId xmlns:a16="http://schemas.microsoft.com/office/drawing/2014/main" id="{1F5B9F6F-92A5-208F-4A4B-C33176199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6200" y="14898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4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12C7-8604-6306-9BD0-DE5EBC90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11DAF-20F1-A772-E08B-7C00977D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Graphic 6" descr="Apple with solid fill">
            <a:extLst>
              <a:ext uri="{FF2B5EF4-FFF2-40B4-BE49-F238E27FC236}">
                <a16:creationId xmlns:a16="http://schemas.microsoft.com/office/drawing/2014/main" id="{491751C9-7EC1-3831-E99E-F6313661A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6359" y="1828800"/>
            <a:ext cx="914400" cy="914400"/>
          </a:xfrm>
          <a:prstGeom prst="rect">
            <a:avLst/>
          </a:prstGeom>
        </p:spPr>
      </p:pic>
      <p:pic>
        <p:nvPicPr>
          <p:cNvPr id="9" name="Graphic 8" descr="Apple with solid fill">
            <a:extLst>
              <a:ext uri="{FF2B5EF4-FFF2-40B4-BE49-F238E27FC236}">
                <a16:creationId xmlns:a16="http://schemas.microsoft.com/office/drawing/2014/main" id="{D9AA742A-33AD-A83D-6576-9E8EA3924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1312" y="2146"/>
            <a:ext cx="914400" cy="914400"/>
          </a:xfrm>
          <a:prstGeom prst="rect">
            <a:avLst/>
          </a:prstGeom>
        </p:spPr>
      </p:pic>
      <p:pic>
        <p:nvPicPr>
          <p:cNvPr id="10" name="Graphic 9" descr="Apple with solid fill">
            <a:extLst>
              <a:ext uri="{FF2B5EF4-FFF2-40B4-BE49-F238E27FC236}">
                <a16:creationId xmlns:a16="http://schemas.microsoft.com/office/drawing/2014/main" id="{B7DB275E-2664-F3EE-EBBA-FE6B43501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2942" y="2679209"/>
            <a:ext cx="914400" cy="91440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DBC8F127-BAE2-483C-89EF-46312C8E0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614" y="3026423"/>
            <a:ext cx="914400" cy="914400"/>
          </a:xfrm>
          <a:prstGeom prst="rect">
            <a:avLst/>
          </a:prstGeom>
        </p:spPr>
      </p:pic>
      <p:pic>
        <p:nvPicPr>
          <p:cNvPr id="12" name="Graphic 11" descr="Apple with solid fill">
            <a:extLst>
              <a:ext uri="{FF2B5EF4-FFF2-40B4-BE49-F238E27FC236}">
                <a16:creationId xmlns:a16="http://schemas.microsoft.com/office/drawing/2014/main" id="{0350255C-F8CB-0ECA-E696-6C78A98D4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7742" y="2052211"/>
            <a:ext cx="914400" cy="914400"/>
          </a:xfrm>
          <a:prstGeom prst="rect">
            <a:avLst/>
          </a:prstGeom>
        </p:spPr>
      </p:pic>
      <p:pic>
        <p:nvPicPr>
          <p:cNvPr id="13" name="Graphic 12" descr="Apple with solid fill">
            <a:extLst>
              <a:ext uri="{FF2B5EF4-FFF2-40B4-BE49-F238E27FC236}">
                <a16:creationId xmlns:a16="http://schemas.microsoft.com/office/drawing/2014/main" id="{F6A723FB-49C3-5360-2CB1-F2A8A5678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3103" y="3306207"/>
            <a:ext cx="914400" cy="914400"/>
          </a:xfrm>
          <a:prstGeom prst="rect">
            <a:avLst/>
          </a:prstGeom>
        </p:spPr>
      </p:pic>
      <p:pic>
        <p:nvPicPr>
          <p:cNvPr id="14" name="Graphic 13" descr="Apple with solid fill">
            <a:extLst>
              <a:ext uri="{FF2B5EF4-FFF2-40B4-BE49-F238E27FC236}">
                <a16:creationId xmlns:a16="http://schemas.microsoft.com/office/drawing/2014/main" id="{FED5D253-64CB-C33C-3E92-57CD42A73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2553" y="610896"/>
            <a:ext cx="914400" cy="914400"/>
          </a:xfrm>
          <a:prstGeom prst="rect">
            <a:avLst/>
          </a:prstGeom>
        </p:spPr>
      </p:pic>
      <p:pic>
        <p:nvPicPr>
          <p:cNvPr id="15" name="Graphic 14" descr="Apple with solid fill">
            <a:extLst>
              <a:ext uri="{FF2B5EF4-FFF2-40B4-BE49-F238E27FC236}">
                <a16:creationId xmlns:a16="http://schemas.microsoft.com/office/drawing/2014/main" id="{3A194A27-625C-4EAB-9727-443C217BF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7653" y="2722048"/>
            <a:ext cx="914400" cy="914400"/>
          </a:xfrm>
          <a:prstGeom prst="rect">
            <a:avLst/>
          </a:prstGeom>
        </p:spPr>
      </p:pic>
      <p:pic>
        <p:nvPicPr>
          <p:cNvPr id="16" name="Graphic 15" descr="Apple with solid fill">
            <a:extLst>
              <a:ext uri="{FF2B5EF4-FFF2-40B4-BE49-F238E27FC236}">
                <a16:creationId xmlns:a16="http://schemas.microsoft.com/office/drawing/2014/main" id="{CDB905DA-C71C-4C98-620D-1A6DBB0A1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967" y="610896"/>
            <a:ext cx="914400" cy="914400"/>
          </a:xfrm>
          <a:prstGeom prst="rect">
            <a:avLst/>
          </a:prstGeom>
        </p:spPr>
      </p:pic>
      <p:pic>
        <p:nvPicPr>
          <p:cNvPr id="17" name="Graphic 16" descr="Apple with solid fill">
            <a:extLst>
              <a:ext uri="{FF2B5EF4-FFF2-40B4-BE49-F238E27FC236}">
                <a16:creationId xmlns:a16="http://schemas.microsoft.com/office/drawing/2014/main" id="{54DE621E-847C-BCB6-2C80-1B54D37A0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3914" y="3026423"/>
            <a:ext cx="914400" cy="914400"/>
          </a:xfrm>
          <a:prstGeom prst="rect">
            <a:avLst/>
          </a:prstGeom>
        </p:spPr>
      </p:pic>
      <p:pic>
        <p:nvPicPr>
          <p:cNvPr id="18" name="Graphic 17" descr="Apple with solid fill">
            <a:extLst>
              <a:ext uri="{FF2B5EF4-FFF2-40B4-BE49-F238E27FC236}">
                <a16:creationId xmlns:a16="http://schemas.microsoft.com/office/drawing/2014/main" id="{B21CC0D5-1490-8808-B373-66CF3BFD6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6359" y="4548389"/>
            <a:ext cx="914400" cy="914400"/>
          </a:xfrm>
          <a:prstGeom prst="rect">
            <a:avLst/>
          </a:prstGeom>
        </p:spPr>
      </p:pic>
      <p:pic>
        <p:nvPicPr>
          <p:cNvPr id="19" name="Graphic 18" descr="Apple with solid fill">
            <a:extLst>
              <a:ext uri="{FF2B5EF4-FFF2-40B4-BE49-F238E27FC236}">
                <a16:creationId xmlns:a16="http://schemas.microsoft.com/office/drawing/2014/main" id="{3678F255-3278-3D64-E4E6-34B639CAC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8760" y="4744604"/>
            <a:ext cx="914400" cy="914400"/>
          </a:xfrm>
          <a:prstGeom prst="rect">
            <a:avLst/>
          </a:prstGeom>
        </p:spPr>
      </p:pic>
      <p:pic>
        <p:nvPicPr>
          <p:cNvPr id="20" name="Graphic 19" descr="Apple with solid fill">
            <a:extLst>
              <a:ext uri="{FF2B5EF4-FFF2-40B4-BE49-F238E27FC236}">
                <a16:creationId xmlns:a16="http://schemas.microsoft.com/office/drawing/2014/main" id="{C51B4CF4-3A01-2782-89C0-688C0A23B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6359" y="-91863"/>
            <a:ext cx="914400" cy="914400"/>
          </a:xfrm>
          <a:prstGeom prst="rect">
            <a:avLst/>
          </a:prstGeom>
        </p:spPr>
      </p:pic>
      <p:pic>
        <p:nvPicPr>
          <p:cNvPr id="21" name="Graphic 20" descr="Apple with solid fill">
            <a:extLst>
              <a:ext uri="{FF2B5EF4-FFF2-40B4-BE49-F238E27FC236}">
                <a16:creationId xmlns:a16="http://schemas.microsoft.com/office/drawing/2014/main" id="{1DED3A71-337F-5F51-F8A7-B408D3A97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2850" y="2931414"/>
            <a:ext cx="914400" cy="914400"/>
          </a:xfrm>
          <a:prstGeom prst="rect">
            <a:avLst/>
          </a:prstGeom>
        </p:spPr>
      </p:pic>
      <p:pic>
        <p:nvPicPr>
          <p:cNvPr id="22" name="Graphic 21" descr="Apple with solid fill">
            <a:extLst>
              <a:ext uri="{FF2B5EF4-FFF2-40B4-BE49-F238E27FC236}">
                <a16:creationId xmlns:a16="http://schemas.microsoft.com/office/drawing/2014/main" id="{1F5B9F6F-92A5-208F-4A4B-C33176199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7288" y="610896"/>
            <a:ext cx="914400" cy="914400"/>
          </a:xfrm>
          <a:prstGeom prst="rect">
            <a:avLst/>
          </a:prstGeom>
        </p:spPr>
      </p:pic>
      <p:pic>
        <p:nvPicPr>
          <p:cNvPr id="2" name="Graphic 1" descr="Apple with solid fill">
            <a:extLst>
              <a:ext uri="{FF2B5EF4-FFF2-40B4-BE49-F238E27FC236}">
                <a16:creationId xmlns:a16="http://schemas.microsoft.com/office/drawing/2014/main" id="{84ADE571-203A-A94D-8CA7-9E3E7DAE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0650" y="5710407"/>
            <a:ext cx="914400" cy="914400"/>
          </a:xfrm>
          <a:prstGeom prst="rect">
            <a:avLst/>
          </a:prstGeom>
        </p:spPr>
      </p:pic>
      <p:pic>
        <p:nvPicPr>
          <p:cNvPr id="3" name="Graphic 2" descr="Apple with solid fill">
            <a:extLst>
              <a:ext uri="{FF2B5EF4-FFF2-40B4-BE49-F238E27FC236}">
                <a16:creationId xmlns:a16="http://schemas.microsoft.com/office/drawing/2014/main" id="{1234ADAA-2E27-954B-762E-AD1159738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4488" y="4744604"/>
            <a:ext cx="914400" cy="914400"/>
          </a:xfrm>
          <a:prstGeom prst="rect">
            <a:avLst/>
          </a:prstGeom>
        </p:spPr>
      </p:pic>
      <p:pic>
        <p:nvPicPr>
          <p:cNvPr id="6" name="Graphic 5" descr="Apple with solid fill">
            <a:extLst>
              <a:ext uri="{FF2B5EF4-FFF2-40B4-BE49-F238E27FC236}">
                <a16:creationId xmlns:a16="http://schemas.microsoft.com/office/drawing/2014/main" id="{2EE155E2-8255-F761-EFE5-237CC29C2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6050" y="5772192"/>
            <a:ext cx="914400" cy="914400"/>
          </a:xfrm>
          <a:prstGeom prst="rect">
            <a:avLst/>
          </a:prstGeom>
        </p:spPr>
      </p:pic>
      <p:pic>
        <p:nvPicPr>
          <p:cNvPr id="8" name="Graphic 7" descr="Apple with solid fill">
            <a:extLst>
              <a:ext uri="{FF2B5EF4-FFF2-40B4-BE49-F238E27FC236}">
                <a16:creationId xmlns:a16="http://schemas.microsoft.com/office/drawing/2014/main" id="{7081A757-6D24-5560-1965-1AC5893D3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1944" y="4486365"/>
            <a:ext cx="914400" cy="914400"/>
          </a:xfrm>
          <a:prstGeom prst="rect">
            <a:avLst/>
          </a:prstGeom>
        </p:spPr>
      </p:pic>
      <p:pic>
        <p:nvPicPr>
          <p:cNvPr id="23" name="Graphic 22" descr="Apple with solid fill">
            <a:extLst>
              <a:ext uri="{FF2B5EF4-FFF2-40B4-BE49-F238E27FC236}">
                <a16:creationId xmlns:a16="http://schemas.microsoft.com/office/drawing/2014/main" id="{F92B782D-A495-FE81-1A3C-940CAD47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3250" y="3385493"/>
            <a:ext cx="914400" cy="914400"/>
          </a:xfrm>
          <a:prstGeom prst="rect">
            <a:avLst/>
          </a:prstGeom>
        </p:spPr>
      </p:pic>
      <p:pic>
        <p:nvPicPr>
          <p:cNvPr id="24" name="Graphic 23" descr="Apple with solid fill">
            <a:extLst>
              <a:ext uri="{FF2B5EF4-FFF2-40B4-BE49-F238E27FC236}">
                <a16:creationId xmlns:a16="http://schemas.microsoft.com/office/drawing/2014/main" id="{38D77600-2BEC-ED23-6927-7C8F5003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9855" y="19838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8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12C7-8604-6306-9BD0-DE5EBC90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11DAF-20F1-A772-E08B-7C00977D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Graphic 6" descr="Apple with solid fill">
            <a:extLst>
              <a:ext uri="{FF2B5EF4-FFF2-40B4-BE49-F238E27FC236}">
                <a16:creationId xmlns:a16="http://schemas.microsoft.com/office/drawing/2014/main" id="{491751C9-7EC1-3831-E99E-F6313661A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8545" y="535200"/>
            <a:ext cx="914400" cy="914400"/>
          </a:xfrm>
          <a:prstGeom prst="rect">
            <a:avLst/>
          </a:prstGeom>
        </p:spPr>
      </p:pic>
      <p:pic>
        <p:nvPicPr>
          <p:cNvPr id="9" name="Graphic 8" descr="Apple with solid fill">
            <a:extLst>
              <a:ext uri="{FF2B5EF4-FFF2-40B4-BE49-F238E27FC236}">
                <a16:creationId xmlns:a16="http://schemas.microsoft.com/office/drawing/2014/main" id="{D9AA742A-33AD-A83D-6576-9E8EA3924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5969" y="1505979"/>
            <a:ext cx="914400" cy="914400"/>
          </a:xfrm>
          <a:prstGeom prst="rect">
            <a:avLst/>
          </a:prstGeom>
        </p:spPr>
      </p:pic>
      <p:pic>
        <p:nvPicPr>
          <p:cNvPr id="10" name="Graphic 9" descr="Apple with solid fill">
            <a:extLst>
              <a:ext uri="{FF2B5EF4-FFF2-40B4-BE49-F238E27FC236}">
                <a16:creationId xmlns:a16="http://schemas.microsoft.com/office/drawing/2014/main" id="{B7DB275E-2664-F3EE-EBBA-FE6B43501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2740" y="2957624"/>
            <a:ext cx="914400" cy="91440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DBC8F127-BAE2-483C-89EF-46312C8E0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0549" y="2911855"/>
            <a:ext cx="914400" cy="914400"/>
          </a:xfrm>
          <a:prstGeom prst="rect">
            <a:avLst/>
          </a:prstGeom>
        </p:spPr>
      </p:pic>
      <p:pic>
        <p:nvPicPr>
          <p:cNvPr id="12" name="Graphic 11" descr="Apple with solid fill">
            <a:extLst>
              <a:ext uri="{FF2B5EF4-FFF2-40B4-BE49-F238E27FC236}">
                <a16:creationId xmlns:a16="http://schemas.microsoft.com/office/drawing/2014/main" id="{0350255C-F8CB-0ECA-E696-6C78A98D4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2945" y="4207232"/>
            <a:ext cx="914400" cy="914400"/>
          </a:xfrm>
          <a:prstGeom prst="rect">
            <a:avLst/>
          </a:prstGeom>
        </p:spPr>
      </p:pic>
      <p:pic>
        <p:nvPicPr>
          <p:cNvPr id="13" name="Graphic 12" descr="Apple with solid fill">
            <a:extLst>
              <a:ext uri="{FF2B5EF4-FFF2-40B4-BE49-F238E27FC236}">
                <a16:creationId xmlns:a16="http://schemas.microsoft.com/office/drawing/2014/main" id="{F6A723FB-49C3-5360-2CB1-F2A8A5678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369" y="4132331"/>
            <a:ext cx="914400" cy="914400"/>
          </a:xfrm>
          <a:prstGeom prst="rect">
            <a:avLst/>
          </a:prstGeom>
        </p:spPr>
      </p:pic>
      <p:pic>
        <p:nvPicPr>
          <p:cNvPr id="14" name="Graphic 13" descr="Apple with solid fill">
            <a:extLst>
              <a:ext uri="{FF2B5EF4-FFF2-40B4-BE49-F238E27FC236}">
                <a16:creationId xmlns:a16="http://schemas.microsoft.com/office/drawing/2014/main" id="{FED5D253-64CB-C33C-3E92-57CD42A73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114" y="1953833"/>
            <a:ext cx="914400" cy="914400"/>
          </a:xfrm>
          <a:prstGeom prst="rect">
            <a:avLst/>
          </a:prstGeom>
        </p:spPr>
      </p:pic>
      <p:pic>
        <p:nvPicPr>
          <p:cNvPr id="15" name="Graphic 14" descr="Apple with solid fill">
            <a:extLst>
              <a:ext uri="{FF2B5EF4-FFF2-40B4-BE49-F238E27FC236}">
                <a16:creationId xmlns:a16="http://schemas.microsoft.com/office/drawing/2014/main" id="{3A194A27-625C-4EAB-9727-443C217BF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6644" y="3156408"/>
            <a:ext cx="914400" cy="914400"/>
          </a:xfrm>
          <a:prstGeom prst="rect">
            <a:avLst/>
          </a:prstGeom>
        </p:spPr>
      </p:pic>
      <p:pic>
        <p:nvPicPr>
          <p:cNvPr id="16" name="Graphic 15" descr="Apple with solid fill">
            <a:extLst>
              <a:ext uri="{FF2B5EF4-FFF2-40B4-BE49-F238E27FC236}">
                <a16:creationId xmlns:a16="http://schemas.microsoft.com/office/drawing/2014/main" id="{CDB905DA-C71C-4C98-620D-1A6DBB0A1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999" y="2100330"/>
            <a:ext cx="914400" cy="914400"/>
          </a:xfrm>
          <a:prstGeom prst="rect">
            <a:avLst/>
          </a:prstGeom>
        </p:spPr>
      </p:pic>
      <p:pic>
        <p:nvPicPr>
          <p:cNvPr id="17" name="Graphic 16" descr="Apple with solid fill">
            <a:extLst>
              <a:ext uri="{FF2B5EF4-FFF2-40B4-BE49-F238E27FC236}">
                <a16:creationId xmlns:a16="http://schemas.microsoft.com/office/drawing/2014/main" id="{54DE621E-847C-BCB6-2C80-1B54D37A0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3633" y="1123369"/>
            <a:ext cx="914400" cy="914400"/>
          </a:xfrm>
          <a:prstGeom prst="rect">
            <a:avLst/>
          </a:prstGeom>
        </p:spPr>
      </p:pic>
      <p:pic>
        <p:nvPicPr>
          <p:cNvPr id="18" name="Graphic 17" descr="Apple with solid fill">
            <a:extLst>
              <a:ext uri="{FF2B5EF4-FFF2-40B4-BE49-F238E27FC236}">
                <a16:creationId xmlns:a16="http://schemas.microsoft.com/office/drawing/2014/main" id="{B21CC0D5-1490-8808-B373-66CF3BFD6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5320416"/>
            <a:ext cx="914400" cy="914400"/>
          </a:xfrm>
          <a:prstGeom prst="rect">
            <a:avLst/>
          </a:prstGeom>
        </p:spPr>
      </p:pic>
      <p:pic>
        <p:nvPicPr>
          <p:cNvPr id="19" name="Graphic 18" descr="Apple with solid fill">
            <a:extLst>
              <a:ext uri="{FF2B5EF4-FFF2-40B4-BE49-F238E27FC236}">
                <a16:creationId xmlns:a16="http://schemas.microsoft.com/office/drawing/2014/main" id="{3678F255-3278-3D64-E4E6-34B639CAC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569" y="4161799"/>
            <a:ext cx="914400" cy="914400"/>
          </a:xfrm>
          <a:prstGeom prst="rect">
            <a:avLst/>
          </a:prstGeom>
        </p:spPr>
      </p:pic>
      <p:pic>
        <p:nvPicPr>
          <p:cNvPr id="20" name="Graphic 19" descr="Apple with solid fill">
            <a:extLst>
              <a:ext uri="{FF2B5EF4-FFF2-40B4-BE49-F238E27FC236}">
                <a16:creationId xmlns:a16="http://schemas.microsoft.com/office/drawing/2014/main" id="{C51B4CF4-3A01-2782-89C0-688C0A23B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2250" y="304800"/>
            <a:ext cx="914400" cy="914400"/>
          </a:xfrm>
          <a:prstGeom prst="rect">
            <a:avLst/>
          </a:prstGeom>
        </p:spPr>
      </p:pic>
      <p:pic>
        <p:nvPicPr>
          <p:cNvPr id="21" name="Graphic 20" descr="Apple with solid fill">
            <a:extLst>
              <a:ext uri="{FF2B5EF4-FFF2-40B4-BE49-F238E27FC236}">
                <a16:creationId xmlns:a16="http://schemas.microsoft.com/office/drawing/2014/main" id="{1DED3A71-337F-5F51-F8A7-B408D3A97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000" y="666169"/>
            <a:ext cx="914400" cy="914400"/>
          </a:xfrm>
          <a:prstGeom prst="rect">
            <a:avLst/>
          </a:prstGeom>
        </p:spPr>
      </p:pic>
      <p:pic>
        <p:nvPicPr>
          <p:cNvPr id="22" name="Graphic 21" descr="Apple with solid fill">
            <a:extLst>
              <a:ext uri="{FF2B5EF4-FFF2-40B4-BE49-F238E27FC236}">
                <a16:creationId xmlns:a16="http://schemas.microsoft.com/office/drawing/2014/main" id="{1F5B9F6F-92A5-208F-4A4B-C33176199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638" y="1496633"/>
            <a:ext cx="914400" cy="914400"/>
          </a:xfrm>
          <a:prstGeom prst="rect">
            <a:avLst/>
          </a:prstGeom>
        </p:spPr>
      </p:pic>
      <p:pic>
        <p:nvPicPr>
          <p:cNvPr id="2" name="Graphic 1" descr="Apple with solid fill">
            <a:extLst>
              <a:ext uri="{FF2B5EF4-FFF2-40B4-BE49-F238E27FC236}">
                <a16:creationId xmlns:a16="http://schemas.microsoft.com/office/drawing/2014/main" id="{8BDC0E6F-FEE9-4365-CB88-C8423923A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21" y="2760507"/>
            <a:ext cx="914400" cy="914400"/>
          </a:xfrm>
          <a:prstGeom prst="rect">
            <a:avLst/>
          </a:prstGeom>
        </p:spPr>
      </p:pic>
      <p:pic>
        <p:nvPicPr>
          <p:cNvPr id="3" name="Graphic 2" descr="Apple with solid fill">
            <a:extLst>
              <a:ext uri="{FF2B5EF4-FFF2-40B4-BE49-F238E27FC236}">
                <a16:creationId xmlns:a16="http://schemas.microsoft.com/office/drawing/2014/main" id="{ED5C833D-79A2-B643-930B-666DD8BED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836" y="393969"/>
            <a:ext cx="914400" cy="914400"/>
          </a:xfrm>
          <a:prstGeom prst="rect">
            <a:avLst/>
          </a:prstGeom>
        </p:spPr>
      </p:pic>
      <p:pic>
        <p:nvPicPr>
          <p:cNvPr id="6" name="Graphic 5" descr="Apple with solid fill">
            <a:extLst>
              <a:ext uri="{FF2B5EF4-FFF2-40B4-BE49-F238E27FC236}">
                <a16:creationId xmlns:a16="http://schemas.microsoft.com/office/drawing/2014/main" id="{01CE8812-14CF-27AE-FE1D-0183CA828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2299" y="1365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9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3BCF-EFDA-C99E-9EFA-F8C3CFD6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A008-EFF8-567E-5210-829D15DF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90689"/>
            <a:ext cx="8305800" cy="4968874"/>
          </a:xfrm>
        </p:spPr>
        <p:txBody>
          <a:bodyPr>
            <a:normAutofit/>
          </a:bodyPr>
          <a:lstStyle/>
          <a:p>
            <a:r>
              <a:rPr lang="en-US" sz="2800" dirty="0"/>
              <a:t>Statistical</a:t>
            </a:r>
          </a:p>
          <a:p>
            <a:pPr lvl="1"/>
            <a:r>
              <a:rPr lang="en-US" sz="2500" dirty="0"/>
              <a:t>Define an assumption about normal data generation</a:t>
            </a:r>
          </a:p>
          <a:p>
            <a:pPr lvl="1"/>
            <a:r>
              <a:rPr lang="en-US" sz="2500" dirty="0"/>
              <a:t>Demonstrate that the outlier is unlikely</a:t>
            </a:r>
          </a:p>
          <a:p>
            <a:r>
              <a:rPr lang="en-US" sz="2800" dirty="0"/>
              <a:t>Proximity-based</a:t>
            </a:r>
          </a:p>
          <a:p>
            <a:pPr lvl="1"/>
            <a:r>
              <a:rPr lang="en-US" sz="2500" dirty="0"/>
              <a:t>Define a distance/density measurement and threshold</a:t>
            </a:r>
          </a:p>
          <a:p>
            <a:pPr lvl="1"/>
            <a:r>
              <a:rPr lang="en-US" sz="2500" dirty="0"/>
              <a:t>Demonstrate that all nearest neighbors are too far</a:t>
            </a:r>
          </a:p>
          <a:p>
            <a:r>
              <a:rPr lang="en-US" sz="2800" dirty="0"/>
              <a:t>Clustering</a:t>
            </a:r>
          </a:p>
          <a:p>
            <a:pPr lvl="1"/>
            <a:r>
              <a:rPr lang="en-US" sz="2500" dirty="0"/>
              <a:t>Assume normal data form large and dense clusters</a:t>
            </a:r>
          </a:p>
          <a:p>
            <a:pPr lvl="1"/>
            <a:r>
              <a:rPr lang="en-US" sz="2500" dirty="0"/>
              <a:t>Label the small and sparse clusters as outliers</a:t>
            </a:r>
          </a:p>
          <a:p>
            <a:r>
              <a:rPr lang="en-US" sz="2800" dirty="0"/>
              <a:t>Classification</a:t>
            </a:r>
          </a:p>
          <a:p>
            <a:pPr lvl="1"/>
            <a:r>
              <a:rPr lang="en-US" sz="2500" dirty="0"/>
              <a:t>Train a model to differentiate between normal vs. outlier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0ABD-ECE2-5F46-D228-D91747CA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9BB28-FF00-392B-C3CC-DDA37E55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59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9F45-FBB1-B929-8EE2-77F61D56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0636-1DD6-225B-7B8F-74907128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Assume the data follow a normal distribution</a:t>
            </a:r>
          </a:p>
          <a:p>
            <a:r>
              <a:rPr lang="en-US" sz="2800" dirty="0"/>
              <a:t>Fit a Gaussian to the data by optimizing mean and standard deviation parameters</a:t>
            </a:r>
          </a:p>
          <a:p>
            <a:r>
              <a:rPr lang="en-US" sz="2800" dirty="0"/>
              <a:t>Calculate the likelihood of each individual point</a:t>
            </a:r>
          </a:p>
          <a:p>
            <a:r>
              <a:rPr lang="en-US" sz="2800" dirty="0"/>
              <a:t>Outliers = the very unlikely points</a:t>
            </a:r>
          </a:p>
          <a:p>
            <a:pPr lvl="1"/>
            <a:r>
              <a:rPr lang="en-US" sz="2500" dirty="0"/>
              <a:t>Ex. Points that are more than 3 standard deviations from the mean</a:t>
            </a:r>
          </a:p>
          <a:p>
            <a:r>
              <a:rPr lang="en-US" sz="2800" dirty="0"/>
              <a:t>Use a box-plot to illustrate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93F4D-E6BE-5322-E536-7F837BCC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92816-3F42-D42B-1C16-2FD96B82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5B409-05B1-83D3-3C4A-5FCC99EC1095}"/>
              </a:ext>
            </a:extLst>
          </p:cNvPr>
          <p:cNvSpPr/>
          <p:nvPr/>
        </p:nvSpPr>
        <p:spPr>
          <a:xfrm>
            <a:off x="4876800" y="5791200"/>
            <a:ext cx="2971800" cy="56515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8C6DE-F98F-B849-B177-97A4182B98C6}"/>
              </a:ext>
            </a:extLst>
          </p:cNvPr>
          <p:cNvSpPr/>
          <p:nvPr/>
        </p:nvSpPr>
        <p:spPr>
          <a:xfrm>
            <a:off x="4876799" y="5791199"/>
            <a:ext cx="974099" cy="56515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E69806-3871-5FD8-2592-431A2C1B20F4}"/>
              </a:ext>
            </a:extLst>
          </p:cNvPr>
          <p:cNvCxnSpPr/>
          <p:nvPr/>
        </p:nvCxnSpPr>
        <p:spPr>
          <a:xfrm>
            <a:off x="4038600" y="6096000"/>
            <a:ext cx="8381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6178F5-9DB4-E962-34C6-849161A179DD}"/>
              </a:ext>
            </a:extLst>
          </p:cNvPr>
          <p:cNvCxnSpPr/>
          <p:nvPr/>
        </p:nvCxnSpPr>
        <p:spPr>
          <a:xfrm>
            <a:off x="7848600" y="6096000"/>
            <a:ext cx="8381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AD0355-A4B4-D39A-1A60-8B7622E83E7D}"/>
              </a:ext>
            </a:extLst>
          </p:cNvPr>
          <p:cNvCxnSpPr>
            <a:cxnSpLocks/>
          </p:cNvCxnSpPr>
          <p:nvPr/>
        </p:nvCxnSpPr>
        <p:spPr>
          <a:xfrm>
            <a:off x="4045038" y="5872765"/>
            <a:ext cx="0" cy="457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54F8BB-5D95-73D1-E885-2F5549014DB9}"/>
              </a:ext>
            </a:extLst>
          </p:cNvPr>
          <p:cNvCxnSpPr>
            <a:cxnSpLocks/>
          </p:cNvCxnSpPr>
          <p:nvPr/>
        </p:nvCxnSpPr>
        <p:spPr>
          <a:xfrm>
            <a:off x="8698603" y="5862033"/>
            <a:ext cx="0" cy="457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FEE1AA3-39A6-F5B6-4435-0BC267A65079}"/>
              </a:ext>
            </a:extLst>
          </p:cNvPr>
          <p:cNvSpPr/>
          <p:nvPr/>
        </p:nvSpPr>
        <p:spPr>
          <a:xfrm>
            <a:off x="3482877" y="604491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1CE4-6639-44A1-758B-72BEC7F4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Proximity-based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2436-3D34-D0B7-92A0-CBF95218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Distance-based:</a:t>
            </a:r>
          </a:p>
          <a:p>
            <a:pPr lvl="1"/>
            <a:r>
              <a:rPr lang="en-US" sz="2500" dirty="0"/>
              <a:t>Given a distance metric and a threshold</a:t>
            </a:r>
          </a:p>
          <a:p>
            <a:pPr lvl="1"/>
            <a:r>
              <a:rPr lang="en-US" sz="2500" dirty="0"/>
              <a:t>Define a reasonable neighborhood of a point</a:t>
            </a:r>
          </a:p>
          <a:p>
            <a:pPr lvl="1"/>
            <a:r>
              <a:rPr lang="en-US" sz="2500" dirty="0"/>
              <a:t>Count the number of neighbors in the neighborhood</a:t>
            </a:r>
          </a:p>
          <a:p>
            <a:pPr lvl="1"/>
            <a:r>
              <a:rPr lang="en-US" sz="2500" dirty="0"/>
              <a:t>Outlier = points w/number of neighbors &lt; threshold</a:t>
            </a:r>
          </a:p>
          <a:p>
            <a:pPr lvl="1"/>
            <a:endParaRPr lang="en-US" sz="2500" dirty="0"/>
          </a:p>
          <a:p>
            <a:r>
              <a:rPr lang="en-US" sz="2800" dirty="0"/>
              <a:t>Density-based:</a:t>
            </a:r>
          </a:p>
          <a:p>
            <a:pPr lvl="1"/>
            <a:r>
              <a:rPr lang="en-US" sz="2500" dirty="0"/>
              <a:t>Given a density metric and a threshold</a:t>
            </a:r>
          </a:p>
          <a:p>
            <a:pPr lvl="1"/>
            <a:r>
              <a:rPr lang="en-US" sz="2500" dirty="0"/>
              <a:t>Define a reasonable neighborhood of a point</a:t>
            </a:r>
          </a:p>
          <a:p>
            <a:pPr lvl="1"/>
            <a:r>
              <a:rPr lang="en-US" sz="2500" dirty="0"/>
              <a:t>Measure the local density of neighbors</a:t>
            </a:r>
          </a:p>
          <a:p>
            <a:pPr lvl="1"/>
            <a:r>
              <a:rPr lang="en-US" sz="2500" dirty="0"/>
              <a:t>Outlier = points w/relative density &lt; threshold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C84D-8B52-CAAC-0E21-48D433CA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192BA-11F9-8896-094B-E76CE494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553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A1C7-5E00-927A-B5A5-A0B66EF0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5FF8-CA9B-F58F-FF8B-A7366938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Cluster the data set</a:t>
            </a:r>
          </a:p>
          <a:p>
            <a:r>
              <a:rPr lang="en-US" sz="2800" dirty="0"/>
              <a:t>For each data point:</a:t>
            </a:r>
          </a:p>
          <a:p>
            <a:pPr lvl="1"/>
            <a:r>
              <a:rPr lang="en-US" sz="2500" dirty="0"/>
              <a:t>Does it belong to a cluster? Outlier = No</a:t>
            </a:r>
          </a:p>
          <a:p>
            <a:pPr lvl="1"/>
            <a:r>
              <a:rPr lang="en-US" sz="2500" dirty="0"/>
              <a:t>Is there a large distance between the point and the closest cluster? Outlier = Yes</a:t>
            </a:r>
          </a:p>
          <a:p>
            <a:pPr lvl="1"/>
            <a:r>
              <a:rPr lang="en-US" sz="2500" dirty="0"/>
              <a:t>Is the point part of a small and/or sparse cluster? Outlier = Yes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51B47-F8EF-CE7B-BD44-F253F45F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A58CA-7B6F-8E26-0C2C-AC1B9E58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252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CF04-302D-2264-8D5C-B56D2193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C5E2-BEA5-448E-96CA-36AC19B0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Train a model on a labeled dataset</a:t>
            </a:r>
          </a:p>
          <a:p>
            <a:r>
              <a:rPr lang="en-US" sz="2800" dirty="0"/>
              <a:t>Problems to consider:</a:t>
            </a:r>
          </a:p>
          <a:p>
            <a:pPr lvl="1"/>
            <a:r>
              <a:rPr lang="en-US" sz="2500" dirty="0"/>
              <a:t>We’ll likely have a very imbalanced class set</a:t>
            </a:r>
          </a:p>
          <a:p>
            <a:pPr lvl="1"/>
            <a:r>
              <a:rPr lang="en-US" sz="2500" dirty="0"/>
              <a:t>Outlier samples are unlikely to sufficiently represent the entire distribution of outliers</a:t>
            </a:r>
          </a:p>
          <a:p>
            <a:pPr lvl="1"/>
            <a:r>
              <a:rPr lang="en-US" sz="2500" dirty="0"/>
              <a:t>We often need to prioritize high recall of outliers over high precision</a:t>
            </a:r>
          </a:p>
          <a:p>
            <a:pPr lvl="1"/>
            <a:r>
              <a:rPr lang="en-US" sz="2500" dirty="0"/>
              <a:t>Unlikely to succeed at novelty detection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2D52-4361-5761-A8AC-791BCE4F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63293-D769-27F3-2A68-90CD482A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7748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8FC5-4CBB-18BB-FE81-B40BEDB2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EC2A-6006-B941-802B-D631E9D2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Modeling normal vs. abnormal </a:t>
            </a:r>
            <a:r>
              <a:rPr lang="en-US" sz="2800" dirty="0" err="1"/>
              <a:t>dat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Application specific outlier detection</a:t>
            </a:r>
          </a:p>
          <a:p>
            <a:endParaRPr lang="en-US" sz="2800" dirty="0"/>
          </a:p>
          <a:p>
            <a:r>
              <a:rPr lang="en-US" sz="2800" dirty="0"/>
              <a:t>Differentiating outliers from noise</a:t>
            </a:r>
          </a:p>
          <a:p>
            <a:endParaRPr lang="en-US" sz="2800" dirty="0"/>
          </a:p>
          <a:p>
            <a:r>
              <a:rPr lang="en-US" sz="2800" dirty="0"/>
              <a:t>Understandability of outlier labeling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8543E-269D-FDF0-C4D9-8793AA8A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6D9B-7FE5-27D2-962B-DE91B977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299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04A-D6D6-D246-AC6D-3A75255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0D84-40DB-B34D-A1E8-876B4AFE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 1 regrade requests are open until midnight tomorrow, Nov 15</a:t>
            </a:r>
          </a:p>
          <a:p>
            <a:endParaRPr lang="en-US" sz="2800" dirty="0"/>
          </a:p>
          <a:p>
            <a:r>
              <a:rPr lang="en-US" sz="2800" dirty="0"/>
              <a:t>Programming Assignment 2 is due Nov 30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8FC6-5FFF-1645-BB56-A0A5EAC6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B0ECC-920D-5640-8371-2670B74C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10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9854-B509-08C4-FF47-B05EF2B6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7337-5B66-117F-135B-1E9316EE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Assignment 1 grades are out</a:t>
            </a:r>
          </a:p>
          <a:p>
            <a:pPr lvl="1"/>
            <a:r>
              <a:rPr lang="en-US" sz="2500" dirty="0"/>
              <a:t>Sometimes we couldn’t find a thing, please be specific about location in your report for regrade requests</a:t>
            </a:r>
          </a:p>
          <a:p>
            <a:pPr lvl="1"/>
            <a:r>
              <a:rPr lang="en-US" sz="2500" dirty="0"/>
              <a:t>Variance explained: if you didn’t calculate this correctly, we sometimes couldn’t confirm you met the VE&gt;10% criteria correctly</a:t>
            </a:r>
          </a:p>
          <a:p>
            <a:pPr lvl="2"/>
            <a:r>
              <a:rPr lang="en-US" sz="2200" dirty="0"/>
              <a:t>If you got MSE &lt; 240 on training data but didn’t get points for VE&gt;10%, please specify this for regrade requests</a:t>
            </a:r>
          </a:p>
          <a:p>
            <a:pPr lvl="1"/>
            <a:r>
              <a:rPr lang="en-US" sz="2500" dirty="0"/>
              <a:t>MAE loss: the extra credit here was for implementing MAE as your </a:t>
            </a:r>
            <a:r>
              <a:rPr lang="en-US" sz="2500" i="1" dirty="0"/>
              <a:t>loss function</a:t>
            </a:r>
            <a:r>
              <a:rPr lang="en-US" sz="2500" dirty="0"/>
              <a:t>, including the gradient, not as an evaluation metric</a:t>
            </a:r>
          </a:p>
          <a:p>
            <a:pPr lvl="1"/>
            <a:endParaRPr lang="en-US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2FE8-FA3A-B645-FFA7-10C9C6CE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A79D9-4275-C487-81F5-A9DA7A3F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546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572C-9185-FFB8-C9A5-0385BF74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rest of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183A-DA4D-A9D0-DD0E-D367E5EF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Mon, Nov 14 (today): Outlier detection</a:t>
            </a:r>
          </a:p>
          <a:p>
            <a:r>
              <a:rPr lang="en-US" sz="2800" dirty="0"/>
              <a:t>Wed, Nov 16: PA2 review, release of HW7</a:t>
            </a:r>
          </a:p>
          <a:p>
            <a:r>
              <a:rPr lang="en-US" sz="2800" dirty="0"/>
              <a:t>Mon, Nov 21: Group EC exercise Pt1 for Exam 2</a:t>
            </a:r>
          </a:p>
          <a:p>
            <a:r>
              <a:rPr lang="en-US" sz="2800" dirty="0"/>
              <a:t>Wed, Nov 23: Thanksgiving break, no class</a:t>
            </a:r>
          </a:p>
          <a:p>
            <a:r>
              <a:rPr lang="en-US" sz="2800" dirty="0"/>
              <a:t>Mon, Nov 28: The Knowledge Discovery Process</a:t>
            </a:r>
          </a:p>
          <a:p>
            <a:r>
              <a:rPr lang="en-US" sz="2800" dirty="0"/>
              <a:t>Wed, Nov 30: Exam 2 review, PA2 due date</a:t>
            </a:r>
          </a:p>
          <a:p>
            <a:r>
              <a:rPr lang="en-US" sz="2800" dirty="0"/>
              <a:t>Mon, Dec 5: Group EC exercise Pt2 for Exam 2</a:t>
            </a:r>
          </a:p>
          <a:p>
            <a:r>
              <a:rPr lang="en-US" sz="2800" dirty="0"/>
              <a:t>Wed, Dec 7: Exam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BA624-9ABC-D2B9-50A0-0EE52B70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C1D78-DCB8-1CC2-A639-3D54CA64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705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2CA4-9372-8632-D288-F23CCADE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outlier?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3612-57AF-46F2-41D8-CCD89FB0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Assume that a given process generates a set of data</a:t>
            </a:r>
          </a:p>
          <a:p>
            <a:pPr lvl="1"/>
            <a:r>
              <a:rPr lang="en-US" sz="2500" dirty="0"/>
              <a:t>An outlier is a data point, or set of data points, that deviates significantly</a:t>
            </a:r>
          </a:p>
          <a:p>
            <a:pPr lvl="1"/>
            <a:r>
              <a:rPr lang="en-US" sz="2500" dirty="0"/>
              <a:t>An outlier is suspected to be generated from a different process than the norm</a:t>
            </a:r>
          </a:p>
          <a:p>
            <a:pPr lvl="1"/>
            <a:endParaRPr lang="en-US" sz="2500" dirty="0"/>
          </a:p>
          <a:p>
            <a:r>
              <a:rPr lang="en-US" sz="2800" dirty="0"/>
              <a:t>Noise vs. outlier?</a:t>
            </a:r>
          </a:p>
          <a:p>
            <a:pPr lvl="1"/>
            <a:r>
              <a:rPr lang="en-US" sz="2500" dirty="0"/>
              <a:t>Noise is random error/variance in the measurements </a:t>
            </a:r>
          </a:p>
          <a:p>
            <a:pPr lvl="1"/>
            <a:r>
              <a:rPr lang="en-US" sz="2500" dirty="0"/>
              <a:t>Considered “natural” and still part of the norm</a:t>
            </a:r>
          </a:p>
          <a:p>
            <a:pPr lvl="1"/>
            <a:endParaRPr lang="en-US" sz="2500" dirty="0"/>
          </a:p>
          <a:p>
            <a:r>
              <a:rPr lang="en-US" sz="2800" dirty="0"/>
              <a:t>Novelty vs. outlier?</a:t>
            </a:r>
          </a:p>
          <a:p>
            <a:pPr lvl="1"/>
            <a:r>
              <a:rPr lang="en-US" sz="2500" dirty="0"/>
              <a:t>A novelty is a new topic, unlike the rest of the data</a:t>
            </a:r>
          </a:p>
          <a:p>
            <a:pPr lvl="1"/>
            <a:r>
              <a:rPr lang="en-US" sz="2500" dirty="0"/>
              <a:t>Novelty should wear off over time, accumulating enough examples to join the “normal”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6763-D126-6BA9-868D-D1F8DEE4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A90B1-B775-DC20-0CC7-D19DB58B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117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5622-6C8F-26BD-9ED9-DB621142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AF8A-F768-CA14-2B9E-BD5A742F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Aka: point anomalies</a:t>
            </a:r>
          </a:p>
          <a:p>
            <a:endParaRPr lang="en-US" sz="2800" dirty="0"/>
          </a:p>
          <a:p>
            <a:r>
              <a:rPr lang="en-US" sz="2800" dirty="0"/>
              <a:t>Data points that deviate significantly from the rest</a:t>
            </a:r>
          </a:p>
          <a:p>
            <a:pPr lvl="1"/>
            <a:endParaRPr lang="en-US" sz="2500" dirty="0"/>
          </a:p>
          <a:p>
            <a:r>
              <a:rPr lang="en-US" sz="2800" dirty="0"/>
              <a:t>Most outlier detection methods are aimed at finding global outliers</a:t>
            </a:r>
          </a:p>
          <a:p>
            <a:endParaRPr lang="en-US" sz="2800" dirty="0"/>
          </a:p>
          <a:p>
            <a:r>
              <a:rPr lang="en-US" sz="2800" dirty="0"/>
              <a:t>Critical issue: defining an appropriate measurement of deviation with respect to application at hand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B7B51-44E1-10F5-EB3B-BFE17CA5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848F7-CDB6-5EB8-9FAA-D6B2F9CB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571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9C0F-0B9B-AB51-D51D-39F5A490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DE68-A5E1-E93D-2A35-66A041F3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Aka: conditional outliers</a:t>
            </a:r>
          </a:p>
          <a:p>
            <a:endParaRPr lang="en-US" sz="2800" dirty="0"/>
          </a:p>
          <a:p>
            <a:r>
              <a:rPr lang="en-US" sz="2800" dirty="0"/>
              <a:t>Data points that deviate within their context</a:t>
            </a:r>
          </a:p>
          <a:p>
            <a:r>
              <a:rPr lang="en-US" sz="2800" dirty="0"/>
              <a:t>Data points that deviate significantly from local area</a:t>
            </a:r>
          </a:p>
          <a:p>
            <a:endParaRPr lang="en-US" sz="2800" dirty="0"/>
          </a:p>
          <a:p>
            <a:r>
              <a:rPr lang="en-US" sz="2800" dirty="0"/>
              <a:t>Requires keeping track</a:t>
            </a:r>
          </a:p>
          <a:p>
            <a:pPr lvl="1"/>
            <a:r>
              <a:rPr lang="en-US" sz="2500" dirty="0"/>
              <a:t>Contextual attributes: the context of the data</a:t>
            </a:r>
          </a:p>
          <a:p>
            <a:pPr lvl="1"/>
            <a:r>
              <a:rPr lang="en-US" sz="2500" dirty="0"/>
              <a:t>Behavioral attributes: the characteristics of the data</a:t>
            </a:r>
          </a:p>
          <a:p>
            <a:pPr lvl="1"/>
            <a:endParaRPr lang="en-US" sz="2500" dirty="0"/>
          </a:p>
          <a:p>
            <a:r>
              <a:rPr lang="en-US" sz="2800" dirty="0"/>
              <a:t>Critical issue: quality of contextual separability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90C1-2219-5302-FC9C-558EDC85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FE9D0-5B8F-B42F-7641-B784552F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439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9296-1444-D9D7-0248-7997ED62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outlier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820C-58CB-83D2-E6EF-2CED3079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today’s weather an outlier?</a:t>
            </a:r>
          </a:p>
          <a:p>
            <a:endParaRPr lang="en-US" sz="2800" dirty="0"/>
          </a:p>
          <a:p>
            <a:r>
              <a:rPr lang="en-US" sz="2800" dirty="0"/>
              <a:t>Contextual attributes:</a:t>
            </a:r>
          </a:p>
          <a:p>
            <a:pPr lvl="1"/>
            <a:r>
              <a:rPr lang="en-US" sz="2500" dirty="0"/>
              <a:t>Today’s date</a:t>
            </a:r>
          </a:p>
          <a:p>
            <a:pPr lvl="1"/>
            <a:r>
              <a:rPr lang="en-US" sz="2500" dirty="0"/>
              <a:t>Location of concern</a:t>
            </a:r>
          </a:p>
          <a:p>
            <a:pPr lvl="1"/>
            <a:endParaRPr lang="en-US" sz="2500" dirty="0"/>
          </a:p>
          <a:p>
            <a:r>
              <a:rPr lang="en-US" sz="2800" dirty="0"/>
              <a:t>Behavioral attributes:</a:t>
            </a:r>
          </a:p>
          <a:p>
            <a:pPr lvl="1"/>
            <a:r>
              <a:rPr lang="en-US" sz="2500" dirty="0"/>
              <a:t>Measured temperature</a:t>
            </a:r>
          </a:p>
          <a:p>
            <a:pPr lvl="1"/>
            <a:r>
              <a:rPr lang="en-US" sz="2500" dirty="0"/>
              <a:t>Observed cloud coverage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39F66-D741-40D0-28C2-BAC864D8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B1CD3-A670-9C7D-EC9E-EC05E1A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39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BD9D-F808-3255-AC8D-3DB4FC15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5399-99CB-5C0F-DA07-428900D34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subset of points that deviate as a group from the rest of the data</a:t>
            </a:r>
          </a:p>
          <a:p>
            <a:endParaRPr lang="en-US" sz="2800" dirty="0"/>
          </a:p>
          <a:p>
            <a:r>
              <a:rPr lang="en-US" sz="2800" dirty="0"/>
              <a:t>Data points that are not outliers as individual points can be outliers as a group</a:t>
            </a:r>
          </a:p>
          <a:p>
            <a:endParaRPr lang="en-US" sz="2800" dirty="0"/>
          </a:p>
          <a:p>
            <a:r>
              <a:rPr lang="en-US" sz="2800" dirty="0"/>
              <a:t>Requires consideration of group structures</a:t>
            </a:r>
          </a:p>
          <a:p>
            <a:endParaRPr lang="en-US" sz="2800" dirty="0"/>
          </a:p>
          <a:p>
            <a:r>
              <a:rPr lang="en-US" sz="2800" dirty="0"/>
              <a:t>Critical issue: we need background knowledge of relationships among data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589A-1B41-FF00-49A5-C0F7BBD6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2782D-E40A-6FA5-DD22-D3AD89FE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659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888F-6CBD-407C-9BC5-682D9B19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outlier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A2D9-1341-2317-CAF8-1235443B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We’re tracking trades on the stock exchange</a:t>
            </a:r>
          </a:p>
          <a:p>
            <a:endParaRPr lang="en-US" sz="2800" dirty="0"/>
          </a:p>
          <a:p>
            <a:r>
              <a:rPr lang="en-US" sz="2800" dirty="0"/>
              <a:t>Given an individual trade between two parties</a:t>
            </a:r>
          </a:p>
          <a:p>
            <a:pPr lvl="1"/>
            <a:r>
              <a:rPr lang="en-US" sz="2500" dirty="0"/>
              <a:t>Global outlier: large value relative to all trades</a:t>
            </a:r>
          </a:p>
          <a:p>
            <a:pPr lvl="1"/>
            <a:r>
              <a:rPr lang="en-US" sz="2500" dirty="0"/>
              <a:t>Contextual outlier: large value relative to trades by the two involved parties</a:t>
            </a:r>
          </a:p>
          <a:p>
            <a:pPr lvl="1"/>
            <a:endParaRPr lang="en-US" sz="2500" dirty="0"/>
          </a:p>
          <a:p>
            <a:r>
              <a:rPr lang="en-US" sz="2800" dirty="0"/>
              <a:t>Given a set of trades between two parties</a:t>
            </a:r>
          </a:p>
          <a:p>
            <a:pPr lvl="1"/>
            <a:r>
              <a:rPr lang="en-US" sz="2500" dirty="0"/>
              <a:t>Collective outlier: multiple trades by the two parties, above the expected random accumulation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2243-A82D-5B8F-0356-11CFCC1B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F0259-6E9B-B992-C6EC-E7FEA133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943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37045</TotalTime>
  <Words>1097</Words>
  <Application>Microsoft Office PowerPoint</Application>
  <PresentationFormat>화면 슬라이드 쇼(4:3)</PresentationFormat>
  <Paragraphs>213</Paragraphs>
  <Slides>19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Office Theme</vt:lpstr>
      <vt:lpstr>CSE514 – Datamining  Fall 2022  Outlier detection</vt:lpstr>
      <vt:lpstr>Quick Admin Update</vt:lpstr>
      <vt:lpstr>Schedule for rest of semester</vt:lpstr>
      <vt:lpstr>What is an outlier?</vt:lpstr>
      <vt:lpstr>Global outliers</vt:lpstr>
      <vt:lpstr>Contextual outliers</vt:lpstr>
      <vt:lpstr>Contextual outlier example</vt:lpstr>
      <vt:lpstr>Collective outliers</vt:lpstr>
      <vt:lpstr>Collective outlier example</vt:lpstr>
      <vt:lpstr>PowerPoint 프레젠테이션</vt:lpstr>
      <vt:lpstr>PowerPoint 프레젠테이션</vt:lpstr>
      <vt:lpstr>PowerPoint 프레젠테이션</vt:lpstr>
      <vt:lpstr>Outlier detection methods</vt:lpstr>
      <vt:lpstr>Statistical example</vt:lpstr>
      <vt:lpstr>Proximity-based examples</vt:lpstr>
      <vt:lpstr>Clustering follow-up</vt:lpstr>
      <vt:lpstr>Classification follow-up</vt:lpstr>
      <vt:lpstr>General Challenges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bcgwak</cp:lastModifiedBy>
  <cp:revision>1006</cp:revision>
  <dcterms:created xsi:type="dcterms:W3CDTF">2008-04-07T05:39:13Z</dcterms:created>
  <dcterms:modified xsi:type="dcterms:W3CDTF">2022-11-14T21:51:22Z</dcterms:modified>
</cp:coreProperties>
</file>