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charts/chartEx3.xml" ContentType="application/vnd.ms-office.chartex+xml"/>
  <Override PartName="/ppt/charts/style4.xml" ContentType="application/vnd.ms-office.chartstyle+xml"/>
  <Override PartName="/ppt/charts/colors4.xml" ContentType="application/vnd.ms-office.chartcolorstyle+xml"/>
  <Override PartName="/ppt/charts/chartEx4.xml" ContentType="application/vnd.ms-office.chartex+xml"/>
  <Override PartName="/ppt/charts/style5.xml" ContentType="application/vnd.ms-office.chartstyle+xml"/>
  <Override PartName="/ppt/charts/colors5.xml" ContentType="application/vnd.ms-office.chartcolorstyle+xml"/>
  <Override PartName="/ppt/charts/chartEx5.xml" ContentType="application/vnd.ms-office.chartex+xml"/>
  <Override PartName="/ppt/charts/style6.xml" ContentType="application/vnd.ms-office.chartstyle+xml"/>
  <Override PartName="/ppt/charts/colors6.xml" ContentType="application/vnd.ms-office.chartcolorstyle+xml"/>
  <Override PartName="/ppt/charts/chartEx6.xml" ContentType="application/vnd.ms-office.chartex+xml"/>
  <Override PartName="/ppt/charts/style7.xml" ContentType="application/vnd.ms-office.chartstyle+xml"/>
  <Override PartName="/ppt/charts/colors7.xml" ContentType="application/vnd.ms-office.chartcolorstyle+xml"/>
  <Override PartName="/ppt/charts/chartEx7.xml" ContentType="application/vnd.ms-office.chartex+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0" r:id="rId1"/>
  </p:sldMasterIdLst>
  <p:notesMasterIdLst>
    <p:notesMasterId r:id="rId20"/>
  </p:notesMasterIdLst>
  <p:handoutMasterIdLst>
    <p:handoutMasterId r:id="rId21"/>
  </p:handoutMasterIdLst>
  <p:sldIdLst>
    <p:sldId id="398" r:id="rId2"/>
    <p:sldId id="504" r:id="rId3"/>
    <p:sldId id="505" r:id="rId4"/>
    <p:sldId id="389" r:id="rId5"/>
    <p:sldId id="506" r:id="rId6"/>
    <p:sldId id="507" r:id="rId7"/>
    <p:sldId id="521" r:id="rId8"/>
    <p:sldId id="522" r:id="rId9"/>
    <p:sldId id="523" r:id="rId10"/>
    <p:sldId id="509" r:id="rId11"/>
    <p:sldId id="510" r:id="rId12"/>
    <p:sldId id="520" r:id="rId13"/>
    <p:sldId id="524" r:id="rId14"/>
    <p:sldId id="525" r:id="rId15"/>
    <p:sldId id="526" r:id="rId16"/>
    <p:sldId id="527" r:id="rId17"/>
    <p:sldId id="528" r:id="rId18"/>
    <p:sldId id="412"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439" autoAdjust="0"/>
    <p:restoredTop sz="66785" autoAdjust="0"/>
  </p:normalViewPr>
  <p:slideViewPr>
    <p:cSldViewPr>
      <p:cViewPr>
        <p:scale>
          <a:sx n="75" d="100"/>
          <a:sy n="75" d="100"/>
        </p:scale>
        <p:origin x="1085" y="43"/>
      </p:cViewPr>
      <p:guideLst>
        <p:guide orient="horz" pos="2160"/>
        <p:guide pos="2880"/>
      </p:guideLst>
    </p:cSldViewPr>
  </p:slideViewPr>
  <p:outlineViewPr>
    <p:cViewPr>
      <p:scale>
        <a:sx n="33" d="100"/>
        <a:sy n="33" d="100"/>
      </p:scale>
      <p:origin x="54" y="28296"/>
    </p:cViewPr>
  </p:outlineViewPr>
  <p:notesTextViewPr>
    <p:cViewPr>
      <p:scale>
        <a:sx n="100" d="100"/>
        <a:sy n="100" d="100"/>
      </p:scale>
      <p:origin x="0" y="0"/>
    </p:cViewPr>
  </p:notesTextViewPr>
  <p:sorterViewPr>
    <p:cViewPr>
      <p:scale>
        <a:sx n="66" d="100"/>
        <a:sy n="66" d="100"/>
      </p:scale>
      <p:origin x="0" y="18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CZMa\Box%20Sync\CSE514%20teaching\Fall%202022\Data%20exercises\Features%20of%20my%20lunch%20FA22_edited.csv"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Users\CZMa\Box%20Sync\CSE514%20teaching\Fall%202022\Data%20exercises\Features%20of%20my%20lunch%20FA22_edited.csv"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Users\CZMa\Box%20Sync\CSE514%20teaching\Fall%202022\Data%20exercises\Features%20of%20my%20lunch%20FA22_edited.csv"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Users\CZMa\Box%20Sync\CSE514%20teaching\Fall%202022\Data%20exercises\Features%20of%20my%20lunch%20FA22_edited.csv"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Users\CZMa\Box%20Sync\CSE514%20teaching\Fall%202022\Data%20exercises\Features%20of%20my%20lunch%20FA22_edited.csv"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Users\CZMa\Box%20Sync\CSE514%20teaching\Fall%202022\Data%20exercises\Features%20of%20my%20lunch%20FA22_edited.csv"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Users\CZMa\Box%20Sync\CSE514%20teaching\Fall%202022\Data%20exercises\Features%20of%20my%20lunch%20FA22_edited.csv" TargetMode="External"/></Relationships>
</file>

<file path=ppt/charts/_rels/chartEx7.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Users\CZMa\Box%20Sync\CSE514%20teaching\Fall%202022\Data%20exercises\Features%20of%20my%20lunch%20FA22_edited.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Temperature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barChart>
        <c:barDir val="bar"/>
        <c:grouping val="stacked"/>
        <c:varyColors val="0"/>
        <c:ser>
          <c:idx val="0"/>
          <c:order val="0"/>
          <c:spPr>
            <a:solidFill>
              <a:schemeClr val="accent1"/>
            </a:solidFill>
            <a:ln>
              <a:noFill/>
            </a:ln>
            <a:effectLst/>
          </c:spPr>
          <c:invertIfNegative val="0"/>
          <c:cat>
            <c:strRef>
              <c:f>Sheet2!$R$2:$R$3</c:f>
              <c:strCache>
                <c:ptCount val="2"/>
                <c:pt idx="0">
                  <c:v>hot</c:v>
                </c:pt>
                <c:pt idx="1">
                  <c:v>cold</c:v>
                </c:pt>
              </c:strCache>
            </c:strRef>
          </c:cat>
          <c:val>
            <c:numRef>
              <c:f>Sheet2!$S$2:$S$3</c:f>
              <c:numCache>
                <c:formatCode>General</c:formatCode>
                <c:ptCount val="2"/>
                <c:pt idx="0">
                  <c:v>14</c:v>
                </c:pt>
                <c:pt idx="1">
                  <c:v>2</c:v>
                </c:pt>
              </c:numCache>
            </c:numRef>
          </c:val>
          <c:extLst>
            <c:ext xmlns:c16="http://schemas.microsoft.com/office/drawing/2014/chart" uri="{C3380CC4-5D6E-409C-BE32-E72D297353CC}">
              <c16:uniqueId val="{00000000-4080-E144-847C-27B2A3ECA932}"/>
            </c:ext>
          </c:extLst>
        </c:ser>
        <c:dLbls>
          <c:showLegendKey val="0"/>
          <c:showVal val="0"/>
          <c:showCatName val="0"/>
          <c:showSerName val="0"/>
          <c:showPercent val="0"/>
          <c:showBubbleSize val="0"/>
        </c:dLbls>
        <c:gapWidth val="150"/>
        <c:overlap val="100"/>
        <c:axId val="656575871"/>
        <c:axId val="656918591"/>
      </c:barChart>
      <c:catAx>
        <c:axId val="6565758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656918591"/>
        <c:crosses val="autoZero"/>
        <c:auto val="1"/>
        <c:lblAlgn val="ctr"/>
        <c:lblOffset val="100"/>
        <c:noMultiLvlLbl val="0"/>
      </c:catAx>
      <c:valAx>
        <c:axId val="65691859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656575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Sheet2!$J$1:$J$16</cx:f>
        <cx:lvl ptCount="16" formatCode="0.00">
          <cx:pt idx="0">4</cx:pt>
          <cx:pt idx="1">3</cx:pt>
          <cx:pt idx="2">9</cx:pt>
          <cx:pt idx="3">5</cx:pt>
          <cx:pt idx="4">6</cx:pt>
          <cx:pt idx="5">5</cx:pt>
          <cx:pt idx="6">5</cx:pt>
          <cx:pt idx="7">3</cx:pt>
          <cx:pt idx="8">4</cx:pt>
          <cx:pt idx="9">3</cx:pt>
          <cx:pt idx="10">3</cx:pt>
          <cx:pt idx="11">3</cx:pt>
          <cx:pt idx="12">5</cx:pt>
          <cx:pt idx="13">8</cx:pt>
          <cx:pt idx="14">6</cx:pt>
          <cx:pt idx="15">3</cx:pt>
        </cx:lvl>
      </cx:numDim>
    </cx:data>
  </cx:chartData>
  <cx:chart>
    <cx:title pos="t" align="ctr" overlay="0">
      <cx:tx>
        <cx:txData>
          <cx:v># ingredients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 ingredients</a:t>
          </a:r>
        </a:p>
      </cx:txPr>
    </cx:title>
    <cx:plotArea>
      <cx:plotAreaRegion>
        <cx:series layoutId="clusteredColumn" uniqueId="{C2F24F33-E1A2-2A4C-BCB9-F06F914B4306}">
          <cx:dataId val="0"/>
          <cx:layoutPr>
            <cx:binning intervalClosed="r">
              <cx:binSize val="2"/>
            </cx:binning>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Sheet2!$B$1:$B$16</cx:f>
        <cx:lvl ptCount="16" formatCode="&quot;$&quot;#,##0.00_);[Red]\(&quot;$&quot;#,##0.00\)">
          <cx:pt idx="0">5</cx:pt>
          <cx:pt idx="1">7.0199999999999996</cx:pt>
          <cx:pt idx="2">9.9900000000000002</cx:pt>
          <cx:pt idx="3">8.5099999999999998</cx:pt>
          <cx:pt idx="4">6.2999999999999998</cx:pt>
          <cx:pt idx="5">6.5</cx:pt>
          <cx:pt idx="6">22</cx:pt>
          <cx:pt idx="7">5</cx:pt>
          <cx:pt idx="8">6.7999999999999998</cx:pt>
          <cx:pt idx="9">13</cx:pt>
          <cx:pt idx="10">19.5</cx:pt>
          <cx:pt idx="11">5</cx:pt>
          <cx:pt idx="12">5</cx:pt>
          <cx:pt idx="13">15</cx:pt>
          <cx:pt idx="14">5</cx:pt>
          <cx:pt idx="15">9</cx:pt>
        </cx:lvl>
      </cx:numDim>
    </cx:data>
  </cx:chartData>
  <cx:chart>
    <cx:title pos="t" align="ctr" overlay="0">
      <cx:tx>
        <cx:txData>
          <cx:v>Cost ($)</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Cost ($)</a:t>
          </a:r>
        </a:p>
      </cx:txPr>
    </cx:title>
    <cx:plotArea>
      <cx:plotAreaRegion>
        <cx:series layoutId="clusteredColumn" uniqueId="{9F2AA220-5E0F-0345-9912-A20C3C01AB21}">
          <cx:dataPt idx="0"/>
          <cx:dataId val="0"/>
          <cx:layoutPr>
            <cx:binning intervalClosed="r">
              <cx:binSize val="2"/>
            </cx:binning>
          </cx:layoutPr>
        </cx:series>
      </cx:plotAreaRegion>
      <cx:axis id="0">
        <cx:catScaling gapWidth="0"/>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Sheet2!$F$1:$F$16</cx:f>
        <cx:lvl ptCount="16" formatCode="General">
          <cx:pt idx="0">300</cx:pt>
          <cx:pt idx="1">300</cx:pt>
          <cx:pt idx="2">500</cx:pt>
          <cx:pt idx="3">210</cx:pt>
          <cx:pt idx="4">381</cx:pt>
          <cx:pt idx="5">350</cx:pt>
          <cx:pt idx="6">400</cx:pt>
          <cx:pt idx="7">300</cx:pt>
          <cx:pt idx="8">320</cx:pt>
          <cx:pt idx="9">350</cx:pt>
          <cx:pt idx="10">500</cx:pt>
          <cx:pt idx="11">300</cx:pt>
          <cx:pt idx="12">500</cx:pt>
          <cx:pt idx="13">800</cx:pt>
          <cx:pt idx="14">300</cx:pt>
          <cx:pt idx="15">500</cx:pt>
        </cx:lvl>
      </cx:numDim>
    </cx:data>
  </cx:chartData>
  <cx:chart>
    <cx:title pos="t" align="ctr" overlay="0">
      <cx:tx>
        <cx:txData>
          <cx:v>Weight (grams)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Weight (grams)</a:t>
          </a:r>
        </a:p>
      </cx:txPr>
    </cx:title>
    <cx:plotArea>
      <cx:plotAreaRegion>
        <cx:series layoutId="clusteredColumn" uniqueId="{19D150B3-1163-9248-A46B-E840B31189AA}">
          <cx:dataId val="0"/>
          <cx:layoutPr>
            <cx:binning intervalClosed="r">
              <cx:binSize val="50"/>
            </cx:binning>
          </cx:layoutPr>
        </cx:series>
      </cx:plotAreaRegion>
      <cx:axis id="0">
        <cx:catScaling gapWidth="0"/>
        <cx:tickLabels/>
      </cx:axis>
      <cx:axis id="1">
        <cx:valScaling/>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Sheet3!$B$1:$B$6</cx:f>
        <cx:lvl ptCount="6" formatCode="&quot;$&quot;#,##0.00_);[Red]\(&quot;$&quot;#,##0.00\)">
          <cx:pt idx="0">7.5</cx:pt>
          <cx:pt idx="1">4</cx:pt>
          <cx:pt idx="2">17</cx:pt>
          <cx:pt idx="3">7.2000000000000002</cx:pt>
          <cx:pt idx="4">10</cx:pt>
          <cx:pt idx="5">7</cx:pt>
        </cx:lvl>
      </cx:numDim>
    </cx:data>
  </cx:chartData>
  <cx:chart>
    <cx:title pos="t" align="ctr" overlay="0">
      <cx:tx>
        <cx:txData>
          <cx:v>Cost ($)</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Cost ($)</a:t>
          </a:r>
        </a:p>
      </cx:txPr>
    </cx:title>
    <cx:plotArea>
      <cx:plotAreaRegion>
        <cx:series layoutId="clusteredColumn" uniqueId="{C8FBE8AE-92D0-B243-906F-C101F6A9D99B}">
          <cx:dataId val="0"/>
          <cx:layoutPr>
            <cx:binning intervalClosed="r">
              <cx:binSize val="2"/>
            </cx:binning>
          </cx:layoutPr>
        </cx:series>
      </cx:plotAreaRegion>
      <cx:axis id="0">
        <cx:catScaling gapWidth="0"/>
        <cx:tickLabels/>
      </cx:axis>
      <cx:axis id="1">
        <cx:valScaling/>
        <cx:majorGridlines/>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Sheet3!$F$1:$F$7</cx:f>
        <cx:lvl ptCount="7" formatCode="General">
          <cx:pt idx="0">400</cx:pt>
          <cx:pt idx="1">300</cx:pt>
          <cx:pt idx="2">500</cx:pt>
          <cx:pt idx="3">600</cx:pt>
          <cx:pt idx="4">280</cx:pt>
          <cx:pt idx="5">450</cx:pt>
        </cx:lvl>
      </cx:numDim>
    </cx:data>
  </cx:chartData>
  <cx:chart>
    <cx:title pos="t" align="ctr" overlay="0">
      <cx:tx>
        <cx:txData>
          <cx:v>Weight (grams)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Weight (grams)</a:t>
          </a:r>
        </a:p>
      </cx:txPr>
    </cx:title>
    <cx:plotArea>
      <cx:plotAreaRegion>
        <cx:series layoutId="clusteredColumn" uniqueId="{CE17E0EA-0EAB-5A41-864E-BA328C278747}">
          <cx:dataId val="0"/>
          <cx:layoutPr>
            <cx:binning intervalClosed="r">
              <cx:binSize val="50"/>
            </cx:binning>
          </cx:layoutPr>
        </cx:series>
      </cx:plotAreaRegion>
      <cx:axis id="0">
        <cx:catScaling gapWidth="0"/>
        <cx:tickLabels/>
      </cx:axis>
      <cx:axis id="1">
        <cx:valScaling/>
        <cx:majorGridlines/>
        <cx:tickLabels/>
      </cx:axis>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Sheet2!$F$1:$F$16</cx:f>
        <cx:lvl ptCount="16" formatCode="General">
          <cx:pt idx="0">300</cx:pt>
          <cx:pt idx="1">300</cx:pt>
          <cx:pt idx="2">500</cx:pt>
          <cx:pt idx="3">210</cx:pt>
          <cx:pt idx="4">381</cx:pt>
          <cx:pt idx="5">350</cx:pt>
          <cx:pt idx="6">400</cx:pt>
          <cx:pt idx="7">300</cx:pt>
          <cx:pt idx="8">320</cx:pt>
          <cx:pt idx="9">350</cx:pt>
          <cx:pt idx="10">500</cx:pt>
          <cx:pt idx="11">300</cx:pt>
          <cx:pt idx="12">500</cx:pt>
          <cx:pt idx="13">800</cx:pt>
          <cx:pt idx="14">300</cx:pt>
          <cx:pt idx="15">500</cx:pt>
        </cx:lvl>
      </cx:numDim>
    </cx:data>
  </cx:chartData>
  <cx:chart>
    <cx:title pos="t" align="ctr" overlay="0">
      <cx:tx>
        <cx:txData>
          <cx:v>Weight (grams)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Weight (grams)</a:t>
          </a:r>
        </a:p>
      </cx:txPr>
    </cx:title>
    <cx:plotArea>
      <cx:plotAreaRegion>
        <cx:series layoutId="clusteredColumn" uniqueId="{19D150B3-1163-9248-A46B-E840B31189AA}">
          <cx:dataId val="0"/>
          <cx:layoutPr>
            <cx:binning intervalClosed="r">
              <cx:binSize val="50"/>
            </cx:binning>
          </cx:layoutPr>
        </cx:series>
      </cx:plotAreaRegion>
      <cx:axis id="0">
        <cx:catScaling gapWidth="0"/>
        <cx:tickLabels/>
      </cx:axis>
      <cx:axis id="1">
        <cx:valScaling/>
        <cx:majorGridlines/>
        <cx:tickLabels/>
      </cx:axis>
    </cx:plotArea>
  </cx:chart>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Sheet2!$B$1:$B$16</cx:f>
        <cx:lvl ptCount="16" formatCode="&quot;$&quot;#,##0.00_);[Red]\(&quot;$&quot;#,##0.00\)">
          <cx:pt idx="0">5</cx:pt>
          <cx:pt idx="1">7.0199999999999996</cx:pt>
          <cx:pt idx="2">9.9900000000000002</cx:pt>
          <cx:pt idx="3">8.5099999999999998</cx:pt>
          <cx:pt idx="4">6.2999999999999998</cx:pt>
          <cx:pt idx="5">6.5</cx:pt>
          <cx:pt idx="6">22</cx:pt>
          <cx:pt idx="7">5</cx:pt>
          <cx:pt idx="8">6.7999999999999998</cx:pt>
          <cx:pt idx="9">13</cx:pt>
          <cx:pt idx="10">19.5</cx:pt>
          <cx:pt idx="11">5</cx:pt>
          <cx:pt idx="12">5</cx:pt>
          <cx:pt idx="13">15</cx:pt>
          <cx:pt idx="14">5</cx:pt>
          <cx:pt idx="15">9</cx:pt>
        </cx:lvl>
      </cx:numDim>
    </cx:data>
  </cx:chartData>
  <cx:chart>
    <cx:title pos="t" align="ctr" overlay="0">
      <cx:tx>
        <cx:txData>
          <cx:v>Cost ($)</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Cost ($)</a:t>
          </a:r>
        </a:p>
      </cx:txPr>
    </cx:title>
    <cx:plotArea>
      <cx:plotAreaRegion>
        <cx:series layoutId="clusteredColumn" uniqueId="{9F2AA220-5E0F-0345-9912-A20C3C01AB21}">
          <cx:dataPt idx="0"/>
          <cx:dataId val="0"/>
          <cx:layoutPr>
            <cx:binning intervalClosed="r">
              <cx:binSize val="2"/>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7C8B75-CCD2-9F4D-9688-85132098356B}"/>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latin typeface="Garamond" pitchFamily="18" charset="0"/>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E7DE25C1-0CE2-594B-9128-B94BAF623458}"/>
              </a:ext>
            </a:extLst>
          </p:cNvPr>
          <p:cNvSpPr>
            <a:spLocks noGrp="1"/>
          </p:cNvSpPr>
          <p:nvPr>
            <p:ph type="dt" sz="quarter"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fld id="{74A71EE9-8C53-694D-BE3F-45232A7BF4DF}" type="datetimeFigureOut">
              <a:rPr lang="en-US" altLang="en-US"/>
              <a:pPr>
                <a:defRPr/>
              </a:pPr>
              <a:t>11/28/2022</a:t>
            </a:fld>
            <a:endParaRPr lang="en-US" altLang="en-US"/>
          </a:p>
        </p:txBody>
      </p:sp>
      <p:sp>
        <p:nvSpPr>
          <p:cNvPr id="4" name="Footer Placeholder 3">
            <a:extLst>
              <a:ext uri="{FF2B5EF4-FFF2-40B4-BE49-F238E27FC236}">
                <a16:creationId xmlns:a16="http://schemas.microsoft.com/office/drawing/2014/main" id="{6E6F9178-EA90-3D45-A577-309C3B0B71E2}"/>
              </a:ext>
            </a:extLst>
          </p:cNvPr>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1" hangingPunct="1">
              <a:defRPr sz="1200">
                <a:latin typeface="Garamond" pitchFamily="18" charset="0"/>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41CBC0F1-D0B5-BD4F-9541-FD2951099C77}"/>
              </a:ext>
            </a:extLst>
          </p:cNvPr>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fld id="{50BED6C6-9250-9841-9029-2153B1568A19}"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EB22C1FD-5512-2548-9E05-C5D38EF79B58}"/>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91139" name="Rectangle 3">
            <a:extLst>
              <a:ext uri="{FF2B5EF4-FFF2-40B4-BE49-F238E27FC236}">
                <a16:creationId xmlns:a16="http://schemas.microsoft.com/office/drawing/2014/main" id="{512DD8A3-76AE-144D-8186-B034E29F4A43}"/>
              </a:ext>
            </a:extLst>
          </p:cNvPr>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CE800154-8D5F-FD4A-B160-DF043F041985}"/>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1" name="Rectangle 5">
            <a:extLst>
              <a:ext uri="{FF2B5EF4-FFF2-40B4-BE49-F238E27FC236}">
                <a16:creationId xmlns:a16="http://schemas.microsoft.com/office/drawing/2014/main" id="{658A8A09-FFB0-4846-8302-172A645D0E98}"/>
              </a:ext>
            </a:extLst>
          </p:cNvPr>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1142" name="Rectangle 6">
            <a:extLst>
              <a:ext uri="{FF2B5EF4-FFF2-40B4-BE49-F238E27FC236}">
                <a16:creationId xmlns:a16="http://schemas.microsoft.com/office/drawing/2014/main" id="{0FB43148-8F75-654E-8614-9AD3ED19E69F}"/>
              </a:ext>
            </a:extLst>
          </p:cNvPr>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91143" name="Rectangle 7">
            <a:extLst>
              <a:ext uri="{FF2B5EF4-FFF2-40B4-BE49-F238E27FC236}">
                <a16:creationId xmlns:a16="http://schemas.microsoft.com/office/drawing/2014/main" id="{3A301FD2-0028-BD46-878C-EE7AC00759BA}"/>
              </a:ext>
            </a:extLst>
          </p:cNvPr>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panose="020B0604020202020204" pitchFamily="34" charset="0"/>
              </a:defRPr>
            </a:lvl1pPr>
          </a:lstStyle>
          <a:p>
            <a:fld id="{6F0E4AEF-94AF-604D-86EF-BEA9B6AC343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7FE61810-0518-2947-8526-DB92F3A8CF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fld id="{AC6BED5B-A5EE-BB41-B9F7-47D2211BE77E}" type="slidenum">
              <a:rPr lang="en-US" altLang="en-US"/>
              <a:pPr fontAlgn="base">
                <a:spcBef>
                  <a:spcPct val="0"/>
                </a:spcBef>
                <a:spcAft>
                  <a:spcPct val="0"/>
                </a:spcAft>
              </a:pPr>
              <a:t>1</a:t>
            </a:fld>
            <a:endParaRPr lang="en-US" altLang="en-US"/>
          </a:p>
        </p:txBody>
      </p:sp>
      <p:sp>
        <p:nvSpPr>
          <p:cNvPr id="6146" name="Rectangle 2">
            <a:extLst>
              <a:ext uri="{FF2B5EF4-FFF2-40B4-BE49-F238E27FC236}">
                <a16:creationId xmlns:a16="http://schemas.microsoft.com/office/drawing/2014/main" id="{9551E5CA-555C-C241-8BC6-9F76908A24F4}"/>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BE093985-095A-F343-AA20-2D90A34E53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913665F5-4241-6E4F-8EA5-F54EDBBB13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31863">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31863">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31863">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31863">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816A958-9B64-7547-A167-BDE567CB78C7}" type="slidenum">
              <a:rPr lang="en-US" altLang="en-US">
                <a:latin typeface="Times New Roman" panose="02020603050405020304" pitchFamily="18" charset="0"/>
              </a:rPr>
              <a:pPr>
                <a:spcBef>
                  <a:spcPct val="0"/>
                </a:spcBef>
              </a:pPr>
              <a:t>4</a:t>
            </a:fld>
            <a:endParaRPr lang="en-US" altLang="en-US">
              <a:latin typeface="Times New Roman" panose="02020603050405020304" pitchFamily="18" charset="0"/>
            </a:endParaRPr>
          </a:p>
        </p:txBody>
      </p:sp>
      <p:sp>
        <p:nvSpPr>
          <p:cNvPr id="20483" name="Rectangle 2">
            <a:extLst>
              <a:ext uri="{FF2B5EF4-FFF2-40B4-BE49-F238E27FC236}">
                <a16:creationId xmlns:a16="http://schemas.microsoft.com/office/drawing/2014/main" id="{7CEFBA8F-1439-6944-8780-FD3EFD1E8650}"/>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F7E05FB2-7A46-064B-9AF9-A3C62ABF31F2}"/>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0E4AEF-94AF-604D-86EF-BEA9B6AC343B}" type="slidenum">
              <a:rPr lang="en-US" altLang="en-US" smtClean="0"/>
              <a:pPr/>
              <a:t>6</a:t>
            </a:fld>
            <a:endParaRPr lang="en-US" altLang="en-US"/>
          </a:p>
        </p:txBody>
      </p:sp>
    </p:spTree>
    <p:extLst>
      <p:ext uri="{BB962C8B-B14F-4D97-AF65-F5344CB8AC3E}">
        <p14:creationId xmlns:p14="http://schemas.microsoft.com/office/powerpoint/2010/main" val="16896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0E4AEF-94AF-604D-86EF-BEA9B6AC343B}" type="slidenum">
              <a:rPr lang="en-US" altLang="en-US" smtClean="0"/>
              <a:pPr/>
              <a:t>7</a:t>
            </a:fld>
            <a:endParaRPr lang="en-US" altLang="en-US"/>
          </a:p>
        </p:txBody>
      </p:sp>
    </p:spTree>
    <p:extLst>
      <p:ext uri="{BB962C8B-B14F-4D97-AF65-F5344CB8AC3E}">
        <p14:creationId xmlns:p14="http://schemas.microsoft.com/office/powerpoint/2010/main" val="3376969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Easily</a:t>
            </a:r>
            <a:r>
              <a:rPr lang="ko-KR" altLang="en-US" dirty="0"/>
              <a:t> </a:t>
            </a:r>
            <a:r>
              <a:rPr lang="en-US" altLang="ko-KR" dirty="0"/>
              <a:t>understood by humans, </a:t>
            </a:r>
            <a:r>
              <a:rPr lang="ko-KR" altLang="en-US" dirty="0"/>
              <a:t>문제 </a:t>
            </a:r>
            <a:r>
              <a:rPr lang="en-US" altLang="ko-KR" dirty="0"/>
              <a:t>suggest an object measure =&gt; low dimensionality </a:t>
            </a:r>
            <a:r>
              <a:rPr lang="ko-KR" altLang="en-US" dirty="0"/>
              <a:t>일수록 사람이 인지하기 쉽다</a:t>
            </a:r>
            <a:endParaRPr lang="en-US" altLang="ko-KR" dirty="0"/>
          </a:p>
          <a:p>
            <a:r>
              <a:rPr lang="en-US" altLang="ko-KR" dirty="0"/>
              <a:t>Valid on new data with some degree of certainty, </a:t>
            </a:r>
            <a:r>
              <a:rPr lang="ko-KR" altLang="en-US" dirty="0"/>
              <a:t>문제 </a:t>
            </a:r>
            <a:r>
              <a:rPr lang="en-US" altLang="ko-KR" dirty="0"/>
              <a:t>suggest an objective measure =&gt; accuracy on testing data</a:t>
            </a:r>
          </a:p>
          <a:p>
            <a:r>
              <a:rPr lang="en-US" altLang="ko-KR" dirty="0"/>
              <a:t>Potentially useful: </a:t>
            </a:r>
            <a:r>
              <a:rPr lang="ko-KR" altLang="en-US" dirty="0"/>
              <a:t>문제 </a:t>
            </a:r>
            <a:r>
              <a:rPr lang="en-US" altLang="ko-KR" dirty="0"/>
              <a:t>suggest</a:t>
            </a:r>
            <a:r>
              <a:rPr lang="ko-KR" altLang="en-US" dirty="0"/>
              <a:t> </a:t>
            </a:r>
            <a:r>
              <a:rPr lang="en-US" altLang="ko-KR" dirty="0"/>
              <a:t>an object measure =&gt; difference</a:t>
            </a:r>
            <a:r>
              <a:rPr lang="ko-KR" altLang="en-US" dirty="0"/>
              <a:t> </a:t>
            </a:r>
            <a:r>
              <a:rPr lang="en-US" altLang="ko-KR" dirty="0"/>
              <a:t>in profit gained by using new insight</a:t>
            </a:r>
            <a:endParaRPr lang="ko-KR" altLang="en-US" dirty="0"/>
          </a:p>
        </p:txBody>
      </p:sp>
      <p:sp>
        <p:nvSpPr>
          <p:cNvPr id="4" name="슬라이드 번호 개체 틀 3"/>
          <p:cNvSpPr>
            <a:spLocks noGrp="1"/>
          </p:cNvSpPr>
          <p:nvPr>
            <p:ph type="sldNum" sz="quarter" idx="5"/>
          </p:nvPr>
        </p:nvSpPr>
        <p:spPr/>
        <p:txBody>
          <a:bodyPr/>
          <a:lstStyle/>
          <a:p>
            <a:fld id="{6F0E4AEF-94AF-604D-86EF-BEA9B6AC343B}" type="slidenum">
              <a:rPr lang="en-US" altLang="en-US" smtClean="0"/>
              <a:pPr/>
              <a:t>11</a:t>
            </a:fld>
            <a:endParaRPr lang="en-US" altLang="en-US"/>
          </a:p>
        </p:txBody>
      </p:sp>
    </p:spTree>
    <p:extLst>
      <p:ext uri="{BB962C8B-B14F-4D97-AF65-F5344CB8AC3E}">
        <p14:creationId xmlns:p14="http://schemas.microsoft.com/office/powerpoint/2010/main" val="2361160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0E4AEF-94AF-604D-86EF-BEA9B6AC343B}" type="slidenum">
              <a:rPr lang="en-US" altLang="en-US" smtClean="0"/>
              <a:pPr/>
              <a:t>18</a:t>
            </a:fld>
            <a:endParaRPr lang="en-US" altLang="en-US"/>
          </a:p>
        </p:txBody>
      </p:sp>
    </p:spTree>
    <p:extLst>
      <p:ext uri="{BB962C8B-B14F-4D97-AF65-F5344CB8AC3E}">
        <p14:creationId xmlns:p14="http://schemas.microsoft.com/office/powerpoint/2010/main" val="2098052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6553-DA58-3E4D-8679-EBC271FDFC7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4673819-C3E8-864B-B3DF-B903D52E9E5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09FB508-0854-D040-9408-F52453AA5E3C}"/>
              </a:ext>
            </a:extLst>
          </p:cNvPr>
          <p:cNvSpPr>
            <a:spLocks noGrp="1"/>
          </p:cNvSpPr>
          <p:nvPr>
            <p:ph type="dt" sz="half" idx="10"/>
          </p:nvPr>
        </p:nvSpPr>
        <p:spPr/>
        <p:txBody>
          <a:bodyPr/>
          <a:lstStyle/>
          <a:p>
            <a:pPr>
              <a:defRPr/>
            </a:pPr>
            <a:r>
              <a:rPr lang="en-US" altLang="en-US"/>
              <a:t>Cynthia Ma</a:t>
            </a:r>
            <a:endParaRPr lang="en-GB" altLang="en-US"/>
          </a:p>
        </p:txBody>
      </p:sp>
      <p:sp>
        <p:nvSpPr>
          <p:cNvPr id="5" name="Footer Placeholder 4">
            <a:extLst>
              <a:ext uri="{FF2B5EF4-FFF2-40B4-BE49-F238E27FC236}">
                <a16:creationId xmlns:a16="http://schemas.microsoft.com/office/drawing/2014/main" id="{5457C2EC-B986-E245-81F0-5F6BDC0EB5EF}"/>
              </a:ext>
            </a:extLst>
          </p:cNvPr>
          <p:cNvSpPr>
            <a:spLocks noGrp="1"/>
          </p:cNvSpPr>
          <p:nvPr>
            <p:ph type="ftr" sz="quarter" idx="11"/>
          </p:nvPr>
        </p:nvSpPr>
        <p:spPr/>
        <p:txBody>
          <a:bodyPr/>
          <a:lstStyle/>
          <a:p>
            <a:pPr>
              <a:defRPr/>
            </a:pPr>
            <a:r>
              <a:rPr lang="en-GB" altLang="en-US"/>
              <a:t>Weixiong Zhang</a:t>
            </a:r>
          </a:p>
        </p:txBody>
      </p:sp>
      <p:sp>
        <p:nvSpPr>
          <p:cNvPr id="6" name="Slide Number Placeholder 5">
            <a:extLst>
              <a:ext uri="{FF2B5EF4-FFF2-40B4-BE49-F238E27FC236}">
                <a16:creationId xmlns:a16="http://schemas.microsoft.com/office/drawing/2014/main" id="{AE3C1126-6475-5946-A7ED-8B6F7B7BD4B2}"/>
              </a:ext>
            </a:extLst>
          </p:cNvPr>
          <p:cNvSpPr>
            <a:spLocks noGrp="1"/>
          </p:cNvSpPr>
          <p:nvPr>
            <p:ph type="sldNum" sz="quarter" idx="12"/>
          </p:nvPr>
        </p:nvSpPr>
        <p:spPr/>
        <p:txBody>
          <a:bodyPr/>
          <a:lstStyle/>
          <a:p>
            <a:fld id="{BD24A2C6-6363-9941-B187-056A2EAE433A}" type="slidenum">
              <a:rPr lang="en-GB" altLang="en-US" smtClean="0"/>
              <a:pPr/>
              <a:t>‹#›</a:t>
            </a:fld>
            <a:endParaRPr lang="en-GB" altLang="en-US"/>
          </a:p>
        </p:txBody>
      </p:sp>
      <p:graphicFrame>
        <p:nvGraphicFramePr>
          <p:cNvPr id="7" name="Object 10">
            <a:extLst>
              <a:ext uri="{FF2B5EF4-FFF2-40B4-BE49-F238E27FC236}">
                <a16:creationId xmlns:a16="http://schemas.microsoft.com/office/drawing/2014/main" id="{923946F1-4CE8-B344-A997-4A6B81043CDA}"/>
              </a:ext>
            </a:extLst>
          </p:cNvPr>
          <p:cNvGraphicFramePr>
            <a:graphicFrameLocks/>
          </p:cNvGraphicFramePr>
          <p:nvPr userDrawn="1"/>
        </p:nvGraphicFramePr>
        <p:xfrm>
          <a:off x="3886200" y="6629400"/>
          <a:ext cx="1371600" cy="228600"/>
        </p:xfrm>
        <a:graphic>
          <a:graphicData uri="http://schemas.openxmlformats.org/presentationml/2006/ole">
            <mc:AlternateContent xmlns:mc="http://schemas.openxmlformats.org/markup-compatibility/2006">
              <mc:Choice xmlns:v="urn:schemas-microsoft-com:vml" Requires="v">
                <p:oleObj r:id="rId2" imgW="2076450" imgH="565150" progId="">
                  <p:embed/>
                </p:oleObj>
              </mc:Choice>
              <mc:Fallback>
                <p:oleObj r:id="rId2" imgW="2076450" imgH="565150" progId="">
                  <p:embed/>
                  <p:pic>
                    <p:nvPicPr>
                      <p:cNvPr id="4" name="Object 10">
                        <a:extLst>
                          <a:ext uri="{FF2B5EF4-FFF2-40B4-BE49-F238E27FC236}">
                            <a16:creationId xmlns:a16="http://schemas.microsoft.com/office/drawing/2014/main" id="{25D6387D-4BAC-2F4C-B059-1DC1EA870ED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6629400"/>
                        <a:ext cx="1371600" cy="228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260228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95AE-BC61-C648-B580-5FEDABF8A9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58CBFE-C5F3-0640-80BA-C5720AC2F4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54015-0A6C-8349-A6B0-C1B8D064DF9C}"/>
              </a:ext>
            </a:extLst>
          </p:cNvPr>
          <p:cNvSpPr>
            <a:spLocks noGrp="1"/>
          </p:cNvSpPr>
          <p:nvPr>
            <p:ph type="dt" sz="half" idx="10"/>
          </p:nvPr>
        </p:nvSpPr>
        <p:spPr/>
        <p:txBody>
          <a:bodyPr/>
          <a:lstStyle/>
          <a:p>
            <a:pPr>
              <a:defRPr/>
            </a:pPr>
            <a:r>
              <a:rPr lang="en-US" altLang="en-US"/>
              <a:t>Cynthia Ma</a:t>
            </a:r>
            <a:endParaRPr lang="en-GB" altLang="en-US"/>
          </a:p>
        </p:txBody>
      </p:sp>
      <p:sp>
        <p:nvSpPr>
          <p:cNvPr id="5" name="Footer Placeholder 4">
            <a:extLst>
              <a:ext uri="{FF2B5EF4-FFF2-40B4-BE49-F238E27FC236}">
                <a16:creationId xmlns:a16="http://schemas.microsoft.com/office/drawing/2014/main" id="{E449FA04-B52F-FE49-994D-C8E6FC98D459}"/>
              </a:ext>
            </a:extLst>
          </p:cNvPr>
          <p:cNvSpPr>
            <a:spLocks noGrp="1"/>
          </p:cNvSpPr>
          <p:nvPr>
            <p:ph type="ftr" sz="quarter" idx="11"/>
          </p:nvPr>
        </p:nvSpPr>
        <p:spPr/>
        <p:txBody>
          <a:bodyPr/>
          <a:lstStyle/>
          <a:p>
            <a:pPr>
              <a:defRPr/>
            </a:pPr>
            <a:r>
              <a:rPr lang="en-GB" altLang="en-US"/>
              <a:t>Weixiong Zhang</a:t>
            </a:r>
          </a:p>
        </p:txBody>
      </p:sp>
      <p:sp>
        <p:nvSpPr>
          <p:cNvPr id="6" name="Slide Number Placeholder 5">
            <a:extLst>
              <a:ext uri="{FF2B5EF4-FFF2-40B4-BE49-F238E27FC236}">
                <a16:creationId xmlns:a16="http://schemas.microsoft.com/office/drawing/2014/main" id="{4E4F9D8E-9F30-BC46-A0B5-4917D2CC3580}"/>
              </a:ext>
            </a:extLst>
          </p:cNvPr>
          <p:cNvSpPr>
            <a:spLocks noGrp="1"/>
          </p:cNvSpPr>
          <p:nvPr>
            <p:ph type="sldNum" sz="quarter" idx="12"/>
          </p:nvPr>
        </p:nvSpPr>
        <p:spPr/>
        <p:txBody>
          <a:bodyPr/>
          <a:lstStyle/>
          <a:p>
            <a:fld id="{026CD00E-798F-6B4F-8C7C-D5DEE8F2F0AD}" type="slidenum">
              <a:rPr lang="en-GB" altLang="en-US" smtClean="0"/>
              <a:pPr/>
              <a:t>‹#›</a:t>
            </a:fld>
            <a:endParaRPr lang="en-GB" altLang="en-US"/>
          </a:p>
        </p:txBody>
      </p:sp>
    </p:spTree>
    <p:extLst>
      <p:ext uri="{BB962C8B-B14F-4D97-AF65-F5344CB8AC3E}">
        <p14:creationId xmlns:p14="http://schemas.microsoft.com/office/powerpoint/2010/main" val="316346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FEB7B7-3499-B045-A8C6-D00BB0B8A92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99EBE5-44B6-2A4D-81A7-F4E13E1CB27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5E7FB-F2E2-D844-B6E5-B8DF28B9FB28}"/>
              </a:ext>
            </a:extLst>
          </p:cNvPr>
          <p:cNvSpPr>
            <a:spLocks noGrp="1"/>
          </p:cNvSpPr>
          <p:nvPr>
            <p:ph type="dt" sz="half" idx="10"/>
          </p:nvPr>
        </p:nvSpPr>
        <p:spPr/>
        <p:txBody>
          <a:bodyPr/>
          <a:lstStyle/>
          <a:p>
            <a:pPr>
              <a:defRPr/>
            </a:pPr>
            <a:r>
              <a:rPr lang="en-US" altLang="en-US"/>
              <a:t>Cynthia Ma</a:t>
            </a:r>
            <a:endParaRPr lang="en-GB" altLang="en-US"/>
          </a:p>
        </p:txBody>
      </p:sp>
      <p:sp>
        <p:nvSpPr>
          <p:cNvPr id="5" name="Footer Placeholder 4">
            <a:extLst>
              <a:ext uri="{FF2B5EF4-FFF2-40B4-BE49-F238E27FC236}">
                <a16:creationId xmlns:a16="http://schemas.microsoft.com/office/drawing/2014/main" id="{8A27D41E-88FE-0446-8896-58A10DE4D689}"/>
              </a:ext>
            </a:extLst>
          </p:cNvPr>
          <p:cNvSpPr>
            <a:spLocks noGrp="1"/>
          </p:cNvSpPr>
          <p:nvPr>
            <p:ph type="ftr" sz="quarter" idx="11"/>
          </p:nvPr>
        </p:nvSpPr>
        <p:spPr/>
        <p:txBody>
          <a:bodyPr/>
          <a:lstStyle/>
          <a:p>
            <a:pPr>
              <a:defRPr/>
            </a:pPr>
            <a:r>
              <a:rPr lang="en-GB" altLang="en-US"/>
              <a:t>Weixiong Zhang</a:t>
            </a:r>
          </a:p>
        </p:txBody>
      </p:sp>
      <p:sp>
        <p:nvSpPr>
          <p:cNvPr id="6" name="Slide Number Placeholder 5">
            <a:extLst>
              <a:ext uri="{FF2B5EF4-FFF2-40B4-BE49-F238E27FC236}">
                <a16:creationId xmlns:a16="http://schemas.microsoft.com/office/drawing/2014/main" id="{494DE280-7BB3-C349-8110-05E33A8D40B4}"/>
              </a:ext>
            </a:extLst>
          </p:cNvPr>
          <p:cNvSpPr>
            <a:spLocks noGrp="1"/>
          </p:cNvSpPr>
          <p:nvPr>
            <p:ph type="sldNum" sz="quarter" idx="12"/>
          </p:nvPr>
        </p:nvSpPr>
        <p:spPr/>
        <p:txBody>
          <a:bodyPr/>
          <a:lstStyle/>
          <a:p>
            <a:fld id="{5126A662-97BA-224B-8B3D-AEF1F1CF2990}" type="slidenum">
              <a:rPr lang="en-GB" altLang="en-US" smtClean="0"/>
              <a:pPr/>
              <a:t>‹#›</a:t>
            </a:fld>
            <a:endParaRPr lang="en-GB" altLang="en-US"/>
          </a:p>
        </p:txBody>
      </p:sp>
    </p:spTree>
    <p:extLst>
      <p:ext uri="{BB962C8B-B14F-4D97-AF65-F5344CB8AC3E}">
        <p14:creationId xmlns:p14="http://schemas.microsoft.com/office/powerpoint/2010/main" val="28120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5264F-FF00-9A47-BCC6-15A40DC841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20E13C-90AD-2142-943C-876434A9AF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1B202-DB94-FA49-8E16-70E91E738A6B}"/>
              </a:ext>
            </a:extLst>
          </p:cNvPr>
          <p:cNvSpPr>
            <a:spLocks noGrp="1"/>
          </p:cNvSpPr>
          <p:nvPr>
            <p:ph type="dt" sz="half" idx="10"/>
          </p:nvPr>
        </p:nvSpPr>
        <p:spPr/>
        <p:txBody>
          <a:bodyPr/>
          <a:lstStyle/>
          <a:p>
            <a:pPr>
              <a:defRPr/>
            </a:pPr>
            <a:r>
              <a:rPr lang="en-US" altLang="en-US"/>
              <a:t>Cynthia Ma</a:t>
            </a:r>
            <a:endParaRPr lang="en-GB" altLang="en-US"/>
          </a:p>
        </p:txBody>
      </p:sp>
      <p:sp>
        <p:nvSpPr>
          <p:cNvPr id="5" name="Footer Placeholder 4">
            <a:extLst>
              <a:ext uri="{FF2B5EF4-FFF2-40B4-BE49-F238E27FC236}">
                <a16:creationId xmlns:a16="http://schemas.microsoft.com/office/drawing/2014/main" id="{BD3B3D38-8DE5-3640-A359-73424740C982}"/>
              </a:ext>
            </a:extLst>
          </p:cNvPr>
          <p:cNvSpPr>
            <a:spLocks noGrp="1"/>
          </p:cNvSpPr>
          <p:nvPr>
            <p:ph type="ftr" sz="quarter" idx="11"/>
          </p:nvPr>
        </p:nvSpPr>
        <p:spPr/>
        <p:txBody>
          <a:bodyPr/>
          <a:lstStyle/>
          <a:p>
            <a:pPr>
              <a:defRPr/>
            </a:pPr>
            <a:r>
              <a:rPr lang="en-GB" altLang="en-US"/>
              <a:t>Weixiong Zhang</a:t>
            </a:r>
          </a:p>
        </p:txBody>
      </p:sp>
      <p:sp>
        <p:nvSpPr>
          <p:cNvPr id="6" name="Slide Number Placeholder 5">
            <a:extLst>
              <a:ext uri="{FF2B5EF4-FFF2-40B4-BE49-F238E27FC236}">
                <a16:creationId xmlns:a16="http://schemas.microsoft.com/office/drawing/2014/main" id="{1411621B-0CDF-154F-AE6E-CA0BD2BF5E6F}"/>
              </a:ext>
            </a:extLst>
          </p:cNvPr>
          <p:cNvSpPr>
            <a:spLocks noGrp="1"/>
          </p:cNvSpPr>
          <p:nvPr>
            <p:ph type="sldNum" sz="quarter" idx="12"/>
          </p:nvPr>
        </p:nvSpPr>
        <p:spPr/>
        <p:txBody>
          <a:bodyPr/>
          <a:lstStyle/>
          <a:p>
            <a:fld id="{0E2F8ABD-7791-A645-B644-47282348795F}" type="slidenum">
              <a:rPr lang="en-GB" altLang="en-US" smtClean="0"/>
              <a:pPr/>
              <a:t>‹#›</a:t>
            </a:fld>
            <a:endParaRPr lang="en-GB" altLang="en-US"/>
          </a:p>
        </p:txBody>
      </p:sp>
    </p:spTree>
    <p:extLst>
      <p:ext uri="{BB962C8B-B14F-4D97-AF65-F5344CB8AC3E}">
        <p14:creationId xmlns:p14="http://schemas.microsoft.com/office/powerpoint/2010/main" val="211628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597C-E1CB-9F45-8881-66D70BBA85D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7E0671D-2C45-024C-A13A-5DD24266340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FB398E-19F1-794D-A2D7-AA3E7B0CEBAB}"/>
              </a:ext>
            </a:extLst>
          </p:cNvPr>
          <p:cNvSpPr>
            <a:spLocks noGrp="1"/>
          </p:cNvSpPr>
          <p:nvPr>
            <p:ph type="dt" sz="half" idx="10"/>
          </p:nvPr>
        </p:nvSpPr>
        <p:spPr/>
        <p:txBody>
          <a:bodyPr/>
          <a:lstStyle/>
          <a:p>
            <a:pPr>
              <a:defRPr/>
            </a:pPr>
            <a:r>
              <a:rPr lang="en-US" altLang="en-US"/>
              <a:t>Cynthia Ma</a:t>
            </a:r>
            <a:endParaRPr lang="en-GB" altLang="en-US"/>
          </a:p>
        </p:txBody>
      </p:sp>
      <p:sp>
        <p:nvSpPr>
          <p:cNvPr id="5" name="Footer Placeholder 4">
            <a:extLst>
              <a:ext uri="{FF2B5EF4-FFF2-40B4-BE49-F238E27FC236}">
                <a16:creationId xmlns:a16="http://schemas.microsoft.com/office/drawing/2014/main" id="{0DDB4861-DA1C-9543-BAF6-7FE0D9BE182B}"/>
              </a:ext>
            </a:extLst>
          </p:cNvPr>
          <p:cNvSpPr>
            <a:spLocks noGrp="1"/>
          </p:cNvSpPr>
          <p:nvPr>
            <p:ph type="ftr" sz="quarter" idx="11"/>
          </p:nvPr>
        </p:nvSpPr>
        <p:spPr/>
        <p:txBody>
          <a:bodyPr/>
          <a:lstStyle/>
          <a:p>
            <a:pPr>
              <a:defRPr/>
            </a:pPr>
            <a:r>
              <a:rPr lang="en-GB" altLang="en-US"/>
              <a:t>Weixiong Zhang</a:t>
            </a:r>
          </a:p>
        </p:txBody>
      </p:sp>
      <p:sp>
        <p:nvSpPr>
          <p:cNvPr id="6" name="Slide Number Placeholder 5">
            <a:extLst>
              <a:ext uri="{FF2B5EF4-FFF2-40B4-BE49-F238E27FC236}">
                <a16:creationId xmlns:a16="http://schemas.microsoft.com/office/drawing/2014/main" id="{D68168C7-2AE0-E34B-BBB3-3A5F71BFCEE1}"/>
              </a:ext>
            </a:extLst>
          </p:cNvPr>
          <p:cNvSpPr>
            <a:spLocks noGrp="1"/>
          </p:cNvSpPr>
          <p:nvPr>
            <p:ph type="sldNum" sz="quarter" idx="12"/>
          </p:nvPr>
        </p:nvSpPr>
        <p:spPr/>
        <p:txBody>
          <a:bodyPr/>
          <a:lstStyle/>
          <a:p>
            <a:fld id="{3E35C82C-2AA7-3248-A71D-C475916ECB8F}" type="slidenum">
              <a:rPr lang="en-GB" altLang="en-US" smtClean="0"/>
              <a:pPr/>
              <a:t>‹#›</a:t>
            </a:fld>
            <a:endParaRPr lang="en-GB" altLang="en-US"/>
          </a:p>
        </p:txBody>
      </p:sp>
    </p:spTree>
    <p:extLst>
      <p:ext uri="{BB962C8B-B14F-4D97-AF65-F5344CB8AC3E}">
        <p14:creationId xmlns:p14="http://schemas.microsoft.com/office/powerpoint/2010/main" val="365588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8713-8855-9547-8FCA-FFA72B66E9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F90E51-FF22-2242-86C3-F11E65E5876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ED18D4-07FC-3E4C-97ED-4356BDA6A09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C5282E-5379-854E-8682-91FC61DBBC98}"/>
              </a:ext>
            </a:extLst>
          </p:cNvPr>
          <p:cNvSpPr>
            <a:spLocks noGrp="1"/>
          </p:cNvSpPr>
          <p:nvPr>
            <p:ph type="dt" sz="half" idx="10"/>
          </p:nvPr>
        </p:nvSpPr>
        <p:spPr/>
        <p:txBody>
          <a:bodyPr/>
          <a:lstStyle/>
          <a:p>
            <a:pPr>
              <a:defRPr/>
            </a:pPr>
            <a:r>
              <a:rPr lang="en-US" altLang="en-US"/>
              <a:t>Cynthia Ma</a:t>
            </a:r>
            <a:endParaRPr lang="en-GB" altLang="en-US"/>
          </a:p>
        </p:txBody>
      </p:sp>
      <p:sp>
        <p:nvSpPr>
          <p:cNvPr id="6" name="Footer Placeholder 5">
            <a:extLst>
              <a:ext uri="{FF2B5EF4-FFF2-40B4-BE49-F238E27FC236}">
                <a16:creationId xmlns:a16="http://schemas.microsoft.com/office/drawing/2014/main" id="{67212A0D-A68A-F646-8B25-76E6AC67A0A8}"/>
              </a:ext>
            </a:extLst>
          </p:cNvPr>
          <p:cNvSpPr>
            <a:spLocks noGrp="1"/>
          </p:cNvSpPr>
          <p:nvPr>
            <p:ph type="ftr" sz="quarter" idx="11"/>
          </p:nvPr>
        </p:nvSpPr>
        <p:spPr/>
        <p:txBody>
          <a:bodyPr/>
          <a:lstStyle/>
          <a:p>
            <a:pPr>
              <a:defRPr/>
            </a:pPr>
            <a:r>
              <a:rPr lang="en-GB" altLang="en-US"/>
              <a:t>Weixiong Zhang</a:t>
            </a:r>
          </a:p>
        </p:txBody>
      </p:sp>
      <p:sp>
        <p:nvSpPr>
          <p:cNvPr id="7" name="Slide Number Placeholder 6">
            <a:extLst>
              <a:ext uri="{FF2B5EF4-FFF2-40B4-BE49-F238E27FC236}">
                <a16:creationId xmlns:a16="http://schemas.microsoft.com/office/drawing/2014/main" id="{AD8E809F-47DD-D34E-9D11-95DA81643D03}"/>
              </a:ext>
            </a:extLst>
          </p:cNvPr>
          <p:cNvSpPr>
            <a:spLocks noGrp="1"/>
          </p:cNvSpPr>
          <p:nvPr>
            <p:ph type="sldNum" sz="quarter" idx="12"/>
          </p:nvPr>
        </p:nvSpPr>
        <p:spPr/>
        <p:txBody>
          <a:bodyPr/>
          <a:lstStyle/>
          <a:p>
            <a:fld id="{949E58D2-0F79-FE49-B8FD-806B58208138}" type="slidenum">
              <a:rPr lang="en-GB" altLang="en-US" smtClean="0"/>
              <a:pPr/>
              <a:t>‹#›</a:t>
            </a:fld>
            <a:endParaRPr lang="en-GB" altLang="en-US"/>
          </a:p>
        </p:txBody>
      </p:sp>
    </p:spTree>
    <p:extLst>
      <p:ext uri="{BB962C8B-B14F-4D97-AF65-F5344CB8AC3E}">
        <p14:creationId xmlns:p14="http://schemas.microsoft.com/office/powerpoint/2010/main" val="4627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2273-A428-EB4C-9355-7C257D59E1C8}"/>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4A8505-A892-4D4A-8A34-D705D5B3FE7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37526-B7E5-CD4F-8037-108C77A2995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6AE3B9-656A-1946-9917-CC84C0C1FB0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6F9D278-A8BA-0B4A-990C-46A4076466D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C469F0-15B2-874C-B41A-3E50D19D9B68}"/>
              </a:ext>
            </a:extLst>
          </p:cNvPr>
          <p:cNvSpPr>
            <a:spLocks noGrp="1"/>
          </p:cNvSpPr>
          <p:nvPr>
            <p:ph type="dt" sz="half" idx="10"/>
          </p:nvPr>
        </p:nvSpPr>
        <p:spPr/>
        <p:txBody>
          <a:bodyPr/>
          <a:lstStyle/>
          <a:p>
            <a:pPr>
              <a:defRPr/>
            </a:pPr>
            <a:r>
              <a:rPr lang="en-US" altLang="en-US"/>
              <a:t>Cynthia Ma</a:t>
            </a:r>
            <a:endParaRPr lang="en-GB" altLang="en-US"/>
          </a:p>
        </p:txBody>
      </p:sp>
      <p:sp>
        <p:nvSpPr>
          <p:cNvPr id="8" name="Footer Placeholder 7">
            <a:extLst>
              <a:ext uri="{FF2B5EF4-FFF2-40B4-BE49-F238E27FC236}">
                <a16:creationId xmlns:a16="http://schemas.microsoft.com/office/drawing/2014/main" id="{74AC707E-655E-4E44-89EC-BA11E3D1F8B3}"/>
              </a:ext>
            </a:extLst>
          </p:cNvPr>
          <p:cNvSpPr>
            <a:spLocks noGrp="1"/>
          </p:cNvSpPr>
          <p:nvPr>
            <p:ph type="ftr" sz="quarter" idx="11"/>
          </p:nvPr>
        </p:nvSpPr>
        <p:spPr/>
        <p:txBody>
          <a:bodyPr/>
          <a:lstStyle/>
          <a:p>
            <a:pPr>
              <a:defRPr/>
            </a:pPr>
            <a:r>
              <a:rPr lang="en-GB" altLang="en-US"/>
              <a:t>Weixiong Zhang</a:t>
            </a:r>
          </a:p>
        </p:txBody>
      </p:sp>
      <p:sp>
        <p:nvSpPr>
          <p:cNvPr id="9" name="Slide Number Placeholder 8">
            <a:extLst>
              <a:ext uri="{FF2B5EF4-FFF2-40B4-BE49-F238E27FC236}">
                <a16:creationId xmlns:a16="http://schemas.microsoft.com/office/drawing/2014/main" id="{1D4E4163-8FB0-9C45-8243-DBFF22138C97}"/>
              </a:ext>
            </a:extLst>
          </p:cNvPr>
          <p:cNvSpPr>
            <a:spLocks noGrp="1"/>
          </p:cNvSpPr>
          <p:nvPr>
            <p:ph type="sldNum" sz="quarter" idx="12"/>
          </p:nvPr>
        </p:nvSpPr>
        <p:spPr/>
        <p:txBody>
          <a:bodyPr/>
          <a:lstStyle/>
          <a:p>
            <a:fld id="{E181448A-E3CD-0E4D-A714-5CDF2BD4A49A}" type="slidenum">
              <a:rPr lang="en-GB" altLang="en-US" smtClean="0"/>
              <a:pPr/>
              <a:t>‹#›</a:t>
            </a:fld>
            <a:endParaRPr lang="en-GB" altLang="en-US"/>
          </a:p>
        </p:txBody>
      </p:sp>
    </p:spTree>
    <p:extLst>
      <p:ext uri="{BB962C8B-B14F-4D97-AF65-F5344CB8AC3E}">
        <p14:creationId xmlns:p14="http://schemas.microsoft.com/office/powerpoint/2010/main" val="4079614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B8F8-C259-9B49-8373-004006D4C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18C0B3-DBCF-DD48-8C3A-F29E4F245B6A}"/>
              </a:ext>
            </a:extLst>
          </p:cNvPr>
          <p:cNvSpPr>
            <a:spLocks noGrp="1"/>
          </p:cNvSpPr>
          <p:nvPr>
            <p:ph type="dt" sz="half" idx="10"/>
          </p:nvPr>
        </p:nvSpPr>
        <p:spPr/>
        <p:txBody>
          <a:bodyPr/>
          <a:lstStyle/>
          <a:p>
            <a:pPr>
              <a:defRPr/>
            </a:pPr>
            <a:r>
              <a:rPr lang="en-US" altLang="en-US"/>
              <a:t>Cynthia Ma</a:t>
            </a:r>
            <a:endParaRPr lang="en-GB" altLang="en-US"/>
          </a:p>
        </p:txBody>
      </p:sp>
      <p:sp>
        <p:nvSpPr>
          <p:cNvPr id="4" name="Footer Placeholder 3">
            <a:extLst>
              <a:ext uri="{FF2B5EF4-FFF2-40B4-BE49-F238E27FC236}">
                <a16:creationId xmlns:a16="http://schemas.microsoft.com/office/drawing/2014/main" id="{1C8FC141-6EC7-EF40-808D-AE300788312B}"/>
              </a:ext>
            </a:extLst>
          </p:cNvPr>
          <p:cNvSpPr>
            <a:spLocks noGrp="1"/>
          </p:cNvSpPr>
          <p:nvPr>
            <p:ph type="ftr" sz="quarter" idx="11"/>
          </p:nvPr>
        </p:nvSpPr>
        <p:spPr/>
        <p:txBody>
          <a:bodyPr/>
          <a:lstStyle/>
          <a:p>
            <a:pPr>
              <a:defRPr/>
            </a:pPr>
            <a:r>
              <a:rPr lang="en-GB" altLang="en-US"/>
              <a:t>Weixiong Zhang</a:t>
            </a:r>
          </a:p>
        </p:txBody>
      </p:sp>
      <p:sp>
        <p:nvSpPr>
          <p:cNvPr id="5" name="Slide Number Placeholder 4">
            <a:extLst>
              <a:ext uri="{FF2B5EF4-FFF2-40B4-BE49-F238E27FC236}">
                <a16:creationId xmlns:a16="http://schemas.microsoft.com/office/drawing/2014/main" id="{8EE403E5-BB69-894F-B3A9-E2F8F2FA714B}"/>
              </a:ext>
            </a:extLst>
          </p:cNvPr>
          <p:cNvSpPr>
            <a:spLocks noGrp="1"/>
          </p:cNvSpPr>
          <p:nvPr>
            <p:ph type="sldNum" sz="quarter" idx="12"/>
          </p:nvPr>
        </p:nvSpPr>
        <p:spPr/>
        <p:txBody>
          <a:bodyPr/>
          <a:lstStyle/>
          <a:p>
            <a:fld id="{D7311589-2B22-C149-AD37-5189C28F0CA3}" type="slidenum">
              <a:rPr lang="en-GB" altLang="en-US" smtClean="0"/>
              <a:pPr/>
              <a:t>‹#›</a:t>
            </a:fld>
            <a:endParaRPr lang="en-GB" altLang="en-US"/>
          </a:p>
        </p:txBody>
      </p:sp>
    </p:spTree>
    <p:extLst>
      <p:ext uri="{BB962C8B-B14F-4D97-AF65-F5344CB8AC3E}">
        <p14:creationId xmlns:p14="http://schemas.microsoft.com/office/powerpoint/2010/main" val="2919024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AFCCE7-BF36-9D47-841B-348851D55C35}"/>
              </a:ext>
            </a:extLst>
          </p:cNvPr>
          <p:cNvSpPr>
            <a:spLocks noGrp="1"/>
          </p:cNvSpPr>
          <p:nvPr>
            <p:ph type="dt" sz="half" idx="10"/>
          </p:nvPr>
        </p:nvSpPr>
        <p:spPr/>
        <p:txBody>
          <a:bodyPr/>
          <a:lstStyle/>
          <a:p>
            <a:pPr>
              <a:defRPr/>
            </a:pPr>
            <a:r>
              <a:rPr lang="en-US" altLang="en-US"/>
              <a:t>Cynthia Ma</a:t>
            </a:r>
            <a:endParaRPr lang="en-GB" altLang="en-US"/>
          </a:p>
        </p:txBody>
      </p:sp>
      <p:sp>
        <p:nvSpPr>
          <p:cNvPr id="3" name="Footer Placeholder 2">
            <a:extLst>
              <a:ext uri="{FF2B5EF4-FFF2-40B4-BE49-F238E27FC236}">
                <a16:creationId xmlns:a16="http://schemas.microsoft.com/office/drawing/2014/main" id="{1AA4A7DD-4FA6-3F42-B65A-9ED23A2DBFA2}"/>
              </a:ext>
            </a:extLst>
          </p:cNvPr>
          <p:cNvSpPr>
            <a:spLocks noGrp="1"/>
          </p:cNvSpPr>
          <p:nvPr>
            <p:ph type="ftr" sz="quarter" idx="11"/>
          </p:nvPr>
        </p:nvSpPr>
        <p:spPr/>
        <p:txBody>
          <a:bodyPr/>
          <a:lstStyle/>
          <a:p>
            <a:pPr>
              <a:defRPr/>
            </a:pPr>
            <a:r>
              <a:rPr lang="en-GB" altLang="en-US"/>
              <a:t>Weixiong Zhang</a:t>
            </a:r>
          </a:p>
        </p:txBody>
      </p:sp>
      <p:sp>
        <p:nvSpPr>
          <p:cNvPr id="4" name="Slide Number Placeholder 3">
            <a:extLst>
              <a:ext uri="{FF2B5EF4-FFF2-40B4-BE49-F238E27FC236}">
                <a16:creationId xmlns:a16="http://schemas.microsoft.com/office/drawing/2014/main" id="{4398380F-3606-684E-81A0-C82489380313}"/>
              </a:ext>
            </a:extLst>
          </p:cNvPr>
          <p:cNvSpPr>
            <a:spLocks noGrp="1"/>
          </p:cNvSpPr>
          <p:nvPr>
            <p:ph type="sldNum" sz="quarter" idx="12"/>
          </p:nvPr>
        </p:nvSpPr>
        <p:spPr/>
        <p:txBody>
          <a:bodyPr/>
          <a:lstStyle/>
          <a:p>
            <a:fld id="{98C64875-5F76-2549-91F5-0E32FA7C7D6E}" type="slidenum">
              <a:rPr lang="en-GB" altLang="en-US" smtClean="0"/>
              <a:pPr/>
              <a:t>‹#›</a:t>
            </a:fld>
            <a:endParaRPr lang="en-GB" altLang="en-US"/>
          </a:p>
        </p:txBody>
      </p:sp>
    </p:spTree>
    <p:extLst>
      <p:ext uri="{BB962C8B-B14F-4D97-AF65-F5344CB8AC3E}">
        <p14:creationId xmlns:p14="http://schemas.microsoft.com/office/powerpoint/2010/main" val="1689032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8EC8-B53B-764C-8532-6DBE8119365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424F06D-7B91-184F-809D-B1ADC8BCAC6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CB4778-58D2-914E-B849-B90535A4A40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B97EB73-4A8A-6147-9566-63B2F01949D4}"/>
              </a:ext>
            </a:extLst>
          </p:cNvPr>
          <p:cNvSpPr>
            <a:spLocks noGrp="1"/>
          </p:cNvSpPr>
          <p:nvPr>
            <p:ph type="dt" sz="half" idx="10"/>
          </p:nvPr>
        </p:nvSpPr>
        <p:spPr/>
        <p:txBody>
          <a:bodyPr/>
          <a:lstStyle/>
          <a:p>
            <a:pPr>
              <a:defRPr/>
            </a:pPr>
            <a:r>
              <a:rPr lang="en-US" altLang="en-US"/>
              <a:t>Cynthia Ma</a:t>
            </a:r>
            <a:endParaRPr lang="en-GB" altLang="en-US"/>
          </a:p>
        </p:txBody>
      </p:sp>
      <p:sp>
        <p:nvSpPr>
          <p:cNvPr id="6" name="Footer Placeholder 5">
            <a:extLst>
              <a:ext uri="{FF2B5EF4-FFF2-40B4-BE49-F238E27FC236}">
                <a16:creationId xmlns:a16="http://schemas.microsoft.com/office/drawing/2014/main" id="{7AAD4ACB-5444-254B-BEE5-1505FE3016D7}"/>
              </a:ext>
            </a:extLst>
          </p:cNvPr>
          <p:cNvSpPr>
            <a:spLocks noGrp="1"/>
          </p:cNvSpPr>
          <p:nvPr>
            <p:ph type="ftr" sz="quarter" idx="11"/>
          </p:nvPr>
        </p:nvSpPr>
        <p:spPr/>
        <p:txBody>
          <a:bodyPr/>
          <a:lstStyle/>
          <a:p>
            <a:pPr>
              <a:defRPr/>
            </a:pPr>
            <a:r>
              <a:rPr lang="en-GB" altLang="en-US"/>
              <a:t>Weixiong Zhang</a:t>
            </a:r>
          </a:p>
        </p:txBody>
      </p:sp>
      <p:sp>
        <p:nvSpPr>
          <p:cNvPr id="7" name="Slide Number Placeholder 6">
            <a:extLst>
              <a:ext uri="{FF2B5EF4-FFF2-40B4-BE49-F238E27FC236}">
                <a16:creationId xmlns:a16="http://schemas.microsoft.com/office/drawing/2014/main" id="{65221D32-12A0-9E4C-B769-C32F588061CE}"/>
              </a:ext>
            </a:extLst>
          </p:cNvPr>
          <p:cNvSpPr>
            <a:spLocks noGrp="1"/>
          </p:cNvSpPr>
          <p:nvPr>
            <p:ph type="sldNum" sz="quarter" idx="12"/>
          </p:nvPr>
        </p:nvSpPr>
        <p:spPr/>
        <p:txBody>
          <a:bodyPr/>
          <a:lstStyle/>
          <a:p>
            <a:fld id="{0895FE94-234E-4A48-B9AC-236E7E314CF7}" type="slidenum">
              <a:rPr lang="en-GB" altLang="en-US" smtClean="0"/>
              <a:pPr/>
              <a:t>‹#›</a:t>
            </a:fld>
            <a:endParaRPr lang="en-GB" altLang="en-US"/>
          </a:p>
        </p:txBody>
      </p:sp>
    </p:spTree>
    <p:extLst>
      <p:ext uri="{BB962C8B-B14F-4D97-AF65-F5344CB8AC3E}">
        <p14:creationId xmlns:p14="http://schemas.microsoft.com/office/powerpoint/2010/main" val="1115388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539A-515C-5449-A9E0-764253CE28E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0779C3B-651C-6747-A49D-3D6470A9D2C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BF9C95D-C0B5-004D-A0F0-C8777164464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0917D9-D38D-D941-B9F3-5312EC1DCDD3}"/>
              </a:ext>
            </a:extLst>
          </p:cNvPr>
          <p:cNvSpPr>
            <a:spLocks noGrp="1"/>
          </p:cNvSpPr>
          <p:nvPr>
            <p:ph type="dt" sz="half" idx="10"/>
          </p:nvPr>
        </p:nvSpPr>
        <p:spPr/>
        <p:txBody>
          <a:bodyPr/>
          <a:lstStyle/>
          <a:p>
            <a:pPr>
              <a:defRPr/>
            </a:pPr>
            <a:r>
              <a:rPr lang="en-US" altLang="en-US"/>
              <a:t>Cynthia Ma</a:t>
            </a:r>
            <a:endParaRPr lang="en-GB" altLang="en-US"/>
          </a:p>
        </p:txBody>
      </p:sp>
      <p:sp>
        <p:nvSpPr>
          <p:cNvPr id="6" name="Footer Placeholder 5">
            <a:extLst>
              <a:ext uri="{FF2B5EF4-FFF2-40B4-BE49-F238E27FC236}">
                <a16:creationId xmlns:a16="http://schemas.microsoft.com/office/drawing/2014/main" id="{173809D7-FDD2-7B48-86CA-DD09DE1CC0B2}"/>
              </a:ext>
            </a:extLst>
          </p:cNvPr>
          <p:cNvSpPr>
            <a:spLocks noGrp="1"/>
          </p:cNvSpPr>
          <p:nvPr>
            <p:ph type="ftr" sz="quarter" idx="11"/>
          </p:nvPr>
        </p:nvSpPr>
        <p:spPr/>
        <p:txBody>
          <a:bodyPr/>
          <a:lstStyle/>
          <a:p>
            <a:pPr>
              <a:defRPr/>
            </a:pPr>
            <a:r>
              <a:rPr lang="en-GB" altLang="en-US"/>
              <a:t>Weixiong Zhang</a:t>
            </a:r>
          </a:p>
        </p:txBody>
      </p:sp>
      <p:sp>
        <p:nvSpPr>
          <p:cNvPr id="7" name="Slide Number Placeholder 6">
            <a:extLst>
              <a:ext uri="{FF2B5EF4-FFF2-40B4-BE49-F238E27FC236}">
                <a16:creationId xmlns:a16="http://schemas.microsoft.com/office/drawing/2014/main" id="{2AA7BD3E-46A4-9242-992A-D5C3244947EC}"/>
              </a:ext>
            </a:extLst>
          </p:cNvPr>
          <p:cNvSpPr>
            <a:spLocks noGrp="1"/>
          </p:cNvSpPr>
          <p:nvPr>
            <p:ph type="sldNum" sz="quarter" idx="12"/>
          </p:nvPr>
        </p:nvSpPr>
        <p:spPr/>
        <p:txBody>
          <a:bodyPr/>
          <a:lstStyle/>
          <a:p>
            <a:fld id="{349F1571-195A-1646-AC27-5FC4F1B3D9F3}" type="slidenum">
              <a:rPr lang="en-GB" altLang="en-US" smtClean="0"/>
              <a:pPr/>
              <a:t>‹#›</a:t>
            </a:fld>
            <a:endParaRPr lang="en-GB" altLang="en-US"/>
          </a:p>
        </p:txBody>
      </p:sp>
    </p:spTree>
    <p:extLst>
      <p:ext uri="{BB962C8B-B14F-4D97-AF65-F5344CB8AC3E}">
        <p14:creationId xmlns:p14="http://schemas.microsoft.com/office/powerpoint/2010/main" val="157259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C1BE3E-413A-C849-96DD-3E57B57DC77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5AE51F-8E33-F944-9C0B-F95562C0936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16647-AD6F-F24E-89FF-61222AA2EF9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ltLang="en-US"/>
              <a:t>Cynthia Ma</a:t>
            </a:r>
            <a:endParaRPr lang="en-GB" altLang="en-US"/>
          </a:p>
        </p:txBody>
      </p:sp>
      <p:sp>
        <p:nvSpPr>
          <p:cNvPr id="5" name="Footer Placeholder 4">
            <a:extLst>
              <a:ext uri="{FF2B5EF4-FFF2-40B4-BE49-F238E27FC236}">
                <a16:creationId xmlns:a16="http://schemas.microsoft.com/office/drawing/2014/main" id="{B4639825-F8C1-204E-9E18-CFC2E9A282A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GB" altLang="en-US"/>
              <a:t>Weixiong Zhang</a:t>
            </a:r>
          </a:p>
        </p:txBody>
      </p:sp>
      <p:sp>
        <p:nvSpPr>
          <p:cNvPr id="6" name="Slide Number Placeholder 5">
            <a:extLst>
              <a:ext uri="{FF2B5EF4-FFF2-40B4-BE49-F238E27FC236}">
                <a16:creationId xmlns:a16="http://schemas.microsoft.com/office/drawing/2014/main" id="{772475FA-71F7-3949-9D88-8BB76C45D94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AA0016-D80C-A845-A9FA-36132F9B756A}" type="slidenum">
              <a:rPr lang="en-GB" altLang="en-US" smtClean="0"/>
              <a:pPr/>
              <a:t>‹#›</a:t>
            </a:fld>
            <a:endParaRPr lang="en-GB" altLang="en-US"/>
          </a:p>
        </p:txBody>
      </p:sp>
      <p:graphicFrame>
        <p:nvGraphicFramePr>
          <p:cNvPr id="7" name="Object 9">
            <a:extLst>
              <a:ext uri="{FF2B5EF4-FFF2-40B4-BE49-F238E27FC236}">
                <a16:creationId xmlns:a16="http://schemas.microsoft.com/office/drawing/2014/main" id="{E3C7A653-3E70-D146-85DE-1B03296D1039}"/>
              </a:ext>
            </a:extLst>
          </p:cNvPr>
          <p:cNvGraphicFramePr>
            <a:graphicFrameLocks/>
          </p:cNvGraphicFramePr>
          <p:nvPr userDrawn="1"/>
        </p:nvGraphicFramePr>
        <p:xfrm>
          <a:off x="3886200" y="6588125"/>
          <a:ext cx="1371600" cy="269875"/>
        </p:xfrm>
        <a:graphic>
          <a:graphicData uri="http://schemas.openxmlformats.org/presentationml/2006/ole">
            <mc:AlternateContent xmlns:mc="http://schemas.openxmlformats.org/markup-compatibility/2006">
              <mc:Choice xmlns:v="urn:schemas-microsoft-com:vml" Requires="v">
                <p:oleObj r:id="rId13" imgW="2076450" imgH="565150" progId="">
                  <p:embed/>
                </p:oleObj>
              </mc:Choice>
              <mc:Fallback>
                <p:oleObj r:id="rId13" imgW="2076450" imgH="565150" progId="">
                  <p:embed/>
                  <p:pic>
                    <p:nvPicPr>
                      <p:cNvPr id="1031" name="Object 9">
                        <a:extLst>
                          <a:ext uri="{FF2B5EF4-FFF2-40B4-BE49-F238E27FC236}">
                            <a16:creationId xmlns:a16="http://schemas.microsoft.com/office/drawing/2014/main" id="{F474BA2C-5080-1146-BE3C-97EA5E321CC2}"/>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6200" y="6588125"/>
                        <a:ext cx="1371600" cy="269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 name="Line 10">
            <a:extLst>
              <a:ext uri="{FF2B5EF4-FFF2-40B4-BE49-F238E27FC236}">
                <a16:creationId xmlns:a16="http://schemas.microsoft.com/office/drawing/2014/main" id="{5835B15C-EEDF-4E4B-95FA-2E428110E9EA}"/>
              </a:ext>
            </a:extLst>
          </p:cNvPr>
          <p:cNvSpPr>
            <a:spLocks noChangeShapeType="1"/>
          </p:cNvSpPr>
          <p:nvPr userDrawn="1"/>
        </p:nvSpPr>
        <p:spPr bwMode="auto">
          <a:xfrm>
            <a:off x="319088" y="914400"/>
            <a:ext cx="8497887" cy="0"/>
          </a:xfrm>
          <a:prstGeom prst="line">
            <a:avLst/>
          </a:prstGeom>
          <a:noFill/>
          <a:ln w="57150" cmpd="thickThin">
            <a:solidFill>
              <a:srgbClr val="FBC65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000290874"/>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microsoft.com/office/2014/relationships/chartEx" Target="../charts/chartEx3.xml"/><Relationship Id="rId2" Type="http://schemas.microsoft.com/office/2014/relationships/chartEx" Target="../charts/chartEx1.xml"/><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14/relationships/chartEx" Target="../charts/chartEx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8" Type="http://schemas.microsoft.com/office/2014/relationships/chartEx" Target="../charts/chartEx7.xml"/><Relationship Id="rId3" Type="http://schemas.openxmlformats.org/officeDocument/2006/relationships/image" Target="../media/image8.png"/><Relationship Id="rId7" Type="http://schemas.openxmlformats.org/officeDocument/2006/relationships/image" Target="../media/image10.png"/><Relationship Id="rId2" Type="http://schemas.microsoft.com/office/2014/relationships/chartEx" Target="../charts/chartEx4.xml"/><Relationship Id="rId1" Type="http://schemas.openxmlformats.org/officeDocument/2006/relationships/slideLayout" Target="../slideLayouts/slideLayout2.xml"/><Relationship Id="rId6" Type="http://schemas.microsoft.com/office/2014/relationships/chartEx" Target="../charts/chartEx6.xml"/><Relationship Id="rId5" Type="http://schemas.openxmlformats.org/officeDocument/2006/relationships/image" Target="../media/image9.png"/><Relationship Id="rId4" Type="http://schemas.microsoft.com/office/2014/relationships/chartEx" Target="../charts/chartEx5.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1" name="Rectangle 4">
            <a:extLst>
              <a:ext uri="{FF2B5EF4-FFF2-40B4-BE49-F238E27FC236}">
                <a16:creationId xmlns:a16="http://schemas.microsoft.com/office/drawing/2014/main" id="{B46F057A-E786-7349-964D-12165CA79F30}"/>
              </a:ext>
            </a:extLst>
          </p:cNvPr>
          <p:cNvSpPr>
            <a:spLocks noGrp="1" noChangeArrowheads="1"/>
          </p:cNvSpPr>
          <p:nvPr>
            <p:ph type="ctrTitle"/>
          </p:nvPr>
        </p:nvSpPr>
        <p:spPr>
          <a:xfrm>
            <a:off x="304800" y="838200"/>
            <a:ext cx="8534400" cy="2209800"/>
          </a:xfrm>
        </p:spPr>
        <p:txBody>
          <a:bodyPr/>
          <a:lstStyle/>
          <a:p>
            <a:pPr>
              <a:spcBef>
                <a:spcPts val="1800"/>
              </a:spcBef>
              <a:spcAft>
                <a:spcPts val="1800"/>
              </a:spcAft>
            </a:pPr>
            <a:r>
              <a:rPr lang="en-US" altLang="en-US" sz="3200" b="1" dirty="0"/>
              <a:t>CSE514 – Datamining</a:t>
            </a:r>
            <a:br>
              <a:rPr lang="en-US" altLang="en-US" sz="3200" b="1" dirty="0"/>
            </a:br>
            <a:r>
              <a:rPr lang="en-US" altLang="en-US" sz="3200" b="1" dirty="0"/>
              <a:t> Fall 2022</a:t>
            </a:r>
            <a:br>
              <a:rPr lang="en-US" altLang="en-US" sz="3200" b="1" dirty="0"/>
            </a:br>
            <a:br>
              <a:rPr lang="en-US" altLang="en-US" sz="3200" b="1" dirty="0"/>
            </a:br>
            <a:r>
              <a:rPr lang="en-US" sz="3200" dirty="0">
                <a:latin typeface="+mn-lt"/>
              </a:rPr>
              <a:t>Knowledge Discovery</a:t>
            </a:r>
            <a:endParaRPr lang="en-GB" altLang="en-US" sz="3200" dirty="0">
              <a:latin typeface="+mn-lt"/>
            </a:endParaRPr>
          </a:p>
        </p:txBody>
      </p:sp>
      <p:sp>
        <p:nvSpPr>
          <p:cNvPr id="5122" name="Text Box 6">
            <a:extLst>
              <a:ext uri="{FF2B5EF4-FFF2-40B4-BE49-F238E27FC236}">
                <a16:creationId xmlns:a16="http://schemas.microsoft.com/office/drawing/2014/main" id="{A2B05639-BBAF-2B4F-9D23-D89021DBBEAE}"/>
              </a:ext>
            </a:extLst>
          </p:cNvPr>
          <p:cNvSpPr txBox="1">
            <a:spLocks noChangeArrowheads="1"/>
          </p:cNvSpPr>
          <p:nvPr/>
        </p:nvSpPr>
        <p:spPr bwMode="auto">
          <a:xfrm>
            <a:off x="1219200" y="3452813"/>
            <a:ext cx="67849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2000">
                <a:latin typeface="Arial" panose="020B0604020202020204" pitchFamily="34" charset="0"/>
                <a:ea typeface="MS PGothic" panose="020B0600070205080204" pitchFamily="34" charset="-128"/>
              </a:rPr>
              <a:t>Cynthia Ma</a:t>
            </a:r>
          </a:p>
          <a:p>
            <a:pPr algn="ctr" eaLnBrk="1" hangingPunct="1"/>
            <a:endParaRPr lang="en-GB" altLang="en-US" sz="2000">
              <a:latin typeface="Arial" panose="020B0604020202020204" pitchFamily="34" charset="0"/>
              <a:ea typeface="MS PGothic" panose="020B0600070205080204" pitchFamily="34" charset="-128"/>
            </a:endParaRPr>
          </a:p>
          <a:p>
            <a:pPr algn="ctr" eaLnBrk="1" hangingPunct="1"/>
            <a:r>
              <a:rPr lang="en-GB" altLang="en-US" sz="2000">
                <a:latin typeface="Arial" panose="020B0604020202020204" pitchFamily="34" charset="0"/>
                <a:ea typeface="MS PGothic" panose="020B0600070205080204" pitchFamily="34" charset="-128"/>
              </a:rPr>
              <a:t>Department of Computer Science</a:t>
            </a:r>
          </a:p>
          <a:p>
            <a:pPr algn="ctr" eaLnBrk="1" hangingPunct="1"/>
            <a:r>
              <a:rPr lang="en-GB" altLang="en-US" sz="2000">
                <a:latin typeface="Arial" panose="020B0604020202020204" pitchFamily="34" charset="0"/>
                <a:ea typeface="MS PGothic" panose="020B0600070205080204" pitchFamily="34" charset="-128"/>
              </a:rPr>
              <a:t>Washington University in St. Louis</a:t>
            </a:r>
          </a:p>
          <a:p>
            <a:pPr algn="ctr" eaLnBrk="1" hangingPunct="1"/>
            <a:endParaRPr lang="en-GB" altLang="en-US" sz="2000">
              <a:latin typeface="Arial" panose="020B0604020202020204" pitchFamily="34" charset="0"/>
              <a:ea typeface="MS PGothic" panose="020B0600070205080204" pitchFamily="34" charset="-128"/>
            </a:endParaRPr>
          </a:p>
          <a:p>
            <a:pPr algn="ctr" eaLnBrk="1" hangingPunct="1">
              <a:spcBef>
                <a:spcPct val="30000"/>
              </a:spcBef>
            </a:pPr>
            <a:r>
              <a:rPr lang="en-GB" altLang="en-US" sz="2000">
                <a:latin typeface="Arial" panose="020B0604020202020204" pitchFamily="34" charset="0"/>
                <a:ea typeface="MS PGothic" panose="020B0600070205080204" pitchFamily="34" charset="-128"/>
              </a:rPr>
              <a:t>czma@wustl.edu</a:t>
            </a:r>
          </a:p>
          <a:p>
            <a:pPr algn="ctr" eaLnBrk="1" hangingPunct="1"/>
            <a:endParaRPr lang="en-GB" altLang="en-US" sz="2400">
              <a:latin typeface="Arial" panose="020B0604020202020204" pitchFamily="34" charset="0"/>
              <a:ea typeface="MS PGothic" panose="020B0600070205080204" pitchFamily="34" charset="-128"/>
            </a:endParaRPr>
          </a:p>
          <a:p>
            <a:pPr algn="ctr" eaLnBrk="1" hangingPunct="1"/>
            <a:endParaRPr lang="en-GB" altLang="en-US" i="1">
              <a:solidFill>
                <a:srgbClr val="FD3323"/>
              </a:solidFill>
              <a:latin typeface="Arial" panose="020B0604020202020204" pitchFamily="34" charset="0"/>
              <a:ea typeface="MS P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9296-1444-D9D7-0248-7997ED62A33F}"/>
              </a:ext>
            </a:extLst>
          </p:cNvPr>
          <p:cNvSpPr>
            <a:spLocks noGrp="1"/>
          </p:cNvSpPr>
          <p:nvPr>
            <p:ph type="title"/>
          </p:nvPr>
        </p:nvSpPr>
        <p:spPr/>
        <p:txBody>
          <a:bodyPr/>
          <a:lstStyle/>
          <a:p>
            <a:r>
              <a:rPr lang="en-US" dirty="0"/>
              <a:t>Post-processing</a:t>
            </a:r>
          </a:p>
        </p:txBody>
      </p:sp>
      <p:sp>
        <p:nvSpPr>
          <p:cNvPr id="3" name="Content Placeholder 2">
            <a:extLst>
              <a:ext uri="{FF2B5EF4-FFF2-40B4-BE49-F238E27FC236}">
                <a16:creationId xmlns:a16="http://schemas.microsoft.com/office/drawing/2014/main" id="{7984820C-58CB-83D2-E6EF-2CED30798384}"/>
              </a:ext>
            </a:extLst>
          </p:cNvPr>
          <p:cNvSpPr>
            <a:spLocks noGrp="1"/>
          </p:cNvSpPr>
          <p:nvPr>
            <p:ph idx="1"/>
          </p:nvPr>
        </p:nvSpPr>
        <p:spPr/>
        <p:txBody>
          <a:bodyPr>
            <a:normAutofit/>
          </a:bodyPr>
          <a:lstStyle/>
          <a:p>
            <a:r>
              <a:rPr lang="en-US" sz="2800" dirty="0"/>
              <a:t>Pattern evaluation: where “interestingness” 						measures are applied to identify 					the truly interesting patterns</a:t>
            </a:r>
          </a:p>
          <a:p>
            <a:endParaRPr lang="en-US" sz="2800" dirty="0"/>
          </a:p>
          <a:p>
            <a:r>
              <a:rPr lang="en-US" sz="2800" dirty="0"/>
              <a:t>Knowledge presentation: where visualization and 					representation techniques are 					used to present mined knowledge 				to users</a:t>
            </a:r>
            <a:endParaRPr lang="en-US" sz="2500" dirty="0"/>
          </a:p>
        </p:txBody>
      </p:sp>
      <p:sp>
        <p:nvSpPr>
          <p:cNvPr id="4" name="Date Placeholder 3">
            <a:extLst>
              <a:ext uri="{FF2B5EF4-FFF2-40B4-BE49-F238E27FC236}">
                <a16:creationId xmlns:a16="http://schemas.microsoft.com/office/drawing/2014/main" id="{62E39F66-D741-40D0-28C2-BAC864D8FC18}"/>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00CB1CD3-A670-9C7D-EC9E-EC05E1A86C22}"/>
              </a:ext>
            </a:extLst>
          </p:cNvPr>
          <p:cNvSpPr>
            <a:spLocks noGrp="1"/>
          </p:cNvSpPr>
          <p:nvPr>
            <p:ph type="sldNum" sz="quarter" idx="12"/>
          </p:nvPr>
        </p:nvSpPr>
        <p:spPr/>
        <p:txBody>
          <a:bodyPr/>
          <a:lstStyle/>
          <a:p>
            <a:fld id="{0E2F8ABD-7791-A645-B644-47282348795F}" type="slidenum">
              <a:rPr lang="en-GB" altLang="en-US" smtClean="0"/>
              <a:pPr/>
              <a:t>10</a:t>
            </a:fld>
            <a:endParaRPr lang="en-GB" altLang="en-US"/>
          </a:p>
        </p:txBody>
      </p:sp>
    </p:spTree>
    <p:extLst>
      <p:ext uri="{BB962C8B-B14F-4D97-AF65-F5344CB8AC3E}">
        <p14:creationId xmlns:p14="http://schemas.microsoft.com/office/powerpoint/2010/main" val="20939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BD9D-F808-3255-AC8D-3DB4FC156769}"/>
              </a:ext>
            </a:extLst>
          </p:cNvPr>
          <p:cNvSpPr>
            <a:spLocks noGrp="1"/>
          </p:cNvSpPr>
          <p:nvPr>
            <p:ph type="title"/>
          </p:nvPr>
        </p:nvSpPr>
        <p:spPr/>
        <p:txBody>
          <a:bodyPr/>
          <a:lstStyle/>
          <a:p>
            <a:r>
              <a:rPr lang="en-US" dirty="0"/>
              <a:t>Defining a pattern as “interesting”</a:t>
            </a:r>
          </a:p>
        </p:txBody>
      </p:sp>
      <p:sp>
        <p:nvSpPr>
          <p:cNvPr id="3" name="Content Placeholder 2">
            <a:extLst>
              <a:ext uri="{FF2B5EF4-FFF2-40B4-BE49-F238E27FC236}">
                <a16:creationId xmlns:a16="http://schemas.microsoft.com/office/drawing/2014/main" id="{6BEB5399-99CB-5C0F-DA07-428900D345F9}"/>
              </a:ext>
            </a:extLst>
          </p:cNvPr>
          <p:cNvSpPr>
            <a:spLocks noGrp="1"/>
          </p:cNvSpPr>
          <p:nvPr>
            <p:ph idx="1"/>
          </p:nvPr>
        </p:nvSpPr>
        <p:spPr/>
        <p:txBody>
          <a:bodyPr>
            <a:normAutofit lnSpcReduction="10000"/>
          </a:bodyPr>
          <a:lstStyle/>
          <a:p>
            <a:r>
              <a:rPr lang="en-US" sz="2800" dirty="0"/>
              <a:t>Easily understood by humans</a:t>
            </a:r>
          </a:p>
          <a:p>
            <a:endParaRPr lang="en-US" sz="1200" dirty="0"/>
          </a:p>
          <a:p>
            <a:r>
              <a:rPr lang="en-US" sz="2800" dirty="0"/>
              <a:t>Valid on new / unseen data with some degree of certainty</a:t>
            </a:r>
          </a:p>
          <a:p>
            <a:endParaRPr lang="en-US" sz="1200" dirty="0"/>
          </a:p>
          <a:p>
            <a:r>
              <a:rPr lang="en-US" sz="2800" dirty="0"/>
              <a:t>Potentially useful / actionable</a:t>
            </a:r>
          </a:p>
          <a:p>
            <a:endParaRPr lang="en-US" sz="1200" dirty="0"/>
          </a:p>
          <a:p>
            <a:r>
              <a:rPr lang="en-US" sz="2800" dirty="0"/>
              <a:t>Novel</a:t>
            </a:r>
          </a:p>
          <a:p>
            <a:endParaRPr lang="en-US" sz="1200" dirty="0"/>
          </a:p>
          <a:p>
            <a:r>
              <a:rPr lang="en-US" sz="2800" dirty="0"/>
              <a:t>Validates a hypothesis</a:t>
            </a:r>
          </a:p>
          <a:p>
            <a:endParaRPr lang="en-US" sz="1200" dirty="0"/>
          </a:p>
          <a:p>
            <a:r>
              <a:rPr lang="en-US" sz="2800" dirty="0"/>
              <a:t>Relevant for explaining large percentages of data</a:t>
            </a:r>
          </a:p>
          <a:p>
            <a:pPr marL="0" indent="0">
              <a:buNone/>
            </a:pPr>
            <a:endParaRPr lang="en-US" sz="2800" dirty="0"/>
          </a:p>
        </p:txBody>
      </p:sp>
      <p:sp>
        <p:nvSpPr>
          <p:cNvPr id="4" name="Date Placeholder 3">
            <a:extLst>
              <a:ext uri="{FF2B5EF4-FFF2-40B4-BE49-F238E27FC236}">
                <a16:creationId xmlns:a16="http://schemas.microsoft.com/office/drawing/2014/main" id="{83B1589A-1B41-FF00-49A5-C0F7BBD65823}"/>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F0E2782D-E40A-6FA5-DD22-D3AD89FE44B3}"/>
              </a:ext>
            </a:extLst>
          </p:cNvPr>
          <p:cNvSpPr>
            <a:spLocks noGrp="1"/>
          </p:cNvSpPr>
          <p:nvPr>
            <p:ph type="sldNum" sz="quarter" idx="12"/>
          </p:nvPr>
        </p:nvSpPr>
        <p:spPr/>
        <p:txBody>
          <a:bodyPr/>
          <a:lstStyle/>
          <a:p>
            <a:fld id="{0E2F8ABD-7791-A645-B644-47282348795F}" type="slidenum">
              <a:rPr lang="en-GB" altLang="en-US" smtClean="0"/>
              <a:pPr/>
              <a:t>11</a:t>
            </a:fld>
            <a:endParaRPr lang="en-GB" altLang="en-US"/>
          </a:p>
        </p:txBody>
      </p:sp>
    </p:spTree>
    <p:extLst>
      <p:ext uri="{BB962C8B-B14F-4D97-AF65-F5344CB8AC3E}">
        <p14:creationId xmlns:p14="http://schemas.microsoft.com/office/powerpoint/2010/main" val="322659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8FC5-4CBB-18BB-FE81-B40BEDB2535B}"/>
              </a:ext>
            </a:extLst>
          </p:cNvPr>
          <p:cNvSpPr>
            <a:spLocks noGrp="1"/>
          </p:cNvSpPr>
          <p:nvPr>
            <p:ph type="title"/>
          </p:nvPr>
        </p:nvSpPr>
        <p:spPr/>
        <p:txBody>
          <a:bodyPr/>
          <a:lstStyle/>
          <a:p>
            <a:r>
              <a:rPr lang="en-US" dirty="0"/>
              <a:t>General Challenges</a:t>
            </a:r>
          </a:p>
        </p:txBody>
      </p:sp>
      <p:sp>
        <p:nvSpPr>
          <p:cNvPr id="3" name="Content Placeholder 2">
            <a:extLst>
              <a:ext uri="{FF2B5EF4-FFF2-40B4-BE49-F238E27FC236}">
                <a16:creationId xmlns:a16="http://schemas.microsoft.com/office/drawing/2014/main" id="{F440EC2A-6006-B941-802B-D631E9D2019C}"/>
              </a:ext>
            </a:extLst>
          </p:cNvPr>
          <p:cNvSpPr>
            <a:spLocks noGrp="1"/>
          </p:cNvSpPr>
          <p:nvPr>
            <p:ph idx="1"/>
          </p:nvPr>
        </p:nvSpPr>
        <p:spPr/>
        <p:txBody>
          <a:bodyPr>
            <a:normAutofit lnSpcReduction="10000"/>
          </a:bodyPr>
          <a:lstStyle/>
          <a:p>
            <a:r>
              <a:rPr lang="en-US" sz="2800" dirty="0"/>
              <a:t>Mining methodology</a:t>
            </a:r>
          </a:p>
          <a:p>
            <a:endParaRPr lang="en-US" sz="2800" dirty="0"/>
          </a:p>
          <a:p>
            <a:r>
              <a:rPr lang="en-US" sz="2800" dirty="0"/>
              <a:t>User interaction</a:t>
            </a:r>
          </a:p>
          <a:p>
            <a:endParaRPr lang="en-US" sz="2800" dirty="0"/>
          </a:p>
          <a:p>
            <a:r>
              <a:rPr lang="en-US" sz="2800" dirty="0"/>
              <a:t>Efficiency and scalability</a:t>
            </a:r>
          </a:p>
          <a:p>
            <a:endParaRPr lang="en-US" sz="2800" dirty="0"/>
          </a:p>
          <a:p>
            <a:r>
              <a:rPr lang="en-US" sz="2800" dirty="0"/>
              <a:t>Diversity of data types</a:t>
            </a:r>
          </a:p>
          <a:p>
            <a:endParaRPr lang="en-US" sz="2800" dirty="0"/>
          </a:p>
          <a:p>
            <a:r>
              <a:rPr lang="en-US" sz="2800" dirty="0"/>
              <a:t>Data mining and society</a:t>
            </a:r>
          </a:p>
        </p:txBody>
      </p:sp>
      <p:sp>
        <p:nvSpPr>
          <p:cNvPr id="4" name="Date Placeholder 3">
            <a:extLst>
              <a:ext uri="{FF2B5EF4-FFF2-40B4-BE49-F238E27FC236}">
                <a16:creationId xmlns:a16="http://schemas.microsoft.com/office/drawing/2014/main" id="{6C88543E-269D-FDF0-C4D9-8793AA8A5957}"/>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0A546D9B-7FE5-27D2-962B-DE91B9773047}"/>
              </a:ext>
            </a:extLst>
          </p:cNvPr>
          <p:cNvSpPr>
            <a:spLocks noGrp="1"/>
          </p:cNvSpPr>
          <p:nvPr>
            <p:ph type="sldNum" sz="quarter" idx="12"/>
          </p:nvPr>
        </p:nvSpPr>
        <p:spPr/>
        <p:txBody>
          <a:bodyPr/>
          <a:lstStyle/>
          <a:p>
            <a:fld id="{0E2F8ABD-7791-A645-B644-47282348795F}" type="slidenum">
              <a:rPr lang="en-GB" altLang="en-US" smtClean="0"/>
              <a:pPr/>
              <a:t>12</a:t>
            </a:fld>
            <a:endParaRPr lang="en-GB" altLang="en-US"/>
          </a:p>
        </p:txBody>
      </p:sp>
    </p:spTree>
    <p:extLst>
      <p:ext uri="{BB962C8B-B14F-4D97-AF65-F5344CB8AC3E}">
        <p14:creationId xmlns:p14="http://schemas.microsoft.com/office/powerpoint/2010/main" val="249299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9278-39AF-0F2E-6FBC-2BB685670551}"/>
              </a:ext>
            </a:extLst>
          </p:cNvPr>
          <p:cNvSpPr>
            <a:spLocks noGrp="1"/>
          </p:cNvSpPr>
          <p:nvPr>
            <p:ph type="title"/>
          </p:nvPr>
        </p:nvSpPr>
        <p:spPr/>
        <p:txBody>
          <a:bodyPr/>
          <a:lstStyle/>
          <a:p>
            <a:r>
              <a:rPr lang="en-US" dirty="0"/>
              <a:t>Mining methodology</a:t>
            </a:r>
          </a:p>
        </p:txBody>
      </p:sp>
      <p:sp>
        <p:nvSpPr>
          <p:cNvPr id="3" name="Content Placeholder 2">
            <a:extLst>
              <a:ext uri="{FF2B5EF4-FFF2-40B4-BE49-F238E27FC236}">
                <a16:creationId xmlns:a16="http://schemas.microsoft.com/office/drawing/2014/main" id="{4048A186-C83B-6C70-966A-F1F57200509A}"/>
              </a:ext>
            </a:extLst>
          </p:cNvPr>
          <p:cNvSpPr>
            <a:spLocks noGrp="1"/>
          </p:cNvSpPr>
          <p:nvPr>
            <p:ph idx="1"/>
          </p:nvPr>
        </p:nvSpPr>
        <p:spPr/>
        <p:txBody>
          <a:bodyPr>
            <a:normAutofit/>
          </a:bodyPr>
          <a:lstStyle/>
          <a:p>
            <a:r>
              <a:rPr lang="en-US" sz="2800" dirty="0"/>
              <a:t>The kinds of data and the kinds of applications for data continue to grow</a:t>
            </a:r>
          </a:p>
          <a:p>
            <a:r>
              <a:rPr lang="en-US" sz="2800" dirty="0"/>
              <a:t>Interesting patterns can be searched for among varying combinations of dimensions, at varying levels of abstraction</a:t>
            </a:r>
          </a:p>
          <a:p>
            <a:r>
              <a:rPr lang="en-US" sz="2800" dirty="0"/>
              <a:t>Data mining can often benefit from incorporation of field specific knowledge</a:t>
            </a:r>
          </a:p>
          <a:p>
            <a:r>
              <a:rPr lang="en-US" sz="2800" dirty="0"/>
              <a:t>A "networked” environment can allow knowledge derived in one set to boost knowledge in another</a:t>
            </a:r>
          </a:p>
          <a:p>
            <a:r>
              <a:rPr lang="en-US" sz="2800" dirty="0"/>
              <a:t>Subjective priorities for pre- and post- processing</a:t>
            </a:r>
          </a:p>
          <a:p>
            <a:endParaRPr lang="en-US" sz="2800" dirty="0"/>
          </a:p>
        </p:txBody>
      </p:sp>
      <p:sp>
        <p:nvSpPr>
          <p:cNvPr id="4" name="Date Placeholder 3">
            <a:extLst>
              <a:ext uri="{FF2B5EF4-FFF2-40B4-BE49-F238E27FC236}">
                <a16:creationId xmlns:a16="http://schemas.microsoft.com/office/drawing/2014/main" id="{0A0BB8FB-0EF6-E22F-246D-DB0F8C0D6E28}"/>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70F03956-737E-F9D7-E1E4-47176E79FC5E}"/>
              </a:ext>
            </a:extLst>
          </p:cNvPr>
          <p:cNvSpPr>
            <a:spLocks noGrp="1"/>
          </p:cNvSpPr>
          <p:nvPr>
            <p:ph type="sldNum" sz="quarter" idx="12"/>
          </p:nvPr>
        </p:nvSpPr>
        <p:spPr/>
        <p:txBody>
          <a:bodyPr/>
          <a:lstStyle/>
          <a:p>
            <a:fld id="{0E2F8ABD-7791-A645-B644-47282348795F}" type="slidenum">
              <a:rPr lang="en-GB" altLang="en-US" smtClean="0"/>
              <a:pPr/>
              <a:t>13</a:t>
            </a:fld>
            <a:endParaRPr lang="en-GB" altLang="en-US"/>
          </a:p>
        </p:txBody>
      </p:sp>
    </p:spTree>
    <p:extLst>
      <p:ext uri="{BB962C8B-B14F-4D97-AF65-F5344CB8AC3E}">
        <p14:creationId xmlns:p14="http://schemas.microsoft.com/office/powerpoint/2010/main" val="316778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880A4-1932-AFD0-88C8-C22D1FFAAE83}"/>
              </a:ext>
            </a:extLst>
          </p:cNvPr>
          <p:cNvSpPr>
            <a:spLocks noGrp="1"/>
          </p:cNvSpPr>
          <p:nvPr>
            <p:ph type="title"/>
          </p:nvPr>
        </p:nvSpPr>
        <p:spPr/>
        <p:txBody>
          <a:bodyPr/>
          <a:lstStyle/>
          <a:p>
            <a:r>
              <a:rPr lang="en-US" dirty="0"/>
              <a:t>User interaction</a:t>
            </a:r>
          </a:p>
        </p:txBody>
      </p:sp>
      <p:sp>
        <p:nvSpPr>
          <p:cNvPr id="3" name="Content Placeholder 2">
            <a:extLst>
              <a:ext uri="{FF2B5EF4-FFF2-40B4-BE49-F238E27FC236}">
                <a16:creationId xmlns:a16="http://schemas.microsoft.com/office/drawing/2014/main" id="{73D5888B-42D7-C1DD-2476-C5BEBC8A46BD}"/>
              </a:ext>
            </a:extLst>
          </p:cNvPr>
          <p:cNvSpPr>
            <a:spLocks noGrp="1"/>
          </p:cNvSpPr>
          <p:nvPr>
            <p:ph idx="1"/>
          </p:nvPr>
        </p:nvSpPr>
        <p:spPr/>
        <p:txBody>
          <a:bodyPr>
            <a:normAutofit/>
          </a:bodyPr>
          <a:lstStyle/>
          <a:p>
            <a:r>
              <a:rPr lang="en-US" sz="2800" dirty="0"/>
              <a:t>Data mining is an iterative process and therefore highly interactive between user and database</a:t>
            </a:r>
          </a:p>
          <a:p>
            <a:r>
              <a:rPr lang="en-US" sz="2800" dirty="0"/>
              <a:t>Background knowledge of user can have large impact on approach</a:t>
            </a:r>
          </a:p>
          <a:p>
            <a:r>
              <a:rPr lang="en-US" sz="2800" dirty="0"/>
              <a:t>Database query languages and interfaces must balance the goals of flexibility, clarity, and security</a:t>
            </a:r>
          </a:p>
          <a:p>
            <a:r>
              <a:rPr lang="en-US" sz="2800" dirty="0"/>
              <a:t>Presentation and visualization of results must enable easy understanding by humans, as well as facilitate use of knowledge</a:t>
            </a:r>
          </a:p>
        </p:txBody>
      </p:sp>
      <p:sp>
        <p:nvSpPr>
          <p:cNvPr id="4" name="Date Placeholder 3">
            <a:extLst>
              <a:ext uri="{FF2B5EF4-FFF2-40B4-BE49-F238E27FC236}">
                <a16:creationId xmlns:a16="http://schemas.microsoft.com/office/drawing/2014/main" id="{60B3746A-DA0F-5400-0973-AEDA98B5D611}"/>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24158180-1376-6910-1D96-46299A4D351D}"/>
              </a:ext>
            </a:extLst>
          </p:cNvPr>
          <p:cNvSpPr>
            <a:spLocks noGrp="1"/>
          </p:cNvSpPr>
          <p:nvPr>
            <p:ph type="sldNum" sz="quarter" idx="12"/>
          </p:nvPr>
        </p:nvSpPr>
        <p:spPr/>
        <p:txBody>
          <a:bodyPr/>
          <a:lstStyle/>
          <a:p>
            <a:fld id="{0E2F8ABD-7791-A645-B644-47282348795F}" type="slidenum">
              <a:rPr lang="en-GB" altLang="en-US" smtClean="0"/>
              <a:pPr/>
              <a:t>14</a:t>
            </a:fld>
            <a:endParaRPr lang="en-GB" altLang="en-US"/>
          </a:p>
        </p:txBody>
      </p:sp>
    </p:spTree>
    <p:extLst>
      <p:ext uri="{BB962C8B-B14F-4D97-AF65-F5344CB8AC3E}">
        <p14:creationId xmlns:p14="http://schemas.microsoft.com/office/powerpoint/2010/main" val="118477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481C-0201-863E-6844-230F6CBE5304}"/>
              </a:ext>
            </a:extLst>
          </p:cNvPr>
          <p:cNvSpPr>
            <a:spLocks noGrp="1"/>
          </p:cNvSpPr>
          <p:nvPr>
            <p:ph type="title"/>
          </p:nvPr>
        </p:nvSpPr>
        <p:spPr/>
        <p:txBody>
          <a:bodyPr/>
          <a:lstStyle/>
          <a:p>
            <a:r>
              <a:rPr lang="en-US" dirty="0"/>
              <a:t>Efficiency and scalability</a:t>
            </a:r>
          </a:p>
        </p:txBody>
      </p:sp>
      <p:sp>
        <p:nvSpPr>
          <p:cNvPr id="3" name="Content Placeholder 2">
            <a:extLst>
              <a:ext uri="{FF2B5EF4-FFF2-40B4-BE49-F238E27FC236}">
                <a16:creationId xmlns:a16="http://schemas.microsoft.com/office/drawing/2014/main" id="{840D9D52-3AD9-EF1D-633F-27FCFAC21F74}"/>
              </a:ext>
            </a:extLst>
          </p:cNvPr>
          <p:cNvSpPr>
            <a:spLocks noGrp="1"/>
          </p:cNvSpPr>
          <p:nvPr>
            <p:ph idx="1"/>
          </p:nvPr>
        </p:nvSpPr>
        <p:spPr/>
        <p:txBody>
          <a:bodyPr>
            <a:normAutofit/>
          </a:bodyPr>
          <a:lstStyle/>
          <a:p>
            <a:r>
              <a:rPr lang="en-US" sz="2800" dirty="0"/>
              <a:t>As the amount of collectable data grows, data mining approaches must be able to scale, up to the point of executing in real time</a:t>
            </a:r>
          </a:p>
          <a:p>
            <a:r>
              <a:rPr lang="en-US" sz="2800" dirty="0"/>
              <a:t>Algorithms should be parallel, distributed, and incremental</a:t>
            </a:r>
          </a:p>
          <a:p>
            <a:r>
              <a:rPr lang="en-US" sz="2800" dirty="0"/>
              <a:t>Cloud computing and cluster computing are powerful options for handling large-scale computational tasks</a:t>
            </a:r>
          </a:p>
        </p:txBody>
      </p:sp>
      <p:sp>
        <p:nvSpPr>
          <p:cNvPr id="4" name="Date Placeholder 3">
            <a:extLst>
              <a:ext uri="{FF2B5EF4-FFF2-40B4-BE49-F238E27FC236}">
                <a16:creationId xmlns:a16="http://schemas.microsoft.com/office/drawing/2014/main" id="{54920F94-BA6F-2790-E4A5-5DF5C2D03BE0}"/>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63475270-C461-95E0-61B7-016763F650C8}"/>
              </a:ext>
            </a:extLst>
          </p:cNvPr>
          <p:cNvSpPr>
            <a:spLocks noGrp="1"/>
          </p:cNvSpPr>
          <p:nvPr>
            <p:ph type="sldNum" sz="quarter" idx="12"/>
          </p:nvPr>
        </p:nvSpPr>
        <p:spPr/>
        <p:txBody>
          <a:bodyPr/>
          <a:lstStyle/>
          <a:p>
            <a:fld id="{0E2F8ABD-7791-A645-B644-47282348795F}" type="slidenum">
              <a:rPr lang="en-GB" altLang="en-US" smtClean="0"/>
              <a:pPr/>
              <a:t>15</a:t>
            </a:fld>
            <a:endParaRPr lang="en-GB" altLang="en-US"/>
          </a:p>
        </p:txBody>
      </p:sp>
    </p:spTree>
    <p:extLst>
      <p:ext uri="{BB962C8B-B14F-4D97-AF65-F5344CB8AC3E}">
        <p14:creationId xmlns:p14="http://schemas.microsoft.com/office/powerpoint/2010/main" val="399657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8707-026C-C828-B884-333808F2413B}"/>
              </a:ext>
            </a:extLst>
          </p:cNvPr>
          <p:cNvSpPr>
            <a:spLocks noGrp="1"/>
          </p:cNvSpPr>
          <p:nvPr>
            <p:ph type="title"/>
          </p:nvPr>
        </p:nvSpPr>
        <p:spPr/>
        <p:txBody>
          <a:bodyPr/>
          <a:lstStyle/>
          <a:p>
            <a:r>
              <a:rPr lang="en-US" dirty="0"/>
              <a:t>Diversity of data types</a:t>
            </a:r>
          </a:p>
        </p:txBody>
      </p:sp>
      <p:sp>
        <p:nvSpPr>
          <p:cNvPr id="3" name="Content Placeholder 2">
            <a:extLst>
              <a:ext uri="{FF2B5EF4-FFF2-40B4-BE49-F238E27FC236}">
                <a16:creationId xmlns:a16="http://schemas.microsoft.com/office/drawing/2014/main" id="{779B05A9-8D4B-0687-FBAA-A2A6235BB644}"/>
              </a:ext>
            </a:extLst>
          </p:cNvPr>
          <p:cNvSpPr>
            <a:spLocks noGrp="1"/>
          </p:cNvSpPr>
          <p:nvPr>
            <p:ph idx="1"/>
          </p:nvPr>
        </p:nvSpPr>
        <p:spPr/>
        <p:txBody>
          <a:bodyPr>
            <a:normAutofit lnSpcReduction="10000"/>
          </a:bodyPr>
          <a:lstStyle/>
          <a:p>
            <a:r>
              <a:rPr lang="en-US" sz="2800" dirty="0"/>
              <a:t>Complex types of data include temporal data, biological sequences, multi-media data, social network data, </a:t>
            </a:r>
            <a:r>
              <a:rPr lang="en-US" sz="2800" dirty="0" err="1"/>
              <a:t>etc</a:t>
            </a:r>
            <a:r>
              <a:rPr lang="en-US" sz="2800" dirty="0"/>
              <a:t>…</a:t>
            </a:r>
          </a:p>
          <a:p>
            <a:r>
              <a:rPr lang="en-US" sz="2800" dirty="0"/>
              <a:t>Expecting a single system to handle all data types is unrealistic, so domain- or application- dedicated systems are constructed instead</a:t>
            </a:r>
          </a:p>
          <a:p>
            <a:r>
              <a:rPr lang="en-US" sz="2800" dirty="0"/>
              <a:t>Multiple sources of data that are connected by the internet or other networks form gigantic heterogeneous information systems with diverse data semantics that can be more informative than the individual sources</a:t>
            </a:r>
          </a:p>
        </p:txBody>
      </p:sp>
      <p:sp>
        <p:nvSpPr>
          <p:cNvPr id="4" name="Date Placeholder 3">
            <a:extLst>
              <a:ext uri="{FF2B5EF4-FFF2-40B4-BE49-F238E27FC236}">
                <a16:creationId xmlns:a16="http://schemas.microsoft.com/office/drawing/2014/main" id="{0312DB25-9BBD-A748-0B51-53CB2409869A}"/>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DBF402DD-088B-924B-F1C1-9BC9534DA4A4}"/>
              </a:ext>
            </a:extLst>
          </p:cNvPr>
          <p:cNvSpPr>
            <a:spLocks noGrp="1"/>
          </p:cNvSpPr>
          <p:nvPr>
            <p:ph type="sldNum" sz="quarter" idx="12"/>
          </p:nvPr>
        </p:nvSpPr>
        <p:spPr/>
        <p:txBody>
          <a:bodyPr/>
          <a:lstStyle/>
          <a:p>
            <a:fld id="{0E2F8ABD-7791-A645-B644-47282348795F}" type="slidenum">
              <a:rPr lang="en-GB" altLang="en-US" smtClean="0"/>
              <a:pPr/>
              <a:t>16</a:t>
            </a:fld>
            <a:endParaRPr lang="en-GB" altLang="en-US"/>
          </a:p>
        </p:txBody>
      </p:sp>
    </p:spTree>
    <p:extLst>
      <p:ext uri="{BB962C8B-B14F-4D97-AF65-F5344CB8AC3E}">
        <p14:creationId xmlns:p14="http://schemas.microsoft.com/office/powerpoint/2010/main" val="63713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CE6F-0352-CB33-FFE7-27DCA8D51E3F}"/>
              </a:ext>
            </a:extLst>
          </p:cNvPr>
          <p:cNvSpPr>
            <a:spLocks noGrp="1"/>
          </p:cNvSpPr>
          <p:nvPr>
            <p:ph type="title"/>
          </p:nvPr>
        </p:nvSpPr>
        <p:spPr/>
        <p:txBody>
          <a:bodyPr/>
          <a:lstStyle/>
          <a:p>
            <a:r>
              <a:rPr lang="en-US" dirty="0"/>
              <a:t>Data mining and society</a:t>
            </a:r>
          </a:p>
        </p:txBody>
      </p:sp>
      <p:sp>
        <p:nvSpPr>
          <p:cNvPr id="3" name="Content Placeholder 2">
            <a:extLst>
              <a:ext uri="{FF2B5EF4-FFF2-40B4-BE49-F238E27FC236}">
                <a16:creationId xmlns:a16="http://schemas.microsoft.com/office/drawing/2014/main" id="{AF8ED1FE-CFE7-EA02-E9D9-E69AB2DDA2DC}"/>
              </a:ext>
            </a:extLst>
          </p:cNvPr>
          <p:cNvSpPr>
            <a:spLocks noGrp="1"/>
          </p:cNvSpPr>
          <p:nvPr>
            <p:ph idx="1"/>
          </p:nvPr>
        </p:nvSpPr>
        <p:spPr/>
        <p:txBody>
          <a:bodyPr>
            <a:normAutofit lnSpcReduction="10000"/>
          </a:bodyPr>
          <a:lstStyle/>
          <a:p>
            <a:r>
              <a:rPr lang="en-US" sz="2800" dirty="0"/>
              <a:t>Social impacts: </a:t>
            </a:r>
          </a:p>
          <a:p>
            <a:pPr marL="0" indent="0">
              <a:buNone/>
            </a:pPr>
            <a:r>
              <a:rPr lang="en-US" sz="2800" dirty="0"/>
              <a:t>	How to use data mining to benefit society? </a:t>
            </a:r>
          </a:p>
          <a:p>
            <a:pPr marL="0" indent="0">
              <a:buNone/>
            </a:pPr>
            <a:r>
              <a:rPr lang="en-US" sz="2800" dirty="0"/>
              <a:t>	How to guard against mis-use?</a:t>
            </a:r>
          </a:p>
          <a:p>
            <a:r>
              <a:rPr lang="en-US" sz="2800" dirty="0"/>
              <a:t>Privacy preservation:</a:t>
            </a:r>
          </a:p>
          <a:p>
            <a:pPr marL="0" indent="0">
              <a:buNone/>
            </a:pPr>
            <a:r>
              <a:rPr lang="en-US" sz="2800" dirty="0"/>
              <a:t>	To what extent can we preserve individuals’ privacy while still performing successful data mining?</a:t>
            </a:r>
          </a:p>
          <a:p>
            <a:r>
              <a:rPr lang="en-US" sz="2800" dirty="0"/>
              <a:t>“Invisible” integration:</a:t>
            </a:r>
          </a:p>
          <a:p>
            <a:pPr marL="0" indent="0">
              <a:buNone/>
            </a:pPr>
            <a:r>
              <a:rPr lang="en-US" sz="2800" dirty="0"/>
              <a:t>	Not everyone will learn data mining techniques, but everyone can benefit. How and where can we build in data mining functionality?</a:t>
            </a:r>
            <a:endParaRPr lang="en-US" sz="2500" dirty="0"/>
          </a:p>
        </p:txBody>
      </p:sp>
      <p:sp>
        <p:nvSpPr>
          <p:cNvPr id="4" name="Date Placeholder 3">
            <a:extLst>
              <a:ext uri="{FF2B5EF4-FFF2-40B4-BE49-F238E27FC236}">
                <a16:creationId xmlns:a16="http://schemas.microsoft.com/office/drawing/2014/main" id="{04410BBB-346B-8410-9913-01188E2CA2D9}"/>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33C96977-3164-8042-FE95-13D9C64263C1}"/>
              </a:ext>
            </a:extLst>
          </p:cNvPr>
          <p:cNvSpPr>
            <a:spLocks noGrp="1"/>
          </p:cNvSpPr>
          <p:nvPr>
            <p:ph type="sldNum" sz="quarter" idx="12"/>
          </p:nvPr>
        </p:nvSpPr>
        <p:spPr/>
        <p:txBody>
          <a:bodyPr/>
          <a:lstStyle/>
          <a:p>
            <a:fld id="{0E2F8ABD-7791-A645-B644-47282348795F}" type="slidenum">
              <a:rPr lang="en-GB" altLang="en-US" smtClean="0"/>
              <a:pPr/>
              <a:t>17</a:t>
            </a:fld>
            <a:endParaRPr lang="en-GB" altLang="en-US"/>
          </a:p>
        </p:txBody>
      </p:sp>
    </p:spTree>
    <p:extLst>
      <p:ext uri="{BB962C8B-B14F-4D97-AF65-F5344CB8AC3E}">
        <p14:creationId xmlns:p14="http://schemas.microsoft.com/office/powerpoint/2010/main" val="71193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004A-D6D6-D246-AC6D-3A752553A854}"/>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98910D84-40DB-B34D-A1E8-876B4AFEE64C}"/>
              </a:ext>
            </a:extLst>
          </p:cNvPr>
          <p:cNvSpPr>
            <a:spLocks noGrp="1"/>
          </p:cNvSpPr>
          <p:nvPr>
            <p:ph idx="1"/>
          </p:nvPr>
        </p:nvSpPr>
        <p:spPr/>
        <p:txBody>
          <a:bodyPr>
            <a:normAutofit/>
          </a:bodyPr>
          <a:lstStyle/>
          <a:p>
            <a:r>
              <a:rPr lang="en-US" sz="2800" dirty="0"/>
              <a:t>HW 7 deadline is midnight today</a:t>
            </a:r>
          </a:p>
          <a:p>
            <a:endParaRPr lang="en-US" sz="2800" dirty="0"/>
          </a:p>
          <a:p>
            <a:r>
              <a:rPr lang="en-US" sz="2800" dirty="0"/>
              <a:t>Programming Assignment 2 is due Wed, Nov 30</a:t>
            </a:r>
            <a:endParaRPr lang="en-US" sz="2400" dirty="0"/>
          </a:p>
          <a:p>
            <a:endParaRPr lang="en-US" sz="2800" dirty="0"/>
          </a:p>
        </p:txBody>
      </p:sp>
      <p:sp>
        <p:nvSpPr>
          <p:cNvPr id="4" name="Date Placeholder 3">
            <a:extLst>
              <a:ext uri="{FF2B5EF4-FFF2-40B4-BE49-F238E27FC236}">
                <a16:creationId xmlns:a16="http://schemas.microsoft.com/office/drawing/2014/main" id="{BE438FC6-5FFF-1645-BB56-A0A5EAC6C854}"/>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7ADB0ECC-920D-5640-8371-2670B74CA7DA}"/>
              </a:ext>
            </a:extLst>
          </p:cNvPr>
          <p:cNvSpPr>
            <a:spLocks noGrp="1"/>
          </p:cNvSpPr>
          <p:nvPr>
            <p:ph type="sldNum" sz="quarter" idx="12"/>
          </p:nvPr>
        </p:nvSpPr>
        <p:spPr/>
        <p:txBody>
          <a:bodyPr/>
          <a:lstStyle/>
          <a:p>
            <a:fld id="{0E2F8ABD-7791-A645-B644-47282348795F}" type="slidenum">
              <a:rPr lang="en-GB" altLang="en-US" smtClean="0"/>
              <a:pPr/>
              <a:t>18</a:t>
            </a:fld>
            <a:endParaRPr lang="en-GB" altLang="en-US"/>
          </a:p>
        </p:txBody>
      </p:sp>
    </p:spTree>
    <p:extLst>
      <p:ext uri="{BB962C8B-B14F-4D97-AF65-F5344CB8AC3E}">
        <p14:creationId xmlns:p14="http://schemas.microsoft.com/office/powerpoint/2010/main" val="408106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9854-B509-08C4-FF47-B05EF2B6A5B1}"/>
              </a:ext>
            </a:extLst>
          </p:cNvPr>
          <p:cNvSpPr>
            <a:spLocks noGrp="1"/>
          </p:cNvSpPr>
          <p:nvPr>
            <p:ph type="title"/>
          </p:nvPr>
        </p:nvSpPr>
        <p:spPr/>
        <p:txBody>
          <a:bodyPr/>
          <a:lstStyle/>
          <a:p>
            <a:r>
              <a:rPr lang="en-US" dirty="0"/>
              <a:t>Quick Admin Update</a:t>
            </a:r>
          </a:p>
        </p:txBody>
      </p:sp>
      <p:sp>
        <p:nvSpPr>
          <p:cNvPr id="3" name="Content Placeholder 2">
            <a:extLst>
              <a:ext uri="{FF2B5EF4-FFF2-40B4-BE49-F238E27FC236}">
                <a16:creationId xmlns:a16="http://schemas.microsoft.com/office/drawing/2014/main" id="{20C17337-5B66-117F-135B-1E9316EEE72B}"/>
              </a:ext>
            </a:extLst>
          </p:cNvPr>
          <p:cNvSpPr>
            <a:spLocks noGrp="1"/>
          </p:cNvSpPr>
          <p:nvPr>
            <p:ph idx="1"/>
          </p:nvPr>
        </p:nvSpPr>
        <p:spPr/>
        <p:txBody>
          <a:bodyPr>
            <a:normAutofit/>
          </a:bodyPr>
          <a:lstStyle/>
          <a:p>
            <a:r>
              <a:rPr lang="en-US" sz="2800" dirty="0"/>
              <a:t>Grades for HW1-5, Programming Assignment 1, Exam 1, and Exam 1 EC have been updated with late penalties / regrade changes</a:t>
            </a:r>
          </a:p>
          <a:p>
            <a:pPr lvl="1"/>
            <a:r>
              <a:rPr lang="en-US" sz="2500" dirty="0"/>
              <a:t>Please note that the EC adjustment assignment is meant to enforce the 7.5 upper-bound on EC points for Exam 1</a:t>
            </a:r>
          </a:p>
          <a:p>
            <a:r>
              <a:rPr lang="en-US" sz="2500" dirty="0"/>
              <a:t>Grades and solutions for HW6 have been posted</a:t>
            </a:r>
          </a:p>
          <a:p>
            <a:pPr lvl="1"/>
            <a:endParaRPr lang="en-US" sz="2500" dirty="0"/>
          </a:p>
        </p:txBody>
      </p:sp>
      <p:sp>
        <p:nvSpPr>
          <p:cNvPr id="4" name="Date Placeholder 3">
            <a:extLst>
              <a:ext uri="{FF2B5EF4-FFF2-40B4-BE49-F238E27FC236}">
                <a16:creationId xmlns:a16="http://schemas.microsoft.com/office/drawing/2014/main" id="{363D2FE8-FA3A-B645-FFA7-10C9C6CE5FC3}"/>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969A79D9-4275-C487-81F5-A9DA7A3F5775}"/>
              </a:ext>
            </a:extLst>
          </p:cNvPr>
          <p:cNvSpPr>
            <a:spLocks noGrp="1"/>
          </p:cNvSpPr>
          <p:nvPr>
            <p:ph type="sldNum" sz="quarter" idx="12"/>
          </p:nvPr>
        </p:nvSpPr>
        <p:spPr/>
        <p:txBody>
          <a:bodyPr/>
          <a:lstStyle/>
          <a:p>
            <a:fld id="{0E2F8ABD-7791-A645-B644-47282348795F}" type="slidenum">
              <a:rPr lang="en-GB" altLang="en-US" smtClean="0"/>
              <a:pPr/>
              <a:t>2</a:t>
            </a:fld>
            <a:endParaRPr lang="en-GB" altLang="en-US"/>
          </a:p>
        </p:txBody>
      </p:sp>
    </p:spTree>
    <p:extLst>
      <p:ext uri="{BB962C8B-B14F-4D97-AF65-F5344CB8AC3E}">
        <p14:creationId xmlns:p14="http://schemas.microsoft.com/office/powerpoint/2010/main" val="354546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572C-9185-FFB8-C9A5-0385BF74D801}"/>
              </a:ext>
            </a:extLst>
          </p:cNvPr>
          <p:cNvSpPr>
            <a:spLocks noGrp="1"/>
          </p:cNvSpPr>
          <p:nvPr>
            <p:ph type="title"/>
          </p:nvPr>
        </p:nvSpPr>
        <p:spPr/>
        <p:txBody>
          <a:bodyPr/>
          <a:lstStyle/>
          <a:p>
            <a:r>
              <a:rPr lang="en-US" dirty="0"/>
              <a:t>Schedule for rest of semester</a:t>
            </a:r>
          </a:p>
        </p:txBody>
      </p:sp>
      <p:sp>
        <p:nvSpPr>
          <p:cNvPr id="3" name="Content Placeholder 2">
            <a:extLst>
              <a:ext uri="{FF2B5EF4-FFF2-40B4-BE49-F238E27FC236}">
                <a16:creationId xmlns:a16="http://schemas.microsoft.com/office/drawing/2014/main" id="{FD80183A-DA4D-A9D0-DD0E-D367E5EF4513}"/>
              </a:ext>
            </a:extLst>
          </p:cNvPr>
          <p:cNvSpPr>
            <a:spLocks noGrp="1"/>
          </p:cNvSpPr>
          <p:nvPr>
            <p:ph idx="1"/>
          </p:nvPr>
        </p:nvSpPr>
        <p:spPr/>
        <p:txBody>
          <a:bodyPr>
            <a:normAutofit/>
          </a:bodyPr>
          <a:lstStyle/>
          <a:p>
            <a:r>
              <a:rPr lang="en-US" sz="2800" dirty="0"/>
              <a:t>Mon, Nov 28 (today): </a:t>
            </a:r>
          </a:p>
          <a:p>
            <a:pPr marL="0" indent="0">
              <a:buNone/>
            </a:pPr>
            <a:r>
              <a:rPr lang="en-US" sz="2800" dirty="0"/>
              <a:t>			Knowledge Discovery</a:t>
            </a:r>
          </a:p>
          <a:p>
            <a:r>
              <a:rPr lang="en-US" sz="2800" dirty="0"/>
              <a:t>Wed, Nov 30: </a:t>
            </a:r>
          </a:p>
          <a:p>
            <a:pPr marL="0" indent="0">
              <a:buNone/>
            </a:pPr>
            <a:r>
              <a:rPr lang="en-US" sz="2800" dirty="0"/>
              <a:t>			Exam 2 review, PA2 due date</a:t>
            </a:r>
          </a:p>
          <a:p>
            <a:r>
              <a:rPr lang="en-US" sz="2800" dirty="0"/>
              <a:t>Mon, Dec 5: </a:t>
            </a:r>
          </a:p>
          <a:p>
            <a:pPr marL="0" indent="0">
              <a:buNone/>
            </a:pPr>
            <a:r>
              <a:rPr lang="en-US" sz="2800" dirty="0"/>
              <a:t>			Group EC exercise Pt2 for Exam 2</a:t>
            </a:r>
          </a:p>
          <a:p>
            <a:r>
              <a:rPr lang="en-US" sz="2800" dirty="0"/>
              <a:t>Wed, Dec 7: </a:t>
            </a:r>
          </a:p>
          <a:p>
            <a:pPr marL="0" indent="0">
              <a:buNone/>
            </a:pPr>
            <a:r>
              <a:rPr lang="en-US" sz="2800" dirty="0"/>
              <a:t>			Exam 2</a:t>
            </a:r>
          </a:p>
        </p:txBody>
      </p:sp>
      <p:sp>
        <p:nvSpPr>
          <p:cNvPr id="4" name="Date Placeholder 3">
            <a:extLst>
              <a:ext uri="{FF2B5EF4-FFF2-40B4-BE49-F238E27FC236}">
                <a16:creationId xmlns:a16="http://schemas.microsoft.com/office/drawing/2014/main" id="{5BBBA624-9ABC-D2B9-50A0-0EE52B706103}"/>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2A7C1D78-DCB8-1CC2-A639-3D54CA649FC5}"/>
              </a:ext>
            </a:extLst>
          </p:cNvPr>
          <p:cNvSpPr>
            <a:spLocks noGrp="1"/>
          </p:cNvSpPr>
          <p:nvPr>
            <p:ph type="sldNum" sz="quarter" idx="12"/>
          </p:nvPr>
        </p:nvSpPr>
        <p:spPr/>
        <p:txBody>
          <a:bodyPr/>
          <a:lstStyle/>
          <a:p>
            <a:fld id="{0E2F8ABD-7791-A645-B644-47282348795F}" type="slidenum">
              <a:rPr lang="en-GB" altLang="en-US" smtClean="0"/>
              <a:pPr/>
              <a:t>3</a:t>
            </a:fld>
            <a:endParaRPr lang="en-GB" altLang="en-US"/>
          </a:p>
        </p:txBody>
      </p:sp>
    </p:spTree>
    <p:extLst>
      <p:ext uri="{BB962C8B-B14F-4D97-AF65-F5344CB8AC3E}">
        <p14:creationId xmlns:p14="http://schemas.microsoft.com/office/powerpoint/2010/main" val="400705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Arrow Connector 55">
            <a:extLst>
              <a:ext uri="{FF2B5EF4-FFF2-40B4-BE49-F238E27FC236}">
                <a16:creationId xmlns:a16="http://schemas.microsoft.com/office/drawing/2014/main" id="{CE2AF8A5-2EA5-7D40-BF99-7E2D08879F59}"/>
              </a:ext>
            </a:extLst>
          </p:cNvPr>
          <p:cNvCxnSpPr>
            <a:cxnSpLocks/>
          </p:cNvCxnSpPr>
          <p:nvPr/>
        </p:nvCxnSpPr>
        <p:spPr>
          <a:xfrm>
            <a:off x="3962400" y="2819398"/>
            <a:ext cx="0" cy="685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5ADEF72-ACCF-DC44-9B01-BBED16B8494E}"/>
              </a:ext>
            </a:extLst>
          </p:cNvPr>
          <p:cNvCxnSpPr>
            <a:cxnSpLocks/>
          </p:cNvCxnSpPr>
          <p:nvPr/>
        </p:nvCxnSpPr>
        <p:spPr>
          <a:xfrm>
            <a:off x="5562600" y="2819400"/>
            <a:ext cx="0" cy="685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72DCAED-9663-ED43-9609-D8591E8C1AEE}"/>
              </a:ext>
            </a:extLst>
          </p:cNvPr>
          <p:cNvCxnSpPr>
            <a:cxnSpLocks/>
          </p:cNvCxnSpPr>
          <p:nvPr/>
        </p:nvCxnSpPr>
        <p:spPr>
          <a:xfrm flipH="1" flipV="1">
            <a:off x="5356439" y="2932825"/>
            <a:ext cx="14614" cy="609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459" name="Rectangle 2">
            <a:extLst>
              <a:ext uri="{FF2B5EF4-FFF2-40B4-BE49-F238E27FC236}">
                <a16:creationId xmlns:a16="http://schemas.microsoft.com/office/drawing/2014/main" id="{BDC734FE-FFBA-4949-9F1A-77E3A7158850}"/>
              </a:ext>
            </a:extLst>
          </p:cNvPr>
          <p:cNvSpPr>
            <a:spLocks noGrp="1" noChangeArrowheads="1"/>
          </p:cNvSpPr>
          <p:nvPr>
            <p:ph type="title"/>
          </p:nvPr>
        </p:nvSpPr>
        <p:spPr/>
        <p:txBody>
          <a:bodyPr/>
          <a:lstStyle/>
          <a:p>
            <a:r>
              <a:rPr lang="en-US" altLang="zh-CN" sz="3200" dirty="0">
                <a:cs typeface="Arial" panose="020B0604020202020204" pitchFamily="34" charset="0"/>
              </a:rPr>
              <a:t>Major components of Data Mining systems</a:t>
            </a:r>
          </a:p>
        </p:txBody>
      </p:sp>
      <p:sp>
        <p:nvSpPr>
          <p:cNvPr id="3" name="Date Placeholder 2">
            <a:extLst>
              <a:ext uri="{FF2B5EF4-FFF2-40B4-BE49-F238E27FC236}">
                <a16:creationId xmlns:a16="http://schemas.microsoft.com/office/drawing/2014/main" id="{8CE70896-374F-874C-B8FE-A46CC7E36192}"/>
              </a:ext>
            </a:extLst>
          </p:cNvPr>
          <p:cNvSpPr>
            <a:spLocks noGrp="1"/>
          </p:cNvSpPr>
          <p:nvPr>
            <p:ph type="dt" sz="half" idx="10"/>
          </p:nvPr>
        </p:nvSpPr>
        <p:spPr/>
        <p:txBody>
          <a:bodyPr/>
          <a:lstStyle/>
          <a:p>
            <a:pPr>
              <a:defRPr/>
            </a:pPr>
            <a:r>
              <a:rPr lang="en-US" altLang="en-US"/>
              <a:t>Cynthia Ma</a:t>
            </a:r>
            <a:endParaRPr lang="en-GB" altLang="en-US"/>
          </a:p>
        </p:txBody>
      </p:sp>
      <p:sp>
        <p:nvSpPr>
          <p:cNvPr id="19458" name="Slide Number Placeholder 5">
            <a:extLst>
              <a:ext uri="{FF2B5EF4-FFF2-40B4-BE49-F238E27FC236}">
                <a16:creationId xmlns:a16="http://schemas.microsoft.com/office/drawing/2014/main" id="{B901307B-209E-2443-AE47-DA01C2B6E6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0000"/>
              <a:buFont typeface="Wingdings" pitchFamily="2" charset="2"/>
              <a:buChar char="q"/>
              <a:defRPr sz="2600">
                <a:solidFill>
                  <a:srgbClr val="0000CC"/>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65000"/>
              <a:buFont typeface="Wingdings" pitchFamily="2" charset="2"/>
              <a:buChar char="n"/>
              <a:defRPr sz="22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itchFamily="2" charset="2"/>
              <a:buChar char="q"/>
              <a:defRPr sz="2000">
                <a:solidFill>
                  <a:srgbClr val="0000CC"/>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75000"/>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20E3E548-02D3-304D-B9CD-F4D0656C3F1A}" type="slidenum">
              <a:rPr lang="en-GB" altLang="en-US" sz="1400">
                <a:latin typeface="Times New Roman" panose="02020603050405020304" pitchFamily="18" charset="0"/>
              </a:rPr>
              <a:pPr>
                <a:spcBef>
                  <a:spcPct val="0"/>
                </a:spcBef>
                <a:buClrTx/>
                <a:buSzTx/>
                <a:buFontTx/>
                <a:buNone/>
              </a:pPr>
              <a:t>4</a:t>
            </a:fld>
            <a:endParaRPr lang="en-GB" altLang="en-US" sz="1400">
              <a:latin typeface="Times New Roman" panose="02020603050405020304" pitchFamily="18" charset="0"/>
            </a:endParaRPr>
          </a:p>
        </p:txBody>
      </p:sp>
      <p:sp>
        <p:nvSpPr>
          <p:cNvPr id="5" name="Can 4">
            <a:extLst>
              <a:ext uri="{FF2B5EF4-FFF2-40B4-BE49-F238E27FC236}">
                <a16:creationId xmlns:a16="http://schemas.microsoft.com/office/drawing/2014/main" id="{97F0CD0F-5285-114D-8CFC-5700CA633DC8}"/>
              </a:ext>
            </a:extLst>
          </p:cNvPr>
          <p:cNvSpPr/>
          <p:nvPr/>
        </p:nvSpPr>
        <p:spPr>
          <a:xfrm>
            <a:off x="381000" y="5486400"/>
            <a:ext cx="1752600" cy="1143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Data</a:t>
            </a:r>
          </a:p>
          <a:p>
            <a:pPr algn="ctr"/>
            <a:r>
              <a:rPr lang="en-US" dirty="0"/>
              <a:t>Data Warehouse</a:t>
            </a:r>
          </a:p>
        </p:txBody>
      </p:sp>
      <p:cxnSp>
        <p:nvCxnSpPr>
          <p:cNvPr id="7" name="Straight Arrow Connector 6">
            <a:extLst>
              <a:ext uri="{FF2B5EF4-FFF2-40B4-BE49-F238E27FC236}">
                <a16:creationId xmlns:a16="http://schemas.microsoft.com/office/drawing/2014/main" id="{14DE25D8-ADB6-B249-B437-277BDF8A644E}"/>
              </a:ext>
            </a:extLst>
          </p:cNvPr>
          <p:cNvCxnSpPr>
            <a:cxnSpLocks/>
            <a:stCxn id="5" idx="4"/>
          </p:cNvCxnSpPr>
          <p:nvPr/>
        </p:nvCxnSpPr>
        <p:spPr>
          <a:xfrm>
            <a:off x="2133600" y="6057900"/>
            <a:ext cx="9144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2A8C160-9865-F745-AF02-8D54ED7C5EC0}"/>
              </a:ext>
            </a:extLst>
          </p:cNvPr>
          <p:cNvCxnSpPr>
            <a:cxnSpLocks/>
            <a:stCxn id="5" idx="1"/>
          </p:cNvCxnSpPr>
          <p:nvPr/>
        </p:nvCxnSpPr>
        <p:spPr>
          <a:xfrm flipV="1">
            <a:off x="1257300" y="4407246"/>
            <a:ext cx="0" cy="10791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Can 18">
            <a:extLst>
              <a:ext uri="{FF2B5EF4-FFF2-40B4-BE49-F238E27FC236}">
                <a16:creationId xmlns:a16="http://schemas.microsoft.com/office/drawing/2014/main" id="{FD913F9E-4E64-634A-8BAC-21CC3B44BB33}"/>
              </a:ext>
            </a:extLst>
          </p:cNvPr>
          <p:cNvSpPr/>
          <p:nvPr/>
        </p:nvSpPr>
        <p:spPr>
          <a:xfrm>
            <a:off x="365343" y="3232323"/>
            <a:ext cx="1752600" cy="1143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Processed Data</a:t>
            </a:r>
          </a:p>
          <a:p>
            <a:pPr algn="ctr"/>
            <a:r>
              <a:rPr lang="en-US" dirty="0"/>
              <a:t>Data Warehouse</a:t>
            </a:r>
          </a:p>
        </p:txBody>
      </p:sp>
      <p:sp>
        <p:nvSpPr>
          <p:cNvPr id="15" name="TextBox 14">
            <a:extLst>
              <a:ext uri="{FF2B5EF4-FFF2-40B4-BE49-F238E27FC236}">
                <a16:creationId xmlns:a16="http://schemas.microsoft.com/office/drawing/2014/main" id="{7F29FDA7-6E8F-654D-940F-D99B5FE412DA}"/>
              </a:ext>
            </a:extLst>
          </p:cNvPr>
          <p:cNvSpPr txBox="1"/>
          <p:nvPr/>
        </p:nvSpPr>
        <p:spPr>
          <a:xfrm>
            <a:off x="1314711" y="4484607"/>
            <a:ext cx="1507293" cy="923330"/>
          </a:xfrm>
          <a:prstGeom prst="rect">
            <a:avLst/>
          </a:prstGeom>
          <a:noFill/>
        </p:spPr>
        <p:txBody>
          <a:bodyPr wrap="square" rtlCol="0">
            <a:spAutoFit/>
          </a:bodyPr>
          <a:lstStyle/>
          <a:p>
            <a:r>
              <a:rPr lang="en-US" dirty="0"/>
              <a:t>Cleaning</a:t>
            </a:r>
          </a:p>
          <a:p>
            <a:r>
              <a:rPr lang="en-US" dirty="0"/>
              <a:t>Selecting</a:t>
            </a:r>
          </a:p>
          <a:p>
            <a:r>
              <a:rPr lang="en-US" dirty="0"/>
              <a:t>Transforming</a:t>
            </a:r>
          </a:p>
        </p:txBody>
      </p:sp>
      <p:cxnSp>
        <p:nvCxnSpPr>
          <p:cNvPr id="24" name="Straight Arrow Connector 23">
            <a:extLst>
              <a:ext uri="{FF2B5EF4-FFF2-40B4-BE49-F238E27FC236}">
                <a16:creationId xmlns:a16="http://schemas.microsoft.com/office/drawing/2014/main" id="{8D6E706A-B563-DD40-9705-492521519B8A}"/>
              </a:ext>
            </a:extLst>
          </p:cNvPr>
          <p:cNvCxnSpPr>
            <a:cxnSpLocks/>
            <a:stCxn id="19" idx="4"/>
          </p:cNvCxnSpPr>
          <p:nvPr/>
        </p:nvCxnSpPr>
        <p:spPr>
          <a:xfrm>
            <a:off x="2117943" y="3803823"/>
            <a:ext cx="93005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375CC88-BFEB-0548-94D7-E3298AC54F4F}"/>
              </a:ext>
            </a:extLst>
          </p:cNvPr>
          <p:cNvSpPr/>
          <p:nvPr/>
        </p:nvSpPr>
        <p:spPr>
          <a:xfrm>
            <a:off x="3058945" y="3508917"/>
            <a:ext cx="1340282" cy="277961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Mining Engine</a:t>
            </a:r>
          </a:p>
          <a:p>
            <a:pPr algn="ctr"/>
            <a:endParaRPr lang="en-US" dirty="0"/>
          </a:p>
          <a:p>
            <a:pPr algn="ctr"/>
            <a:r>
              <a:rPr lang="en-US" dirty="0"/>
              <a:t>Learned Model</a:t>
            </a:r>
          </a:p>
        </p:txBody>
      </p:sp>
      <p:sp>
        <p:nvSpPr>
          <p:cNvPr id="29" name="Can 28">
            <a:extLst>
              <a:ext uri="{FF2B5EF4-FFF2-40B4-BE49-F238E27FC236}">
                <a16:creationId xmlns:a16="http://schemas.microsoft.com/office/drawing/2014/main" id="{2CFA7769-CE7A-8849-95DA-CCD8D4E47BD9}"/>
              </a:ext>
            </a:extLst>
          </p:cNvPr>
          <p:cNvSpPr/>
          <p:nvPr/>
        </p:nvSpPr>
        <p:spPr>
          <a:xfrm>
            <a:off x="3886200" y="1827051"/>
            <a:ext cx="1752600" cy="1143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Knowledge Base</a:t>
            </a:r>
          </a:p>
        </p:txBody>
      </p:sp>
      <p:cxnSp>
        <p:nvCxnSpPr>
          <p:cNvPr id="40" name="Straight Arrow Connector 39">
            <a:extLst>
              <a:ext uri="{FF2B5EF4-FFF2-40B4-BE49-F238E27FC236}">
                <a16:creationId xmlns:a16="http://schemas.microsoft.com/office/drawing/2014/main" id="{1D20EAC9-7ED7-A14E-8263-2CBCC4492D6A}"/>
              </a:ext>
            </a:extLst>
          </p:cNvPr>
          <p:cNvCxnSpPr>
            <a:cxnSpLocks/>
            <a:stCxn id="20" idx="3"/>
          </p:cNvCxnSpPr>
          <p:nvPr/>
        </p:nvCxnSpPr>
        <p:spPr>
          <a:xfrm>
            <a:off x="4399227" y="4898723"/>
            <a:ext cx="68580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3B596DFC-14B7-1540-A759-C4EB9E8299FB}"/>
              </a:ext>
            </a:extLst>
          </p:cNvPr>
          <p:cNvSpPr/>
          <p:nvPr/>
        </p:nvSpPr>
        <p:spPr>
          <a:xfrm>
            <a:off x="5087999" y="3508917"/>
            <a:ext cx="1172222" cy="277961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Pattern Evaluation</a:t>
            </a:r>
          </a:p>
        </p:txBody>
      </p:sp>
      <p:pic>
        <p:nvPicPr>
          <p:cNvPr id="55" name="Graphic 54" descr="Laptop with solid fill">
            <a:extLst>
              <a:ext uri="{FF2B5EF4-FFF2-40B4-BE49-F238E27FC236}">
                <a16:creationId xmlns:a16="http://schemas.microsoft.com/office/drawing/2014/main" id="{26BE63CA-00A8-DE42-9D9D-FB1D5802E8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1721" y="2203624"/>
            <a:ext cx="2057398" cy="2057398"/>
          </a:xfrm>
          <a:prstGeom prst="rect">
            <a:avLst/>
          </a:prstGeom>
        </p:spPr>
      </p:pic>
      <p:cxnSp>
        <p:nvCxnSpPr>
          <p:cNvPr id="60" name="Straight Arrow Connector 59">
            <a:extLst>
              <a:ext uri="{FF2B5EF4-FFF2-40B4-BE49-F238E27FC236}">
                <a16:creationId xmlns:a16="http://schemas.microsoft.com/office/drawing/2014/main" id="{028E5572-3EAD-CA4A-8268-E0A00DAA4A59}"/>
              </a:ext>
            </a:extLst>
          </p:cNvPr>
          <p:cNvCxnSpPr>
            <a:cxnSpLocks/>
          </p:cNvCxnSpPr>
          <p:nvPr/>
        </p:nvCxnSpPr>
        <p:spPr>
          <a:xfrm>
            <a:off x="5638800" y="2667000"/>
            <a:ext cx="110120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CB6FD4A-533B-734B-B85F-1859EA0469A4}"/>
              </a:ext>
            </a:extLst>
          </p:cNvPr>
          <p:cNvCxnSpPr>
            <a:cxnSpLocks/>
          </p:cNvCxnSpPr>
          <p:nvPr/>
        </p:nvCxnSpPr>
        <p:spPr>
          <a:xfrm>
            <a:off x="6260221" y="3733800"/>
            <a:ext cx="47978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456" name="TextBox 19455">
            <a:extLst>
              <a:ext uri="{FF2B5EF4-FFF2-40B4-BE49-F238E27FC236}">
                <a16:creationId xmlns:a16="http://schemas.microsoft.com/office/drawing/2014/main" id="{CAA580D7-BC87-4142-8E75-F250E8E4A985}"/>
              </a:ext>
            </a:extLst>
          </p:cNvPr>
          <p:cNvSpPr txBox="1"/>
          <p:nvPr/>
        </p:nvSpPr>
        <p:spPr>
          <a:xfrm>
            <a:off x="7311659" y="2782669"/>
            <a:ext cx="1097521" cy="646331"/>
          </a:xfrm>
          <a:prstGeom prst="rect">
            <a:avLst/>
          </a:prstGeom>
          <a:noFill/>
        </p:spPr>
        <p:txBody>
          <a:bodyPr wrap="square" rtlCol="0">
            <a:spAutoFit/>
          </a:bodyPr>
          <a:lstStyle/>
          <a:p>
            <a:pPr algn="ctr"/>
            <a:r>
              <a:rPr lang="en-US" dirty="0"/>
              <a:t>User Interface</a:t>
            </a:r>
          </a:p>
        </p:txBody>
      </p:sp>
      <p:sp>
        <p:nvSpPr>
          <p:cNvPr id="19457" name="Frame 19456">
            <a:extLst>
              <a:ext uri="{FF2B5EF4-FFF2-40B4-BE49-F238E27FC236}">
                <a16:creationId xmlns:a16="http://schemas.microsoft.com/office/drawing/2014/main" id="{8D35E58E-CD8F-B643-A53D-2A9AA62C31E5}"/>
              </a:ext>
            </a:extLst>
          </p:cNvPr>
          <p:cNvSpPr/>
          <p:nvPr/>
        </p:nvSpPr>
        <p:spPr>
          <a:xfrm>
            <a:off x="2686050" y="3124200"/>
            <a:ext cx="3907851" cy="3505200"/>
          </a:xfrm>
          <a:prstGeom prst="frame">
            <a:avLst>
              <a:gd name="adj1" fmla="val 2697"/>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BA5F3F5-841D-4BD1-4DB2-9BFAF0019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0381" y="33270"/>
            <a:ext cx="5367129" cy="6858000"/>
          </a:xfrm>
        </p:spPr>
      </p:pic>
      <p:sp>
        <p:nvSpPr>
          <p:cNvPr id="2" name="Title 1">
            <a:extLst>
              <a:ext uri="{FF2B5EF4-FFF2-40B4-BE49-F238E27FC236}">
                <a16:creationId xmlns:a16="http://schemas.microsoft.com/office/drawing/2014/main" id="{F7CC2CA4-9372-8632-D288-F23CCADE2928}"/>
              </a:ext>
            </a:extLst>
          </p:cNvPr>
          <p:cNvSpPr>
            <a:spLocks noGrp="1"/>
          </p:cNvSpPr>
          <p:nvPr>
            <p:ph type="title"/>
          </p:nvPr>
        </p:nvSpPr>
        <p:spPr>
          <a:xfrm>
            <a:off x="628650" y="365126"/>
            <a:ext cx="3790950" cy="1692274"/>
          </a:xfrm>
        </p:spPr>
        <p:txBody>
          <a:bodyPr/>
          <a:lstStyle/>
          <a:p>
            <a:r>
              <a:rPr lang="en-US" dirty="0"/>
              <a:t>Knowledge Discovery from Data (KDD)</a:t>
            </a:r>
          </a:p>
        </p:txBody>
      </p:sp>
      <p:sp>
        <p:nvSpPr>
          <p:cNvPr id="4" name="Date Placeholder 3">
            <a:extLst>
              <a:ext uri="{FF2B5EF4-FFF2-40B4-BE49-F238E27FC236}">
                <a16:creationId xmlns:a16="http://schemas.microsoft.com/office/drawing/2014/main" id="{B39D6763-D126-6BA9-868D-D1F8DEE48FA6}"/>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405A90B1-B775-DC20-0CC7-D19DB58BF13F}"/>
              </a:ext>
            </a:extLst>
          </p:cNvPr>
          <p:cNvSpPr>
            <a:spLocks noGrp="1"/>
          </p:cNvSpPr>
          <p:nvPr>
            <p:ph type="sldNum" sz="quarter" idx="12"/>
          </p:nvPr>
        </p:nvSpPr>
        <p:spPr/>
        <p:txBody>
          <a:bodyPr/>
          <a:lstStyle/>
          <a:p>
            <a:fld id="{0E2F8ABD-7791-A645-B644-47282348795F}" type="slidenum">
              <a:rPr lang="en-GB" altLang="en-US" smtClean="0"/>
              <a:pPr/>
              <a:t>5</a:t>
            </a:fld>
            <a:endParaRPr lang="en-GB" altLang="en-US"/>
          </a:p>
        </p:txBody>
      </p:sp>
      <p:sp>
        <p:nvSpPr>
          <p:cNvPr id="3" name="Content Placeholder 2">
            <a:extLst>
              <a:ext uri="{FF2B5EF4-FFF2-40B4-BE49-F238E27FC236}">
                <a16:creationId xmlns:a16="http://schemas.microsoft.com/office/drawing/2014/main" id="{FA6AAAC0-CAAE-DD2E-1977-235B26106723}"/>
              </a:ext>
            </a:extLst>
          </p:cNvPr>
          <p:cNvSpPr txBox="1">
            <a:spLocks/>
          </p:cNvSpPr>
          <p:nvPr/>
        </p:nvSpPr>
        <p:spPr>
          <a:xfrm>
            <a:off x="628650" y="2285999"/>
            <a:ext cx="3562350" cy="389096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t>Data cleaning</a:t>
            </a:r>
          </a:p>
          <a:p>
            <a:r>
              <a:rPr lang="en-US" sz="2800" dirty="0"/>
              <a:t>Data integration</a:t>
            </a:r>
          </a:p>
          <a:p>
            <a:r>
              <a:rPr lang="en-US" sz="2800" dirty="0"/>
              <a:t>Data selection</a:t>
            </a:r>
          </a:p>
          <a:p>
            <a:r>
              <a:rPr lang="en-US" sz="2800" dirty="0"/>
              <a:t>Data transformation</a:t>
            </a:r>
          </a:p>
          <a:p>
            <a:r>
              <a:rPr lang="en-US" sz="2800" dirty="0"/>
              <a:t>Data mining</a:t>
            </a:r>
          </a:p>
          <a:p>
            <a:r>
              <a:rPr lang="en-US" sz="2800" dirty="0"/>
              <a:t>Pattern evaluation</a:t>
            </a:r>
          </a:p>
          <a:p>
            <a:r>
              <a:rPr lang="en-US" sz="2800" dirty="0"/>
              <a:t>Knowledge presentation</a:t>
            </a:r>
          </a:p>
        </p:txBody>
      </p:sp>
    </p:spTree>
    <p:extLst>
      <p:ext uri="{BB962C8B-B14F-4D97-AF65-F5344CB8AC3E}">
        <p14:creationId xmlns:p14="http://schemas.microsoft.com/office/powerpoint/2010/main" val="281117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5622-6C8F-26BD-9ED9-DB62114231E7}"/>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0509AF8A-F768-CA14-2B9E-BD5A742F2C34}"/>
              </a:ext>
            </a:extLst>
          </p:cNvPr>
          <p:cNvSpPr>
            <a:spLocks noGrp="1"/>
          </p:cNvSpPr>
          <p:nvPr>
            <p:ph idx="1"/>
          </p:nvPr>
        </p:nvSpPr>
        <p:spPr/>
        <p:txBody>
          <a:bodyPr>
            <a:normAutofit lnSpcReduction="10000"/>
          </a:bodyPr>
          <a:lstStyle/>
          <a:p>
            <a:r>
              <a:rPr lang="en-US" sz="2800" dirty="0"/>
              <a:t>Data cleaning: where noise and and inconsistent 					data is removed</a:t>
            </a:r>
          </a:p>
          <a:p>
            <a:endParaRPr lang="en-US" sz="1300" dirty="0"/>
          </a:p>
          <a:p>
            <a:r>
              <a:rPr lang="en-US" sz="2800" dirty="0"/>
              <a:t>Data integration: where data from multiple sources 				is combined</a:t>
            </a:r>
          </a:p>
          <a:p>
            <a:endParaRPr lang="en-US" sz="1300" dirty="0"/>
          </a:p>
          <a:p>
            <a:r>
              <a:rPr lang="en-US" sz="2800" dirty="0"/>
              <a:t>Data selection: where data relevant to the analysis 					task are retrieved from database</a:t>
            </a:r>
          </a:p>
          <a:p>
            <a:endParaRPr lang="en-US" sz="1200" dirty="0"/>
          </a:p>
          <a:p>
            <a:r>
              <a:rPr lang="en-US" sz="2800" dirty="0"/>
              <a:t>Data transformation: where data are transformed 					and consolidated into forms 					appropriate for mining</a:t>
            </a:r>
          </a:p>
          <a:p>
            <a:endParaRPr lang="en-US" sz="2800" dirty="0"/>
          </a:p>
        </p:txBody>
      </p:sp>
      <p:sp>
        <p:nvSpPr>
          <p:cNvPr id="4" name="Date Placeholder 3">
            <a:extLst>
              <a:ext uri="{FF2B5EF4-FFF2-40B4-BE49-F238E27FC236}">
                <a16:creationId xmlns:a16="http://schemas.microsoft.com/office/drawing/2014/main" id="{9BFB7B51-44E1-10F5-EB3B-BFE17CA53161}"/>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550848F7-CDB6-5EB8-9FAA-D6B2F9CBA9C8}"/>
              </a:ext>
            </a:extLst>
          </p:cNvPr>
          <p:cNvSpPr>
            <a:spLocks noGrp="1"/>
          </p:cNvSpPr>
          <p:nvPr>
            <p:ph type="sldNum" sz="quarter" idx="12"/>
          </p:nvPr>
        </p:nvSpPr>
        <p:spPr/>
        <p:txBody>
          <a:bodyPr/>
          <a:lstStyle/>
          <a:p>
            <a:fld id="{0E2F8ABD-7791-A645-B644-47282348795F}" type="slidenum">
              <a:rPr lang="en-GB" altLang="en-US" smtClean="0"/>
              <a:pPr/>
              <a:t>6</a:t>
            </a:fld>
            <a:endParaRPr lang="en-GB" altLang="en-US"/>
          </a:p>
        </p:txBody>
      </p:sp>
    </p:spTree>
    <p:extLst>
      <p:ext uri="{BB962C8B-B14F-4D97-AF65-F5344CB8AC3E}">
        <p14:creationId xmlns:p14="http://schemas.microsoft.com/office/powerpoint/2010/main" val="147571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9C0F-0B9B-AB51-D51D-39F5A490086A}"/>
              </a:ext>
            </a:extLst>
          </p:cNvPr>
          <p:cNvSpPr>
            <a:spLocks noGrp="1"/>
          </p:cNvSpPr>
          <p:nvPr>
            <p:ph type="title"/>
          </p:nvPr>
        </p:nvSpPr>
        <p:spPr/>
        <p:txBody>
          <a:bodyPr/>
          <a:lstStyle/>
          <a:p>
            <a:r>
              <a:rPr lang="en-US" dirty="0"/>
              <a:t>Data mining</a:t>
            </a:r>
          </a:p>
        </p:txBody>
      </p:sp>
      <p:sp>
        <p:nvSpPr>
          <p:cNvPr id="3" name="Content Placeholder 2">
            <a:extLst>
              <a:ext uri="{FF2B5EF4-FFF2-40B4-BE49-F238E27FC236}">
                <a16:creationId xmlns:a16="http://schemas.microsoft.com/office/drawing/2014/main" id="{E550DE68-A5E1-E93D-2A35-66A041F31C50}"/>
              </a:ext>
            </a:extLst>
          </p:cNvPr>
          <p:cNvSpPr>
            <a:spLocks noGrp="1"/>
          </p:cNvSpPr>
          <p:nvPr>
            <p:ph idx="1"/>
          </p:nvPr>
        </p:nvSpPr>
        <p:spPr>
          <a:xfrm>
            <a:off x="533400" y="1690689"/>
            <a:ext cx="8305800" cy="4486274"/>
          </a:xfrm>
        </p:spPr>
        <p:txBody>
          <a:bodyPr>
            <a:normAutofit fontScale="92500"/>
          </a:bodyPr>
          <a:lstStyle/>
          <a:p>
            <a:pPr marL="0" indent="0">
              <a:buNone/>
            </a:pPr>
            <a:r>
              <a:rPr lang="en-US" sz="2800" dirty="0"/>
              <a:t>Where intelligent methods are applied to extract data patterns</a:t>
            </a:r>
          </a:p>
          <a:p>
            <a:pPr marL="857250" lvl="1" indent="-514350">
              <a:buFont typeface="+mj-lt"/>
              <a:buAutoNum type="arabicPeriod"/>
            </a:pPr>
            <a:endParaRPr lang="en-US" sz="2500" dirty="0"/>
          </a:p>
          <a:p>
            <a:pPr marL="0" indent="0">
              <a:buNone/>
            </a:pPr>
            <a:r>
              <a:rPr lang="en-US" sz="2800" dirty="0"/>
              <a:t>Data patterns can be:</a:t>
            </a:r>
          </a:p>
          <a:p>
            <a:pPr marL="342900" lvl="1" indent="0">
              <a:buNone/>
            </a:pPr>
            <a:r>
              <a:rPr lang="en-US" sz="2500" dirty="0"/>
              <a:t>Descriptive(</a:t>
            </a:r>
            <a:r>
              <a:rPr lang="ko-KR" altLang="en-US" sz="2500" dirty="0"/>
              <a:t>서술</a:t>
            </a:r>
            <a:r>
              <a:rPr lang="en-US" altLang="ko-KR" sz="2500" dirty="0"/>
              <a:t>)</a:t>
            </a:r>
            <a:r>
              <a:rPr lang="en-US" sz="2500" dirty="0"/>
              <a:t>: </a:t>
            </a:r>
          </a:p>
          <a:p>
            <a:pPr marL="342900" lvl="1" indent="0">
              <a:buNone/>
            </a:pPr>
            <a:r>
              <a:rPr lang="en-US" sz="2500" dirty="0"/>
              <a:t>	Data characterization: summarize target class in general terms</a:t>
            </a:r>
          </a:p>
          <a:p>
            <a:pPr marL="342900" lvl="1" indent="0">
              <a:buNone/>
            </a:pPr>
            <a:r>
              <a:rPr lang="en-US" sz="2500" dirty="0"/>
              <a:t>	Data discrimination: comparison of target class with 							contrasting class(es)</a:t>
            </a:r>
          </a:p>
          <a:p>
            <a:pPr marL="342900" lvl="1" indent="0">
              <a:buNone/>
            </a:pPr>
            <a:r>
              <a:rPr lang="en-US" sz="2500" dirty="0"/>
              <a:t>Predictive(</a:t>
            </a:r>
            <a:r>
              <a:rPr lang="ko-KR" altLang="en-US" sz="2500" dirty="0"/>
              <a:t>예측</a:t>
            </a:r>
            <a:r>
              <a:rPr lang="en-US" altLang="ko-KR" sz="2500" dirty="0"/>
              <a:t>)</a:t>
            </a:r>
            <a:r>
              <a:rPr lang="en-US" sz="2500" dirty="0"/>
              <a:t>:</a:t>
            </a:r>
          </a:p>
          <a:p>
            <a:pPr marL="342900" lvl="1" indent="0">
              <a:buNone/>
            </a:pPr>
            <a:r>
              <a:rPr lang="en-US" sz="2500" dirty="0"/>
              <a:t>	Classification: finding a model that can predict class labels</a:t>
            </a:r>
          </a:p>
          <a:p>
            <a:pPr marL="342900" lvl="1" indent="0">
              <a:buNone/>
            </a:pPr>
            <a:r>
              <a:rPr lang="en-US" sz="2500" dirty="0"/>
              <a:t>	Regression: finding a model that can predict numerical values</a:t>
            </a:r>
          </a:p>
        </p:txBody>
      </p:sp>
      <p:sp>
        <p:nvSpPr>
          <p:cNvPr id="4" name="Date Placeholder 3">
            <a:extLst>
              <a:ext uri="{FF2B5EF4-FFF2-40B4-BE49-F238E27FC236}">
                <a16:creationId xmlns:a16="http://schemas.microsoft.com/office/drawing/2014/main" id="{519F90C1-2219-5302-FC9C-558EDC858992}"/>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309FE9D0-5B8F-B42F-7641-B784552F0159}"/>
              </a:ext>
            </a:extLst>
          </p:cNvPr>
          <p:cNvSpPr>
            <a:spLocks noGrp="1"/>
          </p:cNvSpPr>
          <p:nvPr>
            <p:ph type="sldNum" sz="quarter" idx="12"/>
          </p:nvPr>
        </p:nvSpPr>
        <p:spPr/>
        <p:txBody>
          <a:bodyPr/>
          <a:lstStyle/>
          <a:p>
            <a:fld id="{0E2F8ABD-7791-A645-B644-47282348795F}" type="slidenum">
              <a:rPr lang="en-GB" altLang="en-US" smtClean="0"/>
              <a:pPr/>
              <a:t>7</a:t>
            </a:fld>
            <a:endParaRPr lang="en-GB" altLang="en-US"/>
          </a:p>
        </p:txBody>
      </p:sp>
    </p:spTree>
    <p:extLst>
      <p:ext uri="{BB962C8B-B14F-4D97-AF65-F5344CB8AC3E}">
        <p14:creationId xmlns:p14="http://schemas.microsoft.com/office/powerpoint/2010/main" val="163222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F083-3AA8-094D-A6D3-745D4D2F0BB3}"/>
              </a:ext>
            </a:extLst>
          </p:cNvPr>
          <p:cNvSpPr>
            <a:spLocks noGrp="1"/>
          </p:cNvSpPr>
          <p:nvPr>
            <p:ph type="title"/>
          </p:nvPr>
        </p:nvSpPr>
        <p:spPr/>
        <p:txBody>
          <a:bodyPr/>
          <a:lstStyle/>
          <a:p>
            <a:r>
              <a:rPr lang="en-US" dirty="0"/>
              <a:t>Data characterization example: Asian lunches</a:t>
            </a:r>
          </a:p>
        </p:txBody>
      </p:sp>
      <p:sp>
        <p:nvSpPr>
          <p:cNvPr id="4" name="Date Placeholder 3">
            <a:extLst>
              <a:ext uri="{FF2B5EF4-FFF2-40B4-BE49-F238E27FC236}">
                <a16:creationId xmlns:a16="http://schemas.microsoft.com/office/drawing/2014/main" id="{08C44435-058F-A430-EDA4-F4D2E9376EFE}"/>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F8A5B8C1-1621-C6D2-3B5B-86CB724DED50}"/>
              </a:ext>
            </a:extLst>
          </p:cNvPr>
          <p:cNvSpPr>
            <a:spLocks noGrp="1"/>
          </p:cNvSpPr>
          <p:nvPr>
            <p:ph type="sldNum" sz="quarter" idx="12"/>
          </p:nvPr>
        </p:nvSpPr>
        <p:spPr/>
        <p:txBody>
          <a:bodyPr/>
          <a:lstStyle/>
          <a:p>
            <a:fld id="{0E2F8ABD-7791-A645-B644-47282348795F}" type="slidenum">
              <a:rPr lang="en-GB" altLang="en-US" smtClean="0"/>
              <a:pPr/>
              <a:t>8</a:t>
            </a:fld>
            <a:endParaRPr lang="en-GB" altLang="en-US"/>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B082CA28-BCBC-F024-F0FB-EF63198CAF95}"/>
                  </a:ext>
                </a:extLst>
              </p:cNvPr>
              <p:cNvGraphicFramePr/>
              <p:nvPr>
                <p:extLst>
                  <p:ext uri="{D42A27DB-BD31-4B8C-83A1-F6EECF244321}">
                    <p14:modId xmlns:p14="http://schemas.microsoft.com/office/powerpoint/2010/main" val="691524636"/>
                  </p:ext>
                </p:extLst>
              </p:nvPr>
            </p:nvGraphicFramePr>
            <p:xfrm>
              <a:off x="88900" y="4214813"/>
              <a:ext cx="4267200" cy="230425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0" name="Chart 9">
                <a:extLst>
                  <a:ext uri="{FF2B5EF4-FFF2-40B4-BE49-F238E27FC236}">
                    <a16:creationId xmlns:a16="http://schemas.microsoft.com/office/drawing/2014/main" id="{B082CA28-BCBC-F024-F0FB-EF63198CAF95}"/>
                  </a:ext>
                </a:extLst>
              </p:cNvPr>
              <p:cNvPicPr>
                <a:picLocks noGrp="1" noRot="1" noChangeAspect="1" noMove="1" noResize="1" noEditPoints="1" noAdjustHandles="1" noChangeArrowheads="1" noChangeShapeType="1"/>
              </p:cNvPicPr>
              <p:nvPr/>
            </p:nvPicPr>
            <p:blipFill>
              <a:blip r:embed="rId3"/>
              <a:stretch>
                <a:fillRect/>
              </a:stretch>
            </p:blipFill>
            <p:spPr>
              <a:xfrm>
                <a:off x="88900" y="4214813"/>
                <a:ext cx="4267200" cy="2304257"/>
              </a:xfrm>
              <a:prstGeom prst="rect">
                <a:avLst/>
              </a:prstGeom>
            </p:spPr>
          </p:pic>
        </mc:Fallback>
      </mc:AlternateContent>
      <p:graphicFrame>
        <p:nvGraphicFramePr>
          <p:cNvPr id="11" name="Chart 10">
            <a:extLst>
              <a:ext uri="{FF2B5EF4-FFF2-40B4-BE49-F238E27FC236}">
                <a16:creationId xmlns:a16="http://schemas.microsoft.com/office/drawing/2014/main" id="{2EE0580A-90B9-6563-4475-876DBCF6A5AD}"/>
              </a:ext>
            </a:extLst>
          </p:cNvPr>
          <p:cNvGraphicFramePr>
            <a:graphicFrameLocks/>
          </p:cNvGraphicFramePr>
          <p:nvPr>
            <p:extLst>
              <p:ext uri="{D42A27DB-BD31-4B8C-83A1-F6EECF244321}">
                <p14:modId xmlns:p14="http://schemas.microsoft.com/office/powerpoint/2010/main" val="3078310257"/>
              </p:ext>
            </p:extLst>
          </p:nvPr>
        </p:nvGraphicFramePr>
        <p:xfrm>
          <a:off x="4787900" y="4260056"/>
          <a:ext cx="4267200" cy="2304257"/>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8DE55F36-FCAF-8388-D0F6-A7A227972AB8}"/>
                  </a:ext>
                </a:extLst>
              </p:cNvPr>
              <p:cNvGraphicFramePr/>
              <p:nvPr>
                <p:extLst>
                  <p:ext uri="{D42A27DB-BD31-4B8C-83A1-F6EECF244321}">
                    <p14:modId xmlns:p14="http://schemas.microsoft.com/office/powerpoint/2010/main" val="2376570997"/>
                  </p:ext>
                </p:extLst>
              </p:nvPr>
            </p:nvGraphicFramePr>
            <p:xfrm>
              <a:off x="-120650" y="1349376"/>
              <a:ext cx="4572000" cy="2743200"/>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2" name="Chart 11">
                <a:extLst>
                  <a:ext uri="{FF2B5EF4-FFF2-40B4-BE49-F238E27FC236}">
                    <a16:creationId xmlns:a16="http://schemas.microsoft.com/office/drawing/2014/main" id="{8DE55F36-FCAF-8388-D0F6-A7A227972AB8}"/>
                  </a:ext>
                </a:extLst>
              </p:cNvPr>
              <p:cNvPicPr>
                <a:picLocks noGrp="1" noRot="1" noChangeAspect="1" noMove="1" noResize="1" noEditPoints="1" noAdjustHandles="1" noChangeArrowheads="1" noChangeShapeType="1"/>
              </p:cNvPicPr>
              <p:nvPr/>
            </p:nvPicPr>
            <p:blipFill>
              <a:blip r:embed="rId6"/>
              <a:stretch>
                <a:fillRect/>
              </a:stretch>
            </p:blipFill>
            <p:spPr>
              <a:xfrm>
                <a:off x="-120650" y="1349376"/>
                <a:ext cx="4572000" cy="2743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3" name="Chart 12">
                <a:extLst>
                  <a:ext uri="{FF2B5EF4-FFF2-40B4-BE49-F238E27FC236}">
                    <a16:creationId xmlns:a16="http://schemas.microsoft.com/office/drawing/2014/main" id="{78DB0FDD-CAFC-E1BE-89FD-1BCAD73CC0C8}"/>
                  </a:ext>
                </a:extLst>
              </p:cNvPr>
              <p:cNvGraphicFramePr/>
              <p:nvPr>
                <p:extLst>
                  <p:ext uri="{D42A27DB-BD31-4B8C-83A1-F6EECF244321}">
                    <p14:modId xmlns:p14="http://schemas.microsoft.com/office/powerpoint/2010/main" val="3018046109"/>
                  </p:ext>
                </p:extLst>
              </p:nvPr>
            </p:nvGraphicFramePr>
            <p:xfrm>
              <a:off x="4572000" y="1349376"/>
              <a:ext cx="4572000" cy="274320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13" name="Chart 12">
                <a:extLst>
                  <a:ext uri="{FF2B5EF4-FFF2-40B4-BE49-F238E27FC236}">
                    <a16:creationId xmlns:a16="http://schemas.microsoft.com/office/drawing/2014/main" id="{78DB0FDD-CAFC-E1BE-89FD-1BCAD73CC0C8}"/>
                  </a:ext>
                </a:extLst>
              </p:cNvPr>
              <p:cNvPicPr>
                <a:picLocks noGrp="1" noRot="1" noChangeAspect="1" noMove="1" noResize="1" noEditPoints="1" noAdjustHandles="1" noChangeArrowheads="1" noChangeShapeType="1"/>
              </p:cNvPicPr>
              <p:nvPr/>
            </p:nvPicPr>
            <p:blipFill>
              <a:blip r:embed="rId8"/>
              <a:stretch>
                <a:fillRect/>
              </a:stretch>
            </p:blipFill>
            <p:spPr>
              <a:xfrm>
                <a:off x="4572000" y="1349376"/>
                <a:ext cx="4572000" cy="2743200"/>
              </a:xfrm>
              <a:prstGeom prst="rect">
                <a:avLst/>
              </a:prstGeom>
            </p:spPr>
          </p:pic>
        </mc:Fallback>
      </mc:AlternateContent>
    </p:spTree>
    <p:extLst>
      <p:ext uri="{BB962C8B-B14F-4D97-AF65-F5344CB8AC3E}">
        <p14:creationId xmlns:p14="http://schemas.microsoft.com/office/powerpoint/2010/main" val="162297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F083-3AA8-094D-A6D3-745D4D2F0BB3}"/>
              </a:ext>
            </a:extLst>
          </p:cNvPr>
          <p:cNvSpPr>
            <a:spLocks noGrp="1"/>
          </p:cNvSpPr>
          <p:nvPr>
            <p:ph type="title"/>
          </p:nvPr>
        </p:nvSpPr>
        <p:spPr/>
        <p:txBody>
          <a:bodyPr/>
          <a:lstStyle/>
          <a:p>
            <a:r>
              <a:rPr lang="en-US" dirty="0"/>
              <a:t>Data discrimination example: </a:t>
            </a:r>
            <a:br>
              <a:rPr lang="en-US" dirty="0"/>
            </a:br>
            <a:r>
              <a:rPr lang="en-US" dirty="0"/>
              <a:t>Asian lunches vs. American lunches</a:t>
            </a:r>
          </a:p>
        </p:txBody>
      </p:sp>
      <p:sp>
        <p:nvSpPr>
          <p:cNvPr id="4" name="Date Placeholder 3">
            <a:extLst>
              <a:ext uri="{FF2B5EF4-FFF2-40B4-BE49-F238E27FC236}">
                <a16:creationId xmlns:a16="http://schemas.microsoft.com/office/drawing/2014/main" id="{08C44435-058F-A430-EDA4-F4D2E9376EFE}"/>
              </a:ext>
            </a:extLst>
          </p:cNvPr>
          <p:cNvSpPr>
            <a:spLocks noGrp="1"/>
          </p:cNvSpPr>
          <p:nvPr>
            <p:ph type="dt" sz="half" idx="10"/>
          </p:nvPr>
        </p:nvSpPr>
        <p:spPr/>
        <p:txBody>
          <a:bodyPr/>
          <a:lstStyle/>
          <a:p>
            <a:pPr>
              <a:defRPr/>
            </a:pPr>
            <a:r>
              <a:rPr lang="en-US" altLang="en-US"/>
              <a:t>Cynthia Ma</a:t>
            </a:r>
            <a:endParaRPr lang="en-GB" altLang="en-US"/>
          </a:p>
        </p:txBody>
      </p:sp>
      <p:sp>
        <p:nvSpPr>
          <p:cNvPr id="5" name="Slide Number Placeholder 4">
            <a:extLst>
              <a:ext uri="{FF2B5EF4-FFF2-40B4-BE49-F238E27FC236}">
                <a16:creationId xmlns:a16="http://schemas.microsoft.com/office/drawing/2014/main" id="{F8A5B8C1-1621-C6D2-3B5B-86CB724DED50}"/>
              </a:ext>
            </a:extLst>
          </p:cNvPr>
          <p:cNvSpPr>
            <a:spLocks noGrp="1"/>
          </p:cNvSpPr>
          <p:nvPr>
            <p:ph type="sldNum" sz="quarter" idx="12"/>
          </p:nvPr>
        </p:nvSpPr>
        <p:spPr/>
        <p:txBody>
          <a:bodyPr/>
          <a:lstStyle/>
          <a:p>
            <a:fld id="{0E2F8ABD-7791-A645-B644-47282348795F}" type="slidenum">
              <a:rPr lang="en-GB" altLang="en-US" smtClean="0"/>
              <a:pPr/>
              <a:t>9</a:t>
            </a:fld>
            <a:endParaRPr lang="en-GB" altLang="en-US"/>
          </a:p>
        </p:txBody>
      </p:sp>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DFE42FAC-04DD-A6CA-08B1-B22E270C5A92}"/>
                  </a:ext>
                </a:extLst>
              </p:cNvPr>
              <p:cNvGraphicFramePr/>
              <p:nvPr>
                <p:extLst>
                  <p:ext uri="{D42A27DB-BD31-4B8C-83A1-F6EECF244321}">
                    <p14:modId xmlns:p14="http://schemas.microsoft.com/office/powerpoint/2010/main" val="1151441686"/>
                  </p:ext>
                </p:extLst>
              </p:nvPr>
            </p:nvGraphicFramePr>
            <p:xfrm>
              <a:off x="4546600" y="1375274"/>
              <a:ext cx="4508500" cy="286385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2" name="Chart 11">
                <a:extLst>
                  <a:ext uri="{FF2B5EF4-FFF2-40B4-BE49-F238E27FC236}">
                    <a16:creationId xmlns:a16="http://schemas.microsoft.com/office/drawing/2014/main" id="{DFE42FAC-04DD-A6CA-08B1-B22E270C5A92}"/>
                  </a:ext>
                </a:extLst>
              </p:cNvPr>
              <p:cNvPicPr>
                <a:picLocks noGrp="1" noRot="1" noChangeAspect="1" noMove="1" noResize="1" noEditPoints="1" noAdjustHandles="1" noChangeArrowheads="1" noChangeShapeType="1"/>
              </p:cNvPicPr>
              <p:nvPr/>
            </p:nvPicPr>
            <p:blipFill>
              <a:blip r:embed="rId3"/>
              <a:stretch>
                <a:fillRect/>
              </a:stretch>
            </p:blipFill>
            <p:spPr>
              <a:xfrm>
                <a:off x="4546600" y="1375274"/>
                <a:ext cx="4508500" cy="286385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4" name="Chart 13">
                <a:extLst>
                  <a:ext uri="{FF2B5EF4-FFF2-40B4-BE49-F238E27FC236}">
                    <a16:creationId xmlns:a16="http://schemas.microsoft.com/office/drawing/2014/main" id="{38A354E7-A97D-76DE-6506-B56AACDAAFF7}"/>
                  </a:ext>
                </a:extLst>
              </p:cNvPr>
              <p:cNvGraphicFramePr/>
              <p:nvPr>
                <p:extLst>
                  <p:ext uri="{D42A27DB-BD31-4B8C-83A1-F6EECF244321}">
                    <p14:modId xmlns:p14="http://schemas.microsoft.com/office/powerpoint/2010/main" val="2469683325"/>
                  </p:ext>
                </p:extLst>
              </p:nvPr>
            </p:nvGraphicFramePr>
            <p:xfrm>
              <a:off x="4572000" y="4111126"/>
              <a:ext cx="4572000" cy="274320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4" name="Chart 13">
                <a:extLst>
                  <a:ext uri="{FF2B5EF4-FFF2-40B4-BE49-F238E27FC236}">
                    <a16:creationId xmlns:a16="http://schemas.microsoft.com/office/drawing/2014/main" id="{38A354E7-A97D-76DE-6506-B56AACDAAFF7}"/>
                  </a:ext>
                </a:extLst>
              </p:cNvPr>
              <p:cNvPicPr>
                <a:picLocks noGrp="1" noRot="1" noChangeAspect="1" noMove="1" noResize="1" noEditPoints="1" noAdjustHandles="1" noChangeArrowheads="1" noChangeShapeType="1"/>
              </p:cNvPicPr>
              <p:nvPr/>
            </p:nvPicPr>
            <p:blipFill>
              <a:blip r:embed="rId5"/>
              <a:stretch>
                <a:fillRect/>
              </a:stretch>
            </p:blipFill>
            <p:spPr>
              <a:xfrm>
                <a:off x="4572000" y="4111126"/>
                <a:ext cx="4572000" cy="2743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AA929460-CE41-593D-7855-9BE758414D3D}"/>
                  </a:ext>
                </a:extLst>
              </p:cNvPr>
              <p:cNvGraphicFramePr/>
              <p:nvPr>
                <p:extLst>
                  <p:ext uri="{D42A27DB-BD31-4B8C-83A1-F6EECF244321}">
                    <p14:modId xmlns:p14="http://schemas.microsoft.com/office/powerpoint/2010/main" val="1858774644"/>
                  </p:ext>
                </p:extLst>
              </p:nvPr>
            </p:nvGraphicFramePr>
            <p:xfrm>
              <a:off x="-25400" y="4166792"/>
              <a:ext cx="4572000" cy="274320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5" name="Chart 14">
                <a:extLst>
                  <a:ext uri="{FF2B5EF4-FFF2-40B4-BE49-F238E27FC236}">
                    <a16:creationId xmlns:a16="http://schemas.microsoft.com/office/drawing/2014/main" id="{AA929460-CE41-593D-7855-9BE758414D3D}"/>
                  </a:ext>
                </a:extLst>
              </p:cNvPr>
              <p:cNvPicPr>
                <a:picLocks noGrp="1" noRot="1" noChangeAspect="1" noMove="1" noResize="1" noEditPoints="1" noAdjustHandles="1" noChangeArrowheads="1" noChangeShapeType="1"/>
              </p:cNvPicPr>
              <p:nvPr/>
            </p:nvPicPr>
            <p:blipFill>
              <a:blip r:embed="rId7"/>
              <a:stretch>
                <a:fillRect/>
              </a:stretch>
            </p:blipFill>
            <p:spPr>
              <a:xfrm>
                <a:off x="-25400" y="4166792"/>
                <a:ext cx="4572000" cy="2743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8" name="Chart 17">
                <a:extLst>
                  <a:ext uri="{FF2B5EF4-FFF2-40B4-BE49-F238E27FC236}">
                    <a16:creationId xmlns:a16="http://schemas.microsoft.com/office/drawing/2014/main" id="{E1409124-39CD-2A74-E8D1-38A9B2AB1364}"/>
                  </a:ext>
                </a:extLst>
              </p:cNvPr>
              <p:cNvGraphicFramePr/>
              <p:nvPr>
                <p:extLst>
                  <p:ext uri="{D42A27DB-BD31-4B8C-83A1-F6EECF244321}">
                    <p14:modId xmlns:p14="http://schemas.microsoft.com/office/powerpoint/2010/main" val="516495385"/>
                  </p:ext>
                </p:extLst>
              </p:nvPr>
            </p:nvGraphicFramePr>
            <p:xfrm>
              <a:off x="-120650" y="1349376"/>
              <a:ext cx="4572000" cy="2743200"/>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8" name="Chart 17">
                <a:extLst>
                  <a:ext uri="{FF2B5EF4-FFF2-40B4-BE49-F238E27FC236}">
                    <a16:creationId xmlns:a16="http://schemas.microsoft.com/office/drawing/2014/main" id="{E1409124-39CD-2A74-E8D1-38A9B2AB1364}"/>
                  </a:ext>
                </a:extLst>
              </p:cNvPr>
              <p:cNvPicPr>
                <a:picLocks noGrp="1" noRot="1" noChangeAspect="1" noMove="1" noResize="1" noEditPoints="1" noAdjustHandles="1" noChangeArrowheads="1" noChangeShapeType="1"/>
              </p:cNvPicPr>
              <p:nvPr/>
            </p:nvPicPr>
            <p:blipFill>
              <a:blip r:embed="rId9"/>
              <a:stretch>
                <a:fillRect/>
              </a:stretch>
            </p:blipFill>
            <p:spPr>
              <a:xfrm>
                <a:off x="-120650" y="1349376"/>
                <a:ext cx="4572000" cy="2743200"/>
              </a:xfrm>
              <a:prstGeom prst="rect">
                <a:avLst/>
              </a:prstGeom>
            </p:spPr>
          </p:pic>
        </mc:Fallback>
      </mc:AlternateContent>
    </p:spTree>
    <p:extLst>
      <p:ext uri="{BB962C8B-B14F-4D97-AF65-F5344CB8AC3E}">
        <p14:creationId xmlns:p14="http://schemas.microsoft.com/office/powerpoint/2010/main" val="419825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37194</TotalTime>
  <Words>947</Words>
  <Application>Microsoft Office PowerPoint</Application>
  <PresentationFormat>화면 슬라이드 쇼(4:3)</PresentationFormat>
  <Paragraphs>170</Paragraphs>
  <Slides>18</Slides>
  <Notes>6</Notes>
  <HiddenSlides>0</HiddenSlides>
  <MMClips>0</MMClips>
  <ScaleCrop>false</ScaleCrop>
  <HeadingPairs>
    <vt:vector size="8" baseType="variant">
      <vt:variant>
        <vt:lpstr>사용한 글꼴</vt:lpstr>
      </vt:variant>
      <vt:variant>
        <vt:i4>5</vt:i4>
      </vt:variant>
      <vt:variant>
        <vt:lpstr>테마</vt:lpstr>
      </vt:variant>
      <vt:variant>
        <vt:i4>1</vt:i4>
      </vt:variant>
      <vt:variant>
        <vt:lpstr>포함된 OLE 서버</vt:lpstr>
      </vt:variant>
      <vt:variant>
        <vt:i4>0</vt:i4>
      </vt:variant>
      <vt:variant>
        <vt:lpstr>슬라이드 제목</vt:lpstr>
      </vt:variant>
      <vt:variant>
        <vt:i4>18</vt:i4>
      </vt:variant>
    </vt:vector>
  </HeadingPairs>
  <TitlesOfParts>
    <vt:vector size="24" baseType="lpstr">
      <vt:lpstr>Arial</vt:lpstr>
      <vt:lpstr>Calibri</vt:lpstr>
      <vt:lpstr>Calibri Light</vt:lpstr>
      <vt:lpstr>Garamond</vt:lpstr>
      <vt:lpstr>Times New Roman</vt:lpstr>
      <vt:lpstr>Office Theme</vt:lpstr>
      <vt:lpstr>CSE514 – Datamining  Fall 2022  Knowledge Discovery</vt:lpstr>
      <vt:lpstr>Quick Admin Update</vt:lpstr>
      <vt:lpstr>Schedule for rest of semester</vt:lpstr>
      <vt:lpstr>Major components of Data Mining systems</vt:lpstr>
      <vt:lpstr>Knowledge Discovery from Data (KDD)</vt:lpstr>
      <vt:lpstr>Pre-processing</vt:lpstr>
      <vt:lpstr>Data mining</vt:lpstr>
      <vt:lpstr>Data characterization example: Asian lunches</vt:lpstr>
      <vt:lpstr>Data discrimination example:  Asian lunches vs. American lunches</vt:lpstr>
      <vt:lpstr>Post-processing</vt:lpstr>
      <vt:lpstr>Defining a pattern as “interesting”</vt:lpstr>
      <vt:lpstr>General Challenges</vt:lpstr>
      <vt:lpstr>Mining methodology</vt:lpstr>
      <vt:lpstr>User interaction</vt:lpstr>
      <vt:lpstr>Efficiency and scalability</vt:lpstr>
      <vt:lpstr>Diversity of data types</vt:lpstr>
      <vt:lpstr>Data mining and society</vt:lpstr>
      <vt:lpstr>Homework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Transcriptome analysis of Alzheimer'sdisease identifies links to cardiovascular disease</dc:title>
  <dc:creator>mray</dc:creator>
  <cp:lastModifiedBy>bcgwak</cp:lastModifiedBy>
  <cp:revision>1016</cp:revision>
  <dcterms:created xsi:type="dcterms:W3CDTF">2008-04-07T05:39:13Z</dcterms:created>
  <dcterms:modified xsi:type="dcterms:W3CDTF">2022-11-28T21:41:07Z</dcterms:modified>
</cp:coreProperties>
</file>