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21"/>
  </p:notesMasterIdLst>
  <p:handoutMasterIdLst>
    <p:handoutMasterId r:id="rId22"/>
  </p:handoutMasterIdLst>
  <p:sldIdLst>
    <p:sldId id="398" r:id="rId2"/>
    <p:sldId id="416" r:id="rId3"/>
    <p:sldId id="384" r:id="rId4"/>
    <p:sldId id="413" r:id="rId5"/>
    <p:sldId id="402" r:id="rId6"/>
    <p:sldId id="391" r:id="rId7"/>
    <p:sldId id="403" r:id="rId8"/>
    <p:sldId id="407" r:id="rId9"/>
    <p:sldId id="418" r:id="rId10"/>
    <p:sldId id="405" r:id="rId11"/>
    <p:sldId id="406" r:id="rId12"/>
    <p:sldId id="409" r:id="rId13"/>
    <p:sldId id="415" r:id="rId14"/>
    <p:sldId id="417" r:id="rId15"/>
    <p:sldId id="414" r:id="rId16"/>
    <p:sldId id="410" r:id="rId17"/>
    <p:sldId id="411" r:id="rId18"/>
    <p:sldId id="412" r:id="rId19"/>
    <p:sldId id="401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20" autoAdjust="0"/>
    <p:restoredTop sz="89984"/>
  </p:normalViewPr>
  <p:slideViewPr>
    <p:cSldViewPr>
      <p:cViewPr varScale="1">
        <p:scale>
          <a:sx n="99" d="100"/>
          <a:sy n="99" d="100"/>
        </p:scale>
        <p:origin x="2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8/31/22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0044FA1-C614-DE42-AC0D-D083B86563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7E0608-15D8-774E-AE38-CAD97545C350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2DBBE5F-6A30-3047-B291-0C3F91B7E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0108553-0C09-C74C-A720-46D6F59F2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86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35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4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5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2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Regression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2"/>
    </mc:Choice>
    <mc:Fallback xmlns="">
      <p:transition spd="slow" advTm="52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AE2E-EFDD-1943-82CD-F9592B2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DF2A-11CE-1E47-8DA2-E854FB20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we optimize the objective function?</a:t>
            </a:r>
          </a:p>
          <a:p>
            <a:endParaRPr lang="en-US" sz="2800" dirty="0"/>
          </a:p>
          <a:p>
            <a:r>
              <a:rPr lang="en-US" sz="2800" dirty="0"/>
              <a:t>The metaphor:</a:t>
            </a:r>
          </a:p>
          <a:p>
            <a:pPr lvl="1"/>
            <a:r>
              <a:rPr lang="en-US" sz="2500" dirty="0"/>
              <a:t>You are lost at night and need to find water</a:t>
            </a:r>
          </a:p>
          <a:p>
            <a:pPr lvl="1"/>
            <a:r>
              <a:rPr lang="en-US" sz="2500" dirty="0"/>
              <a:t>Each time you take a step, you change your location along the North/South axis and the East/West axis</a:t>
            </a:r>
          </a:p>
          <a:p>
            <a:pPr lvl="1"/>
            <a:r>
              <a:rPr lang="en-US" sz="2500" dirty="0"/>
              <a:t>At your current location, you can feel the slope of the hill under your feet</a:t>
            </a:r>
          </a:p>
          <a:p>
            <a:pPr lvl="1"/>
            <a:r>
              <a:rPr lang="en-US" sz="2500" dirty="0"/>
              <a:t>You don’t know the coordinates of the water, but you do know it’s likely at the lowest 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E96A-784D-9D4D-BC52-49DAFD5D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DF1F-F008-2940-94F0-289755D7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2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12"/>
    </mc:Choice>
    <mc:Fallback xmlns="">
      <p:transition spd="slow" advTm="63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65D1-BE21-1D41-84C2-96AE2BE7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FDAAC-E580-4043-81EC-38634B904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For a univariate linear model: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MSE loss function: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800" dirty="0"/>
                  <a:t>In which direction do we update each parameter?</a:t>
                </a:r>
              </a:p>
              <a:p>
                <a:pPr marL="342900" lvl="1" indent="0">
                  <a:buNone/>
                </a:pPr>
                <a:r>
                  <a:rPr lang="en-US" sz="2500" dirty="0"/>
                  <a:t>The gradient is the partial derivative of the loss function (the slope of the hill under your feet) with respect to each parameter (the N/S and E/W axes)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How big a step do we take?</a:t>
                </a:r>
              </a:p>
              <a:p>
                <a:pPr marL="342900" lvl="1" indent="0">
                  <a:buNone/>
                </a:pPr>
                <a:r>
                  <a:rPr lang="en-US" sz="2500" dirty="0"/>
                  <a:t>The learning rate is a hyperparameter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FDAAC-E580-4043-81EC-38634B904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447" t="-3198" r="-161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356A-78CF-4E4B-9A2C-FD7B538C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21876-7FAF-AA47-AA7F-310C3EEE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6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65"/>
    </mc:Choice>
    <mc:Fallback xmlns="">
      <p:transition spd="slow" advTm="7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9393-28EE-984A-8017-B2E46B63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stop?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AF6C-36AA-ED42-A03A-2BE22188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We’ve reached the theoretical minimum of the objective function (we found the bottom of the hill)</a:t>
            </a:r>
          </a:p>
          <a:p>
            <a:endParaRPr lang="en-US" sz="2800" dirty="0"/>
          </a:p>
          <a:p>
            <a:r>
              <a:rPr lang="en-US" sz="2800" dirty="0"/>
              <a:t>We’ve reached a maximum number of search steps (we’re exhausted before finding the bottom)</a:t>
            </a:r>
          </a:p>
          <a:p>
            <a:endParaRPr lang="en-US" sz="2800" dirty="0"/>
          </a:p>
          <a:p>
            <a:r>
              <a:rPr lang="en-US" sz="2800" dirty="0"/>
              <a:t>We’ve stopped updating the objective function by significant amounts (the slope has flattened)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BABCD-5E2E-B747-B1B1-86E7AEE0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086E8-3333-2646-9690-B5A59223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1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46"/>
    </mc:Choice>
    <mc:Fallback xmlns="">
      <p:transition spd="slow" advTm="38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58A1-3542-744E-AB21-42767830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A98BB-D273-BD4B-AAC1-6A3533AF6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For a univariate linear model: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MSE loss function: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)∗(0−(1∗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+0))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A98BB-D273-BD4B-AAC1-6A3533AF6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5"/>
                <a:stretch>
                  <a:fillRect l="-1286" t="-3488" b="-4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DFCA-2F63-2041-B3CC-B87CF531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BD88-BCC3-954B-B3F4-929BAA4A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13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0C72-63F2-ABBF-8DCA-F7A318F60ACC}"/>
              </a:ext>
            </a:extLst>
          </p:cNvPr>
          <p:cNvSpPr txBox="1"/>
          <p:nvPr/>
        </p:nvSpPr>
        <p:spPr>
          <a:xfrm>
            <a:off x="5943600" y="5368177"/>
            <a:ext cx="2571750" cy="92333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HW1 Extra Credit: </a:t>
            </a:r>
          </a:p>
          <a:p>
            <a:r>
              <a:rPr lang="en-US" dirty="0"/>
              <a:t>Calculate the partial derivative of parameter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39"/>
    </mc:Choice>
    <mc:Fallback xmlns="">
      <p:transition spd="slow" advTm="87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31ED-5C47-164E-8FDF-CA1858CF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C698-DAEB-0C46-94B6-9EEA63730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For a univariate linear model: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MSE loss function: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partial derivative for m: 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new m after a single update step: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C698-DAEB-0C46-94B6-9EEA63730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86" t="-4360" b="-4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E432-03C8-3E4E-8307-4A282CCC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1D070-6383-304C-82A1-61721FF5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4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62"/>
    </mc:Choice>
    <mc:Fallback xmlns="">
      <p:transition spd="slow" advTm="667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0047-1F81-A946-A6F2-165C5BB7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262BB-3BCC-214C-8409-AEC1447D5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What if you have a </a:t>
                </a:r>
                <a:r>
                  <a:rPr lang="en-US" sz="2800" i="1" dirty="0"/>
                  <a:t>lot</a:t>
                </a:r>
                <a:r>
                  <a:rPr lang="en-US" sz="2800" dirty="0"/>
                  <a:t> of samples?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endParaRPr lang="en-US" sz="900" dirty="0"/>
              </a:p>
              <a:p>
                <a:r>
                  <a:rPr lang="en-US" sz="2800" dirty="0"/>
                  <a:t>The extended (silly) metaphor:</a:t>
                </a:r>
              </a:p>
              <a:p>
                <a:pPr lvl="1"/>
                <a:r>
                  <a:rPr lang="en-US" sz="2500" dirty="0"/>
                  <a:t>A whole group of people are lost in the dark</a:t>
                </a:r>
              </a:p>
              <a:p>
                <a:pPr lvl="1"/>
                <a:r>
                  <a:rPr lang="en-US" sz="2500" dirty="0"/>
                  <a:t>Each person can communicate by radio to the you</a:t>
                </a:r>
              </a:p>
              <a:p>
                <a:pPr lvl="1"/>
                <a:r>
                  <a:rPr lang="en-US" sz="2500" dirty="0"/>
                  <a:t>When you step, the whole group moves</a:t>
                </a:r>
              </a:p>
              <a:p>
                <a:pPr lvl="1"/>
                <a:r>
                  <a:rPr lang="en-US" sz="2500" dirty="0"/>
                  <a:t>Your goal is to get most of the group very close to water without keeping them up all night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262BB-3BCC-214C-8409-AEC1447D5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47" t="-20640" r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9005-9A01-6845-8744-E94B19BE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B6E3-532A-0C41-8C16-F2549507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6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110"/>
    </mc:Choice>
    <mc:Fallback xmlns="">
      <p:transition spd="slow" advTm="133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8249-1E23-BB4B-89F5-D280B0EC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D9ED-F2BB-D24E-BAFF-DC141E77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fit a model to the training data, but it cannot predict the response values for new data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The model cannot be used for prediction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Can the model be used to explain the training data?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r>
              <a:rPr lang="en-US" sz="2800" dirty="0"/>
              <a:t>Cross-validation:</a:t>
            </a:r>
          </a:p>
          <a:p>
            <a:pPr lvl="1"/>
            <a:r>
              <a:rPr lang="en-US" sz="2500" dirty="0"/>
              <a:t>Randomly divide the known data into training/testing sets</a:t>
            </a:r>
          </a:p>
          <a:p>
            <a:pPr lvl="1"/>
            <a:r>
              <a:rPr lang="en-US" sz="2500" dirty="0"/>
              <a:t>Is a model fit to the training data still able to predict the testing data?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2577-21AC-334F-B23E-44EA0B00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E94F-A7EF-B349-845D-31BD0122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25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51"/>
    </mc:Choice>
    <mc:Fallback xmlns="">
      <p:transition spd="slow" advTm="85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9165-B00B-8D4C-94A0-4E4D874C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499F-BC9B-0F47-8FF9-8BE13ABF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Overfitting is often attributed to overly complex models</a:t>
            </a:r>
          </a:p>
          <a:p>
            <a:endParaRPr lang="en-US" sz="2500" dirty="0"/>
          </a:p>
          <a:p>
            <a:r>
              <a:rPr lang="en-US" sz="2800" dirty="0"/>
              <a:t>Penalize model complexity by adding a penalty term to the objective function</a:t>
            </a:r>
          </a:p>
          <a:p>
            <a:pPr marL="0" indent="0">
              <a:buNone/>
            </a:pPr>
            <a:r>
              <a:rPr lang="en-US" sz="2800" dirty="0"/>
              <a:t>	LASSO regression 	= regression + L1 norm of the 					   parameter vector</a:t>
            </a:r>
          </a:p>
          <a:p>
            <a:pPr marL="0" indent="0">
              <a:buNone/>
            </a:pPr>
            <a:r>
              <a:rPr lang="en-US" sz="2800" dirty="0"/>
              <a:t>	Ridge regression	= regression + L2 norm of the 					   parameter vector</a:t>
            </a:r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C8A0-C5F7-774B-B45E-B9DD4ADA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F3494-20D0-AD4A-8874-137928C5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19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09"/>
    </mc:Choice>
    <mc:Fallback xmlns="">
      <p:transition spd="slow" advTm="504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04A-D6D6-D246-AC6D-3A75255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0D84-40DB-B34D-A1E8-876B4AFE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Supervised vs Unsupervised learning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Regression</a:t>
            </a:r>
          </a:p>
          <a:p>
            <a:endParaRPr lang="en-US" sz="2800" dirty="0"/>
          </a:p>
          <a:p>
            <a:r>
              <a:rPr lang="en-US" sz="2800" dirty="0"/>
              <a:t>Gradient descent</a:t>
            </a:r>
          </a:p>
          <a:p>
            <a:endParaRPr lang="en-US" sz="2800" dirty="0"/>
          </a:p>
          <a:p>
            <a:r>
              <a:rPr lang="en-US" sz="2800" dirty="0"/>
              <a:t>Overfitting and Regularization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8FC6-5FFF-1645-BB56-A0A5EAC6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B0ECC-920D-5640-8371-2670B74C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06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08"/>
    </mc:Choice>
    <mc:Fallback xmlns="">
      <p:transition spd="slow" advTm="218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438-2D9C-5341-A5AA-87FA9B7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C7D8-7349-3147-9E12-617DA0E2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Sign up on Piazza</a:t>
            </a:r>
          </a:p>
          <a:p>
            <a:endParaRPr lang="en-US" sz="2400" dirty="0"/>
          </a:p>
          <a:p>
            <a:r>
              <a:rPr lang="en-US" sz="2400" dirty="0"/>
              <a:t>Submit HW 0: Course Questionnaire</a:t>
            </a:r>
          </a:p>
          <a:p>
            <a:endParaRPr lang="en-US" sz="2400" dirty="0"/>
          </a:p>
          <a:p>
            <a:r>
              <a:rPr lang="en-US" sz="2400" dirty="0"/>
              <a:t>HW 1 will release at 4pm</a:t>
            </a:r>
          </a:p>
          <a:p>
            <a:pPr lvl="1"/>
            <a:r>
              <a:rPr lang="en-US" sz="2100" dirty="0"/>
              <a:t>Due next Tuesday, September 6, at midnight</a:t>
            </a:r>
          </a:p>
          <a:p>
            <a:pPr lvl="1"/>
            <a:r>
              <a:rPr lang="en-US" sz="2100" dirty="0"/>
              <a:t>Download the “freeze” version of dataset from Canvas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3D7-D807-9B49-B104-EF1D846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EC7D-581B-E44E-B5AC-237D4DA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95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85"/>
    </mc:Choice>
    <mc:Fallback xmlns="">
      <p:transition spd="slow" advTm="164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6FB2-3A27-174E-9DFE-A09D8FE6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BE8B-DB0E-864E-9320-0FA77187C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Access to Canvas, Piazza, and </a:t>
            </a:r>
            <a:r>
              <a:rPr lang="en-US" sz="2800" dirty="0" err="1"/>
              <a:t>Gradescope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Office hours this Friday, 2-3pm</a:t>
            </a:r>
          </a:p>
          <a:p>
            <a:pPr lvl="1"/>
            <a:r>
              <a:rPr lang="en-US" sz="2500" dirty="0"/>
              <a:t>Zoom link through Canvas calendar</a:t>
            </a:r>
          </a:p>
          <a:p>
            <a:pPr lvl="1"/>
            <a:r>
              <a:rPr lang="en-US" sz="2500" dirty="0"/>
              <a:t>In-person at </a:t>
            </a:r>
            <a:r>
              <a:rPr lang="en-US" sz="2500" dirty="0" err="1"/>
              <a:t>Urbauer</a:t>
            </a:r>
            <a:r>
              <a:rPr lang="en-US" sz="2500" dirty="0"/>
              <a:t> 226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EA97-3EC7-0245-8344-CCF54716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24F4A-1899-2547-AE38-902A50C9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64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31"/>
    </mc:Choice>
    <mc:Fallback xmlns="">
      <p:transition spd="slow" advTm="33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How does a model learn?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E9A7642D-1982-8340-B2B1-F820C66AD7C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9"/>
                <a:ext cx="8210550" cy="47863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defRPr/>
                </a:pPr>
                <a:r>
                  <a:rPr lang="en-US" altLang="zh-CN" sz="2800" dirty="0">
                    <a:ea typeface="SimSun" panose="02010600030101010101" pitchFamily="2" charset="-122"/>
                    <a:cs typeface="Arial" panose="020B0604020202020204" pitchFamily="34" charset="0"/>
                  </a:rPr>
                  <a:t>Supervised learning:</a:t>
                </a:r>
              </a:p>
              <a:p>
                <a:pPr lvl="1"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defRPr/>
                </a:pPr>
                <a:r>
                  <a:rPr lang="en-US" altLang="zh-CN" sz="2400" dirty="0">
                    <a:ea typeface="SimSun" panose="02010600030101010101" pitchFamily="2" charset="-122"/>
                    <a:cs typeface="Arial" panose="020B0604020202020204" pitchFamily="34" charset="0"/>
                  </a:rPr>
                  <a:t>Given examples of data, learn a model that can estimate the value of dependent (response) variables from independent (predictor) variables</a:t>
                </a:r>
              </a:p>
              <a:p>
                <a:pPr lvl="1"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defRPr/>
                </a:pPr>
                <a:r>
                  <a:rPr lang="en-US" altLang="zh-CN" sz="2400" dirty="0">
                    <a:ea typeface="SimSun" panose="02010600030101010101" pitchFamily="2" charset="-122"/>
                    <a:cs typeface="Arial" panose="020B0604020202020204" pitchFamily="34" charset="0"/>
                  </a:rPr>
                  <a:t>Formally: Given a training dataset of </a:t>
                </a:r>
                <a:r>
                  <a:rPr lang="en-US" altLang="zh-CN" sz="2400" i="1" dirty="0">
                    <a:ea typeface="SimSun" panose="02010600030101010101" pitchFamily="2" charset="-122"/>
                    <a:cs typeface="Arial" panose="020B0604020202020204" pitchFamily="34" charset="0"/>
                  </a:rPr>
                  <a:t>n </a:t>
                </a:r>
                <a:r>
                  <a:rPr lang="en-US" altLang="zh-CN" sz="2400" dirty="0">
                    <a:ea typeface="SimSun" panose="02010600030101010101" pitchFamily="2" charset="-122"/>
                    <a:cs typeface="Arial" panose="020B0604020202020204" pitchFamily="34" charset="0"/>
                  </a:rPr>
                  <a:t>data points</a:t>
                </a:r>
              </a:p>
              <a:p>
                <a:pPr marL="342900" lvl="1" indent="0"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… ,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685800" lvl="2" indent="0">
                  <a:lnSpc>
                    <a:spcPct val="80000"/>
                  </a:lnSpc>
                  <a:spcAft>
                    <a:spcPts val="600"/>
                  </a:spcAft>
                  <a:buNone/>
                  <a:defRPr/>
                </a:pPr>
                <a:r>
                  <a:rPr lang="en-US" sz="2400" dirty="0"/>
                  <a:t>learn a model that can estimate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  <a:spcAft>
                    <a:spcPts val="600"/>
                  </a:spcAft>
                  <a:defRPr/>
                </a:pPr>
                <a:r>
                  <a:rPr lang="en-US" sz="2800" dirty="0">
                    <a:effectLst/>
                  </a:rPr>
                  <a:t>Unsupervised learning:</a:t>
                </a:r>
              </a:p>
              <a:p>
                <a:pPr lvl="1">
                  <a:lnSpc>
                    <a:spcPct val="80000"/>
                  </a:lnSpc>
                  <a:spcAft>
                    <a:spcPts val="600"/>
                  </a:spcAft>
                  <a:defRPr/>
                </a:pPr>
                <a:r>
                  <a:rPr lang="en-US" sz="2400" dirty="0"/>
                  <a:t>The given data have no response variable values</a:t>
                </a:r>
              </a:p>
              <a:p>
                <a:pPr lvl="1">
                  <a:lnSpc>
                    <a:spcPct val="80000"/>
                  </a:lnSpc>
                  <a:spcAft>
                    <a:spcPts val="600"/>
                  </a:spcAft>
                  <a:defRPr/>
                </a:pPr>
                <a:r>
                  <a:rPr lang="en-US" sz="2400" dirty="0">
                    <a:effectLst/>
                  </a:rPr>
                  <a:t>The model searches for patterns but cannot assign meaning</a:t>
                </a:r>
              </a:p>
            </p:txBody>
          </p:sp>
        </mc:Choice>
        <mc:Fallback xmlns=""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E9A7642D-1982-8340-B2B1-F820C66AD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210550" cy="4786310"/>
              </a:xfrm>
              <a:blipFill>
                <a:blip r:embed="rId6"/>
                <a:stretch>
                  <a:fillRect l="-1391" t="-2910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17"/>
    </mc:Choice>
    <mc:Fallback xmlns="">
      <p:transition spd="slow" advTm="87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FA84-2A62-8744-8476-330F1934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AF46-D712-0B44-A9D5-B277F9DD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want to predict a discrete class label</a:t>
            </a:r>
          </a:p>
          <a:p>
            <a:pPr marL="0" indent="0">
              <a:buNone/>
            </a:pPr>
            <a:r>
              <a:rPr lang="en-US" sz="2800" dirty="0"/>
              <a:t>	Classification problem</a:t>
            </a:r>
          </a:p>
          <a:p>
            <a:r>
              <a:rPr lang="en-US" sz="2800" dirty="0"/>
              <a:t>We want to predict a continuous quantity value</a:t>
            </a:r>
          </a:p>
          <a:p>
            <a:pPr marL="0" indent="0">
              <a:buNone/>
            </a:pPr>
            <a:r>
              <a:rPr lang="en-US" sz="2800" dirty="0"/>
              <a:t>	Regression problem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input (predictor) variable types do not matter</a:t>
            </a:r>
          </a:p>
          <a:p>
            <a:r>
              <a:rPr lang="en-US" sz="2800" dirty="0"/>
              <a:t>Algorithms used to address one type of problem can often be adjusted to address the other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6A398-C445-5347-A27C-57E915D0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577EE-75C5-2745-BBD9-C49F4BEC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85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63"/>
    </mc:Choice>
    <mc:Fallback xmlns="">
      <p:transition spd="slow" advTm="60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DBED-FF85-0049-9ACD-411BA29A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AB51B-F5D3-1641-AE01-1E45481F4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34350" cy="442277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Fit a function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a given set of training data</a:t>
                </a:r>
                <a:r>
                  <a:rPr lang="en-US" sz="2800" dirty="0">
                    <a:effectLst/>
                  </a:rPr>
                  <a:t>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Why?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400" dirty="0"/>
                  <a:t>Reverse engineer the process that generated data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400" dirty="0"/>
                  <a:t>Predict unknown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from new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800100" lvl="1" indent="-4572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700" dirty="0"/>
                  <a:t>Two-part problem: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400" dirty="0"/>
                  <a:t>What is the structure/class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400" dirty="0"/>
                  <a:t>What are the parameter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AB51B-F5D3-1641-AE01-1E45481F4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34350" cy="4422776"/>
              </a:xfrm>
              <a:blipFill>
                <a:blip r:embed="rId3"/>
                <a:stretch>
                  <a:fillRect l="-1402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9F34-4F5D-E94B-A54E-09021FD4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5A02-181D-AB4A-9108-8978D5AE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24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77"/>
    </mc:Choice>
    <mc:Fallback xmlns="">
      <p:transition spd="slow" advTm="87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70846E05-6B79-F441-95C6-8EAAD57EB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Function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F632879F-F708-634E-84FE-38E3F1C027B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8058150" cy="47863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defRPr/>
                </a:pPr>
                <a:r>
                  <a:rPr lang="en-US" altLang="zh-CN" sz="2800" dirty="0">
                    <a:ea typeface="SimSun" panose="02010600030101010101" pitchFamily="2" charset="-122"/>
                    <a:cs typeface="Arial" panose="020B0604020202020204" pitchFamily="34" charset="0"/>
                  </a:rPr>
                  <a:t>Linear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dirty="0"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buNone/>
                  <a:defRPr/>
                </a:pPr>
                <a:endParaRPr lang="en-US" altLang="zh-CN" sz="2800" dirty="0"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defRPr/>
                </a:pPr>
                <a:r>
                  <a:rPr lang="en-US" altLang="zh-CN" sz="2800" dirty="0">
                    <a:ea typeface="SimSun" panose="02010600030101010101" pitchFamily="2" charset="-122"/>
                    <a:cs typeface="Arial" panose="020B0604020202020204" pitchFamily="34" charset="0"/>
                  </a:rPr>
                  <a:t>Polynomial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buNone/>
                  <a:defRPr/>
                </a:pPr>
                <a:r>
                  <a:rPr lang="en-US" sz="2100" b="0" dirty="0"/>
                  <a:t>			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i="1" dirty="0"/>
              </a:p>
              <a:p>
                <a:pPr marL="0" indent="0"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buNone/>
                  <a:defRPr/>
                </a:pPr>
                <a:endParaRPr lang="en-US" sz="2400" i="1" dirty="0"/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defRPr/>
                </a:pPr>
                <a:r>
                  <a:rPr lang="en-US" sz="2800" dirty="0"/>
                  <a:t>Exponential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buNone/>
                  <a:defRPr/>
                </a:pPr>
                <a:endParaRPr lang="en-US" altLang="zh-CN" sz="2800" dirty="0"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defRPr/>
                </a:pPr>
                <a:r>
                  <a:rPr lang="en-US" altLang="zh-CN" sz="2800" dirty="0">
                    <a:ea typeface="SimSun" panose="02010600030101010101" pitchFamily="2" charset="-122"/>
                    <a:cs typeface="Arial" panose="020B0604020202020204" pitchFamily="34" charset="0"/>
                  </a:rPr>
                  <a:t>Logarithmic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defRPr/>
                </a:pPr>
                <a:endParaRPr lang="en-US" altLang="zh-CN" sz="2800" dirty="0"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defRPr/>
                </a:pPr>
                <a:r>
                  <a:rPr lang="en-US" altLang="zh-CN" sz="2800" dirty="0">
                    <a:ea typeface="SimSun" panose="02010600030101010101" pitchFamily="2" charset="-122"/>
                    <a:cs typeface="Arial" panose="020B0604020202020204" pitchFamily="34" charset="0"/>
                  </a:rPr>
                  <a:t>Logistic		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i="1" dirty="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F632879F-F708-634E-84FE-38E3F1C02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058150" cy="4786311"/>
              </a:xfrm>
              <a:blipFill>
                <a:blip r:embed="rId6"/>
                <a:stretch>
                  <a:fillRect l="-1417" t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FB154-E32E-CF44-91B7-8603FEC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BA7049B0-D99C-5D46-B46A-3EC79CCA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417B5F-3CD8-A945-8A37-AC53F4C496E5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70"/>
    </mc:Choice>
    <mc:Fallback xmlns="">
      <p:transition spd="slow" advTm="668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A8CB-C610-0B44-A6B2-0D3722A9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pick a function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93F3-DE20-B94D-ABA5-8A521801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Search the function space</a:t>
            </a:r>
          </a:p>
          <a:p>
            <a:pPr lvl="1"/>
            <a:r>
              <a:rPr lang="en-US" sz="2400" dirty="0"/>
              <a:t>Computationally intractable</a:t>
            </a:r>
          </a:p>
          <a:p>
            <a:pPr lvl="1"/>
            <a:endParaRPr lang="en-US" sz="2800" dirty="0"/>
          </a:p>
          <a:p>
            <a:r>
              <a:rPr lang="en-US" sz="2800" dirty="0"/>
              <a:t>Domain knowledge</a:t>
            </a:r>
          </a:p>
          <a:p>
            <a:pPr lvl="1"/>
            <a:r>
              <a:rPr lang="en-US" sz="2400" dirty="0"/>
              <a:t>Can be limiting</a:t>
            </a:r>
          </a:p>
          <a:p>
            <a:pPr lvl="1"/>
            <a:endParaRPr lang="en-US" sz="2400" dirty="0"/>
          </a:p>
          <a:p>
            <a:r>
              <a:rPr lang="en-US" sz="2800" dirty="0"/>
              <a:t>Visual inspection of data</a:t>
            </a:r>
          </a:p>
          <a:p>
            <a:pPr lvl="1"/>
            <a:r>
              <a:rPr lang="en-US" sz="2500" dirty="0"/>
              <a:t>Data driven, but complicated by high dimensionality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A275-24FC-EF46-812D-C38CFA1D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35CD3-3221-6E4B-9481-F06D68A5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7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97"/>
    </mc:Choice>
    <mc:Fallback xmlns="">
      <p:transition spd="slow" advTm="1006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CA26-3C47-AC4A-8DA3-3C69DC01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pick parameter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CACE-1FE1-9240-9FC8-DE8B7BF2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>
            <a:normAutofit/>
          </a:bodyPr>
          <a:lstStyle/>
          <a:p>
            <a:r>
              <a:rPr lang="en-US" sz="2800" dirty="0"/>
              <a:t>The goal is to minimize the difference between observed response variables and the model’s estimated values</a:t>
            </a:r>
          </a:p>
          <a:p>
            <a:endParaRPr lang="en-US" sz="2800" dirty="0"/>
          </a:p>
          <a:p>
            <a:r>
              <a:rPr lang="en-US" sz="2800" dirty="0"/>
              <a:t>Define an objective (or loss)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5E0E-F4F7-1440-8AA4-8F54215A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E05BC-D8E4-A848-8B8F-7A540517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6A6F678-64BA-DE4F-80BE-CF99AE8210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0151" y="4368802"/>
                <a:ext cx="3028950" cy="1878015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Sum Absolute Error</a:t>
                </a:r>
              </a:p>
              <a:p>
                <a:pPr algn="ctr"/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6A6F678-64BA-DE4F-80BE-CF99AE8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51" y="4368802"/>
                <a:ext cx="3028950" cy="1878015"/>
              </a:xfrm>
              <a:prstGeom prst="rect">
                <a:avLst/>
              </a:prstGeom>
              <a:blipFill>
                <a:blip r:embed="rId5"/>
                <a:stretch>
                  <a:fillRect l="-21250" t="-38255" b="-78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575C729-065A-394B-BEEC-59B4351B67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0602" y="4337051"/>
                <a:ext cx="3028950" cy="1878015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Mean Squared Error</a:t>
                </a:r>
              </a:p>
              <a:p>
                <a:pPr algn="ctr"/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575C729-065A-394B-BEEC-59B4351B6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2" y="4337051"/>
                <a:ext cx="3028950" cy="1878015"/>
              </a:xfrm>
              <a:prstGeom prst="rect">
                <a:avLst/>
              </a:prstGeom>
              <a:blipFill>
                <a:blip r:embed="rId6"/>
                <a:stretch>
                  <a:fillRect l="-19247" t="-38926" b="-78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07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47"/>
    </mc:Choice>
    <mc:Fallback xmlns="">
      <p:transition spd="slow" advTm="55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05F4-BBE2-B7BB-A2A6-2AEE04AD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interpret the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00D0-8D94-B472-1FD5-84C6A5D0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fit a multi-variate linear function to predict the prices of people’s lunch from five other variables</a:t>
            </a:r>
          </a:p>
          <a:p>
            <a:pPr lvl="1"/>
            <a:r>
              <a:rPr lang="en-US" sz="2200" dirty="0"/>
              <a:t>{hot, cold}</a:t>
            </a:r>
          </a:p>
          <a:p>
            <a:pPr lvl="1"/>
            <a:r>
              <a:rPr lang="en-US" sz="2200" dirty="0"/>
              <a:t>Weight in grams</a:t>
            </a:r>
          </a:p>
          <a:p>
            <a:pPr lvl="1"/>
            <a:r>
              <a:rPr lang="en-US" sz="2200" dirty="0"/>
              <a:t>{take-out, delivery, dine-in, home-made}</a:t>
            </a:r>
          </a:p>
          <a:p>
            <a:pPr lvl="1"/>
            <a:r>
              <a:rPr lang="en-US" sz="2200" dirty="0"/>
              <a:t>Food culture</a:t>
            </a:r>
          </a:p>
          <a:p>
            <a:pPr lvl="1"/>
            <a:r>
              <a:rPr lang="en-US" sz="2200" dirty="0"/>
              <a:t>Number of ingredients</a:t>
            </a:r>
          </a:p>
          <a:p>
            <a:endParaRPr lang="en-US" sz="2500" dirty="0"/>
          </a:p>
          <a:p>
            <a:r>
              <a:rPr lang="en-US" sz="2500" dirty="0"/>
              <a:t>The output includes:</a:t>
            </a:r>
          </a:p>
          <a:p>
            <a:pPr lvl="1"/>
            <a:r>
              <a:rPr lang="en-US" sz="2500" dirty="0"/>
              <a:t>How well the model fit the data</a:t>
            </a:r>
          </a:p>
          <a:p>
            <a:pPr lvl="1"/>
            <a:r>
              <a:rPr lang="en-US" sz="2500" dirty="0"/>
              <a:t>Parameter values for each predictor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F782-154E-FF63-ED83-8C8C5813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27F38-A95D-FB67-8833-4872086F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3935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1.2|5.8|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8.2|1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1.3|10.8|28.7|1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|1.5|1.4|5|3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|33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0.2|3.5|31.5|2.2|12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7.1|5|9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.7|2.3|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4.1|15|7.6|17.8|5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6.2|4.2|4.9|3|2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9.9|2.3|31.6|20.3|7.3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6.7|9.2|7.6|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5.5|3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0.2|7.1|1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.6|22.9|2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16930</TotalTime>
  <Words>1089</Words>
  <Application>Microsoft Macintosh PowerPoint</Application>
  <PresentationFormat>On-screen Show (4:3)</PresentationFormat>
  <Paragraphs>210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CSE514 – Datamining  Fall 2022  Regression</vt:lpstr>
      <vt:lpstr>Quick admin follow-up</vt:lpstr>
      <vt:lpstr>How does a model learn?</vt:lpstr>
      <vt:lpstr>Supervised learning goals</vt:lpstr>
      <vt:lpstr>Regression algorithms</vt:lpstr>
      <vt:lpstr>Function classes</vt:lpstr>
      <vt:lpstr>How do we pick a function class?</vt:lpstr>
      <vt:lpstr>How do we pick parameter values?</vt:lpstr>
      <vt:lpstr>How do we interpret the results?</vt:lpstr>
      <vt:lpstr>Gradient descent</vt:lpstr>
      <vt:lpstr>Steps in gradient descent</vt:lpstr>
      <vt:lpstr>When do we stop?</vt:lpstr>
      <vt:lpstr>Partial derivative</vt:lpstr>
      <vt:lpstr>Taking a step</vt:lpstr>
      <vt:lpstr>Stochastic gradient descent</vt:lpstr>
      <vt:lpstr>Overfitting</vt:lpstr>
      <vt:lpstr>Regularization</vt:lpstr>
      <vt:lpstr>Review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Ma, Cynthia</cp:lastModifiedBy>
  <cp:revision>623</cp:revision>
  <dcterms:created xsi:type="dcterms:W3CDTF">2008-04-07T05:39:13Z</dcterms:created>
  <dcterms:modified xsi:type="dcterms:W3CDTF">2022-08-31T18:48:40Z</dcterms:modified>
</cp:coreProperties>
</file>