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8"/>
  </p:notesMasterIdLst>
  <p:handoutMasterIdLst>
    <p:handoutMasterId r:id="rId19"/>
  </p:handoutMasterIdLst>
  <p:sldIdLst>
    <p:sldId id="413" r:id="rId2"/>
    <p:sldId id="415" r:id="rId3"/>
    <p:sldId id="398" r:id="rId4"/>
    <p:sldId id="384" r:id="rId5"/>
    <p:sldId id="419" r:id="rId6"/>
    <p:sldId id="420" r:id="rId7"/>
    <p:sldId id="421" r:id="rId8"/>
    <p:sldId id="422" r:id="rId9"/>
    <p:sldId id="423" r:id="rId10"/>
    <p:sldId id="426" r:id="rId11"/>
    <p:sldId id="429" r:id="rId12"/>
    <p:sldId id="428" r:id="rId13"/>
    <p:sldId id="430" r:id="rId14"/>
    <p:sldId id="424" r:id="rId15"/>
    <p:sldId id="412" r:id="rId16"/>
    <p:sldId id="40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7" autoAdjust="0"/>
    <p:restoredTop sz="90062"/>
  </p:normalViewPr>
  <p:slideViewPr>
    <p:cSldViewPr>
      <p:cViewPr varScale="1">
        <p:scale>
          <a:sx n="90" d="100"/>
          <a:sy n="90" d="100"/>
        </p:scale>
        <p:origin x="20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9/7/22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0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67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22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76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889-C360-BF42-808F-19B597C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68E-DF2A-2243-9F07-67C5021F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HW 1 was due last night at midnight</a:t>
            </a:r>
          </a:p>
          <a:p>
            <a:pPr lvl="1"/>
            <a:r>
              <a:rPr lang="en-US" sz="2500" dirty="0"/>
              <a:t>Late deadline is midnight Sept 13</a:t>
            </a:r>
          </a:p>
          <a:p>
            <a:pPr lvl="1"/>
            <a:endParaRPr lang="en-US" sz="2500" dirty="0"/>
          </a:p>
          <a:p>
            <a:r>
              <a:rPr lang="en-US" sz="2800" dirty="0"/>
              <a:t>HW0 is due at midnight, Sept. 14</a:t>
            </a:r>
          </a:p>
          <a:p>
            <a:pPr lvl="1"/>
            <a:r>
              <a:rPr lang="en-US" sz="2500" dirty="0"/>
              <a:t>If you’re still on the waitlist and still want in</a:t>
            </a:r>
          </a:p>
          <a:p>
            <a:pPr lvl="1"/>
            <a:r>
              <a:rPr lang="en-US" sz="2500" dirty="0"/>
              <a:t>Submit HW0 and then send me a Piazza message ASAP</a:t>
            </a:r>
          </a:p>
          <a:p>
            <a:endParaRPr lang="en-US" sz="2800" dirty="0"/>
          </a:p>
          <a:p>
            <a:r>
              <a:rPr lang="en-US" sz="2800" dirty="0"/>
              <a:t>TA office hours will be announced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6334-020D-7B46-BE26-773C239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782A-AF29-B74B-B1EA-1EBB79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26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8DC9-6AD6-DE45-922C-ADF5886B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Goals:</a:t>
            </a:r>
          </a:p>
          <a:p>
            <a:pPr lvl="1"/>
            <a:r>
              <a:rPr lang="en-US" sz="2500" dirty="0"/>
              <a:t>Avoid overfitting by testing for poor performance on non-training data</a:t>
            </a:r>
          </a:p>
          <a:p>
            <a:pPr lvl="1"/>
            <a:r>
              <a:rPr lang="en-US" sz="2500" dirty="0"/>
              <a:t>Pick hyperparameter values based on testing performance</a:t>
            </a:r>
          </a:p>
          <a:p>
            <a:endParaRPr lang="en-US" sz="2800" dirty="0"/>
          </a:p>
          <a:p>
            <a:r>
              <a:rPr lang="en-US" sz="2800" dirty="0"/>
              <a:t>Given a large dataset, split it up to create training and testing data sets </a:t>
            </a:r>
          </a:p>
          <a:p>
            <a:endParaRPr lang="en-US" sz="2800" dirty="0"/>
          </a:p>
          <a:p>
            <a:r>
              <a:rPr lang="en-US" sz="2800" i="1" dirty="0"/>
              <a:t>k</a:t>
            </a:r>
            <a:r>
              <a:rPr lang="en-US" sz="2800" dirty="0"/>
              <a:t>-fold cross validation: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Divide the data into </a:t>
            </a:r>
            <a:r>
              <a:rPr lang="en-US" sz="2500" i="1" dirty="0"/>
              <a:t>k</a:t>
            </a:r>
            <a:r>
              <a:rPr lang="en-US" sz="2500" dirty="0"/>
              <a:t> fair subsets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Train the model without one of the subsets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Test the model’s performance on the holdout data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Repeat from step 2 with remaining subsets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52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F4B7-E81E-384C-979D-DBBF0F31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10B6-850F-424A-B845-79943B81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Training set: data that the model is given with both predictor and response values</a:t>
            </a:r>
          </a:p>
          <a:p>
            <a:endParaRPr lang="en-US" sz="2800" dirty="0"/>
          </a:p>
          <a:p>
            <a:r>
              <a:rPr lang="en-US" sz="2800" dirty="0"/>
              <a:t>Testing/validation set: data that the model is only given predictor values for</a:t>
            </a:r>
          </a:p>
          <a:p>
            <a:pPr lvl="1"/>
            <a:r>
              <a:rPr lang="en-US" sz="2500" dirty="0"/>
              <a:t>Testing – will eventually contribute to the model, such as hyperparameter tuning</a:t>
            </a:r>
          </a:p>
          <a:p>
            <a:pPr lvl="1"/>
            <a:r>
              <a:rPr lang="en-US" sz="2500" dirty="0"/>
              <a:t>Validation – kept independent from the model, used to either report performance, or to pick between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EE94-3C05-5F4D-9446-AE66DCEC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161B5-A9A0-294B-B9C7-CA38B88B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90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E54F-BB5D-4F44-9038-CBC9D184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6E83-5BAD-7F4B-B716-5F9282EC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Gradient descent </a:t>
            </a:r>
          </a:p>
          <a:p>
            <a:pPr lvl="1"/>
            <a:r>
              <a:rPr lang="en-US" sz="2500" dirty="0"/>
              <a:t>Search for the optimal stopping threshold</a:t>
            </a:r>
          </a:p>
          <a:p>
            <a:pPr lvl="1"/>
            <a:endParaRPr lang="en-US" sz="2500" dirty="0"/>
          </a:p>
          <a:p>
            <a:r>
              <a:rPr lang="en-US" sz="2800" dirty="0"/>
              <a:t>Regularization</a:t>
            </a:r>
          </a:p>
          <a:p>
            <a:pPr lvl="1"/>
            <a:r>
              <a:rPr lang="en-US" sz="2500" dirty="0"/>
              <a:t>Search for the optimal lambda penalty weight</a:t>
            </a:r>
          </a:p>
          <a:p>
            <a:pPr lvl="1"/>
            <a:endParaRPr lang="en-US" sz="2500" dirty="0"/>
          </a:p>
          <a:p>
            <a:r>
              <a:rPr lang="en-US" sz="2800" dirty="0"/>
              <a:t>k-nearest neighbors classification</a:t>
            </a:r>
          </a:p>
          <a:p>
            <a:pPr lvl="1"/>
            <a:r>
              <a:rPr lang="en-US" sz="2500" dirty="0"/>
              <a:t>Search for the optimal 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9E23-9D01-864C-84C1-3B04F1BB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DCA1-501A-1040-BF33-604D0ADD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75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CB4FF73-CF47-0240-B93E-6E46CB3D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966" y="1516063"/>
            <a:ext cx="4572000" cy="466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02AD0-1A3A-0D43-B312-4C7F5441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FEC9-6055-FC47-B2EA-DC1ACE59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4099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Train a </a:t>
            </a:r>
            <a:r>
              <a:rPr lang="en-US" sz="2800" dirty="0" err="1"/>
              <a:t>kNN</a:t>
            </a:r>
            <a:r>
              <a:rPr lang="en-US" sz="2800" dirty="0"/>
              <a:t> model</a:t>
            </a:r>
          </a:p>
          <a:p>
            <a:endParaRPr lang="en-US" sz="2800" dirty="0"/>
          </a:p>
          <a:p>
            <a:r>
              <a:rPr lang="en-US" sz="2800" dirty="0"/>
              <a:t>Euclidean distances</a:t>
            </a:r>
          </a:p>
          <a:p>
            <a:endParaRPr lang="en-US" sz="2800" dirty="0"/>
          </a:p>
          <a:p>
            <a:r>
              <a:rPr lang="en-US" sz="2800" dirty="0"/>
              <a:t>3-fold CV</a:t>
            </a:r>
          </a:p>
          <a:p>
            <a:pPr lvl="1"/>
            <a:r>
              <a:rPr lang="en-US" sz="2500" dirty="0"/>
              <a:t>First fold</a:t>
            </a:r>
          </a:p>
          <a:p>
            <a:pPr lvl="1"/>
            <a:r>
              <a:rPr lang="en-US" sz="2500" dirty="0"/>
              <a:t>Second fold</a:t>
            </a:r>
          </a:p>
          <a:p>
            <a:pPr lvl="1"/>
            <a:r>
              <a:rPr lang="en-US" sz="2500" dirty="0"/>
              <a:t>Third fold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7DBC-3A9B-AE41-97D8-BDC2F9B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E7BD-55F0-004A-B58B-BFDF3F69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CE5CF-1DE6-3148-A14F-02734ACA9862}"/>
              </a:ext>
            </a:extLst>
          </p:cNvPr>
          <p:cNvGrpSpPr/>
          <p:nvPr/>
        </p:nvGrpSpPr>
        <p:grpSpPr>
          <a:xfrm>
            <a:off x="4648200" y="2743200"/>
            <a:ext cx="2895600" cy="1981200"/>
            <a:chOff x="4648200" y="2743200"/>
            <a:chExt cx="2895600" cy="1981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CCF44D-B114-C649-B5DF-E22D0A312305}"/>
                </a:ext>
              </a:extLst>
            </p:cNvPr>
            <p:cNvSpPr/>
            <p:nvPr/>
          </p:nvSpPr>
          <p:spPr>
            <a:xfrm>
              <a:off x="4648200" y="32766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61F0907-EC9A-3E46-B030-92A4D493C0B1}"/>
                </a:ext>
              </a:extLst>
            </p:cNvPr>
            <p:cNvSpPr/>
            <p:nvPr/>
          </p:nvSpPr>
          <p:spPr>
            <a:xfrm>
              <a:off x="6096000" y="4267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D08AA-4A5A-4C47-A6E3-6EA17866151B}"/>
                </a:ext>
              </a:extLst>
            </p:cNvPr>
            <p:cNvSpPr/>
            <p:nvPr/>
          </p:nvSpPr>
          <p:spPr>
            <a:xfrm>
              <a:off x="7086600" y="2743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9C6A3F4-8E5F-EE4A-A895-957A66CEF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66" y="1516063"/>
            <a:ext cx="4572000" cy="466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AB3ABF-A333-024A-B1FA-DF6FAA911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966" y="1516063"/>
            <a:ext cx="4572000" cy="4660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BF2FB8-A228-9A4A-81F1-02404C6C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966" y="1516063"/>
            <a:ext cx="4572000" cy="4660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F36EB0-D3FE-7A45-9493-2DA43FB3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35" y="1516063"/>
            <a:ext cx="4572000" cy="46609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27D5D1A-4585-F747-9785-8D9964B7ACF4}"/>
              </a:ext>
            </a:extLst>
          </p:cNvPr>
          <p:cNvGrpSpPr/>
          <p:nvPr/>
        </p:nvGrpSpPr>
        <p:grpSpPr>
          <a:xfrm>
            <a:off x="5105400" y="2767706"/>
            <a:ext cx="1913198" cy="2947294"/>
            <a:chOff x="5029200" y="2774609"/>
            <a:chExt cx="1913198" cy="29472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FBE8E8-C8E9-9248-A8C1-3294AE5E340C}"/>
                </a:ext>
              </a:extLst>
            </p:cNvPr>
            <p:cNvSpPr/>
            <p:nvPr/>
          </p:nvSpPr>
          <p:spPr>
            <a:xfrm>
              <a:off x="5029200" y="2826303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B9552D-AA22-FC49-960C-BB5D923AE01C}"/>
                </a:ext>
              </a:extLst>
            </p:cNvPr>
            <p:cNvSpPr/>
            <p:nvPr/>
          </p:nvSpPr>
          <p:spPr>
            <a:xfrm>
              <a:off x="5524982" y="5264703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2B8265B-32A4-AD4E-8612-C743F537688B}"/>
                </a:ext>
              </a:extLst>
            </p:cNvPr>
            <p:cNvSpPr/>
            <p:nvPr/>
          </p:nvSpPr>
          <p:spPr>
            <a:xfrm>
              <a:off x="6485198" y="2774609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8523D8-FA48-5B41-9D19-F03574A25906}"/>
              </a:ext>
            </a:extLst>
          </p:cNvPr>
          <p:cNvGrpSpPr/>
          <p:nvPr/>
        </p:nvGrpSpPr>
        <p:grpSpPr>
          <a:xfrm>
            <a:off x="4648200" y="3749454"/>
            <a:ext cx="2838450" cy="967671"/>
            <a:chOff x="4419600" y="3603957"/>
            <a:chExt cx="2838450" cy="96767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105E0-A568-8F4A-B1B5-87109DE8087A}"/>
                </a:ext>
              </a:extLst>
            </p:cNvPr>
            <p:cNvSpPr/>
            <p:nvPr/>
          </p:nvSpPr>
          <p:spPr>
            <a:xfrm>
              <a:off x="4419600" y="3627197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E2AE94-4CFA-6B44-98FE-92B390B9FE65}"/>
                </a:ext>
              </a:extLst>
            </p:cNvPr>
            <p:cNvSpPr/>
            <p:nvPr/>
          </p:nvSpPr>
          <p:spPr>
            <a:xfrm>
              <a:off x="4892835" y="4114428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B8E800-0666-1945-BDC9-2699F149D3A9}"/>
                </a:ext>
              </a:extLst>
            </p:cNvPr>
            <p:cNvSpPr/>
            <p:nvPr/>
          </p:nvSpPr>
          <p:spPr>
            <a:xfrm>
              <a:off x="6800850" y="3603957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3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ECE-FB9A-2D48-B975-C0DEE192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w/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470B-72CB-CE43-80E3-C4E425B8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1051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Use the average values of its k nearest neighbors</a:t>
            </a:r>
          </a:p>
          <a:p>
            <a:endParaRPr lang="en-US" sz="2800" dirty="0"/>
          </a:p>
          <a:p>
            <a:r>
              <a:rPr lang="en-US" sz="2800" dirty="0"/>
              <a:t>Imagine the x-axis is the feature, and the y-axis the response</a:t>
            </a:r>
          </a:p>
          <a:p>
            <a:pPr lvl="1"/>
            <a:r>
              <a:rPr lang="en-US" sz="2500" dirty="0"/>
              <a:t>Predict for k=1</a:t>
            </a:r>
          </a:p>
          <a:p>
            <a:pPr lvl="1"/>
            <a:r>
              <a:rPr lang="en-US" sz="2500" dirty="0"/>
              <a:t>Predict for k=5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0017-FCD1-5944-B94B-5087D99F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65D0-A175-5544-903D-16DD83D8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2F3EC-53AC-5944-A982-1B250DC7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35" y="1516063"/>
            <a:ext cx="4572000" cy="466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E6BF8-469B-5A44-8FCF-28D2D925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35" y="1516063"/>
            <a:ext cx="4572000" cy="4660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CDEFFA-3682-C74E-BFB2-9C66338EF5D7}"/>
              </a:ext>
            </a:extLst>
          </p:cNvPr>
          <p:cNvSpPr/>
          <p:nvPr/>
        </p:nvSpPr>
        <p:spPr>
          <a:xfrm>
            <a:off x="5121435" y="4259925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Regression vs Classification problems</a:t>
            </a:r>
          </a:p>
          <a:p>
            <a:endParaRPr lang="en-US" sz="2800" dirty="0"/>
          </a:p>
          <a:p>
            <a:r>
              <a:rPr lang="en-US" sz="2800" dirty="0"/>
              <a:t>Logistic regression</a:t>
            </a:r>
          </a:p>
          <a:p>
            <a:endParaRPr lang="en-US" sz="2800" dirty="0"/>
          </a:p>
          <a:p>
            <a:r>
              <a:rPr lang="en-US" sz="2800" dirty="0" err="1"/>
              <a:t>kNN</a:t>
            </a:r>
            <a:r>
              <a:rPr lang="en-US" sz="2800" dirty="0"/>
              <a:t> classification</a:t>
            </a:r>
          </a:p>
          <a:p>
            <a:endParaRPr lang="en-US" sz="2800" dirty="0"/>
          </a:p>
          <a:p>
            <a:r>
              <a:rPr lang="en-US" sz="2800" dirty="0"/>
              <a:t>Cross validation for hyper-parameter selection</a:t>
            </a:r>
          </a:p>
          <a:p>
            <a:endParaRPr lang="en-US" sz="2800" dirty="0"/>
          </a:p>
          <a:p>
            <a:r>
              <a:rPr lang="en-US" sz="2800" dirty="0" err="1"/>
              <a:t>kNN</a:t>
            </a:r>
            <a:r>
              <a:rPr lang="en-US" sz="2800" dirty="0"/>
              <a:t> regression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Sign up on Piazza</a:t>
            </a:r>
          </a:p>
          <a:p>
            <a:endParaRPr lang="en-US" sz="2800" dirty="0"/>
          </a:p>
          <a:p>
            <a:r>
              <a:rPr lang="en-US" sz="2800" dirty="0"/>
              <a:t>Submit HW 0: Course Questionnaire</a:t>
            </a:r>
          </a:p>
          <a:p>
            <a:endParaRPr lang="en-US" sz="2800" dirty="0"/>
          </a:p>
          <a:p>
            <a:r>
              <a:rPr lang="en-US" sz="2800" dirty="0"/>
              <a:t>Submit HW 1: Data Processing</a:t>
            </a:r>
          </a:p>
          <a:p>
            <a:endParaRPr lang="en-US" sz="2800" dirty="0"/>
          </a:p>
          <a:p>
            <a:r>
              <a:rPr lang="en-US" sz="2800" dirty="0"/>
              <a:t>Programming assignment 1: Regression</a:t>
            </a:r>
          </a:p>
          <a:p>
            <a:endParaRPr lang="en-US" sz="2800" dirty="0"/>
          </a:p>
          <a:p>
            <a:r>
              <a:rPr lang="en-US" sz="2800" dirty="0"/>
              <a:t>Office hours Friday, 2-4pm on Zoom and </a:t>
            </a:r>
            <a:r>
              <a:rPr lang="en-US" sz="2800" dirty="0" err="1"/>
              <a:t>Urbauer</a:t>
            </a:r>
            <a:r>
              <a:rPr lang="en-US" sz="2800" dirty="0"/>
              <a:t> 226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5189-45D6-4F4A-BE52-F7A840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solution for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CE180-8DE9-2940-95F3-A7F8849AF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Ordinary least squares (OLS)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5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en-US" sz="2500" dirty="0"/>
                  <a:t> 	where y is the vector of response variables</a:t>
                </a:r>
              </a:p>
              <a:p>
                <a:pPr marL="342900" lvl="1" indent="0">
                  <a:buNone/>
                </a:pPr>
                <a:r>
                  <a:rPr lang="en-US" sz="2500" dirty="0"/>
                  <a:t>			M is the vector of parameters</a:t>
                </a:r>
              </a:p>
              <a:p>
                <a:pPr marL="342900" lvl="1" indent="0">
                  <a:buNone/>
                </a:pPr>
                <a:r>
                  <a:rPr lang="en-US" sz="2500" dirty="0"/>
                  <a:t>			X is the matrix of predictor variables</a:t>
                </a:r>
              </a:p>
              <a:p>
                <a:pPr marL="342900" lvl="1" indent="0">
                  <a:buNone/>
                </a:pPr>
                <a:endParaRPr lang="en-US" sz="8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500" dirty="0"/>
              </a:p>
              <a:p>
                <a:r>
                  <a:rPr lang="en-US" sz="2800" dirty="0"/>
                  <a:t>Why use gradient descent?</a:t>
                </a:r>
              </a:p>
              <a:p>
                <a:pPr lvl="1"/>
                <a:r>
                  <a:rPr lang="en-US" sz="2500" dirty="0"/>
                  <a:t>Matrix X must be linearly independent</a:t>
                </a:r>
              </a:p>
              <a:p>
                <a:pPr lvl="1"/>
                <a:r>
                  <a:rPr lang="en-US" sz="2500" dirty="0"/>
                  <a:t>Inverse calculation cost grows exponentially</a:t>
                </a:r>
              </a:p>
              <a:p>
                <a:pPr lvl="1"/>
                <a:r>
                  <a:rPr lang="en-US" sz="2500" dirty="0"/>
                  <a:t>Gradient descent is generalizable to other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CE180-8DE9-2940-95F3-A7F8849AF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44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E671-B9B8-AB46-97A4-A2A306E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B61C-0BF2-9048-9EB8-C30B035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8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Classification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Regression vs.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E9A7642D-1982-8340-B2B1-F820C66AD7C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9"/>
                <a:ext cx="8210550" cy="47863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defRPr/>
                </a:pPr>
                <a:r>
                  <a:rPr lang="en-US" altLang="zh-CN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Regression problem: </a:t>
                </a:r>
              </a:p>
              <a:p>
                <a:pPr marL="0" indent="0">
                  <a:lnSpc>
                    <a:spcPct val="80000"/>
                  </a:lnSpc>
                  <a:spcBef>
                    <a:spcPct val="0"/>
                  </a:spcBef>
                  <a:spcAft>
                    <a:spcPts val="900"/>
                  </a:spcAft>
                  <a:buNone/>
                  <a:defRPr/>
                </a:pPr>
                <a:r>
                  <a:rPr lang="en-US" sz="2800" dirty="0">
                    <a:ea typeface="SimSun" panose="02010600030101010101" pitchFamily="2" charset="-122"/>
                    <a:cs typeface="Arial" panose="020B0604020202020204" pitchFamily="34" charset="0"/>
                  </a:rPr>
                  <a:t>	</a:t>
                </a:r>
                <a:r>
                  <a:rPr lang="en-US" sz="2800" dirty="0"/>
                  <a:t>estimate numerical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Aft>
                    <a:spcPts val="600"/>
                  </a:spcAft>
                  <a:defRPr/>
                </a:pPr>
                <a:r>
                  <a:rPr lang="en-US" sz="2800" dirty="0">
                    <a:effectLst/>
                  </a:rPr>
                  <a:t>Classification problem:</a:t>
                </a:r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sz="2800" dirty="0"/>
                  <a:t>	</a:t>
                </a:r>
                <a:r>
                  <a:rPr lang="en-US" sz="2800" dirty="0">
                    <a:effectLst/>
                  </a:rPr>
                  <a:t>estimate the categorical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For e</a:t>
                </a:r>
                <a:r>
                  <a:rPr lang="en-US" sz="2400" dirty="0">
                    <a:effectLst/>
                  </a:rPr>
                  <a:t>xample:</a:t>
                </a:r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400" dirty="0">
                    <a:effectLst/>
                  </a:rPr>
                  <a:t>Given a person’s gender, what is their height?</a:t>
                </a:r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	Given a person’s height, what is their gender?</a:t>
                </a:r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E9A7642D-1982-8340-B2B1-F820C66AD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210550" cy="4786310"/>
              </a:xfrm>
              <a:blipFill>
                <a:blip r:embed="rId3"/>
                <a:stretch>
                  <a:fillRect l="-1391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B80B-C2C7-194B-8785-E46E34E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w/regression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B99A-5BB7-2149-A676-3F1C338C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1375"/>
          </a:xfrm>
        </p:spPr>
        <p:txBody>
          <a:bodyPr>
            <a:normAutofit/>
          </a:bodyPr>
          <a:lstStyle/>
          <a:p>
            <a:r>
              <a:rPr lang="en-US" sz="2800" dirty="0"/>
              <a:t>Define thresholds to bin the outcomes of regression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948C-165E-EF49-A7D0-ABC96686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6939-046A-A847-AB59-3A1DF4BD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6FFDD-AB0B-0A43-A5FB-AD399A85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4572000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E96A5-AD18-2540-950B-3AE7DBF0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67000"/>
            <a:ext cx="4572000" cy="297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D6623-8E1D-F24B-844D-74E9E52B6F69}"/>
              </a:ext>
            </a:extLst>
          </p:cNvPr>
          <p:cNvCxnSpPr>
            <a:cxnSpLocks/>
          </p:cNvCxnSpPr>
          <p:nvPr/>
        </p:nvCxnSpPr>
        <p:spPr>
          <a:xfrm flipV="1">
            <a:off x="6057900" y="3200400"/>
            <a:ext cx="0" cy="2286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204218-596F-644D-85AF-F4EDA11B5E40}"/>
              </a:ext>
            </a:extLst>
          </p:cNvPr>
          <p:cNvCxnSpPr>
            <a:cxnSpLocks/>
          </p:cNvCxnSpPr>
          <p:nvPr/>
        </p:nvCxnSpPr>
        <p:spPr>
          <a:xfrm>
            <a:off x="2286000" y="3090333"/>
            <a:ext cx="449580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43425FB-63BC-4349-8622-DE4D0DB7E6B5}"/>
              </a:ext>
            </a:extLst>
          </p:cNvPr>
          <p:cNvSpPr/>
          <p:nvPr/>
        </p:nvSpPr>
        <p:spPr>
          <a:xfrm>
            <a:off x="59436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3072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Logistic/sigmoid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r>
                  <a:rPr lang="en-US" sz="2800" dirty="0"/>
                  <a:t>An example logistic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800" dirty="0"/>
                  <a:t>The model is fit to the probability that the data point belongs in a class</a:t>
                </a:r>
              </a:p>
              <a:p>
                <a:r>
                  <a:rPr lang="en-US" sz="2800" dirty="0"/>
                  <a:t>Can be used for classification by defining a probability threshold for deciding a label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30726"/>
              </a:xfrm>
              <a:blipFill>
                <a:blip r:embed="rId3"/>
                <a:stretch>
                  <a:fillRect l="-1447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80EA4-C32F-FE46-A4A0-48C2E3B22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1295400"/>
            <a:ext cx="2819400" cy="17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565-6141-0F4A-97A5-1AB5DFF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630-D25D-4C44-AA9B-F4213A88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Very commonly used classifier!</a:t>
            </a:r>
          </a:p>
          <a:p>
            <a:endParaRPr lang="en-US" sz="2800" dirty="0"/>
          </a:p>
          <a:p>
            <a:r>
              <a:rPr lang="en-US" sz="2800" dirty="0"/>
              <a:t>Based on the intuition of “guilty by association”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Find the data point most similar that has a label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that label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k-NN: an extension that considers more than just one neighbor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D8C-15CA-A94A-AC02-512E9D17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23A31-3EFD-2441-8882-D0D27D6F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9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23FB93-91AE-F148-8B9F-25F0B438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21460"/>
            <a:ext cx="4572000" cy="471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02AD0-1A3A-0D43-B312-4C7F5441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“most similar”?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FEC9-6055-FC47-B2EA-DC1ACE59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4099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Manhattan distance</a:t>
            </a:r>
          </a:p>
          <a:p>
            <a:endParaRPr lang="en-US" sz="800" dirty="0"/>
          </a:p>
          <a:p>
            <a:r>
              <a:rPr lang="en-US" sz="2800" dirty="0"/>
              <a:t>Euclidean distance</a:t>
            </a:r>
          </a:p>
          <a:p>
            <a:endParaRPr lang="en-US" sz="800" dirty="0"/>
          </a:p>
          <a:p>
            <a:r>
              <a:rPr lang="en-US" sz="2800" dirty="0"/>
              <a:t>Hamming distance</a:t>
            </a:r>
          </a:p>
          <a:p>
            <a:pPr lvl="1"/>
            <a:r>
              <a:rPr lang="en-US" sz="2000" dirty="0"/>
              <a:t>used for categorical data</a:t>
            </a:r>
          </a:p>
          <a:p>
            <a:pPr lvl="1"/>
            <a:r>
              <a:rPr lang="en-US" sz="2000" dirty="0"/>
              <a:t>distance is 0 if the labels are the same</a:t>
            </a:r>
          </a:p>
          <a:p>
            <a:pPr lvl="1"/>
            <a:r>
              <a:rPr lang="en-US" sz="2000" dirty="0"/>
              <a:t>distance is 1 if the labels are different</a:t>
            </a:r>
          </a:p>
          <a:p>
            <a:endParaRPr lang="en-US" sz="800" dirty="0"/>
          </a:p>
          <a:p>
            <a:r>
              <a:rPr lang="en-US" sz="2800" dirty="0"/>
              <a:t>Dot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7DBC-3A9B-AE41-97D8-BDC2F9B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E7BD-55F0-004A-B58B-BFDF3F69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96793-5993-B34D-891A-91E0EE473F31}"/>
              </a:ext>
            </a:extLst>
          </p:cNvPr>
          <p:cNvCxnSpPr>
            <a:cxnSpLocks/>
          </p:cNvCxnSpPr>
          <p:nvPr/>
        </p:nvCxnSpPr>
        <p:spPr>
          <a:xfrm>
            <a:off x="8229600" y="3352800"/>
            <a:ext cx="0" cy="1721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7C3D0-464A-3640-99EA-CDB3A4E6BF25}"/>
              </a:ext>
            </a:extLst>
          </p:cNvPr>
          <p:cNvCxnSpPr>
            <a:cxnSpLocks/>
          </p:cNvCxnSpPr>
          <p:nvPr/>
        </p:nvCxnSpPr>
        <p:spPr>
          <a:xfrm flipH="1">
            <a:off x="7677150" y="3352800"/>
            <a:ext cx="552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1EC97-68CF-484E-9D91-32DC6F5D97AD}"/>
              </a:ext>
            </a:extLst>
          </p:cNvPr>
          <p:cNvCxnSpPr>
            <a:cxnSpLocks/>
          </p:cNvCxnSpPr>
          <p:nvPr/>
        </p:nvCxnSpPr>
        <p:spPr>
          <a:xfrm flipH="1">
            <a:off x="6019800" y="5029200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B96FEC-E119-5C4E-A4A4-91B1B8BCE5C7}"/>
              </a:ext>
            </a:extLst>
          </p:cNvPr>
          <p:cNvCxnSpPr>
            <a:cxnSpLocks/>
          </p:cNvCxnSpPr>
          <p:nvPr/>
        </p:nvCxnSpPr>
        <p:spPr>
          <a:xfrm>
            <a:off x="5486400" y="335611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F9E86-1B13-5941-8918-020559FDF27C}"/>
              </a:ext>
            </a:extLst>
          </p:cNvPr>
          <p:cNvCxnSpPr>
            <a:cxnSpLocks/>
          </p:cNvCxnSpPr>
          <p:nvPr/>
        </p:nvCxnSpPr>
        <p:spPr>
          <a:xfrm>
            <a:off x="7677150" y="3352800"/>
            <a:ext cx="55245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15F064-4F02-EC44-BAE7-600FDBA96BDD}"/>
              </a:ext>
            </a:extLst>
          </p:cNvPr>
          <p:cNvCxnSpPr>
            <a:cxnSpLocks/>
          </p:cNvCxnSpPr>
          <p:nvPr/>
        </p:nvCxnSpPr>
        <p:spPr>
          <a:xfrm>
            <a:off x="5486399" y="3352799"/>
            <a:ext cx="2771775" cy="1699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1E7B-A50F-A949-8183-C75F24D2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4288-2A86-644A-BF47-B6B649DA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As </a:t>
            </a:r>
            <a:r>
              <a:rPr lang="en-US" sz="2800" i="1" dirty="0"/>
              <a:t>k</a:t>
            </a:r>
            <a:r>
              <a:rPr lang="en-US" sz="2800" dirty="0"/>
              <a:t> increases, more neighbors get a vote in the prediction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More votes = more stability in predictions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More votes = higher likelihood of including votes from dis-similar neighbors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Can use cross-validation to search for the best </a:t>
            </a:r>
            <a:r>
              <a:rPr lang="en-US" sz="2800" i="1" dirty="0"/>
              <a:t>k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8267-3997-B849-A788-4ECE7DF1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FAAA8-8F4D-8343-AAFA-5C7D844E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78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16682</TotalTime>
  <Words>702</Words>
  <Application>Microsoft Macintosh PowerPoint</Application>
  <PresentationFormat>On-screen Show (4:3)</PresentationFormat>
  <Paragraphs>175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Quick admin follow-up</vt:lpstr>
      <vt:lpstr>Closed form solution for linear regression</vt:lpstr>
      <vt:lpstr>CSE514 – Datamining  Fall 2022  Classification</vt:lpstr>
      <vt:lpstr>Regression vs. Classification</vt:lpstr>
      <vt:lpstr>Classification w/regression model</vt:lpstr>
      <vt:lpstr>Logistic Regression</vt:lpstr>
      <vt:lpstr>Nearest Neighbors Classification</vt:lpstr>
      <vt:lpstr>What is “most similar”?</vt:lpstr>
      <vt:lpstr>What is the value of k?</vt:lpstr>
      <vt:lpstr>Cross-validation</vt:lpstr>
      <vt:lpstr>Data set terminology</vt:lpstr>
      <vt:lpstr>Cross validation application</vt:lpstr>
      <vt:lpstr>CV example</vt:lpstr>
      <vt:lpstr>Regression w/kNN classifier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631</cp:revision>
  <dcterms:created xsi:type="dcterms:W3CDTF">2008-04-07T05:39:13Z</dcterms:created>
  <dcterms:modified xsi:type="dcterms:W3CDTF">2022-09-07T18:46:58Z</dcterms:modified>
</cp:coreProperties>
</file>