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5"/>
  </p:notesMasterIdLst>
  <p:handoutMasterIdLst>
    <p:handoutMasterId r:id="rId26"/>
  </p:handoutMasterIdLst>
  <p:sldIdLst>
    <p:sldId id="398" r:id="rId2"/>
    <p:sldId id="413" r:id="rId3"/>
    <p:sldId id="384" r:id="rId4"/>
    <p:sldId id="466" r:id="rId5"/>
    <p:sldId id="430" r:id="rId6"/>
    <p:sldId id="425" r:id="rId7"/>
    <p:sldId id="426" r:id="rId8"/>
    <p:sldId id="427" r:id="rId9"/>
    <p:sldId id="431" r:id="rId10"/>
    <p:sldId id="435" r:id="rId11"/>
    <p:sldId id="421" r:id="rId12"/>
    <p:sldId id="432" r:id="rId13"/>
    <p:sldId id="467" r:id="rId14"/>
    <p:sldId id="433" r:id="rId15"/>
    <p:sldId id="464" r:id="rId16"/>
    <p:sldId id="465" r:id="rId17"/>
    <p:sldId id="458" r:id="rId18"/>
    <p:sldId id="461" r:id="rId19"/>
    <p:sldId id="459" r:id="rId20"/>
    <p:sldId id="462" r:id="rId21"/>
    <p:sldId id="411" r:id="rId22"/>
    <p:sldId id="412" r:id="rId23"/>
    <p:sldId id="40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15" autoAdjust="0"/>
    <p:restoredTop sz="90062"/>
  </p:normalViewPr>
  <p:slideViewPr>
    <p:cSldViewPr>
      <p:cViewPr varScale="1">
        <p:scale>
          <a:sx n="96" d="100"/>
          <a:sy n="96" d="100"/>
        </p:scale>
        <p:origin x="19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9/12/22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mean = (</a:t>
            </a:r>
            <a:r>
              <a:rPr lang="en-US" dirty="0" err="1"/>
              <a:t>x+y</a:t>
            </a:r>
            <a:r>
              <a:rPr lang="en-US" dirty="0"/>
              <a:t>)/2</a:t>
            </a:r>
          </a:p>
          <a:p>
            <a:r>
              <a:rPr lang="en-US" dirty="0"/>
              <a:t>Geometric mean = (x*y)^(1/2)</a:t>
            </a:r>
          </a:p>
          <a:p>
            <a:r>
              <a:rPr lang="en-US" dirty="0"/>
              <a:t>Harmonic mean = (2xy)/(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59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base e units are </a:t>
            </a:r>
            <a:r>
              <a:rPr lang="en-US" dirty="0" err="1"/>
              <a:t>nats</a:t>
            </a:r>
            <a:endParaRPr lang="en-US" dirty="0"/>
          </a:p>
          <a:p>
            <a:r>
              <a:rPr lang="en-US" dirty="0"/>
              <a:t>Log base 10 units are </a:t>
            </a:r>
            <a:r>
              <a:rPr lang="en-US" dirty="0" err="1"/>
              <a:t>dits</a:t>
            </a:r>
            <a:r>
              <a:rPr lang="en-US" dirty="0"/>
              <a:t>, bans, or </a:t>
            </a:r>
            <a:r>
              <a:rPr lang="en-US" dirty="0" err="1"/>
              <a:t>hartleys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8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Performance Metrics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3"/>
    </mc:Choice>
    <mc:Fallback xmlns="">
      <p:transition spd="slow" advTm="63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4EBC-F4E1-E945-B75C-DDAD94F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on a continuous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D8D6-149D-B240-823A-A33C0318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classifiers output probabilities or confidence scores that a data point is positive</a:t>
            </a:r>
          </a:p>
          <a:p>
            <a:endParaRPr lang="en-US" sz="2800" dirty="0"/>
          </a:p>
          <a:p>
            <a:r>
              <a:rPr lang="en-US" sz="2800" dirty="0"/>
              <a:t>There may not be a </a:t>
            </a:r>
          </a:p>
          <a:p>
            <a:pPr marL="0" indent="0">
              <a:buNone/>
            </a:pPr>
            <a:r>
              <a:rPr lang="en-US" sz="2800" dirty="0"/>
              <a:t>one-size fit all threshold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2500" dirty="0"/>
              <a:t>Ex. Google search results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Ex. Disease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B4A7-0494-8F47-8436-9D25F864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85054-6B02-0E45-976A-9F5CDE4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6B7FC-A47B-3147-BEF9-85557E169B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2"/>
          <a:stretch/>
        </p:blipFill>
        <p:spPr>
          <a:xfrm>
            <a:off x="4572000" y="2895600"/>
            <a:ext cx="4286250" cy="3031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7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17"/>
    </mc:Choice>
    <mc:Fallback xmlns="">
      <p:transition spd="slow" advTm="121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565-6141-0F4A-97A5-1AB5DFF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630-D25D-4C44-AA9B-F4213A88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Plots the false positive rate of the model (x-axis) against the true positive rate (y-axis)</a:t>
            </a:r>
          </a:p>
          <a:p>
            <a:endParaRPr lang="en-US" sz="2800" dirty="0"/>
          </a:p>
          <a:p>
            <a:r>
              <a:rPr lang="en-US" sz="2800" dirty="0"/>
              <a:t>Why?</a:t>
            </a:r>
          </a:p>
          <a:p>
            <a:pPr lvl="1"/>
            <a:r>
              <a:rPr lang="en-US" sz="2500" dirty="0"/>
              <a:t>As we loosen thresholds so that the model doesn’t miss positive predictions, we risk gaining FP in exchange for gaining TP</a:t>
            </a:r>
          </a:p>
          <a:p>
            <a:pPr lvl="1"/>
            <a:r>
              <a:rPr lang="en-US" sz="2500" dirty="0"/>
              <a:t>For “good” models, we expect this exchange to skew towards gaining more TP than FP</a:t>
            </a:r>
          </a:p>
          <a:p>
            <a:pPr lvl="1"/>
            <a:r>
              <a:rPr lang="en-US" sz="2500" dirty="0"/>
              <a:t>The area under the ROC curve (AUROC) is higher for “good”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D8C-15CA-A94A-AC02-512E9D17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23A31-3EFD-2441-8882-D0D27D6F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9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69"/>
    </mc:Choice>
    <mc:Fallback xmlns="">
      <p:transition spd="slow" advTm="61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565-6141-0F4A-97A5-1AB5DFF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(PR)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630-D25D-4C44-AA9B-F4213A88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Plots the recall of the model (x-axis) against the precision (y-axis)</a:t>
            </a:r>
          </a:p>
          <a:p>
            <a:endParaRPr lang="en-US" sz="2800" dirty="0"/>
          </a:p>
          <a:p>
            <a:r>
              <a:rPr lang="en-US" sz="2800" dirty="0"/>
              <a:t>Why?</a:t>
            </a:r>
          </a:p>
          <a:p>
            <a:pPr lvl="1"/>
            <a:r>
              <a:rPr lang="en-US" sz="2500" dirty="0"/>
              <a:t>As we tighten thresholds so that the model more precisely labels positive data points, we risk failing to recall all the positive data points</a:t>
            </a:r>
          </a:p>
          <a:p>
            <a:pPr lvl="1"/>
            <a:r>
              <a:rPr lang="en-US" sz="2500" dirty="0"/>
              <a:t>For “good” models, we expect this exchange to skew towards gaining more precision than we loose recall</a:t>
            </a:r>
          </a:p>
          <a:p>
            <a:pPr lvl="1"/>
            <a:r>
              <a:rPr lang="en-US" sz="2500" dirty="0"/>
              <a:t>The area under the PR curve (AUPR) is higher for “good”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D8C-15CA-A94A-AC02-512E9D17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23A31-3EFD-2441-8882-D0D27D6F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8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55"/>
    </mc:Choice>
    <mc:Fallback xmlns="">
      <p:transition spd="slow" advTm="44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11EC-65CD-632F-54AF-0A248E44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2"/>
          <a:stretch/>
        </p:blipFill>
        <p:spPr>
          <a:xfrm>
            <a:off x="633639" y="643466"/>
            <a:ext cx="7876721" cy="5571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93E6-5574-2F89-E171-6A719AB2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1200"/>
              <a:t>Cynthia 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0E66-7EB7-A9B2-6152-4EA2281F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2F8ABD-7791-A645-B644-47282348795F}" type="slidenum">
              <a:rPr lang="en-US" altLang="en-US" sz="1200" smtClean="0"/>
              <a:pPr>
                <a:spcAft>
                  <a:spcPts val="600"/>
                </a:spcAft>
              </a:pPr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46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6D41-DBEB-5842-88AD-090A176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vs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46D2-9CE8-D14E-9695-94C77ED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ROC is TPR vs FPR</a:t>
            </a:r>
          </a:p>
          <a:p>
            <a:r>
              <a:rPr lang="en-US" sz="2800" dirty="0"/>
              <a:t>PR is precision vs recall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Recall = TPR = TP / ( TP + FN )</a:t>
            </a:r>
          </a:p>
          <a:p>
            <a:endParaRPr lang="en-US" sz="2800" dirty="0"/>
          </a:p>
          <a:p>
            <a:r>
              <a:rPr lang="en-US" sz="2800" dirty="0"/>
              <a:t>So when to use ROC (w/ FPR) vs. PR (w/ precision)?</a:t>
            </a:r>
          </a:p>
          <a:p>
            <a:pPr lvl="1"/>
            <a:r>
              <a:rPr lang="en-US" sz="2500" dirty="0"/>
              <a:t>Depends on which metric is more relevant to your problem</a:t>
            </a:r>
          </a:p>
          <a:p>
            <a:pPr lvl="1"/>
            <a:r>
              <a:rPr lang="en-US" sz="2500" dirty="0"/>
              <a:t>Depends on how balanced your dataset is between positive and negative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FD69-A733-7043-B07B-1F371818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8A7F7-5EBD-954A-95EF-9FA3ED77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E8C29-7959-238A-5CCF-1446077E270F}"/>
              </a:ext>
            </a:extLst>
          </p:cNvPr>
          <p:cNvSpPr txBox="1"/>
          <p:nvPr/>
        </p:nvSpPr>
        <p:spPr>
          <a:xfrm>
            <a:off x="5105400" y="1690689"/>
            <a:ext cx="3200400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FPR 	= FP / (FP + TN)</a:t>
            </a:r>
          </a:p>
          <a:p>
            <a:r>
              <a:rPr lang="en-US" sz="2000" dirty="0"/>
              <a:t>	= 1 – TN / (FP + TN)</a:t>
            </a:r>
          </a:p>
          <a:p>
            <a:r>
              <a:rPr lang="en-US" sz="2000" dirty="0"/>
              <a:t>	= 1 - Specificity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1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00"/>
    </mc:Choice>
    <mc:Fallback xmlns="">
      <p:transition spd="slow" advTm="54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6D4-CDDF-CA46-9A84-0BE0F12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419E-A924-BC43-AC4A-00B5844D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if we’re doing multi-class classification?</a:t>
            </a:r>
          </a:p>
          <a:p>
            <a:endParaRPr lang="en-US" sz="2800" dirty="0"/>
          </a:p>
          <a:p>
            <a:r>
              <a:rPr lang="en-US" sz="2800" dirty="0"/>
              <a:t>Accuracy is still fraction of classification predictions that are correct</a:t>
            </a:r>
          </a:p>
          <a:p>
            <a:endParaRPr lang="en-US" sz="2800" dirty="0"/>
          </a:p>
          <a:p>
            <a:r>
              <a:rPr lang="en-US" sz="2800" dirty="0"/>
              <a:t>All other metrics become class specific</a:t>
            </a:r>
          </a:p>
          <a:p>
            <a:pPr lvl="1"/>
            <a:r>
              <a:rPr lang="en-US" sz="2500" dirty="0"/>
              <a:t>Pick a class to be your “positive” class</a:t>
            </a:r>
          </a:p>
          <a:p>
            <a:pPr lvl="1"/>
            <a:r>
              <a:rPr lang="en-US" sz="2500" dirty="0"/>
              <a:t>All other classes are treated as the “negative”</a:t>
            </a:r>
          </a:p>
          <a:p>
            <a:pPr lvl="1"/>
            <a:r>
              <a:rPr lang="en-US" sz="2500" dirty="0"/>
              <a:t>Calculate with this simplified confusion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745C-D021-614B-B52B-D00ECE1A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C1303-68B2-7A47-BFE0-322129EA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1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81"/>
    </mc:Choice>
    <mc:Fallback xmlns="">
      <p:transition spd="slow" advTm="4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D51-CE28-8A46-9157-5841598A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Regression problems: </a:t>
                </a:r>
              </a:p>
              <a:p>
                <a:pPr lvl="1"/>
                <a:r>
                  <a:rPr lang="en-US" sz="2500" dirty="0"/>
                  <a:t>Distance between model prediction and observed response, ex. MSE across data points</a:t>
                </a:r>
              </a:p>
              <a:p>
                <a:pPr lvl="1"/>
                <a:r>
                  <a:rPr lang="en-US" sz="2500" dirty="0"/>
                  <a:t>Variance explained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den>
                      </m:f>
                    </m:oMath>
                  </m:oMathPara>
                </a14:m>
                <a:endParaRPr lang="en-US" sz="2500" dirty="0"/>
              </a:p>
              <a:p>
                <a:endParaRPr lang="en-US" sz="2800" dirty="0"/>
              </a:p>
              <a:p>
                <a:r>
                  <a:rPr lang="en-US" sz="2800" dirty="0"/>
                  <a:t>Classification problems:</a:t>
                </a:r>
              </a:p>
              <a:p>
                <a:pPr lvl="1"/>
                <a:r>
                  <a:rPr lang="en-US" sz="2500" dirty="0"/>
                  <a:t>Accuracy: fraction of correctly labeled points</a:t>
                </a:r>
              </a:p>
              <a:p>
                <a:pPr lvl="1"/>
                <a:r>
                  <a:rPr lang="en-US" sz="2500" dirty="0"/>
                  <a:t>Cross entropy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71C2-D9A6-B248-BD9D-005DFBF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61C3-6AFE-924A-8EFD-48EA17E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6"/>
    </mc:Choice>
    <mc:Fallback xmlns="">
      <p:transition spd="slow" advTm="54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FBFF-C0BE-8546-837B-6687B72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 detour…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1DC0A-1E75-AF47-BEBD-C2645EC46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500" dirty="0"/>
                  <a:t>Low probability event = surprising = more information</a:t>
                </a:r>
              </a:p>
              <a:p>
                <a:r>
                  <a:rPr lang="en-US" sz="2500" dirty="0"/>
                  <a:t>High probability event = unsurprising = less information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Information quantifies the number of units to encode and transmit an event</a:t>
                </a:r>
              </a:p>
              <a:p>
                <a:r>
                  <a:rPr lang="en-US" sz="2500" dirty="0"/>
                  <a:t>Information of event x</a:t>
                </a:r>
              </a:p>
              <a:p>
                <a:pPr marL="0" indent="0">
                  <a:buNone/>
                </a:pPr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1DC0A-1E75-AF47-BEBD-C2645EC46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25" t="-2035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F919-0AFA-5243-BCD2-81D55F1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AAF32-03B8-B64A-BAAF-D55BF36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6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09"/>
    </mc:Choice>
    <mc:Fallback xmlns="">
      <p:transition spd="slow" advTm="42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C232-806D-3643-B340-1D2E6111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2457A-110B-D24D-8C7F-990D701FE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bit = </a:t>
                </a:r>
                <a:r>
                  <a:rPr lang="en-US" sz="2800" dirty="0" err="1"/>
                  <a:t>shannon</a:t>
                </a:r>
                <a:r>
                  <a:rPr lang="en-US" sz="2800" dirty="0"/>
                  <a:t> = unit of information equivalent to the result of a fair, binary event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Information from a fair coin flip: 1 bit</a:t>
                </a:r>
              </a:p>
              <a:p>
                <a:r>
                  <a:rPr lang="en-US" sz="2800" dirty="0"/>
                  <a:t>Information from a fair dice roll: 2.585 bits</a:t>
                </a:r>
              </a:p>
              <a:p>
                <a:endParaRPr lang="en-US" sz="2800" dirty="0"/>
              </a:p>
              <a:p>
                <a:r>
                  <a:rPr lang="en-US" sz="2800" dirty="0" err="1"/>
                  <a:t>dit</a:t>
                </a:r>
                <a:r>
                  <a:rPr lang="en-US" sz="2800" dirty="0"/>
                  <a:t> = ban = </a:t>
                </a:r>
                <a:r>
                  <a:rPr lang="en-US" sz="2800" dirty="0" err="1"/>
                  <a:t>hartley</a:t>
                </a:r>
                <a:r>
                  <a:rPr lang="en-US" sz="2800" dirty="0"/>
                  <a:t> = base 10 log</a:t>
                </a:r>
              </a:p>
              <a:p>
                <a:r>
                  <a:rPr lang="en-US" sz="2800" dirty="0" err="1"/>
                  <a:t>nat</a:t>
                </a:r>
                <a:r>
                  <a:rPr lang="en-US" sz="2800" dirty="0"/>
                  <a:t> = base e log (natural log)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2457A-110B-D24D-8C7F-990D701FE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19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1FE4-4FAC-EB47-ACBB-7205EF91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EC69-AA71-8A4F-B223-9B3F1597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19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21"/>
    </mc:Choice>
    <mc:Fallback xmlns="">
      <p:transition spd="slow" advTm="59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FBFF-C0BE-8546-837B-6687B72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events to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1DC0A-1E75-AF47-BEBD-C2645EC46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34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Uniform probability distribution = surprising = high entropy</a:t>
                </a:r>
              </a:p>
              <a:p>
                <a:r>
                  <a:rPr lang="en-US" sz="2400" dirty="0"/>
                  <a:t>Skewed probability distribution = unsurprising = low entropy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Entropy quantifies the average number of units to transmit a randomly selected event from the distribution</a:t>
                </a:r>
              </a:p>
              <a:p>
                <a:r>
                  <a:rPr lang="en-US" sz="2400" dirty="0"/>
                  <a:t>Entropy of random variable X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1DC0A-1E75-AF47-BEBD-C2645EC46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34350" cy="4351338"/>
              </a:xfrm>
              <a:blipFill>
                <a:blip r:embed="rId3"/>
                <a:stretch>
                  <a:fillRect l="-935" t="-1744" b="-2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F919-0AFA-5243-BCD2-81D55F1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AAF32-03B8-B64A-BAAF-D55BF36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57"/>
    </mc:Choice>
    <mc:Fallback xmlns="">
      <p:transition spd="slow" advTm="43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889-C360-BF42-808F-19B597C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68E-DF2A-2243-9F07-67C5021F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Lecture recordings</a:t>
            </a:r>
          </a:p>
          <a:p>
            <a:pPr lvl="1"/>
            <a:r>
              <a:rPr lang="en-US" sz="2500" dirty="0"/>
              <a:t>First week’s lecture recordings are links on Canvas</a:t>
            </a:r>
          </a:p>
          <a:p>
            <a:pPr lvl="1"/>
            <a:r>
              <a:rPr lang="en-US" sz="2500" dirty="0"/>
              <a:t>Last Wednesday’s “end clip” also on Canvas</a:t>
            </a:r>
          </a:p>
          <a:p>
            <a:pPr lvl="1"/>
            <a:endParaRPr lang="en-US" sz="2500" dirty="0"/>
          </a:p>
          <a:p>
            <a:r>
              <a:rPr lang="en-US" sz="2800" dirty="0"/>
              <a:t>TA office hours added</a:t>
            </a:r>
          </a:p>
          <a:p>
            <a:pPr lvl="1"/>
            <a:r>
              <a:rPr lang="en-US" sz="2500" dirty="0"/>
              <a:t>Mondays, 7-8:30pm with Di and Marvin</a:t>
            </a:r>
          </a:p>
          <a:p>
            <a:pPr lvl="1"/>
            <a:r>
              <a:rPr lang="en-US" sz="2500" dirty="0"/>
              <a:t>Tuesdays, 6:30-8:30pm with Talal and Wenyu</a:t>
            </a:r>
          </a:p>
          <a:p>
            <a:endParaRPr lang="en-US" sz="2800" dirty="0"/>
          </a:p>
          <a:p>
            <a:r>
              <a:rPr lang="en-US" sz="2800" dirty="0"/>
              <a:t>Programming assignment 1</a:t>
            </a:r>
          </a:p>
          <a:p>
            <a:pPr lvl="1"/>
            <a:r>
              <a:rPr lang="en-US" sz="2500" dirty="0"/>
              <a:t>If your error grows to infinity, try a smaller learning rate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6334-020D-7B46-BE26-773C239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782A-AF29-B74B-B1EA-1EBB79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6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22"/>
    </mc:Choice>
    <mc:Fallback xmlns="">
      <p:transition spd="slow" advTm="75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7B44-B71D-E44B-B7FC-7EA4607C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3243-2A67-1947-82FA-959EB744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0">
                  <a:buNone/>
                </a:pPr>
                <a:r>
                  <a:rPr lang="en-US" sz="2400" dirty="0"/>
                  <a:t>Ex. A coin flip can land heads or tails</a:t>
                </a:r>
              </a:p>
              <a:p>
                <a:pPr marL="10287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h𝑒𝑎𝑑𝑠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0287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𝑝𝑟𝑜𝑏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h𝑒𝑎𝑑𝑠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0287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𝑝𝑟𝑜𝑏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342900" lvl="1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we know how the coin will land. </a:t>
                </a:r>
              </a:p>
              <a:p>
                <a:pPr marL="342900" lvl="1" indent="0">
                  <a:buNone/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342900" lvl="1" indent="0">
                  <a:buNone/>
                </a:pPr>
                <a:r>
                  <a:rPr lang="en-US" sz="2400" dirty="0"/>
                  <a:t>Entropy of the coin (in bits):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(1/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3243-2A67-1947-82FA-959EB744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4" b="-3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33C1-986C-2541-AA21-A3B802E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3062F-C47E-8D46-9FC4-23387BA1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3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42"/>
    </mc:Choice>
    <mc:Fallback xmlns="">
      <p:transition spd="slow" advTm="63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9165-B00B-8D4C-94A0-4E4D874C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 difference in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D499F-BC9B-0F47-8FF9-8BE13ABF6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2800" dirty="0" err="1"/>
                  <a:t>Kullback-Leibler</a:t>
                </a:r>
                <a:r>
                  <a:rPr lang="en-US" sz="2800" dirty="0"/>
                  <a:t> (KL) divergence of </a:t>
                </a:r>
                <a:r>
                  <a:rPr lang="en-US" sz="2800" i="1" dirty="0"/>
                  <a:t>Q</a:t>
                </a:r>
                <a:r>
                  <a:rPr lang="en-US" sz="2800" dirty="0"/>
                  <a:t> from </a:t>
                </a:r>
                <a:r>
                  <a:rPr lang="en-US" sz="2800" i="1" dirty="0"/>
                  <a:t>P</a:t>
                </a:r>
                <a:r>
                  <a:rPr lang="en-US" sz="2800" dirty="0"/>
                  <a:t>:</a:t>
                </a:r>
                <a:endParaRPr lang="en-US" sz="2800" dirty="0">
                  <a:effectLst/>
                </a:endParaRP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Cross entropy of </a:t>
                </a:r>
                <a:r>
                  <a:rPr lang="en-US" sz="2800" i="1" dirty="0"/>
                  <a:t>Q</a:t>
                </a:r>
                <a:r>
                  <a:rPr lang="en-US" sz="2800" dirty="0"/>
                  <a:t> from </a:t>
                </a:r>
                <a:r>
                  <a:rPr lang="en-US" sz="2800" i="1" dirty="0"/>
                  <a:t>P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i="1" dirty="0"/>
              </a:p>
              <a:p>
                <a:r>
                  <a:rPr lang="en-US" sz="2800" dirty="0"/>
                  <a:t>KL divergence calculates the average additional units required to represent or transmit data using Q instead of P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Cross entropy calculates the average total units required to represent or transmit data using Q instead of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D499F-BC9B-0F47-8FF9-8BE13ABF6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058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C8A0-C5F7-774B-B45E-B9DD4ADA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F3494-20D0-AD4A-8874-137928C5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1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41"/>
    </mc:Choice>
    <mc:Fallback xmlns="">
      <p:transition spd="slow" advTm="94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“good” model is a model that can generalize beyond the scope of its seen data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Confusion Matrix</a:t>
            </a:r>
          </a:p>
          <a:p>
            <a:endParaRPr lang="en-US" sz="2800" dirty="0"/>
          </a:p>
          <a:p>
            <a:r>
              <a:rPr lang="en-US" sz="2800" dirty="0"/>
              <a:t>AUROC vs AUPR</a:t>
            </a:r>
          </a:p>
          <a:p>
            <a:endParaRPr lang="en-US" sz="2800" dirty="0"/>
          </a:p>
          <a:p>
            <a:r>
              <a:rPr lang="en-US" sz="2800" dirty="0"/>
              <a:t>Entropy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0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89"/>
    </mc:Choice>
    <mc:Fallback xmlns="">
      <p:transition spd="slow" advTm="26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assignment 1 due October 12</a:t>
            </a:r>
          </a:p>
          <a:p>
            <a:pPr lvl="1"/>
            <a:r>
              <a:rPr lang="en-US" sz="2500" dirty="0"/>
              <a:t>You should have 8 univariate models, one per feature</a:t>
            </a:r>
          </a:p>
          <a:p>
            <a:pPr lvl="1"/>
            <a:r>
              <a:rPr lang="en-US" sz="2500" dirty="0"/>
              <a:t>For full credit, I expect variance explained on training data to be &gt;10% for two of your univariate models, and your multivariate model</a:t>
            </a:r>
          </a:p>
          <a:p>
            <a:pPr lvl="1"/>
            <a:endParaRPr lang="en-US" sz="2500" dirty="0"/>
          </a:p>
          <a:p>
            <a:r>
              <a:rPr lang="en-US" sz="2800" dirty="0"/>
              <a:t>HW0 deadline is midnight Wednesday, Sept 14</a:t>
            </a:r>
          </a:p>
          <a:p>
            <a:r>
              <a:rPr lang="en-US" sz="2800" dirty="0"/>
              <a:t>HW 1 late deadline is midnight tomorrow, Sept 13</a:t>
            </a:r>
          </a:p>
          <a:p>
            <a:endParaRPr lang="en-US" sz="2800" dirty="0"/>
          </a:p>
          <a:p>
            <a:r>
              <a:rPr lang="en-US" sz="2800" dirty="0"/>
              <a:t>Piazza enrollment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19"/>
    </mc:Choice>
    <mc:Fallback xmlns="">
      <p:transition spd="slow" advTm="262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makes a learned model “good”?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478631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a typeface="SimSun" panose="02010600030101010101" pitchFamily="2" charset="-122"/>
                <a:cs typeface="Arial" panose="020B0604020202020204" pitchFamily="34" charset="0"/>
              </a:rPr>
              <a:t>Goal 1: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a typeface="SimSun" panose="02010600030101010101" pitchFamily="2" charset="-122"/>
                <a:cs typeface="Arial" panose="020B0604020202020204" pitchFamily="34" charset="0"/>
              </a:rPr>
              <a:t>	We want to define a model that fits our data with 	minimal error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endParaRPr lang="en-US" sz="28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a typeface="SimSun" panose="02010600030101010101" pitchFamily="2" charset="-122"/>
                <a:cs typeface="Arial" panose="020B0604020202020204" pitchFamily="34" charset="0"/>
              </a:rPr>
              <a:t>Goal 2: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	We want to define a model that explains the 	processes that generated the data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endParaRPr lang="en-US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a typeface="SimSun" panose="02010600030101010101" pitchFamily="2" charset="-122"/>
                <a:cs typeface="Arial" panose="020B0604020202020204" pitchFamily="34" charset="0"/>
              </a:rPr>
              <a:t>Goal</a:t>
            </a:r>
            <a:r>
              <a:rPr lang="en-US" sz="28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 3: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sz="2800" dirty="0">
                <a:ea typeface="SimSun" panose="02010600030101010101" pitchFamily="2" charset="-122"/>
                <a:cs typeface="Arial" panose="020B0604020202020204" pitchFamily="34" charset="0"/>
              </a:rPr>
              <a:t>	We want to define a model that can predict the 	response/label of new data</a:t>
            </a:r>
            <a:endParaRPr lang="en-US" sz="2400" dirty="0"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0"/>
    </mc:Choice>
    <mc:Fallback xmlns="">
      <p:transition spd="slow" advTm="46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B80B-C2C7-194B-8785-E46E34E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B99A-5BB7-2149-A676-3F1C338C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2775"/>
          </a:xfrm>
        </p:spPr>
        <p:txBody>
          <a:bodyPr>
            <a:normAutofit/>
          </a:bodyPr>
          <a:lstStyle/>
          <a:p>
            <a:r>
              <a:rPr lang="en-US" sz="2800" dirty="0"/>
              <a:t>Intuitively, it seems like a good thing to learn a model that fits the data perfectly</a:t>
            </a:r>
          </a:p>
          <a:p>
            <a:endParaRPr lang="en-US" sz="2800" dirty="0"/>
          </a:p>
          <a:p>
            <a:r>
              <a:rPr lang="en-US" sz="2800" dirty="0"/>
              <a:t>Fairly easy goal since</a:t>
            </a:r>
          </a:p>
          <a:p>
            <a:pPr marL="0" indent="0">
              <a:buNone/>
            </a:pPr>
            <a:r>
              <a:rPr lang="en-US" sz="2800" dirty="0"/>
              <a:t>			less error = improvement</a:t>
            </a:r>
            <a:endParaRPr lang="en-US" sz="3100" dirty="0"/>
          </a:p>
          <a:p>
            <a:endParaRPr lang="en-US" sz="2800" dirty="0"/>
          </a:p>
          <a:p>
            <a:r>
              <a:rPr lang="en-US" sz="2800" dirty="0"/>
              <a:t>Examples from lecture so far?</a:t>
            </a:r>
            <a:endParaRPr lang="en-US" sz="2500" dirty="0"/>
          </a:p>
          <a:p>
            <a:endParaRPr lang="en-US" sz="2800" dirty="0"/>
          </a:p>
          <a:p>
            <a:r>
              <a:rPr lang="en-US" sz="2800" dirty="0"/>
              <a:t>Possible problems with this goal?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948C-165E-EF49-A7D0-ABC96686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6939-046A-A847-AB59-3A1DF4BD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67"/>
    </mc:Choice>
    <mc:Fallback xmlns="">
      <p:transition spd="slow" advTm="529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B16D-66C9-B440-B6FD-F6ECAE2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programming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83E7-EB7C-7B49-B8C3-1E588F84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Data set has 1030 instances, separated so that</a:t>
            </a:r>
          </a:p>
          <a:p>
            <a:pPr lvl="1"/>
            <a:r>
              <a:rPr lang="en-US" sz="2400" dirty="0"/>
              <a:t>900 randomly selected samples is the training set</a:t>
            </a:r>
          </a:p>
          <a:p>
            <a:pPr lvl="1"/>
            <a:r>
              <a:rPr lang="en-US" sz="2400" dirty="0"/>
              <a:t>130 remaining samples cannot be used for training your models in any way!</a:t>
            </a:r>
          </a:p>
          <a:p>
            <a:endParaRPr lang="en-US" sz="2500" dirty="0"/>
          </a:p>
          <a:p>
            <a:r>
              <a:rPr lang="en-US" sz="2800" dirty="0"/>
              <a:t>You should use gradient descent to increase variance explained </a:t>
            </a:r>
          </a:p>
          <a:p>
            <a:endParaRPr lang="en-US" sz="2800" dirty="0"/>
          </a:p>
          <a:p>
            <a:r>
              <a:rPr lang="en-US" sz="2800" dirty="0"/>
              <a:t>You can use cross-validation to tune hyperparameters</a:t>
            </a:r>
          </a:p>
          <a:p>
            <a:pPr lvl="1"/>
            <a:r>
              <a:rPr lang="en-US" sz="2400" dirty="0"/>
              <a:t>Ex. The gradient descent stopping threshold</a:t>
            </a:r>
            <a:endParaRPr lang="en-US" sz="25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7E0F-630E-7C4F-A4A7-1D41F93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E170F-9FF0-5044-8F0F-9B728CE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54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18A-0B45-8149-96FC-C76D721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generalizable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AA99-091F-004C-BA90-50D2C0C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 dataset: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400" dirty="0"/>
              <a:t>What processes created this data?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400" dirty="0"/>
              <a:t>What do I predict for the future from this data?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Minimize error on unseen data</a:t>
            </a:r>
          </a:p>
          <a:p>
            <a:pPr marL="0" indent="0">
              <a:buNone/>
            </a:pPr>
            <a:r>
              <a:rPr lang="en-US" sz="2800" dirty="0"/>
              <a:t>	If the model we learned can perform just as well 	on data it’s never seen before, it’s probably 	learned true relationships and can continue to 	perform well on future data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800" dirty="0"/>
              <a:t>i.e. Cross Validation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4B7-47E7-C147-89FB-26348DC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3ACE-8744-0944-A48D-9E3EF5D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9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34"/>
    </mc:Choice>
    <mc:Fallback xmlns="">
      <p:transition spd="slow" advTm="59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D51-CE28-8A46-9157-5841598A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Regression problems: </a:t>
                </a:r>
              </a:p>
              <a:p>
                <a:pPr lvl="1"/>
                <a:r>
                  <a:rPr lang="en-US" sz="2500" dirty="0"/>
                  <a:t>Distance between model prediction and observed response, ex. MSE across data points</a:t>
                </a:r>
              </a:p>
              <a:p>
                <a:pPr lvl="1"/>
                <a:r>
                  <a:rPr lang="en-US" sz="2500" dirty="0"/>
                  <a:t>Variance explained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den>
                      </m:f>
                    </m:oMath>
                  </m:oMathPara>
                </a14:m>
                <a:endParaRPr lang="en-US" sz="2500" dirty="0"/>
              </a:p>
              <a:p>
                <a:endParaRPr lang="en-US" sz="2800" dirty="0"/>
              </a:p>
              <a:p>
                <a:r>
                  <a:rPr lang="en-US" sz="2800" dirty="0"/>
                  <a:t>Classification problems:</a:t>
                </a:r>
              </a:p>
              <a:p>
                <a:pPr lvl="1"/>
                <a:r>
                  <a:rPr lang="en-US" sz="2500" dirty="0"/>
                  <a:t>Accuracy: fraction of correctly labeled points</a:t>
                </a:r>
              </a:p>
              <a:p>
                <a:pPr lvl="1"/>
                <a:r>
                  <a:rPr lang="en-US" sz="2500" dirty="0"/>
                  <a:t>Cross entropy</a:t>
                </a:r>
              </a:p>
              <a:p>
                <a:pPr lvl="1"/>
                <a:endParaRPr lang="en-US" sz="2500" dirty="0"/>
              </a:p>
              <a:p>
                <a:pPr marL="342900" lvl="1" indent="0"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71C2-D9A6-B248-BD9D-005DFBF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61C3-6AFE-924A-8EFD-48EA17E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89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478"/>
    </mc:Choice>
    <mc:Fallback xmlns="">
      <p:transition spd="slow" advTm="1714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D51-CE28-8A46-9157-5841598A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F2B3-B3C4-644D-AA28-1BF229BD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True positive rate (TPR)</a:t>
            </a:r>
          </a:p>
          <a:p>
            <a:pPr marL="0" indent="0">
              <a:buNone/>
            </a:pPr>
            <a:r>
              <a:rPr lang="en-US" sz="2800" dirty="0"/>
              <a:t>	i.e. Sensitivity </a:t>
            </a:r>
          </a:p>
          <a:p>
            <a:pPr marL="0" indent="0">
              <a:buNone/>
            </a:pPr>
            <a:r>
              <a:rPr lang="en-US" sz="2800" dirty="0"/>
              <a:t>		TP / (TP + FN)</a:t>
            </a:r>
          </a:p>
          <a:p>
            <a:r>
              <a:rPr lang="en-US" sz="2800" dirty="0"/>
              <a:t>True negative rate (TNR)</a:t>
            </a:r>
          </a:p>
          <a:p>
            <a:pPr marL="0" indent="0">
              <a:buNone/>
            </a:pPr>
            <a:r>
              <a:rPr lang="en-US" sz="2800" dirty="0"/>
              <a:t>	i.e. Specificity</a:t>
            </a:r>
          </a:p>
          <a:p>
            <a:pPr marL="0" indent="0">
              <a:buNone/>
            </a:pPr>
            <a:r>
              <a:rPr lang="en-US" sz="2800" dirty="0"/>
              <a:t>		TN / (TN + FP)</a:t>
            </a:r>
          </a:p>
          <a:p>
            <a:r>
              <a:rPr lang="en-US" sz="2800" dirty="0"/>
              <a:t>Type I error = FP</a:t>
            </a:r>
          </a:p>
          <a:p>
            <a:pPr lvl="1"/>
            <a:r>
              <a:rPr lang="en-US" sz="2500" dirty="0"/>
              <a:t>Mistaken rejection of the null hypothesis</a:t>
            </a:r>
          </a:p>
          <a:p>
            <a:r>
              <a:rPr lang="en-US" sz="2800" dirty="0"/>
              <a:t>Type II error = FN</a:t>
            </a:r>
          </a:p>
          <a:p>
            <a:pPr lvl="1"/>
            <a:r>
              <a:rPr lang="en-US" sz="2500" dirty="0"/>
              <a:t>Mistaken acceptance of the null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71C2-D9A6-B248-BD9D-005DFBF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61C3-6AFE-924A-8EFD-48EA17E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6F17-5772-A346-A139-30BF29D32CF6}"/>
              </a:ext>
            </a:extLst>
          </p:cNvPr>
          <p:cNvSpPr/>
          <p:nvPr/>
        </p:nvSpPr>
        <p:spPr>
          <a:xfrm>
            <a:off x="976086" y="2578553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 Positive</a:t>
            </a:r>
          </a:p>
          <a:p>
            <a:pPr algn="ctr"/>
            <a:r>
              <a:rPr lang="en-US" sz="2400" dirty="0"/>
              <a:t>(TP)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5864D-670D-F84D-8F35-1CAA481571BB}"/>
              </a:ext>
            </a:extLst>
          </p:cNvPr>
          <p:cNvSpPr/>
          <p:nvPr/>
        </p:nvSpPr>
        <p:spPr>
          <a:xfrm>
            <a:off x="2438400" y="2578553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  <a:p>
            <a:pPr algn="ctr"/>
            <a:r>
              <a:rPr lang="en-US" sz="2400" dirty="0"/>
              <a:t>(FP)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89E8E-12CD-9740-9542-F19BE2D188CD}"/>
              </a:ext>
            </a:extLst>
          </p:cNvPr>
          <p:cNvSpPr/>
          <p:nvPr/>
        </p:nvSpPr>
        <p:spPr>
          <a:xfrm>
            <a:off x="976086" y="4038600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  <a:p>
            <a:pPr algn="ctr"/>
            <a:r>
              <a:rPr lang="en-US" sz="2400" dirty="0"/>
              <a:t>(FN)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32512-E333-9E41-9832-28D2878724BC}"/>
              </a:ext>
            </a:extLst>
          </p:cNvPr>
          <p:cNvSpPr/>
          <p:nvPr/>
        </p:nvSpPr>
        <p:spPr>
          <a:xfrm>
            <a:off x="2438400" y="4038600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 Negative</a:t>
            </a:r>
          </a:p>
          <a:p>
            <a:pPr algn="ctr"/>
            <a:r>
              <a:rPr lang="en-US" sz="2400" dirty="0"/>
              <a:t>(TN)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E6F31-A105-324E-A8D6-35217B8644A6}"/>
              </a:ext>
            </a:extLst>
          </p:cNvPr>
          <p:cNvSpPr txBox="1"/>
          <p:nvPr/>
        </p:nvSpPr>
        <p:spPr>
          <a:xfrm>
            <a:off x="1008529" y="1895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positive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3542-55C5-EA45-A62E-C310D2766612}"/>
              </a:ext>
            </a:extLst>
          </p:cNvPr>
          <p:cNvSpPr txBox="1"/>
          <p:nvPr/>
        </p:nvSpPr>
        <p:spPr>
          <a:xfrm>
            <a:off x="2456329" y="190410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negative 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5F0FC-1C5C-294A-868F-B6BD065A58D1}"/>
              </a:ext>
            </a:extLst>
          </p:cNvPr>
          <p:cNvSpPr txBox="1"/>
          <p:nvPr/>
        </p:nvSpPr>
        <p:spPr>
          <a:xfrm rot="16200000">
            <a:off x="-110448" y="290998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positive (P’)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41D8F-989F-144A-B584-716AD925F80D}"/>
              </a:ext>
            </a:extLst>
          </p:cNvPr>
          <p:cNvSpPr txBox="1"/>
          <p:nvPr/>
        </p:nvSpPr>
        <p:spPr>
          <a:xfrm rot="16200000">
            <a:off x="-95250" y="44393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negative (N’)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1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25"/>
    </mc:Choice>
    <mc:Fallback xmlns="">
      <p:transition spd="slow" advTm="102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D51-CE28-8A46-9157-5841598A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825625"/>
                <a:ext cx="43434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Recall = TP / (TP + FN)</a:t>
                </a:r>
              </a:p>
              <a:p>
                <a:r>
                  <a:rPr lang="en-US" sz="2800" dirty="0"/>
                  <a:t>Precision = TP / (TP + FP)</a:t>
                </a:r>
              </a:p>
              <a:p>
                <a:r>
                  <a:rPr lang="en-US" sz="2800" dirty="0"/>
                  <a:t>Accuracy:</a:t>
                </a:r>
              </a:p>
              <a:p>
                <a:pPr marL="0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2800" dirty="0"/>
                  <a:t>False discovery rate (FDR)</a:t>
                </a:r>
              </a:p>
              <a:p>
                <a:pPr marL="0" indent="0">
                  <a:buNone/>
                </a:pPr>
                <a:r>
                  <a:rPr lang="en-US" sz="2800" dirty="0"/>
                  <a:t>	= FP / (FP + TP)</a:t>
                </a:r>
              </a:p>
              <a:p>
                <a:pPr marL="0" indent="0">
                  <a:buNone/>
                </a:pPr>
                <a:r>
                  <a:rPr lang="en-US" sz="2800" dirty="0"/>
                  <a:t>	= 1 – Precision</a:t>
                </a:r>
              </a:p>
              <a:p>
                <a:r>
                  <a:rPr lang="en-US" sz="2800" dirty="0"/>
                  <a:t>F-score:  harmonic mean of 			precision and recall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F2B3-B3C4-644D-AA28-1BF229BD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825625"/>
                <a:ext cx="4343400" cy="4351338"/>
              </a:xfrm>
              <a:blipFill>
                <a:blip r:embed="rId4"/>
                <a:stretch>
                  <a:fillRect l="-2339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71C2-D9A6-B248-BD9D-005DFBF4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61C3-6AFE-924A-8EFD-48EA17E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6F17-5772-A346-A139-30BF29D32CF6}"/>
              </a:ext>
            </a:extLst>
          </p:cNvPr>
          <p:cNvSpPr/>
          <p:nvPr/>
        </p:nvSpPr>
        <p:spPr>
          <a:xfrm>
            <a:off x="976086" y="2578553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 Positive</a:t>
            </a:r>
          </a:p>
          <a:p>
            <a:pPr algn="ctr"/>
            <a:r>
              <a:rPr lang="en-US" sz="2400" dirty="0"/>
              <a:t>(TP)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5864D-670D-F84D-8F35-1CAA481571BB}"/>
              </a:ext>
            </a:extLst>
          </p:cNvPr>
          <p:cNvSpPr/>
          <p:nvPr/>
        </p:nvSpPr>
        <p:spPr>
          <a:xfrm>
            <a:off x="2438400" y="2578553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  <a:p>
            <a:pPr algn="ctr"/>
            <a:r>
              <a:rPr lang="en-US" sz="2400" dirty="0"/>
              <a:t>(FP)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89E8E-12CD-9740-9542-F19BE2D188CD}"/>
              </a:ext>
            </a:extLst>
          </p:cNvPr>
          <p:cNvSpPr/>
          <p:nvPr/>
        </p:nvSpPr>
        <p:spPr>
          <a:xfrm>
            <a:off x="976086" y="4038600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  <a:p>
            <a:pPr algn="ctr"/>
            <a:r>
              <a:rPr lang="en-US" sz="2400" dirty="0"/>
              <a:t>(FN)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32512-E333-9E41-9832-28D2878724BC}"/>
              </a:ext>
            </a:extLst>
          </p:cNvPr>
          <p:cNvSpPr/>
          <p:nvPr/>
        </p:nvSpPr>
        <p:spPr>
          <a:xfrm>
            <a:off x="2438400" y="4038600"/>
            <a:ext cx="1447800" cy="14478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True Negative</a:t>
            </a:r>
          </a:p>
          <a:p>
            <a:pPr algn="ctr"/>
            <a:r>
              <a:rPr lang="en-US" sz="2400" dirty="0"/>
              <a:t>(TN)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E6F31-A105-324E-A8D6-35217B8644A6}"/>
              </a:ext>
            </a:extLst>
          </p:cNvPr>
          <p:cNvSpPr txBox="1"/>
          <p:nvPr/>
        </p:nvSpPr>
        <p:spPr>
          <a:xfrm>
            <a:off x="1008529" y="1895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positive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3542-55C5-EA45-A62E-C310D2766612}"/>
              </a:ext>
            </a:extLst>
          </p:cNvPr>
          <p:cNvSpPr txBox="1"/>
          <p:nvPr/>
        </p:nvSpPr>
        <p:spPr>
          <a:xfrm>
            <a:off x="2456329" y="190410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negative 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5F0FC-1C5C-294A-868F-B6BD065A58D1}"/>
              </a:ext>
            </a:extLst>
          </p:cNvPr>
          <p:cNvSpPr txBox="1"/>
          <p:nvPr/>
        </p:nvSpPr>
        <p:spPr>
          <a:xfrm rot="16200000">
            <a:off x="-110448" y="290998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positive (P’)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41D8F-989F-144A-B584-716AD925F80D}"/>
              </a:ext>
            </a:extLst>
          </p:cNvPr>
          <p:cNvSpPr txBox="1"/>
          <p:nvPr/>
        </p:nvSpPr>
        <p:spPr>
          <a:xfrm rot="16200000">
            <a:off x="-95250" y="44393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negative (N’)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93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75"/>
    </mc:Choice>
    <mc:Fallback xmlns="">
      <p:transition spd="slow" advTm="54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8.5|1.9|23.1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4|3.4|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.9|6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9.6|8.3|8.8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9.2|8.3|8.5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|4.7|2.2|2.3|2.4|3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4.5|4.5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.5|4.5|1.2|6.2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7|1.3|12.9|5.2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4.2|1.2|1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.9|109|5.1|19.9|4.6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|2|0.9|15.4|2|0.8|4.2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3.5|10.8|2.1|4.2|2.1|3.2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7.4|48.2|2|2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7.8|1.7|12.9|1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20509</TotalTime>
  <Words>1442</Words>
  <Application>Microsoft Macintosh PowerPoint</Application>
  <PresentationFormat>On-screen Show (4:3)</PresentationFormat>
  <Paragraphs>277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CSE514 – Datamining  Fall 2022  Performance Metrics</vt:lpstr>
      <vt:lpstr>Quick admin follow-up</vt:lpstr>
      <vt:lpstr>What makes a learned model “good”?</vt:lpstr>
      <vt:lpstr>Minimizing error </vt:lpstr>
      <vt:lpstr>Application to programming assignment 1</vt:lpstr>
      <vt:lpstr>Learning generalizable models</vt:lpstr>
      <vt:lpstr>Evaluation of accuracy</vt:lpstr>
      <vt:lpstr>Confusion Matrix for Binary Classification</vt:lpstr>
      <vt:lpstr>Confusion Matrix for Binary Classification</vt:lpstr>
      <vt:lpstr>Binary classification on a continuous model</vt:lpstr>
      <vt:lpstr>Receiver Operating Characteristic (ROC)</vt:lpstr>
      <vt:lpstr>Precision-Recall (PR)</vt:lpstr>
      <vt:lpstr>PowerPoint Presentation</vt:lpstr>
      <vt:lpstr>ROC vs PR</vt:lpstr>
      <vt:lpstr>Extending beyond binary classification</vt:lpstr>
      <vt:lpstr>Evaluation of accuracy</vt:lpstr>
      <vt:lpstr>Information Theory detour…</vt:lpstr>
      <vt:lpstr>Information in bits</vt:lpstr>
      <vt:lpstr>From events to distributions</vt:lpstr>
      <vt:lpstr>Entropy example</vt:lpstr>
      <vt:lpstr>Measuring a difference in entropy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688</cp:revision>
  <dcterms:created xsi:type="dcterms:W3CDTF">2008-04-07T05:39:13Z</dcterms:created>
  <dcterms:modified xsi:type="dcterms:W3CDTF">2022-09-12T19:03:57Z</dcterms:modified>
</cp:coreProperties>
</file>