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1"/>
  </p:sldMasterIdLst>
  <p:notesMasterIdLst>
    <p:notesMasterId r:id="rId13"/>
  </p:notesMasterIdLst>
  <p:handoutMasterIdLst>
    <p:handoutMasterId r:id="rId14"/>
  </p:handoutMasterIdLst>
  <p:sldIdLst>
    <p:sldId id="398" r:id="rId2"/>
    <p:sldId id="460" r:id="rId3"/>
    <p:sldId id="459" r:id="rId4"/>
    <p:sldId id="434" r:id="rId5"/>
    <p:sldId id="461" r:id="rId6"/>
    <p:sldId id="420" r:id="rId7"/>
    <p:sldId id="418" r:id="rId8"/>
    <p:sldId id="462" r:id="rId9"/>
    <p:sldId id="463" r:id="rId10"/>
    <p:sldId id="458" r:id="rId11"/>
    <p:sldId id="401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99" autoAdjust="0"/>
    <p:restoredTop sz="89984"/>
  </p:normalViewPr>
  <p:slideViewPr>
    <p:cSldViewPr>
      <p:cViewPr varScale="1">
        <p:scale>
          <a:sx n="82" d="100"/>
          <a:sy n="82" d="100"/>
        </p:scale>
        <p:origin x="89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28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7C8B75-CCD2-9F4D-9688-8513209835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E25C1-0CE2-594B-9128-B94BAF6234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4A71EE9-8C53-694D-BE3F-45232A7BF4DF}" type="datetimeFigureOut">
              <a:rPr lang="en-US" altLang="en-US"/>
              <a:pPr>
                <a:defRPr/>
              </a:pPr>
              <a:t>9/19/2022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9178-EA90-3D45-A577-309C3B0B71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BC0F1-D0B5-BD4F-9541-FD2951099C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0BED6C6-9250-9841-9029-2153B1568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67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6064-286 0,'0'0'16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740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-1767 4262 0,'0'0'0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B22C1FD-5512-2548-9E05-C5D38EF79B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12DD8A3-76AE-144D-8186-B034E29F4A4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E800154-8D5F-FD4A-B160-DF043F0419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658A8A09-FFB0-4846-8302-172A645D0E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0FB43148-8F75-654E-8614-9AD3ED19E6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3" name="Rectangle 7">
            <a:extLst>
              <a:ext uri="{FF2B5EF4-FFF2-40B4-BE49-F238E27FC236}">
                <a16:creationId xmlns:a16="http://schemas.microsoft.com/office/drawing/2014/main" id="{3A301FD2-0028-BD46-878C-EE7AC0075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6F0E4AEF-94AF-604D-86EF-BEA9B6AC34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FE61810-0518-2947-8526-DB92F3A8C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6BED5B-A5EE-BB41-B9F7-47D2211BE77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551E5CA-555C-C241-8BC6-9F76908A2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E093985-095A-F343-AA20-2D90A34E5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80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397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202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70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32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DEA95C3-601B-C74E-ACBD-980ED8D29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CF8855-B2ED-2845-9561-1986E6FF1C6E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1BFAD26-52FD-DC48-9DEF-AF0D7EFAC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B4C421A-1955-F14E-B933-FDDF3FB63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3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6553-DA58-3E4D-8679-EBC271FDF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73819-C3E8-864B-B3DF-B903D52E9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FB508-0854-D040-9408-F52453AA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C2EC-B986-E245-81F0-5F6BDC0E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C1126-6475-5946-A7ED-8B6F7B7B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4A2C6-6363-9941-B187-056A2EAE433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923946F1-4CE8-B344-A997-4A6B81043CDA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629400"/>
          <a:ext cx="1371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76450" imgH="565150" progId="">
                  <p:embed/>
                </p:oleObj>
              </mc:Choice>
              <mc:Fallback>
                <p:oleObj r:id="rId2" imgW="2076450" imgH="565150" progId="">
                  <p:embed/>
                  <p:pic>
                    <p:nvPicPr>
                      <p:cNvPr id="4" name="Object 10">
                        <a:extLst>
                          <a:ext uri="{FF2B5EF4-FFF2-40B4-BE49-F238E27FC236}">
                            <a16:creationId xmlns:a16="http://schemas.microsoft.com/office/drawing/2014/main" id="{25D6387D-4BAC-2F4C-B059-1DC1EA870E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629400"/>
                        <a:ext cx="1371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22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95AE-BC61-C648-B580-5FEDABF8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8CBFE-C5F3-0640-80BA-C5720AC2F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4015-0A6C-8349-A6B0-C1B8D064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9FA04-B52F-FE49-994D-C8E6FC98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9D8E-9F30-BC46-A0B5-4917D2CC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D00E-798F-6B4F-8C7C-D5DEE8F2F0AD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346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EB7B7-3499-B045-A8C6-D00BB0B8A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EBE5-44B6-2A4D-81A7-F4E13E1C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E7FB-F2E2-D844-B6E5-B8DF28B9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D41E-88FE-0446-8896-58A10DE4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DE280-7BB3-C349-8110-05E33A8D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662-97BA-224B-8B3D-AEF1F1CF299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20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264F-FF00-9A47-BCC6-15A40DC8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E13C-90AD-2142-943C-876434A9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1B202-DB94-FA49-8E16-70E91E73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B3D38-8DE5-3640-A359-73424740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621B-0CDF-154F-AE6E-CA0BD2BF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28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597C-E1CB-9F45-8881-66D70BBA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0671D-2C45-024C-A13A-5DD24266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398E-19F1-794D-A2D7-AA3E7B0C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B4861-DA1C-9543-BAF6-7FE0D9BE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168C7-2AE0-E34B-BBB3-3A5F71BF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C82C-2AA7-3248-A71D-C475916ECB8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588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8713-8855-9547-8FCA-FFA72B66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0E51-FF22-2242-86C3-F11E65E58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D18D4-07FC-3E4C-97ED-4356BDA6A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282E-5379-854E-8682-91FC61DB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12A0D-A68A-F646-8B25-76E6AC67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E809F-47DD-D34E-9D11-95DA8164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58D2-0F79-FE49-B8FD-806B58208138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27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2273-A428-EB4C-9355-7C257D59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A8505-A892-4D4A-8A34-D705D5B3F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37526-B7E5-CD4F-8037-108C77A29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AE3B9-656A-1946-9917-CC84C0C1F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9D278-A8BA-0B4A-990C-46A407646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469F0-15B2-874C-B41A-3E50D19D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C707E-655E-4E44-89EC-BA11E3D1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E4163-8FB0-9C45-8243-DBFF2213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448A-E3CD-0E4D-A714-5CDF2BD4A49A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961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B8F8-C259-9B49-8373-004006D4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8C0B3-DBCF-DD48-8C3A-F29E4F24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FC141-6EC7-EF40-808D-AE300788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403E5-BB69-894F-B3A9-E2F8F2FA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1589-2B22-C149-AD37-5189C28F0CA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902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FCCE7-BF36-9D47-841B-348851D5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4A7DD-4FA6-3F42-B65A-9ED23A2D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8380F-3606-684E-81A0-C8248938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4875-5F76-2549-91F5-0E32FA7C7D6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903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8EC8-B53B-764C-8532-6DBE8119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F06D-7B91-184F-809D-B1ADC8BCA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B4778-58D2-914E-B849-B90535A4A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7EB73-4A8A-6147-9566-63B2F019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D4ACB-5444-254B-BEE5-1505FE30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21D32-12A0-9E4C-B769-C32F5880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FE94-234E-4A48-B9AC-236E7E314CF7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538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539A-515C-5449-A9E0-764253CE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79C3B-651C-6747-A49D-3D6470A9D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9C95D-C0B5-004D-A0F0-C8777164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917D9-D38D-D941-B9F3-5312EC1D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809D7-FDD2-7B48-86CA-DD09DE1C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7BD3E-46A4-9242-992A-D5C32449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1571-195A-1646-AC27-5FC4F1B3D9F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259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1BE3E-413A-C849-96DD-3E57B57D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AE51F-8E33-F944-9C0B-F95562C0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16647-AD6F-F24E-89FF-61222AA2E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39825-F8C1-204E-9E18-CFC2E9A28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75FA-71F7-3949-9D88-8BB76C45D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A0016-D80C-A845-A9FA-36132F9B756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E3C7A653-3E70-D146-85DE-1B03296D1039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588125"/>
          <a:ext cx="1371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076450" imgH="565150" progId="">
                  <p:embed/>
                </p:oleObj>
              </mc:Choice>
              <mc:Fallback>
                <p:oleObj r:id="rId13" imgW="2076450" imgH="565150" progId="">
                  <p:embed/>
                  <p:pic>
                    <p:nvPicPr>
                      <p:cNvPr id="1031" name="Object 9">
                        <a:extLst>
                          <a:ext uri="{FF2B5EF4-FFF2-40B4-BE49-F238E27FC236}">
                            <a16:creationId xmlns:a16="http://schemas.microsoft.com/office/drawing/2014/main" id="{F474BA2C-5080-1146-BE3C-97EA5E321CC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588125"/>
                        <a:ext cx="1371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0">
            <a:extLst>
              <a:ext uri="{FF2B5EF4-FFF2-40B4-BE49-F238E27FC236}">
                <a16:creationId xmlns:a16="http://schemas.microsoft.com/office/drawing/2014/main" id="{5835B15C-EEDF-4E4B-95FA-2E428110E9E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19088" y="914400"/>
            <a:ext cx="8497887" cy="0"/>
          </a:xfrm>
          <a:prstGeom prst="line">
            <a:avLst/>
          </a:prstGeom>
          <a:noFill/>
          <a:ln w="57150" cmpd="thickThin">
            <a:solidFill>
              <a:srgbClr val="FBC65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1.xm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JP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Relationship Id="rId9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>
            <a:extLst>
              <a:ext uri="{FF2B5EF4-FFF2-40B4-BE49-F238E27FC236}">
                <a16:creationId xmlns:a16="http://schemas.microsoft.com/office/drawing/2014/main" id="{B46F057A-E786-7349-964D-12165CA79F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838200"/>
            <a:ext cx="8534400" cy="22098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en-US" sz="3200" b="1" dirty="0"/>
              <a:t>CSE514 – Datamining</a:t>
            </a:r>
            <a:br>
              <a:rPr lang="en-US" altLang="en-US" sz="3200" b="1" dirty="0"/>
            </a:br>
            <a:r>
              <a:rPr lang="en-US" altLang="en-US" sz="3200" b="1" dirty="0"/>
              <a:t> Fall 2022</a:t>
            </a:r>
            <a:br>
              <a:rPr lang="en-US" altLang="en-US" sz="3200" b="1" dirty="0"/>
            </a:br>
            <a:br>
              <a:rPr lang="en-US" altLang="en-US" sz="3200" b="1" dirty="0"/>
            </a:br>
            <a:r>
              <a:rPr lang="en-US" altLang="en-US" sz="2800" b="1" dirty="0"/>
              <a:t>Backpropagation</a:t>
            </a:r>
            <a:endParaRPr lang="en-GB" altLang="en-US" sz="3600" dirty="0"/>
          </a:p>
        </p:txBody>
      </p:sp>
      <p:sp>
        <p:nvSpPr>
          <p:cNvPr id="5122" name="Text Box 6">
            <a:extLst>
              <a:ext uri="{FF2B5EF4-FFF2-40B4-BE49-F238E27FC236}">
                <a16:creationId xmlns:a16="http://schemas.microsoft.com/office/drawing/2014/main" id="{A2B05639-BBAF-2B4F-9D23-D89021DBB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52813"/>
            <a:ext cx="67849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Cynthia Ma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Department of Computer Science</a:t>
            </a: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Washington University in St. Louis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30000"/>
              </a:spcBef>
            </a:pPr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czma@wustl.edu</a:t>
            </a:r>
          </a:p>
          <a:p>
            <a:pPr algn="ctr" eaLnBrk="1" hangingPunct="1"/>
            <a:endParaRPr lang="en-GB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endParaRPr lang="en-GB" altLang="en-US" i="1">
              <a:solidFill>
                <a:srgbClr val="FD3323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BCA65404-4D96-9A49-BF83-C6E3ADF28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cs typeface="Arial" panose="020B0604020202020204" pitchFamily="34" charset="0"/>
              </a:rPr>
              <a:t>ANN classification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91A8-4F5B-F548-A546-FA42D51B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890DBA99-4287-4843-97C6-7BAB0CE4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09BEFD-D6A5-9C45-AEB6-7B47371158FD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14:cNvPr>
              <p14:cNvContentPartPr/>
              <p14:nvPr/>
            </p14:nvContentPartPr>
            <p14:xfrm>
              <a:off x="7614105" y="6677355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5825" y="6669075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14:cNvPr>
              <p14:cNvContentPartPr/>
              <p14:nvPr/>
            </p14:nvContentPartPr>
            <p14:xfrm>
              <a:off x="5431425" y="6780315"/>
              <a:ext cx="360" cy="360"/>
            </p14:xfrm>
          </p:contentPart>
        </mc:Choice>
        <mc:Fallback xmlns="">
          <p:pic>
            <p:nvPicPr>
              <p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3145" y="6772035"/>
                <a:ext cx="1692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61AA890-8CA5-F43A-E4AA-1EE5B81AC226}"/>
              </a:ext>
            </a:extLst>
          </p:cNvPr>
          <p:cNvGrpSpPr/>
          <p:nvPr/>
        </p:nvGrpSpPr>
        <p:grpSpPr>
          <a:xfrm>
            <a:off x="-504255" y="1587251"/>
            <a:ext cx="2136862" cy="3229667"/>
            <a:chOff x="5660025" y="2700942"/>
            <a:chExt cx="2136862" cy="322966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C8EE7BC-4439-4D58-D133-DA43C3071478}"/>
                </a:ext>
              </a:extLst>
            </p:cNvPr>
            <p:cNvGrpSpPr/>
            <p:nvPr/>
          </p:nvGrpSpPr>
          <p:grpSpPr>
            <a:xfrm>
              <a:off x="6595649" y="2700942"/>
              <a:ext cx="962026" cy="2046127"/>
              <a:chOff x="6595649" y="2700942"/>
              <a:chExt cx="962026" cy="2046127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955F7B9-1729-EFEA-57AD-6A0746E40231}"/>
                  </a:ext>
                </a:extLst>
              </p:cNvPr>
              <p:cNvSpPr/>
              <p:nvPr/>
            </p:nvSpPr>
            <p:spPr>
              <a:xfrm>
                <a:off x="6595649" y="2700942"/>
                <a:ext cx="962026" cy="4572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-1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ECF1AE4-4B39-C4DB-BDB1-0A1F29F849BF}"/>
                  </a:ext>
                </a:extLst>
              </p:cNvPr>
              <p:cNvSpPr/>
              <p:nvPr/>
            </p:nvSpPr>
            <p:spPr>
              <a:xfrm>
                <a:off x="6622050" y="3528571"/>
                <a:ext cx="935625" cy="4572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2.5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07B8B8D-8F36-4D8C-A4A0-7081864EEFEB}"/>
                  </a:ext>
                </a:extLst>
              </p:cNvPr>
              <p:cNvSpPr/>
              <p:nvPr/>
            </p:nvSpPr>
            <p:spPr>
              <a:xfrm>
                <a:off x="6595650" y="4289869"/>
                <a:ext cx="935624" cy="4572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0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3E00CA-C7B9-C7B2-B110-9A2E96D3BB48}"/>
                </a:ext>
              </a:extLst>
            </p:cNvPr>
            <p:cNvSpPr txBox="1"/>
            <p:nvPr/>
          </p:nvSpPr>
          <p:spPr>
            <a:xfrm>
              <a:off x="6330037" y="5099612"/>
              <a:ext cx="14668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Output layer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211030E-CD56-D326-14AC-662D7A961AF4}"/>
                </a:ext>
              </a:extLst>
            </p:cNvPr>
            <p:cNvGrpSpPr/>
            <p:nvPr/>
          </p:nvGrpSpPr>
          <p:grpSpPr>
            <a:xfrm>
              <a:off x="5660025" y="2787652"/>
              <a:ext cx="1099044" cy="2224535"/>
              <a:chOff x="5660025" y="2787652"/>
              <a:chExt cx="1099044" cy="2224535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90122AA-ECA4-E64F-6128-3D6BF04B3310}"/>
                  </a:ext>
                </a:extLst>
              </p:cNvPr>
              <p:cNvCxnSpPr>
                <a:cxnSpLocks/>
                <a:endCxn id="58" idx="2"/>
              </p:cNvCxnSpPr>
              <p:nvPr/>
            </p:nvCxnSpPr>
            <p:spPr>
              <a:xfrm>
                <a:off x="5660025" y="2787652"/>
                <a:ext cx="935624" cy="14189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02D677-F58E-3D76-D0EB-1F185A477CF6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>
                <a:off x="5660025" y="3393198"/>
                <a:ext cx="962025" cy="363973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40D45DE-0198-22E3-34A1-F0C97462BF28}"/>
                  </a:ext>
                </a:extLst>
              </p:cNvPr>
              <p:cNvCxnSpPr>
                <a:cxnSpLocks/>
                <a:endCxn id="60" idx="3"/>
              </p:cNvCxnSpPr>
              <p:nvPr/>
            </p:nvCxnSpPr>
            <p:spPr>
              <a:xfrm flipV="1">
                <a:off x="5667832" y="3918816"/>
                <a:ext cx="1091237" cy="151533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47C2C0B-4CB7-9364-E103-C952E091552C}"/>
                  </a:ext>
                </a:extLst>
              </p:cNvPr>
              <p:cNvCxnSpPr>
                <a:cxnSpLocks/>
                <a:endCxn id="60" idx="1"/>
              </p:cNvCxnSpPr>
              <p:nvPr/>
            </p:nvCxnSpPr>
            <p:spPr>
              <a:xfrm>
                <a:off x="5660025" y="2787652"/>
                <a:ext cx="1099044" cy="807874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91E329F-7969-DAC1-2E54-9E2A3FDC99DA}"/>
                  </a:ext>
                </a:extLst>
              </p:cNvPr>
              <p:cNvCxnSpPr>
                <a:cxnSpLocks/>
                <a:endCxn id="58" idx="3"/>
              </p:cNvCxnSpPr>
              <p:nvPr/>
            </p:nvCxnSpPr>
            <p:spPr>
              <a:xfrm flipV="1">
                <a:off x="5660025" y="3091187"/>
                <a:ext cx="1076509" cy="30201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2064DE3-D6E0-7178-BBA6-CCE44AB512AC}"/>
                  </a:ext>
                </a:extLst>
              </p:cNvPr>
              <p:cNvCxnSpPr>
                <a:cxnSpLocks/>
                <a:endCxn id="61" idx="2"/>
              </p:cNvCxnSpPr>
              <p:nvPr/>
            </p:nvCxnSpPr>
            <p:spPr>
              <a:xfrm flipV="1">
                <a:off x="5660025" y="4518469"/>
                <a:ext cx="935625" cy="493718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77" name="TextBox 7176">
            <a:extLst>
              <a:ext uri="{FF2B5EF4-FFF2-40B4-BE49-F238E27FC236}">
                <a16:creationId xmlns:a16="http://schemas.microsoft.com/office/drawing/2014/main" id="{97AFACA5-93AF-6EC8-A141-FFD2A473270B}"/>
              </a:ext>
            </a:extLst>
          </p:cNvPr>
          <p:cNvSpPr txBox="1"/>
          <p:nvPr/>
        </p:nvSpPr>
        <p:spPr>
          <a:xfrm>
            <a:off x="1393395" y="1524000"/>
            <a:ext cx="1069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Faculty</a:t>
            </a:r>
          </a:p>
        </p:txBody>
      </p:sp>
      <p:sp>
        <p:nvSpPr>
          <p:cNvPr id="7178" name="TextBox 7177">
            <a:extLst>
              <a:ext uri="{FF2B5EF4-FFF2-40B4-BE49-F238E27FC236}">
                <a16:creationId xmlns:a16="http://schemas.microsoft.com/office/drawing/2014/main" id="{E46C0F6B-C9D6-8DB6-DF5A-ACD70CDF36F5}"/>
              </a:ext>
            </a:extLst>
          </p:cNvPr>
          <p:cNvSpPr txBox="1"/>
          <p:nvPr/>
        </p:nvSpPr>
        <p:spPr>
          <a:xfrm>
            <a:off x="1393395" y="2162082"/>
            <a:ext cx="1427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Graduate student</a:t>
            </a:r>
          </a:p>
        </p:txBody>
      </p:sp>
      <p:sp>
        <p:nvSpPr>
          <p:cNvPr id="7179" name="TextBox 7178">
            <a:extLst>
              <a:ext uri="{FF2B5EF4-FFF2-40B4-BE49-F238E27FC236}">
                <a16:creationId xmlns:a16="http://schemas.microsoft.com/office/drawing/2014/main" id="{399B910B-1F1B-2459-A83E-7A5F2F2407B5}"/>
              </a:ext>
            </a:extLst>
          </p:cNvPr>
          <p:cNvSpPr txBox="1"/>
          <p:nvPr/>
        </p:nvSpPr>
        <p:spPr>
          <a:xfrm>
            <a:off x="1393395" y="3124755"/>
            <a:ext cx="208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Undergraduate student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0" name="Content Placeholder 2">
                <a:extLst>
                  <a:ext uri="{FF2B5EF4-FFF2-40B4-BE49-F238E27FC236}">
                    <a16:creationId xmlns:a16="http://schemas.microsoft.com/office/drawing/2014/main" id="{CE690BD9-215D-0754-81BA-443C7B64A9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1629" y="1664282"/>
                <a:ext cx="5452476" cy="31838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en-US" sz="2800" dirty="0"/>
                  <a:t>Derivative of SoftMax:</a:t>
                </a:r>
                <a:endParaRPr lang="en-US" sz="800" dirty="0"/>
              </a:p>
              <a:p>
                <a:pPr marL="0" indent="0" algn="ctr">
                  <a:spcBef>
                    <a:spcPts val="195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𝑆𝑜𝑓𝑡𝑀𝑎𝑥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𝑆𝑜𝑓𝑡𝑀𝑎𝑥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195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∗(1−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𝑆𝑜𝑓𝑡𝑀𝑎𝑥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950"/>
                  </a:spcBef>
                  <a:buFont typeface="Arial" panose="020B0604020202020204" pitchFamily="34" charset="0"/>
                  <a:buNone/>
                </a:pPr>
                <a:endParaRPr lang="en-US" sz="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𝑆𝑜𝑓𝑡𝑀𝑎𝑥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𝑆𝑜𝑓𝑡𝑀𝑎𝑥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𝑆𝑜𝑓𝑡𝑀𝑎𝑥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80" name="Content Placeholder 2">
                <a:extLst>
                  <a:ext uri="{FF2B5EF4-FFF2-40B4-BE49-F238E27FC236}">
                    <a16:creationId xmlns:a16="http://schemas.microsoft.com/office/drawing/2014/main" id="{CE690BD9-215D-0754-81BA-443C7B64A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629" y="1664282"/>
                <a:ext cx="5452476" cy="3183871"/>
              </a:xfrm>
              <a:prstGeom prst="rect">
                <a:avLst/>
              </a:prstGeom>
              <a:blipFill>
                <a:blip r:embed="rId7"/>
                <a:stretch>
                  <a:fillRect l="-2326" t="-3586" r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83" name="Content Placeholder 2">
                <a:extLst>
                  <a:ext uri="{FF2B5EF4-FFF2-40B4-BE49-F238E27FC236}">
                    <a16:creationId xmlns:a16="http://schemas.microsoft.com/office/drawing/2014/main" id="{97BCA934-4CD9-8931-59FD-9BE0AE6F50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1629" y="5007099"/>
                <a:ext cx="5867400" cy="1374002"/>
              </a:xfrm>
              <a:prstGeom prst="rect">
                <a:avLst/>
              </a:prstGeom>
              <a:ln w="38100"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Cross entropy loss function: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𝑂𝑏𝑠𝑒𝑟𝑣𝑒𝑑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𝑃𝑟𝑒𝑑𝑖𝑐𝑡𝑒𝑑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83" name="Content Placeholder 2">
                <a:extLst>
                  <a:ext uri="{FF2B5EF4-FFF2-40B4-BE49-F238E27FC236}">
                    <a16:creationId xmlns:a16="http://schemas.microsoft.com/office/drawing/2014/main" id="{97BCA934-4CD9-8931-59FD-9BE0AE6F5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629" y="5007099"/>
                <a:ext cx="5867400" cy="1374002"/>
              </a:xfrm>
              <a:prstGeom prst="rect">
                <a:avLst/>
              </a:prstGeom>
              <a:blipFill>
                <a:blip r:embed="rId8"/>
                <a:stretch>
                  <a:fillRect l="-2160" t="-89908" b="-15229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4" name="Content Placeholder 2">
            <a:extLst>
              <a:ext uri="{FF2B5EF4-FFF2-40B4-BE49-F238E27FC236}">
                <a16:creationId xmlns:a16="http://schemas.microsoft.com/office/drawing/2014/main" id="{A4B476FC-24E9-DB3D-6041-3B3E63B7A7F5}"/>
              </a:ext>
            </a:extLst>
          </p:cNvPr>
          <p:cNvSpPr txBox="1">
            <a:spLocks/>
          </p:cNvSpPr>
          <p:nvPr/>
        </p:nvSpPr>
        <p:spPr>
          <a:xfrm>
            <a:off x="371881" y="5096891"/>
            <a:ext cx="3470331" cy="10971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SoftMax vector: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[0.027, 0.899, 0.074]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87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  <p:bldP spid="7178" grpId="0"/>
      <p:bldP spid="7179" grpId="0"/>
      <p:bldP spid="7180" grpId="0" uiExpand="1" build="p"/>
      <p:bldP spid="7183" grpId="0" uiExpand="1" animBg="1"/>
      <p:bldP spid="7184" grpId="0" uiExpan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C438-2D9C-5341-A5AA-87FA9B7F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C7D8-7349-3147-9E12-617DA0E2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HW2 due Tuesday (Sept 20) at midnight</a:t>
            </a:r>
          </a:p>
          <a:p>
            <a:endParaRPr lang="en-US" sz="2400" dirty="0"/>
          </a:p>
          <a:p>
            <a:r>
              <a:rPr lang="en-US" sz="2400" dirty="0"/>
              <a:t>Programming Assignment 1 due Oct 12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293D7-D807-9B49-B104-EF1D846A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8EC7D-581B-E44E-B5AC-237D4DA9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958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E003-8B42-72E3-B353-837FC88A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admin 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AB44-B93C-3A1A-91DE-7EAA195D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Homework 1 regrade requests close tomorrow</a:t>
            </a:r>
          </a:p>
          <a:p>
            <a:pPr lvl="1"/>
            <a:r>
              <a:rPr lang="en-US" sz="2500" dirty="0"/>
              <a:t>Alphabetical ordering does not make a categorical data type “ordinal”</a:t>
            </a:r>
          </a:p>
          <a:p>
            <a:pPr lvl="1"/>
            <a:endParaRPr lang="en-US" sz="2500" dirty="0"/>
          </a:p>
          <a:p>
            <a:r>
              <a:rPr lang="en-US" sz="2800" dirty="0"/>
              <a:t>Lecture recording links expire in a week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9718A-1F2B-AD0C-9E64-9848AB70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C3F10-FCE7-34A8-A022-98D50949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4454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15C8-AAC1-3D42-90F0-D22971E0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3600" dirty="0" err="1"/>
              <a:t>kNN</a:t>
            </a:r>
            <a:r>
              <a:rPr lang="en-US" sz="3600" dirty="0"/>
              <a:t> Classification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B012E-304D-F444-89CF-142C0B2CE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2800" dirty="0"/>
              <a:t>Define a distance (or similarity) metric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2800" dirty="0"/>
              <a:t>Define k (an integer greater than zero)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2800" dirty="0"/>
              <a:t>Calculate the distances between the test sample and all training samples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2800" dirty="0"/>
              <a:t>Select the k training samples with the shortest distances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2800" dirty="0"/>
              <a:t>Get the labels of the k selected samples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2500" dirty="0"/>
              <a:t>Regression: return the mean as the prediction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2500" dirty="0"/>
              <a:t>Classification: return the mode as the 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1DB9-5EF7-424D-B3BF-FB576886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CC1FB-D1FF-3D4F-85C6-21B9AC11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312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2B430F-808E-E148-A932-1E3AC13C28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2"/>
          <a:stretch/>
        </p:blipFill>
        <p:spPr>
          <a:xfrm>
            <a:off x="2283136" y="2432024"/>
            <a:ext cx="4832417" cy="350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8F02C7-F179-044D-A899-2329BB8FC24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136363"/>
            <a:ext cx="3200400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880105-8C7D-9C40-A149-494D7042FF2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3124200"/>
            <a:ext cx="3200400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FCF050-5B11-8C48-AB01-DA13AC01B161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791200" y="3124200"/>
            <a:ext cx="3200400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520BE4-3DCA-A44A-9CD5-3112DE2E0B7A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52937" y="1604448"/>
            <a:ext cx="3200400" cy="320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9C338A-6964-2C41-A973-A26F16CACE04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52938" y="1600200"/>
            <a:ext cx="3200400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B3ECDC-01A9-E145-95B8-1A6904B164D4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52937" y="1599418"/>
            <a:ext cx="3200400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ED6B9F-18C4-904F-8574-EB48AF5F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and PR curve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56E5C-28C6-1B4A-AAFD-554BC5EB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9DFAB-2B42-624D-A590-D235D45E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4</a:t>
            </a:fld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04BDD3-8949-0EBF-40F4-EA8329D12C93}"/>
              </a:ext>
            </a:extLst>
          </p:cNvPr>
          <p:cNvSpPr/>
          <p:nvPr/>
        </p:nvSpPr>
        <p:spPr>
          <a:xfrm rot="3347058">
            <a:off x="1228230" y="1999872"/>
            <a:ext cx="6096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D2FD7-1614-96A5-CD9C-E09AB0DADCE4}"/>
              </a:ext>
            </a:extLst>
          </p:cNvPr>
          <p:cNvSpPr/>
          <p:nvPr/>
        </p:nvSpPr>
        <p:spPr>
          <a:xfrm rot="6004072">
            <a:off x="7507764" y="3401963"/>
            <a:ext cx="86782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274E-DB22-0641-A652-E4C53FB5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simple ANN (input: 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D21A-1B9F-5E4B-BE16-D08216AC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16D22-8B4F-804F-8A4E-881C7BA3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5</a:t>
            </a:fld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BC3662F-92C1-3F41-B625-3BDD04A3BB4A}"/>
                  </a:ext>
                </a:extLst>
              </p:cNvPr>
              <p:cNvSpPr/>
              <p:nvPr/>
            </p:nvSpPr>
            <p:spPr>
              <a:xfrm>
                <a:off x="381000" y="2275108"/>
                <a:ext cx="73152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BC3662F-92C1-3F41-B625-3BDD04A3B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275108"/>
                <a:ext cx="731520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D74DA7D-D971-E64A-89A4-3F4BA7F770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2624" y="1581873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D74DA7D-D971-E64A-89A4-3F4BA7F77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624" y="1581873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EEE8B58-2969-5D4F-84E7-FFFD754686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2624" y="2947572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EEE8B58-2969-5D4F-84E7-FFFD75468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624" y="2947572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C735115-1209-0B4B-A47F-A74F1650CFAA}"/>
                  </a:ext>
                </a:extLst>
              </p:cNvPr>
              <p:cNvSpPr/>
              <p:nvPr/>
            </p:nvSpPr>
            <p:spPr>
              <a:xfrm>
                <a:off x="6307492" y="2272885"/>
                <a:ext cx="2560320" cy="7315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C735115-1209-0B4B-A47F-A74F1650C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492" y="2272885"/>
                <a:ext cx="2560320" cy="73152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458CF0-2A52-DB4C-A74C-3F9DE106C9DA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112520" y="2039073"/>
            <a:ext cx="2270104" cy="60179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0B70BD-9C22-A14C-AACE-A8B06869E2E3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1112520" y="2640868"/>
            <a:ext cx="2270104" cy="76390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DC7B38-364F-A342-89CA-4BB6B5930816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4297024" y="2039073"/>
            <a:ext cx="2010468" cy="53363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09C144-95ED-1146-8BBD-A9C717B4ED6B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4297024" y="2727908"/>
            <a:ext cx="2010468" cy="6768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183C4C-90AB-0349-9FAE-ABBC5EA00A72}"/>
                  </a:ext>
                </a:extLst>
              </p:cNvPr>
              <p:cNvSpPr txBox="1"/>
              <p:nvPr/>
            </p:nvSpPr>
            <p:spPr>
              <a:xfrm rot="20729840">
                <a:off x="1123743" y="1900104"/>
                <a:ext cx="2063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183C4C-90AB-0349-9FAE-ABBC5EA00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29840">
                <a:off x="1123743" y="1900104"/>
                <a:ext cx="20630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9565A16-88F4-DC45-A5A3-7AED2B5510E6}"/>
                  </a:ext>
                </a:extLst>
              </p:cNvPr>
              <p:cNvSpPr txBox="1"/>
              <p:nvPr/>
            </p:nvSpPr>
            <p:spPr>
              <a:xfrm rot="1259694">
                <a:off x="1049473" y="3008836"/>
                <a:ext cx="2172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9565A16-88F4-DC45-A5A3-7AED2B551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59694">
                <a:off x="1049473" y="3008836"/>
                <a:ext cx="21720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4518AF9-9023-9842-A9FC-86A7B51C138D}"/>
                  </a:ext>
                </a:extLst>
              </p:cNvPr>
              <p:cNvSpPr txBox="1"/>
              <p:nvPr/>
            </p:nvSpPr>
            <p:spPr>
              <a:xfrm rot="897821">
                <a:off x="4043407" y="1827152"/>
                <a:ext cx="2398529" cy="383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4518AF9-9023-9842-A9FC-86A7B51C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97821">
                <a:off x="4043407" y="1827152"/>
                <a:ext cx="2398529" cy="3837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E9E6AA-E178-884C-B73E-0E554AB078E1}"/>
                  </a:ext>
                </a:extLst>
              </p:cNvPr>
              <p:cNvSpPr txBox="1"/>
              <p:nvPr/>
            </p:nvSpPr>
            <p:spPr>
              <a:xfrm rot="20457804">
                <a:off x="3877117" y="3143035"/>
                <a:ext cx="269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E9E6AA-E178-884C-B73E-0E554AB07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57804">
                <a:off x="3877117" y="3143035"/>
                <a:ext cx="26979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ACEA6DF-20E1-08DE-F638-FA94A18403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4038600"/>
                <a:ext cx="8134350" cy="2294626"/>
              </a:xfrm>
              <a:prstGeom prst="rect">
                <a:avLst/>
              </a:prstGeom>
            </p:spPr>
            <p:txBody>
              <a:bodyPr vert="horz" lIns="91440" tIns="45720" rIns="91440" bIns="45720" numCol="1" rtlCol="0">
                <a:normAutofit fontScale="92500" lnSpcReduction="200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=[−25, −3, −2, 4]</m:t>
                    </m:r>
                  </m:oMath>
                </a14:m>
                <a:r>
                  <a:rPr lang="en-US" sz="2500" dirty="0">
                    <a:solidFill>
                      <a:schemeClr val="tx1"/>
                    </a:solidFill>
                  </a:rPr>
                  <a:t>			input: 2		output: -</a:t>
                </a:r>
                <a:r>
                  <a:rPr lang="en-US" sz="2500" dirty="0"/>
                  <a:t>0</a:t>
                </a:r>
                <a:r>
                  <a:rPr lang="en-US" sz="2500" dirty="0">
                    <a:solidFill>
                      <a:schemeClr val="tx1"/>
                    </a:solidFill>
                  </a:rPr>
                  <a:t>.5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−0.5</m:t>
                        </m:r>
                      </m:e>
                    </m:d>
                  </m:oMath>
                </a14:m>
                <a:r>
                  <a:rPr lang="en-US" sz="2500" dirty="0">
                    <a:solidFill>
                      <a:schemeClr val="tx1"/>
                    </a:solidFill>
                  </a:rPr>
                  <a:t>		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50            </m:t>
                    </m:r>
                    <m:sSup>
                      <m:sSup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25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5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5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5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500" dirty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ACEA6DF-20E1-08DE-F638-FA94A1840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38600"/>
                <a:ext cx="8134350" cy="2294626"/>
              </a:xfrm>
              <a:prstGeom prst="rect">
                <a:avLst/>
              </a:prstGeom>
              <a:blipFill>
                <a:blip r:embed="rId1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43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1" grpId="0"/>
      <p:bldP spid="22" grpId="0"/>
      <p:bldP spid="38" grpId="0"/>
      <p:bldP spid="39" grpId="0"/>
      <p:bldP spid="7" grpId="0" uiExpan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274E-DB22-0641-A652-E4C53FB5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simple ANN (input: -2)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C8DC9-6AD6-DE45-922C-ADF5886BF3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870" y="4032630"/>
                <a:ext cx="8134350" cy="2294626"/>
              </a:xfrm>
            </p:spPr>
            <p:txBody>
              <a:bodyPr numCol="1"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=[−25, −3, −2, 4]</m:t>
                    </m:r>
                  </m:oMath>
                </a14:m>
                <a:r>
                  <a:rPr lang="en-US" sz="2500" dirty="0">
                    <a:solidFill>
                      <a:schemeClr val="tx1"/>
                    </a:solidFill>
                  </a:rPr>
                  <a:t>			input: -2		output: </a:t>
                </a:r>
                <a:r>
                  <a:rPr lang="en-US" sz="2500" dirty="0">
                    <a:solidFill>
                      <a:schemeClr val="bg1"/>
                    </a:solidFill>
                  </a:rPr>
                  <a:t>-88.5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−0.5</m:t>
                        </m:r>
                      </m:e>
                    </m:d>
                  </m:oMath>
                </a14:m>
                <a:r>
                  <a:rPr lang="en-US" sz="2500" dirty="0">
                    <a:solidFill>
                      <a:schemeClr val="tx1"/>
                    </a:solidFill>
                  </a:rPr>
                  <a:t>		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</m:t>
                    </m:r>
                    <m:sSup>
                      <m:sSup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25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5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5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54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5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500" dirty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−108</m:t>
                    </m:r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C8DC9-6AD6-DE45-922C-ADF5886BF3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870" y="4032630"/>
                <a:ext cx="8134350" cy="2294626"/>
              </a:xfrm>
              <a:blipFill>
                <a:blip r:embed="rId3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D21A-1B9F-5E4B-BE16-D08216AC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16D22-8B4F-804F-8A4E-881C7BA3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6</a:t>
            </a:fld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BC3662F-92C1-3F41-B625-3BDD04A3BB4A}"/>
                  </a:ext>
                </a:extLst>
              </p:cNvPr>
              <p:cNvSpPr/>
              <p:nvPr/>
            </p:nvSpPr>
            <p:spPr>
              <a:xfrm>
                <a:off x="381000" y="2275108"/>
                <a:ext cx="73152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BC3662F-92C1-3F41-B625-3BDD04A3B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275108"/>
                <a:ext cx="731520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D74DA7D-D971-E64A-89A4-3F4BA7F770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2624" y="1581873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D74DA7D-D971-E64A-89A4-3F4BA7F77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624" y="1581873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EEE8B58-2969-5D4F-84E7-FFFD754686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2624" y="2947572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EEE8B58-2969-5D4F-84E7-FFFD75468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624" y="2947572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C735115-1209-0B4B-A47F-A74F1650CFAA}"/>
                  </a:ext>
                </a:extLst>
              </p:cNvPr>
              <p:cNvSpPr/>
              <p:nvPr/>
            </p:nvSpPr>
            <p:spPr>
              <a:xfrm>
                <a:off x="6307492" y="2272885"/>
                <a:ext cx="2560320" cy="7315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C735115-1209-0B4B-A47F-A74F1650C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492" y="2272885"/>
                <a:ext cx="2560320" cy="73152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458CF0-2A52-DB4C-A74C-3F9DE106C9DA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112520" y="2039073"/>
            <a:ext cx="2270104" cy="60179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0B70BD-9C22-A14C-AACE-A8B06869E2E3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1112520" y="2640868"/>
            <a:ext cx="2270104" cy="76390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DC7B38-364F-A342-89CA-4BB6B5930816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4297024" y="2039073"/>
            <a:ext cx="2010468" cy="53363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09C144-95ED-1146-8BBD-A9C717B4ED6B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4297024" y="2727908"/>
            <a:ext cx="2010468" cy="6768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183C4C-90AB-0349-9FAE-ABBC5EA00A72}"/>
                  </a:ext>
                </a:extLst>
              </p:cNvPr>
              <p:cNvSpPr txBox="1"/>
              <p:nvPr/>
            </p:nvSpPr>
            <p:spPr>
              <a:xfrm rot="20729840">
                <a:off x="1123743" y="1900104"/>
                <a:ext cx="2063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183C4C-90AB-0349-9FAE-ABBC5EA00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29840">
                <a:off x="1123743" y="1900104"/>
                <a:ext cx="20630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9565A16-88F4-DC45-A5A3-7AED2B5510E6}"/>
                  </a:ext>
                </a:extLst>
              </p:cNvPr>
              <p:cNvSpPr txBox="1"/>
              <p:nvPr/>
            </p:nvSpPr>
            <p:spPr>
              <a:xfrm rot="1259694">
                <a:off x="1049473" y="3008836"/>
                <a:ext cx="2172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9565A16-88F4-DC45-A5A3-7AED2B551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59694">
                <a:off x="1049473" y="3008836"/>
                <a:ext cx="21720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4518AF9-9023-9842-A9FC-86A7B51C138D}"/>
                  </a:ext>
                </a:extLst>
              </p:cNvPr>
              <p:cNvSpPr txBox="1"/>
              <p:nvPr/>
            </p:nvSpPr>
            <p:spPr>
              <a:xfrm rot="897821">
                <a:off x="4043407" y="1827152"/>
                <a:ext cx="2398529" cy="383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4518AF9-9023-9842-A9FC-86A7B51C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97821">
                <a:off x="4043407" y="1827152"/>
                <a:ext cx="2398529" cy="3837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E9E6AA-E178-884C-B73E-0E554AB078E1}"/>
                  </a:ext>
                </a:extLst>
              </p:cNvPr>
              <p:cNvSpPr txBox="1"/>
              <p:nvPr/>
            </p:nvSpPr>
            <p:spPr>
              <a:xfrm rot="20457804">
                <a:off x="3877117" y="3143035"/>
                <a:ext cx="269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E9E6AA-E178-884C-B73E-0E554AB07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57804">
                <a:off x="3877117" y="3143035"/>
                <a:ext cx="26979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ACEA6DF-20E1-08DE-F638-FA94A18403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4032630"/>
                <a:ext cx="8134350" cy="2294626"/>
              </a:xfrm>
              <a:prstGeom prst="rect">
                <a:avLst/>
              </a:prstGeom>
            </p:spPr>
            <p:txBody>
              <a:bodyPr vert="horz" lIns="91440" tIns="45720" rIns="91440" bIns="45720" numCol="1" rtlCol="0">
                <a:normAutofit fontScale="92500" lnSpcReduction="200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=[−25, −3, −2, 4]</m:t>
                    </m:r>
                  </m:oMath>
                </a14:m>
                <a:r>
                  <a:rPr lang="en-US" sz="2500" dirty="0">
                    <a:solidFill>
                      <a:schemeClr val="tx1"/>
                    </a:solidFill>
                  </a:rPr>
                  <a:t>			input: -2		output: -80.5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−0.5</m:t>
                        </m:r>
                      </m:e>
                    </m:d>
                  </m:oMath>
                </a14:m>
                <a:r>
                  <a:rPr lang="en-US" sz="2500" dirty="0">
                    <a:solidFill>
                      <a:schemeClr val="tx1"/>
                    </a:solidFill>
                  </a:rPr>
                  <a:t>		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=50               </m:t>
                    </m:r>
                    <m:sSup>
                      <m:sSup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25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5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5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=54            </m:t>
                    </m:r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5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500" dirty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−108        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sz="2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ACEA6DF-20E1-08DE-F638-FA94A1840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32630"/>
                <a:ext cx="8134350" cy="2294626"/>
              </a:xfrm>
              <a:prstGeom prst="rect">
                <a:avLst/>
              </a:prstGeom>
              <a:blipFill>
                <a:blip r:embed="rId12"/>
                <a:stretch>
                  <a:fillRect l="-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3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13" grpId="0" animBg="1"/>
      <p:bldP spid="14" grpId="0" animBg="1"/>
      <p:bldP spid="15" grpId="0" animBg="1"/>
      <p:bldP spid="16" grpId="0" animBg="1"/>
      <p:bldP spid="21" grpId="0"/>
      <p:bldP spid="22" grpId="0"/>
      <p:bldP spid="38" grpId="0"/>
      <p:bldP spid="39" grpId="0"/>
      <p:bldP spid="7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5966FDD-0479-644E-B585-FFE81CD71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97837"/>
            <a:ext cx="4328474" cy="26852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A388E5-F40B-0F45-8005-2E8F5BBE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for 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9F59-E71E-BC4F-9B79-8C4447A6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46175"/>
          </a:xfrm>
        </p:spPr>
        <p:txBody>
          <a:bodyPr>
            <a:normAutofit/>
          </a:bodyPr>
          <a:lstStyle/>
          <a:p>
            <a:r>
              <a:rPr lang="en-US" sz="2800" dirty="0"/>
              <a:t>(Leaky) </a:t>
            </a:r>
            <a:r>
              <a:rPr lang="en-US" sz="2800" dirty="0" err="1"/>
              <a:t>ReLU</a:t>
            </a:r>
            <a:r>
              <a:rPr lang="en-US" sz="2800" dirty="0"/>
              <a:t> is non-differentiable when a parameter = 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8320D-DE26-0F45-926A-994B5D7D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CEF8B-4F22-D147-8E54-4333AD37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7</a:t>
            </a:fld>
            <a:endParaRPr lang="en-GB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60A753E-A9D4-384C-A643-A3F23D30DFC3}"/>
              </a:ext>
            </a:extLst>
          </p:cNvPr>
          <p:cNvSpPr txBox="1">
            <a:spLocks/>
          </p:cNvSpPr>
          <p:nvPr/>
        </p:nvSpPr>
        <p:spPr>
          <a:xfrm>
            <a:off x="628650" y="3106736"/>
            <a:ext cx="4095750" cy="1146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All tangent lines at this point are sub-derivatives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CCBC84-01A2-704B-90BC-63B84505E162}"/>
              </a:ext>
            </a:extLst>
          </p:cNvPr>
          <p:cNvCxnSpPr/>
          <p:nvPr/>
        </p:nvCxnSpPr>
        <p:spPr>
          <a:xfrm flipV="1">
            <a:off x="6038850" y="5715000"/>
            <a:ext cx="590550" cy="28535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C841FCA-D06D-694D-9A66-6795AF1852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526" y="4387847"/>
                <a:ext cx="4095750" cy="17843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   1</m:t>
                    </m:r>
                  </m:oMath>
                </a14:m>
                <a:r>
                  <a:rPr lang="en-US" sz="2800" dirty="0"/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C841FCA-D06D-694D-9A66-6795AF185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26" y="4387847"/>
                <a:ext cx="4095750" cy="17843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4F5CDFB-F398-EA49-84BF-92EB01114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2459730"/>
            <a:ext cx="2476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7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274E-DB22-0641-A652-E4C53FB5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our simple ANN (input: 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D21A-1B9F-5E4B-BE16-D08216AC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16D22-8B4F-804F-8A4E-881C7BA3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8</a:t>
            </a:fld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BC3662F-92C1-3F41-B625-3BDD04A3BB4A}"/>
                  </a:ext>
                </a:extLst>
              </p:cNvPr>
              <p:cNvSpPr/>
              <p:nvPr/>
            </p:nvSpPr>
            <p:spPr>
              <a:xfrm>
                <a:off x="381000" y="2275108"/>
                <a:ext cx="73152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BC3662F-92C1-3F41-B625-3BDD04A3B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275108"/>
                <a:ext cx="731520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D74DA7D-D971-E64A-89A4-3F4BA7F770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2624" y="1581873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D74DA7D-D971-E64A-89A4-3F4BA7F77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624" y="1581873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EEE8B58-2969-5D4F-84E7-FFFD754686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2624" y="2947572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EEE8B58-2969-5D4F-84E7-FFFD75468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624" y="2947572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C735115-1209-0B4B-A47F-A74F1650CFAA}"/>
                  </a:ext>
                </a:extLst>
              </p:cNvPr>
              <p:cNvSpPr/>
              <p:nvPr/>
            </p:nvSpPr>
            <p:spPr>
              <a:xfrm>
                <a:off x="6307492" y="2272885"/>
                <a:ext cx="2560320" cy="7315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C735115-1209-0B4B-A47F-A74F1650C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492" y="2272885"/>
                <a:ext cx="2560320" cy="73152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458CF0-2A52-DB4C-A74C-3F9DE106C9DA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112520" y="2039073"/>
            <a:ext cx="2270104" cy="60179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0B70BD-9C22-A14C-AACE-A8B06869E2E3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1112520" y="2640868"/>
            <a:ext cx="2270104" cy="76390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DC7B38-364F-A342-89CA-4BB6B5930816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4297024" y="2039073"/>
            <a:ext cx="2010468" cy="53363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09C144-95ED-1146-8BBD-A9C717B4ED6B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4297024" y="2727908"/>
            <a:ext cx="2010468" cy="6768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183C4C-90AB-0349-9FAE-ABBC5EA00A72}"/>
                  </a:ext>
                </a:extLst>
              </p:cNvPr>
              <p:cNvSpPr txBox="1"/>
              <p:nvPr/>
            </p:nvSpPr>
            <p:spPr>
              <a:xfrm rot="20729840">
                <a:off x="1123743" y="1900104"/>
                <a:ext cx="2063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183C4C-90AB-0349-9FAE-ABBC5EA00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29840">
                <a:off x="1123743" y="1900104"/>
                <a:ext cx="20630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9565A16-88F4-DC45-A5A3-7AED2B5510E6}"/>
                  </a:ext>
                </a:extLst>
              </p:cNvPr>
              <p:cNvSpPr txBox="1"/>
              <p:nvPr/>
            </p:nvSpPr>
            <p:spPr>
              <a:xfrm rot="1259694">
                <a:off x="1049473" y="3008836"/>
                <a:ext cx="2172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9565A16-88F4-DC45-A5A3-7AED2B551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59694">
                <a:off x="1049473" y="3008836"/>
                <a:ext cx="21720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4518AF9-9023-9842-A9FC-86A7B51C138D}"/>
                  </a:ext>
                </a:extLst>
              </p:cNvPr>
              <p:cNvSpPr txBox="1"/>
              <p:nvPr/>
            </p:nvSpPr>
            <p:spPr>
              <a:xfrm rot="897821">
                <a:off x="4043407" y="1827152"/>
                <a:ext cx="2398529" cy="383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4518AF9-9023-9842-A9FC-86A7B51C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97821">
                <a:off x="4043407" y="1827152"/>
                <a:ext cx="2398529" cy="3837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E9E6AA-E178-884C-B73E-0E554AB078E1}"/>
                  </a:ext>
                </a:extLst>
              </p:cNvPr>
              <p:cNvSpPr txBox="1"/>
              <p:nvPr/>
            </p:nvSpPr>
            <p:spPr>
              <a:xfrm rot="20457804">
                <a:off x="3877117" y="3143035"/>
                <a:ext cx="269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E9E6AA-E178-884C-B73E-0E554AB07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57804">
                <a:off x="3877117" y="3143035"/>
                <a:ext cx="26979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ACEA6DF-20E1-08DE-F638-FA94A18403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4038600"/>
                <a:ext cx="8134350" cy="2294626"/>
              </a:xfrm>
              <a:prstGeom prst="rect">
                <a:avLst/>
              </a:prstGeom>
            </p:spPr>
            <p:txBody>
              <a:bodyPr vert="horz" lIns="91440" tIns="45720" rIns="91440" bIns="45720" numCol="1" rtlCol="0">
                <a:normAutofit fontScale="92500" lnSpcReduction="200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=[−25, −3, −2, 4]</m:t>
                    </m:r>
                  </m:oMath>
                </a14:m>
                <a:r>
                  <a:rPr lang="en-US" sz="2500" dirty="0">
                    <a:solidFill>
                      <a:schemeClr val="tx1"/>
                    </a:solidFill>
                  </a:rPr>
                  <a:t>			input: 2		output: -</a:t>
                </a:r>
                <a:r>
                  <a:rPr lang="en-US" sz="2500" dirty="0"/>
                  <a:t>0</a:t>
                </a:r>
                <a:r>
                  <a:rPr lang="en-US" sz="2500" dirty="0">
                    <a:solidFill>
                      <a:schemeClr val="tx1"/>
                    </a:solidFill>
                  </a:rPr>
                  <a:t>.5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−0.5</m:t>
                        </m:r>
                      </m:e>
                    </m:d>
                  </m:oMath>
                </a14:m>
                <a:r>
                  <a:rPr lang="en-US" sz="2500" dirty="0">
                    <a:solidFill>
                      <a:schemeClr val="tx1"/>
                    </a:solidFill>
                  </a:rPr>
                  <a:t>		 		</a:t>
                </a:r>
                <a:r>
                  <a:rPr lang="en-US" sz="2500" dirty="0"/>
                  <a:t>Use </a:t>
                </a:r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2500" dirty="0">
                    <a:solidFill>
                      <a:schemeClr val="tx1"/>
                    </a:solidFill>
                  </a:rPr>
                  <a:t>, true output: 5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5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5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en-US" sz="2500" dirty="0"/>
                  <a:t>New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sz="25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500" dirty="0">
                    <a:solidFill>
                      <a:schemeClr val="tx1"/>
                    </a:solidFill>
                  </a:rPr>
                  <a:t>					New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ACEA6DF-20E1-08DE-F638-FA94A1840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38600"/>
                <a:ext cx="8134350" cy="2294626"/>
              </a:xfrm>
              <a:prstGeom prst="rect">
                <a:avLst/>
              </a:prstGeom>
              <a:blipFill>
                <a:blip r:embed="rId12"/>
                <a:stretch>
                  <a:fillRect l="-467" b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24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1" grpId="0"/>
      <p:bldP spid="22" grpId="0"/>
      <p:bldP spid="38" grpId="0"/>
      <p:bldP spid="39" grpId="0"/>
      <p:bldP spid="7" grpId="0" uiExpan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274E-DB22-0641-A652-E4C53FB5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simple ANN (input: -2)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C8DC9-6AD6-DE45-922C-ADF5886BF3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870" y="4032630"/>
                <a:ext cx="8134350" cy="2294626"/>
              </a:xfrm>
            </p:spPr>
            <p:txBody>
              <a:bodyPr numCol="1"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=[−25, −3, −2, 4]</m:t>
                    </m:r>
                  </m:oMath>
                </a14:m>
                <a:r>
                  <a:rPr lang="en-US" sz="2500" dirty="0">
                    <a:solidFill>
                      <a:schemeClr val="tx1"/>
                    </a:solidFill>
                  </a:rPr>
                  <a:t>			input: -2		output</a:t>
                </a:r>
                <a:r>
                  <a:rPr lang="en-US" sz="2500" dirty="0"/>
                  <a:t>: -88.5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−0.5</m:t>
                        </m:r>
                      </m:e>
                    </m:d>
                  </m:oMath>
                </a14:m>
                <a:r>
                  <a:rPr lang="en-US" sz="2500" dirty="0">
                    <a:solidFill>
                      <a:schemeClr val="tx1"/>
                    </a:solidFill>
                  </a:rPr>
                  <a:t>		 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500" dirty="0"/>
                      <m:t>Use</m:t>
                    </m:r>
                    <m:r>
                      <m:rPr>
                        <m:nor/>
                      </m:rPr>
                      <a:rPr lang="en-US" sz="2500" dirty="0"/>
                      <m:t> </m:t>
                    </m:r>
                    <m:r>
                      <a:rPr 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  <m:r>
                      <m:rPr>
                        <m:nor/>
                      </m:rPr>
                      <a:rPr lang="en-US" sz="2500" dirty="0"/>
                      <m:t>, </m:t>
                    </m:r>
                    <m:r>
                      <m:rPr>
                        <m:nor/>
                      </m:rPr>
                      <a:rPr lang="en-US" sz="2500" dirty="0"/>
                      <m:t>true</m:t>
                    </m:r>
                    <m:r>
                      <m:rPr>
                        <m:nor/>
                      </m:rPr>
                      <a:rPr lang="en-US" sz="2500" dirty="0"/>
                      <m:t> </m:t>
                    </m:r>
                    <m:r>
                      <m:rPr>
                        <m:nor/>
                      </m:rPr>
                      <a:rPr lang="en-US" sz="2500" dirty="0"/>
                      <m:t>output</m:t>
                    </m:r>
                    <m:r>
                      <a:rPr lang="en-US" sz="2500" b="0" i="1" dirty="0" smtClean="0">
                        <a:latin typeface="Cambria Math" panose="02040503050406030204" pitchFamily="18" charset="0"/>
                      </a:rPr>
                      <m:t>:−100</m:t>
                    </m:r>
                    <m:r>
                      <a:rPr lang="en-US" sz="2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25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5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5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en-US" sz="2500" dirty="0"/>
                  <a:t>New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= ?5 </m:t>
                    </m:r>
                  </m:oMath>
                </a14:m>
                <a:endParaRPr lang="en-US" sz="25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500" dirty="0">
                    <a:solidFill>
                      <a:schemeClr val="tx1"/>
                    </a:solidFill>
                  </a:rPr>
                  <a:t>					</a:t>
                </a:r>
                <a:r>
                  <a:rPr lang="en-US" sz="2500" dirty="0"/>
                  <a:t>New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 ?20</m:t>
                    </m:r>
                  </m:oMath>
                </a14:m>
                <a:endParaRPr lang="en-US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C8DC9-6AD6-DE45-922C-ADF5886BF3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870" y="4032630"/>
                <a:ext cx="8134350" cy="2294626"/>
              </a:xfrm>
              <a:blipFill>
                <a:blip r:embed="rId3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D21A-1B9F-5E4B-BE16-D08216AC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16D22-8B4F-804F-8A4E-881C7BA3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9</a:t>
            </a:fld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BC3662F-92C1-3F41-B625-3BDD04A3BB4A}"/>
                  </a:ext>
                </a:extLst>
              </p:cNvPr>
              <p:cNvSpPr/>
              <p:nvPr/>
            </p:nvSpPr>
            <p:spPr>
              <a:xfrm>
                <a:off x="381000" y="2275108"/>
                <a:ext cx="73152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BC3662F-92C1-3F41-B625-3BDD04A3B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275108"/>
                <a:ext cx="731520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D74DA7D-D971-E64A-89A4-3F4BA7F770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2624" y="1581873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D74DA7D-D971-E64A-89A4-3F4BA7F77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624" y="1581873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EEE8B58-2969-5D4F-84E7-FFFD754686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2624" y="2947572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EEE8B58-2969-5D4F-84E7-FFFD75468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624" y="2947572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C735115-1209-0B4B-A47F-A74F1650CFAA}"/>
                  </a:ext>
                </a:extLst>
              </p:cNvPr>
              <p:cNvSpPr/>
              <p:nvPr/>
            </p:nvSpPr>
            <p:spPr>
              <a:xfrm>
                <a:off x="6307492" y="2272885"/>
                <a:ext cx="2560320" cy="7315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C735115-1209-0B4B-A47F-A74F1650C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492" y="2272885"/>
                <a:ext cx="2560320" cy="73152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458CF0-2A52-DB4C-A74C-3F9DE106C9DA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112520" y="2039073"/>
            <a:ext cx="2270104" cy="60179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0B70BD-9C22-A14C-AACE-A8B06869E2E3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1112520" y="2640868"/>
            <a:ext cx="2270104" cy="76390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DC7B38-364F-A342-89CA-4BB6B5930816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4297024" y="2039073"/>
            <a:ext cx="2010468" cy="53363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09C144-95ED-1146-8BBD-A9C717B4ED6B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4297024" y="2727908"/>
            <a:ext cx="2010468" cy="6768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183C4C-90AB-0349-9FAE-ABBC5EA00A72}"/>
                  </a:ext>
                </a:extLst>
              </p:cNvPr>
              <p:cNvSpPr txBox="1"/>
              <p:nvPr/>
            </p:nvSpPr>
            <p:spPr>
              <a:xfrm rot="20729840">
                <a:off x="1123743" y="1900104"/>
                <a:ext cx="2063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183C4C-90AB-0349-9FAE-ABBC5EA00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29840">
                <a:off x="1123743" y="1900104"/>
                <a:ext cx="20630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9565A16-88F4-DC45-A5A3-7AED2B5510E6}"/>
                  </a:ext>
                </a:extLst>
              </p:cNvPr>
              <p:cNvSpPr txBox="1"/>
              <p:nvPr/>
            </p:nvSpPr>
            <p:spPr>
              <a:xfrm rot="1259694">
                <a:off x="1049473" y="3008836"/>
                <a:ext cx="2172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9565A16-88F4-DC45-A5A3-7AED2B551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59694">
                <a:off x="1049473" y="3008836"/>
                <a:ext cx="21720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4518AF9-9023-9842-A9FC-86A7B51C138D}"/>
                  </a:ext>
                </a:extLst>
              </p:cNvPr>
              <p:cNvSpPr txBox="1"/>
              <p:nvPr/>
            </p:nvSpPr>
            <p:spPr>
              <a:xfrm rot="897821">
                <a:off x="4043407" y="1827152"/>
                <a:ext cx="2398529" cy="383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4518AF9-9023-9842-A9FC-86A7B51C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97821">
                <a:off x="4043407" y="1827152"/>
                <a:ext cx="2398529" cy="3837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E9E6AA-E178-884C-B73E-0E554AB078E1}"/>
                  </a:ext>
                </a:extLst>
              </p:cNvPr>
              <p:cNvSpPr txBox="1"/>
              <p:nvPr/>
            </p:nvSpPr>
            <p:spPr>
              <a:xfrm rot="20457804">
                <a:off x="3877117" y="3143035"/>
                <a:ext cx="269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E9E6AA-E178-884C-B73E-0E554AB07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57804">
                <a:off x="3877117" y="3143035"/>
                <a:ext cx="26979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62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13" grpId="0" animBg="1"/>
      <p:bldP spid="14" grpId="0" animBg="1"/>
      <p:bldP spid="15" grpId="0" animBg="1"/>
      <p:bldP spid="16" grpId="0" animBg="1"/>
      <p:bldP spid="21" grpId="0"/>
      <p:bldP spid="22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21339</TotalTime>
  <Words>838</Words>
  <Application>Microsoft Office PowerPoint</Application>
  <PresentationFormat>화면 슬라이드 쇼(4:3)</PresentationFormat>
  <Paragraphs>132</Paragraphs>
  <Slides>11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Garamond</vt:lpstr>
      <vt:lpstr>Times New Roman</vt:lpstr>
      <vt:lpstr>Office Theme</vt:lpstr>
      <vt:lpstr>CSE514 – Datamining  Fall 2022  Backpropagation</vt:lpstr>
      <vt:lpstr>Quick admin follow-up</vt:lpstr>
      <vt:lpstr>kNN Classification Algorithm</vt:lpstr>
      <vt:lpstr>ROC and PR curve example</vt:lpstr>
      <vt:lpstr>Our simple ANN (input: 2)</vt:lpstr>
      <vt:lpstr>Our simple ANN (input: -2)</vt:lpstr>
      <vt:lpstr>Gradient descent for ReLU</vt:lpstr>
      <vt:lpstr>Update our simple ANN (input: 2)</vt:lpstr>
      <vt:lpstr>Our simple ANN (input: -2)</vt:lpstr>
      <vt:lpstr>ANN classification</vt:lpstr>
      <vt:lpstr>Homework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Transcriptome analysis of Alzheimer'sdisease identifies links to cardiovascular disease</dc:title>
  <dc:creator>mray</dc:creator>
  <cp:lastModifiedBy>bcgwak</cp:lastModifiedBy>
  <cp:revision>727</cp:revision>
  <dcterms:created xsi:type="dcterms:W3CDTF">2008-04-07T05:39:13Z</dcterms:created>
  <dcterms:modified xsi:type="dcterms:W3CDTF">2022-09-19T19:58:03Z</dcterms:modified>
</cp:coreProperties>
</file>