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19"/>
  </p:notesMasterIdLst>
  <p:handoutMasterIdLst>
    <p:handoutMasterId r:id="rId20"/>
  </p:handoutMasterIdLst>
  <p:sldIdLst>
    <p:sldId id="486" r:id="rId2"/>
    <p:sldId id="398" r:id="rId3"/>
    <p:sldId id="482" r:id="rId4"/>
    <p:sldId id="479" r:id="rId5"/>
    <p:sldId id="480" r:id="rId6"/>
    <p:sldId id="471" r:id="rId7"/>
    <p:sldId id="483" r:id="rId8"/>
    <p:sldId id="481" r:id="rId9"/>
    <p:sldId id="474" r:id="rId10"/>
    <p:sldId id="475" r:id="rId11"/>
    <p:sldId id="478" r:id="rId12"/>
    <p:sldId id="484" r:id="rId13"/>
    <p:sldId id="476" r:id="rId14"/>
    <p:sldId id="485" r:id="rId15"/>
    <p:sldId id="487" r:id="rId16"/>
    <p:sldId id="488" r:id="rId17"/>
    <p:sldId id="489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78" autoAdjust="0"/>
    <p:restoredTop sz="89984"/>
  </p:normalViewPr>
  <p:slideViewPr>
    <p:cSldViewPr>
      <p:cViewPr varScale="1">
        <p:scale>
          <a:sx n="99" d="100"/>
          <a:sy n="99" d="100"/>
        </p:scale>
        <p:origin x="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28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C8B75-CCD2-9F4D-9688-851320983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25C1-0CE2-594B-9128-B94BAF6234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A71EE9-8C53-694D-BE3F-45232A7BF4DF}" type="datetimeFigureOut">
              <a:rPr lang="en-US" altLang="en-US"/>
              <a:pPr>
                <a:defRPr/>
              </a:pPr>
              <a:t>9/26/22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9178-EA90-3D45-A577-309C3B0B71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C0F1-D0B5-BD4F-9541-FD2951099C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BED6C6-9250-9841-9029-2153B1568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22C1FD-5512-2548-9E05-C5D38EF79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12DD8A3-76AE-144D-8186-B034E29F4A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800154-8D5F-FD4A-B160-DF043F0419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658A8A09-FFB0-4846-8302-172A645D0E9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0FB43148-8F75-654E-8614-9AD3ED19E6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3A301FD2-0028-BD46-878C-EE7AC0075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6F0E4AEF-94AF-604D-86EF-BEA9B6AC34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FE61810-0518-2947-8526-DB92F3A8C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6BED5B-A5EE-BB41-B9F7-47D2211BE77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551E5CA-555C-C241-8BC6-9F76908A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093985-095A-F343-AA20-2D90A34E5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04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01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0E4AEF-94AF-604D-86EF-BEA9B6AC34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2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553-DA58-3E4D-8679-EBC271FD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73819-C3E8-864B-B3DF-B903D52E9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FB508-0854-D040-9408-F52453AA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C2EC-B986-E245-81F0-5F6BDC0E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1126-6475-5946-A7ED-8B6F7B7B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4A2C6-6363-9941-B187-056A2EAE433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23946F1-4CE8-B344-A997-4A6B81043CDA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629400"/>
          <a:ext cx="1371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76450" imgH="565150" progId="">
                  <p:embed/>
                </p:oleObj>
              </mc:Choice>
              <mc:Fallback>
                <p:oleObj r:id="rId2" imgW="2076450" imgH="565150" progId="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25D6387D-4BAC-2F4C-B059-1DC1EA870E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629400"/>
                        <a:ext cx="1371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2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95AE-BC61-C648-B580-5FEDABF8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CBFE-C5F3-0640-80BA-C5720AC2F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4015-0A6C-8349-A6B0-C1B8D064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FA04-B52F-FE49-994D-C8E6FC98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9D8E-9F30-BC46-A0B5-4917D2CC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D00E-798F-6B4F-8C7C-D5DEE8F2F0A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346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EB7B7-3499-B045-A8C6-D00BB0B8A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EBE5-44B6-2A4D-81A7-F4E13E1CB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7FB-F2E2-D844-B6E5-B8DF28B9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D41E-88FE-0446-8896-58A10DE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E280-7BB3-C349-8110-05E33A8D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6A662-97BA-224B-8B3D-AEF1F1CF299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2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64F-FF00-9A47-BCC6-15A40DC8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E13C-90AD-2142-943C-876434A9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1B202-DB94-FA49-8E16-70E91E73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38-8DE5-3640-A359-73424740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621B-0CDF-154F-AE6E-CA0BD2BF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28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597C-E1CB-9F45-8881-66D70BBA8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671D-2C45-024C-A13A-5DD24266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398E-19F1-794D-A2D7-AA3E7B0C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4861-DA1C-9543-BAF6-7FE0D9B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68C7-2AE0-E34B-BBB3-3A5F71BF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C82C-2AA7-3248-A71D-C475916ECB8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588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713-8855-9547-8FCA-FFA72B66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0E51-FF22-2242-86C3-F11E65E58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D18D4-07FC-3E4C-97ED-4356BDA6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282E-5379-854E-8682-91FC61DB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2A0D-A68A-F646-8B25-76E6AC6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809F-47DD-D34E-9D11-95DA8164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58D2-0F79-FE49-B8FD-806B5820813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273-A428-EB4C-9355-7C257D59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A8505-A892-4D4A-8A34-D705D5B3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37526-B7E5-CD4F-8037-108C77A2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AE3B9-656A-1946-9917-CC84C0C1F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D278-A8BA-0B4A-990C-46A407646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69F0-15B2-874C-B41A-3E50D19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C707E-655E-4E44-89EC-BA11E3D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4163-8FB0-9C45-8243-DBFF221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1448A-E3CD-0E4D-A714-5CDF2BD4A49A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6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B8F8-C259-9B49-8373-004006D4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8C0B3-DBCF-DD48-8C3A-F29E4F2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C141-6EC7-EF40-808D-AE300788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03E5-BB69-894F-B3A9-E2F8F2F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1589-2B22-C149-AD37-5189C28F0CA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0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CCE7-BF36-9D47-841B-348851D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4A7DD-4FA6-3F42-B65A-9ED23A2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80F-3606-684E-81A0-C8248938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64875-5F76-2549-91F5-0E32FA7C7D6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903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8EC8-B53B-764C-8532-6DBE8119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F06D-7B91-184F-809D-B1ADC8BC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4778-58D2-914E-B849-B90535A4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EB73-4A8A-6147-9566-63B2F019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D4ACB-5444-254B-BEE5-1505FE3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1D32-12A0-9E4C-B769-C32F5880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FE94-234E-4A48-B9AC-236E7E314CF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38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539A-515C-5449-A9E0-764253CE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79C3B-651C-6747-A49D-3D6470A9D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9C95D-C0B5-004D-A0F0-C877716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917D9-D38D-D941-B9F3-5312EC1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09D7-FDD2-7B48-86CA-DD09DE1C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BD3E-46A4-9242-992A-D5C32449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1571-195A-1646-AC27-5FC4F1B3D9F3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25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BE3E-413A-C849-96DD-3E57B57D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AE51F-8E33-F944-9C0B-F95562C0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6647-AD6F-F24E-89FF-61222AA2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39825-F8C1-204E-9E18-CFC2E9A2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Weixiong Zhang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75FA-71F7-3949-9D88-8BB76C45D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A0016-D80C-A845-A9FA-36132F9B756A}" type="slidenum">
              <a:rPr lang="en-GB" altLang="en-US" smtClean="0"/>
              <a:pPr/>
              <a:t>‹#›</a:t>
            </a:fld>
            <a:endParaRPr lang="en-GB" altLang="en-US"/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E3C7A653-3E70-D146-85DE-1B03296D1039}"/>
              </a:ext>
            </a:extLst>
          </p:cNvPr>
          <p:cNvGraphicFramePr>
            <a:graphicFrameLocks/>
          </p:cNvGraphicFramePr>
          <p:nvPr userDrawn="1"/>
        </p:nvGraphicFramePr>
        <p:xfrm>
          <a:off x="3886200" y="6588125"/>
          <a:ext cx="13716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076450" imgH="565150" progId="">
                  <p:embed/>
                </p:oleObj>
              </mc:Choice>
              <mc:Fallback>
                <p:oleObj r:id="rId13" imgW="2076450" imgH="565150" progId="">
                  <p:embed/>
                  <p:pic>
                    <p:nvPicPr>
                      <p:cNvPr id="1031" name="Object 9">
                        <a:extLst>
                          <a:ext uri="{FF2B5EF4-FFF2-40B4-BE49-F238E27FC236}">
                            <a16:creationId xmlns:a16="http://schemas.microsoft.com/office/drawing/2014/main" id="{F474BA2C-5080-1146-BE3C-97EA5E321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588125"/>
                        <a:ext cx="137160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10">
            <a:extLst>
              <a:ext uri="{FF2B5EF4-FFF2-40B4-BE49-F238E27FC236}">
                <a16:creationId xmlns:a16="http://schemas.microsoft.com/office/drawing/2014/main" id="{5835B15C-EEDF-4E4B-95FA-2E428110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9088" y="914400"/>
            <a:ext cx="8497887" cy="0"/>
          </a:xfrm>
          <a:prstGeom prst="line">
            <a:avLst/>
          </a:prstGeom>
          <a:noFill/>
          <a:ln w="57150" cmpd="thickThin">
            <a:solidFill>
              <a:srgbClr val="FBC65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9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c6LD6TxQ6voC4UR59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A8FA-0059-FDBC-6E3F-8C1F4BC9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90C4-F095-7B82-F1D0-E095B454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fill out and submit this Google form: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https://forms.gle/c6LD6TxQ6voC4UR59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Feel free to submit as many times as you like.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D018-FF3C-2253-D1E0-F3C16C3E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5F92B-AC36-D27B-CA8E-25E454A2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6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C08B-3194-7B4D-9CF5-2E25EED2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 for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AE571-E69F-1D41-A980-69718391F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: the class label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the feature values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/>
                  <a:t>: how likely it is the data point is of class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			given it’s feature values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: how likely the feature values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are, given 		that the data point is of class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We can classify the data point with highest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CAE571-E69F-1D41-A980-69718391F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872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53AD-C23D-9646-A214-B4AD217E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24BD-C7FF-2842-AA16-DC569401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4142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FD20-A24F-314F-BEC2-183FF23F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CDCE-B1EF-1744-8468-F8C6634F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Bernoulli Naïve Bayes</a:t>
            </a:r>
          </a:p>
          <a:p>
            <a:pPr lvl="1"/>
            <a:r>
              <a:rPr lang="en-US" sz="2500" dirty="0"/>
              <a:t>Feature values are binary/Boolean</a:t>
            </a:r>
          </a:p>
          <a:p>
            <a:pPr lvl="1"/>
            <a:endParaRPr lang="en-US" sz="2500" dirty="0"/>
          </a:p>
          <a:p>
            <a:r>
              <a:rPr lang="en-US" sz="2800" dirty="0"/>
              <a:t>Multinomial Naïve Bayes</a:t>
            </a:r>
          </a:p>
          <a:p>
            <a:pPr lvl="1"/>
            <a:r>
              <a:rPr lang="en-US" sz="2500" dirty="0"/>
              <a:t>Feature values are frequencies/discrete counts</a:t>
            </a:r>
          </a:p>
          <a:p>
            <a:pPr lvl="1"/>
            <a:endParaRPr lang="en-US" sz="2500" dirty="0"/>
          </a:p>
          <a:p>
            <a:r>
              <a:rPr lang="en-US" sz="2800" dirty="0"/>
              <a:t>Gaussian Naïve Bayes</a:t>
            </a:r>
          </a:p>
          <a:p>
            <a:pPr lvl="1"/>
            <a:r>
              <a:rPr lang="en-US" sz="2500" dirty="0"/>
              <a:t>Feature values are continuous and follow a normal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BC02-4BD8-884F-B398-9717C215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A27EF-0416-784D-B212-E2255F7B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2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5FDF-D5B4-934F-89E0-303CCA83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D2C230-E3BD-4A40-BD9D-5833482B61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0">
                  <a:extLst>
                    <a:ext uri="{9D8B030D-6E8A-4147-A177-3AD203B41FA5}">
                      <a16:colId xmlns:a16="http://schemas.microsoft.com/office/drawing/2014/main" val="167417492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62446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7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 great game"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8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"The election was over"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"Very clean match"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"A clean but forgettable game"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9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"It was a close election"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1326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E25E-A02C-174D-8388-2DBDE42B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D7D20-FC2C-6A4F-9FBB-FDA87C18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12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A539D-7A7C-D641-A1AA-2941501390EA}"/>
                  </a:ext>
                </a:extLst>
              </p:cNvPr>
              <p:cNvSpPr txBox="1"/>
              <p:nvPr/>
            </p:nvSpPr>
            <p:spPr>
              <a:xfrm>
                <a:off x="624101" y="4703761"/>
                <a:ext cx="7886700" cy="1558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to tag: 	</a:t>
                </a:r>
                <a:r>
                  <a:rPr lang="en-US" sz="2800" i="1" dirty="0"/>
                  <a:t>“A very close game”</a:t>
                </a:r>
              </a:p>
              <a:p>
                <a:endParaRPr lang="en-US" sz="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A539D-7A7C-D641-A1AA-29415013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1" y="4703761"/>
                <a:ext cx="7886700" cy="1558953"/>
              </a:xfrm>
              <a:prstGeom prst="rect">
                <a:avLst/>
              </a:prstGeom>
              <a:blipFill>
                <a:blip r:embed="rId2"/>
                <a:stretch>
                  <a:fillRect l="-1605" t="-4065" r="-963"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F120-3A1B-A244-B6A6-DB6890BE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B8366-68F4-1D4F-B041-B063D0F09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400" y="1674029"/>
                <a:ext cx="4933950" cy="468232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4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B8366-68F4-1D4F-B041-B063D0F09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400" y="1674029"/>
                <a:ext cx="4933950" cy="4682322"/>
              </a:xfrm>
              <a:blipFill>
                <a:blip r:embed="rId3"/>
                <a:stretch>
                  <a:fillRect t="-813" b="-37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FBCB5-A45D-9D4A-BE07-1FE930A6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FC330-E6B5-C240-9A65-643F1670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A234BB-95AE-D34D-AEBB-C01F50281F70}"/>
              </a:ext>
            </a:extLst>
          </p:cNvPr>
          <p:cNvSpPr txBox="1">
            <a:spLocks/>
          </p:cNvSpPr>
          <p:nvPr/>
        </p:nvSpPr>
        <p:spPr>
          <a:xfrm>
            <a:off x="59788" y="1847851"/>
            <a:ext cx="3298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/>
              <a:t>Bayes theorem: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/>
              <a:t>(Naïve) assumption of conditional independence: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/>
              <a:t>Proportion simplification: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800" dirty="0"/>
              <a:t>Full classifier:</a:t>
            </a:r>
          </a:p>
        </p:txBody>
      </p:sp>
    </p:spTree>
    <p:extLst>
      <p:ext uri="{BB962C8B-B14F-4D97-AF65-F5344CB8AC3E}">
        <p14:creationId xmlns:p14="http://schemas.microsoft.com/office/powerpoint/2010/main" val="30261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5FDF-D5B4-934F-89E0-303CCA83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Naïve Bayes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9D2C230-E3BD-4A40-BD9D-5833482B61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0150">
                  <a:extLst>
                    <a:ext uri="{9D8B030D-6E8A-4147-A177-3AD203B41FA5}">
                      <a16:colId xmlns:a16="http://schemas.microsoft.com/office/drawing/2014/main" val="1674174923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362446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7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 great game"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8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"The election was over"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"Very clean match"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"A clean but forgettable game"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9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"It was a close election"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Sports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1326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3E25E-A02C-174D-8388-2DBDE42B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D7D20-FC2C-6A4F-9FBB-FDA87C18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14</a:t>
            </a:fld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A539D-7A7C-D641-A1AA-2941501390EA}"/>
                  </a:ext>
                </a:extLst>
              </p:cNvPr>
              <p:cNvSpPr txBox="1"/>
              <p:nvPr/>
            </p:nvSpPr>
            <p:spPr>
              <a:xfrm>
                <a:off x="624101" y="4703761"/>
                <a:ext cx="7886700" cy="1866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to tag: 	</a:t>
                </a:r>
                <a:r>
                  <a:rPr lang="en-US" sz="2800" i="1" dirty="0"/>
                  <a:t>“A very close game”</a:t>
                </a:r>
              </a:p>
              <a:p>
                <a:endParaRPr lang="en-US" sz="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A539D-7A7C-D641-A1AA-29415013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1" y="4703761"/>
                <a:ext cx="7886700" cy="1866601"/>
              </a:xfrm>
              <a:prstGeom prst="rect">
                <a:avLst/>
              </a:prstGeom>
              <a:blipFill>
                <a:blip r:embed="rId2"/>
                <a:stretch>
                  <a:fillRect l="-1605" t="-41892" b="-110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32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BCEC-D888-1FA9-5F9F-AC3CB17A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smoothing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718C1-AAFA-2FEE-AC94-AD66F69BF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Add a pseudo-count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to all counts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718C1-AAFA-2FEE-AC94-AD66F69BF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4C60-6ADD-8480-FE23-D1DC3233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B95C0-F74D-DD04-CB2C-A1AD8CFA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15</a:t>
            </a:fld>
            <a:endParaRPr lang="en-GB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567402-C464-812E-7963-3265B1069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02366"/>
              </p:ext>
            </p:extLst>
          </p:nvPr>
        </p:nvGraphicFramePr>
        <p:xfrm>
          <a:off x="628650" y="2429444"/>
          <a:ext cx="7498080" cy="374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463654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44264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8495663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6001047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422238055"/>
                    </a:ext>
                  </a:extLst>
                </a:gridCol>
              </a:tblGrid>
              <a:tr h="71855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“a”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“very”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“close”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“game”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616147"/>
                  </a:ext>
                </a:extLst>
              </a:tr>
              <a:tr h="718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767818"/>
                  </a:ext>
                </a:extLst>
              </a:tr>
              <a:tr h="718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 x | Sports)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2/3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883597"/>
                  </a:ext>
                </a:extLst>
              </a:tr>
              <a:tr h="79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407895"/>
                  </a:ext>
                </a:extLst>
              </a:tr>
              <a:tr h="795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P( x | Not Sports)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42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7CC91C-54CA-D9D3-A763-51780A1A8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854410"/>
              </p:ext>
            </p:extLst>
          </p:nvPr>
        </p:nvGraphicFramePr>
        <p:xfrm>
          <a:off x="628650" y="2429444"/>
          <a:ext cx="7498080" cy="374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463654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44264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8495663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6001047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422238055"/>
                    </a:ext>
                  </a:extLst>
                </a:gridCol>
              </a:tblGrid>
              <a:tr h="71855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“a”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“very”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“close”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“game”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616147"/>
                  </a:ext>
                </a:extLst>
              </a:tr>
              <a:tr h="718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2+1=3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1+1=2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0+1=1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2+1=3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767818"/>
                  </a:ext>
                </a:extLst>
              </a:tr>
              <a:tr h="718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 x | Sports)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883597"/>
                  </a:ext>
                </a:extLst>
              </a:tr>
              <a:tr h="79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1+1=2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0+1=1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1+1=2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407895"/>
                  </a:ext>
                </a:extLst>
              </a:tr>
              <a:tr h="795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P( x | Not Sports)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428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B16B49-4ACA-343D-21B8-FB2E09AAD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48837"/>
              </p:ext>
            </p:extLst>
          </p:nvPr>
        </p:nvGraphicFramePr>
        <p:xfrm>
          <a:off x="628650" y="2429443"/>
          <a:ext cx="7498080" cy="374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463654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944264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8495663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60010470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422238055"/>
                    </a:ext>
                  </a:extLst>
                </a:gridCol>
              </a:tblGrid>
              <a:tr h="71855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“a”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“very”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“close”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“game”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616147"/>
                  </a:ext>
                </a:extLst>
              </a:tr>
              <a:tr h="718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2+1=3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1+1=2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0+1=1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2+1=3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767818"/>
                  </a:ext>
                </a:extLst>
              </a:tr>
              <a:tr h="7185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 x | Sports)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3/4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883597"/>
                  </a:ext>
                </a:extLst>
              </a:tr>
              <a:tr h="79593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1+1=2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0+1=1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1+1=2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0+1=1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407895"/>
                  </a:ext>
                </a:extLst>
              </a:tr>
              <a:tr h="7959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P( x | Not Sports)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1/3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64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0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18C0-BF9A-9C29-783E-05F4A220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Naïve Bayes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CDFF-ACEA-E0DA-1E83-FFBD633F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CA8E1-B7E8-93C3-8463-F6624D56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947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86AE-499F-4F19-0045-2866F8FC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4A90-C908-3CC3-B9D2-4E353B07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HW3 is due tomorrow (Sept. 27) at midnight</a:t>
            </a:r>
          </a:p>
          <a:p>
            <a:endParaRPr lang="en-US" sz="2800" dirty="0"/>
          </a:p>
          <a:p>
            <a:r>
              <a:rPr lang="en-US" sz="2800" dirty="0"/>
              <a:t>Programming Assignment 1 is due October 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0667-ABFE-73A2-8768-0829B12C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43DA2-5485-9A0D-9524-A01161E5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362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4">
            <a:extLst>
              <a:ext uri="{FF2B5EF4-FFF2-40B4-BE49-F238E27FC236}">
                <a16:creationId xmlns:a16="http://schemas.microsoft.com/office/drawing/2014/main" id="{B46F057A-E786-7349-964D-12165CA79F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838200"/>
            <a:ext cx="8534400" cy="220980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sz="3200" b="1" dirty="0"/>
              <a:t>CSE514 – Datamining</a:t>
            </a:r>
            <a:br>
              <a:rPr lang="en-US" altLang="en-US" sz="3200" b="1" dirty="0"/>
            </a:br>
            <a:r>
              <a:rPr lang="en-US" altLang="en-US" sz="3200" b="1" dirty="0"/>
              <a:t> Fall 2022</a:t>
            </a:r>
            <a:br>
              <a:rPr lang="en-US" altLang="en-US" sz="3200" b="1" dirty="0"/>
            </a:br>
            <a:br>
              <a:rPr lang="en-US" altLang="en-US" sz="3200" b="1" dirty="0"/>
            </a:br>
            <a:r>
              <a:rPr lang="en-US" altLang="en-US" sz="2800" b="1" dirty="0"/>
              <a:t>Naïve Bayes Classifier</a:t>
            </a:r>
            <a:endParaRPr lang="en-GB" altLang="en-US" sz="3600" dirty="0"/>
          </a:p>
        </p:txBody>
      </p:sp>
      <p:sp>
        <p:nvSpPr>
          <p:cNvPr id="5122" name="Text Box 6">
            <a:extLst>
              <a:ext uri="{FF2B5EF4-FFF2-40B4-BE49-F238E27FC236}">
                <a16:creationId xmlns:a16="http://schemas.microsoft.com/office/drawing/2014/main" id="{A2B05639-BBAF-2B4F-9D23-D89021DB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52813"/>
            <a:ext cx="6784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Cynthia Ma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Department of Computer Science</a:t>
            </a:r>
          </a:p>
          <a:p>
            <a:pPr algn="ctr" eaLnBrk="1" hangingPunct="1"/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Washington University in St. Louis</a:t>
            </a:r>
          </a:p>
          <a:p>
            <a:pPr algn="ctr" eaLnBrk="1" hangingPunct="1"/>
            <a:endParaRPr lang="en-GB" altLang="en-US" sz="20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n-GB" altLang="en-US" sz="2000">
                <a:latin typeface="Arial" panose="020B0604020202020204" pitchFamily="34" charset="0"/>
                <a:ea typeface="MS PGothic" panose="020B0600070205080204" pitchFamily="34" charset="-128"/>
              </a:rPr>
              <a:t>czma@wustl.edu</a:t>
            </a:r>
          </a:p>
          <a:p>
            <a:pPr algn="ctr" eaLnBrk="1" hangingPunct="1"/>
            <a:endParaRPr lang="en-GB" altLang="en-US" sz="240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algn="ctr" eaLnBrk="1" hangingPunct="1"/>
            <a:endParaRPr lang="en-GB" altLang="en-US" i="1">
              <a:solidFill>
                <a:srgbClr val="FD3323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24A7-E717-774E-B9A4-2C658910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7F5D-45E8-ED4A-9EB1-366CAEE0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assignment 1 accuracy threshold</a:t>
            </a:r>
          </a:p>
          <a:p>
            <a:pPr lvl="1"/>
            <a:r>
              <a:rPr lang="en-US" sz="2500" dirty="0"/>
              <a:t>Variance explained on training data must be &gt;10% for two of your univariate models, and your multivariate model</a:t>
            </a:r>
          </a:p>
          <a:p>
            <a:pPr lvl="1"/>
            <a:r>
              <a:rPr lang="en-US" sz="2500" dirty="0"/>
              <a:t>Variance of concrete strength on random subset of 900 samples ~270-290</a:t>
            </a:r>
          </a:p>
          <a:p>
            <a:pPr lvl="1"/>
            <a:r>
              <a:rPr lang="en-US" sz="2500" dirty="0"/>
              <a:t>MSE must therefore be &lt; ~245-260 to achieve &gt; 10%VE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CF85-AF02-5A4A-96CA-5F485E6E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0CAC-1A3C-C643-AD4E-1EF5578B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91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869A-ACC5-874C-8AC8-86A81E15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99FB-5933-B448-8907-098D2F0E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Measures of Central Tendency</a:t>
            </a:r>
          </a:p>
          <a:p>
            <a:pPr lvl="1"/>
            <a:r>
              <a:rPr lang="en-US" sz="2500" dirty="0"/>
              <a:t>Mean</a:t>
            </a:r>
          </a:p>
          <a:p>
            <a:pPr lvl="1"/>
            <a:r>
              <a:rPr lang="en-US" sz="2500" dirty="0"/>
              <a:t>Median</a:t>
            </a:r>
          </a:p>
          <a:p>
            <a:pPr lvl="1"/>
            <a:r>
              <a:rPr lang="en-US" sz="2500" dirty="0"/>
              <a:t>Mode</a:t>
            </a:r>
          </a:p>
          <a:p>
            <a:pPr lvl="1"/>
            <a:endParaRPr lang="en-US" sz="2500" dirty="0"/>
          </a:p>
          <a:p>
            <a:r>
              <a:rPr lang="en-US" sz="2800" dirty="0"/>
              <a:t>Measures of Variability</a:t>
            </a:r>
          </a:p>
          <a:p>
            <a:pPr lvl="1"/>
            <a:r>
              <a:rPr lang="en-US" sz="2500" dirty="0"/>
              <a:t>Variance / standard deviation</a:t>
            </a:r>
          </a:p>
          <a:p>
            <a:pPr lvl="1"/>
            <a:r>
              <a:rPr lang="en-US" sz="2500" dirty="0"/>
              <a:t>Range / minimum and maximum values</a:t>
            </a:r>
          </a:p>
          <a:p>
            <a:pPr lvl="1"/>
            <a:r>
              <a:rPr lang="en-US" sz="2500" dirty="0"/>
              <a:t>Skewness</a:t>
            </a:r>
          </a:p>
          <a:p>
            <a:pPr lvl="1"/>
            <a:r>
              <a:rPr lang="en-US" sz="2500" dirty="0"/>
              <a:t>Kurtosis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68B9-E569-8442-9F7C-B38EED74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132C1-7DB6-B841-BEA9-AD6EE279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6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B354-1B24-8348-93C2-1090A514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47A4-F797-2E4B-8E55-B906D71E9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Estimating parameters</a:t>
            </a:r>
          </a:p>
          <a:p>
            <a:pPr lvl="1"/>
            <a:r>
              <a:rPr lang="en-US" sz="2500" dirty="0"/>
              <a:t>Taking a statistic from your sample data and using it to say something about the population parameters</a:t>
            </a:r>
          </a:p>
          <a:p>
            <a:pPr lvl="1"/>
            <a:r>
              <a:rPr lang="en-US" sz="2500" dirty="0"/>
              <a:t>Ex. Sample mean is population mean</a:t>
            </a:r>
          </a:p>
          <a:p>
            <a:pPr lvl="1"/>
            <a:endParaRPr lang="en-US" sz="2500" dirty="0"/>
          </a:p>
          <a:p>
            <a:r>
              <a:rPr lang="en-US" sz="2800" dirty="0"/>
              <a:t>Hypothesis testing</a:t>
            </a:r>
          </a:p>
          <a:p>
            <a:pPr lvl="1"/>
            <a:r>
              <a:rPr lang="en-US" sz="2500" dirty="0"/>
              <a:t>Compare populations</a:t>
            </a:r>
          </a:p>
          <a:p>
            <a:pPr lvl="1"/>
            <a:r>
              <a:rPr lang="en-US" sz="2500" dirty="0"/>
              <a:t>Ex. Is the mean height of students sitting in the front different from the those who sit near the back?</a:t>
            </a:r>
          </a:p>
          <a:p>
            <a:pPr lvl="1"/>
            <a:r>
              <a:rPr lang="en-US" sz="2500" dirty="0"/>
              <a:t>Assess relationships between variables</a:t>
            </a:r>
          </a:p>
          <a:p>
            <a:pPr lvl="1"/>
            <a:r>
              <a:rPr lang="en-US" sz="2500" dirty="0"/>
              <a:t>Ex. Does the height of student predict where they’ll sit?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7207-24CB-7E41-8858-C7B4A9B5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2E0FA-7D50-4344-9B71-4C954958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94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D77-1B5F-4B43-BA1D-E0B73423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7077-CF5A-D84A-B225-CE79ACB9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coin will be flipped</a:t>
            </a:r>
          </a:p>
          <a:p>
            <a:pPr marL="0" indent="0">
              <a:buNone/>
            </a:pPr>
            <a:r>
              <a:rPr lang="en-US" sz="2800" dirty="0"/>
              <a:t>What’s the probability that the next flip is heads?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Frequentist: There is no probability; I have no data on how often the coin lands on heads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Bayesian: 50%, because I assume the coin is fair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542A-1153-0746-86FC-6A9C1EF7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BB7B-96DB-9A4E-AD87-4C788DBF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53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D77-1B5F-4B43-BA1D-E0B73423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7077-CF5A-D84A-B225-CE79ACB9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flipper tells you the coin is fair. They flip the coin without revealing the result to you. </a:t>
            </a:r>
          </a:p>
          <a:p>
            <a:pPr marL="0" indent="0">
              <a:buNone/>
            </a:pPr>
            <a:r>
              <a:rPr lang="en-US" sz="2800" dirty="0"/>
              <a:t>What’s the probability that the next flip is heads?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Frequentist: There is no probability. I may not know the answer, but it’s either heads or tails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Bayesian: 50%, because the truth is unknown to 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542A-1153-0746-86FC-6A9C1EF7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BB7B-96DB-9A4E-AD87-4C788DBF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52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D333-DA35-D443-8924-A948D0BC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1558-8DA1-0C42-BF2D-D341BBAE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 coin is revealed to be heads, 10 times in a row.</a:t>
            </a:r>
          </a:p>
          <a:p>
            <a:pPr marL="0" indent="0">
              <a:buNone/>
            </a:pPr>
            <a:r>
              <a:rPr lang="en-US" sz="2800" dirty="0"/>
              <a:t>What is the probability that the next flip is heads?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Frequentist: I have 10 samples, and 100% of them are heads. Therefore, the probability of the coin landing heads is 100%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Bayesian: I started with the prior belief that the coin is fair. 10 heads in a row has updated my belief so that…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0F7D-21B2-5D4B-9544-D43D4120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6A691-0B9E-AD44-833E-C294AB44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109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EFEE-F5A5-0F47-9391-D28789A5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68594-91E5-514C-9F88-3795C9192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105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: events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probabilities that these events will occur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probabilities conditioned on the  				knowledge that the other event has  				occurred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What if A is a class label and B is a feature set?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468594-91E5-514C-9F88-3795C9192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10550" cy="4351338"/>
              </a:xfrm>
              <a:blipFill>
                <a:blip r:embed="rId3"/>
                <a:stretch>
                  <a:fillRect l="-1546" t="-872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51AC-B2A9-3A4C-BB5D-862204B4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Cynthia Ma</a:t>
            </a: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36725-38DD-1D48-9B02-D2CC21CA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ABD-7791-A645-B644-47282348795F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8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32675</TotalTime>
  <Words>959</Words>
  <Application>Microsoft Macintosh PowerPoint</Application>
  <PresentationFormat>On-screen Show (4:3)</PresentationFormat>
  <Paragraphs>240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Office Theme</vt:lpstr>
      <vt:lpstr>Before we start…</vt:lpstr>
      <vt:lpstr>CSE514 – Datamining  Fall 2022  Naïve Bayes Classifier</vt:lpstr>
      <vt:lpstr>Quick admin follow-up</vt:lpstr>
      <vt:lpstr>Descriptive Statistics</vt:lpstr>
      <vt:lpstr>Inferential Statistics</vt:lpstr>
      <vt:lpstr>Thought experiment part 1</vt:lpstr>
      <vt:lpstr>Thought experiment part 2</vt:lpstr>
      <vt:lpstr>Thought experiment part 3</vt:lpstr>
      <vt:lpstr>Bayes theorem</vt:lpstr>
      <vt:lpstr>Bayes theorem for classification</vt:lpstr>
      <vt:lpstr>Common types</vt:lpstr>
      <vt:lpstr>Text Classification</vt:lpstr>
      <vt:lpstr>Naïve Bayes Classifier</vt:lpstr>
      <vt:lpstr>Bernoulli Naïve Bayes</vt:lpstr>
      <vt:lpstr>Laplacian smoothing</vt:lpstr>
      <vt:lpstr>Multinomial Naïve Bayes</vt:lpstr>
      <vt:lpstr>Homework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Transcriptome analysis of Alzheimer'sdisease identifies links to cardiovascular disease</dc:title>
  <dc:creator>mray</dc:creator>
  <cp:lastModifiedBy>Ma, Cynthia</cp:lastModifiedBy>
  <cp:revision>921</cp:revision>
  <dcterms:created xsi:type="dcterms:W3CDTF">2008-04-07T05:39:13Z</dcterms:created>
  <dcterms:modified xsi:type="dcterms:W3CDTF">2022-09-26T18:51:41Z</dcterms:modified>
</cp:coreProperties>
</file>