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0" r:id="rId1"/>
  </p:sldMasterIdLst>
  <p:notesMasterIdLst>
    <p:notesMasterId r:id="rId18"/>
  </p:notesMasterIdLst>
  <p:handoutMasterIdLst>
    <p:handoutMasterId r:id="rId19"/>
  </p:handoutMasterIdLst>
  <p:sldIdLst>
    <p:sldId id="398" r:id="rId2"/>
    <p:sldId id="469" r:id="rId3"/>
    <p:sldId id="479" r:id="rId4"/>
    <p:sldId id="472" r:id="rId5"/>
    <p:sldId id="478" r:id="rId6"/>
    <p:sldId id="473" r:id="rId7"/>
    <p:sldId id="480" r:id="rId8"/>
    <p:sldId id="462" r:id="rId9"/>
    <p:sldId id="474" r:id="rId10"/>
    <p:sldId id="475" r:id="rId11"/>
    <p:sldId id="476" r:id="rId12"/>
    <p:sldId id="477" r:id="rId13"/>
    <p:sldId id="463" r:id="rId14"/>
    <p:sldId id="490" r:id="rId15"/>
    <p:sldId id="412" r:id="rId16"/>
    <p:sldId id="489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977" autoAdjust="0"/>
    <p:restoredTop sz="82993" autoAdjust="0"/>
  </p:normalViewPr>
  <p:slideViewPr>
    <p:cSldViewPr>
      <p:cViewPr varScale="1">
        <p:scale>
          <a:sx n="66" d="100"/>
          <a:sy n="66" d="100"/>
        </p:scale>
        <p:origin x="149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28296"/>
    </p:cViewPr>
  </p:outlineViewPr>
  <p:notesTextViewPr>
    <p:cViewPr>
      <p:scale>
        <a:sx n="100" d="100"/>
        <a:sy n="100" d="100"/>
      </p:scale>
      <p:origin x="0" y="-62"/>
    </p:cViewPr>
  </p:notesTextViewPr>
  <p:sorterViewPr>
    <p:cViewPr>
      <p:scale>
        <a:sx n="66" d="100"/>
        <a:sy n="66" d="100"/>
      </p:scale>
      <p:origin x="0" y="1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7C8B75-CCD2-9F4D-9688-8513209835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E25C1-0CE2-594B-9128-B94BAF6234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4A71EE9-8C53-694D-BE3F-45232A7BF4DF}" type="datetimeFigureOut">
              <a:rPr lang="en-US" altLang="en-US"/>
              <a:pPr>
                <a:defRPr/>
              </a:pPr>
              <a:t>9/28/2022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9178-EA90-3D45-A577-309C3B0B71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BC0F1-D0B5-BD4F-9541-FD2951099C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0BED6C6-9250-9841-9029-2153B1568A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EB22C1FD-5512-2548-9E05-C5D38EF79B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12DD8A3-76AE-144D-8186-B034E29F4A4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E800154-8D5F-FD4A-B160-DF043F0419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658A8A09-FFB0-4846-8302-172A645D0E9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id="{0FB43148-8F75-654E-8614-9AD3ED19E6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3" name="Rectangle 7">
            <a:extLst>
              <a:ext uri="{FF2B5EF4-FFF2-40B4-BE49-F238E27FC236}">
                <a16:creationId xmlns:a16="http://schemas.microsoft.com/office/drawing/2014/main" id="{3A301FD2-0028-BD46-878C-EE7AC00759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6F0E4AEF-94AF-604D-86EF-BEA9B6AC34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7FE61810-0518-2947-8526-DB92F3A8CF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6BED5B-A5EE-BB41-B9F7-47D2211BE77E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551E5CA-555C-C241-8BC6-9F76908A24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E093985-095A-F343-AA20-2D90A34E5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205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916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병찬</a:t>
            </a:r>
            <a:endParaRPr lang="en-US" altLang="ko-KR" dirty="0"/>
          </a:p>
          <a:p>
            <a:r>
              <a:rPr lang="en-US" altLang="ko-KR" dirty="0"/>
              <a:t>Support vectors </a:t>
            </a:r>
            <a:r>
              <a:rPr lang="ko-KR" altLang="en-US" dirty="0"/>
              <a:t>는 이 그림에서 첫번째 </a:t>
            </a:r>
            <a:r>
              <a:rPr lang="ko-KR" altLang="en-US" dirty="0" err="1"/>
              <a:t>바나나랑</a:t>
            </a:r>
            <a:r>
              <a:rPr lang="ko-KR" altLang="en-US" dirty="0"/>
              <a:t> </a:t>
            </a:r>
            <a:r>
              <a:rPr lang="ko-KR" altLang="en-US" dirty="0" err="1"/>
              <a:t>사과랑</a:t>
            </a:r>
            <a:r>
              <a:rPr lang="ko-KR" altLang="en-US" dirty="0"/>
              <a:t> 부딪히는 직각 선을 이야기 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593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HW4 </a:t>
            </a:r>
            <a:r>
              <a:rPr lang="ko-KR" altLang="en-US" dirty="0"/>
              <a:t>의 </a:t>
            </a:r>
            <a:r>
              <a:rPr lang="en-US" altLang="ko-KR" dirty="0"/>
              <a:t>extra </a:t>
            </a:r>
            <a:r>
              <a:rPr lang="ko-KR" altLang="en-US" dirty="0"/>
              <a:t>점수</a:t>
            </a:r>
            <a:endParaRPr lang="en-US" altLang="ko-KR" dirty="0"/>
          </a:p>
          <a:p>
            <a:r>
              <a:rPr lang="ko-KR" altLang="en-US" dirty="0"/>
              <a:t>어떻게 하면 </a:t>
            </a:r>
            <a:r>
              <a:rPr lang="en-US" altLang="ko-KR" dirty="0"/>
              <a:t>margin vector </a:t>
            </a:r>
            <a:r>
              <a:rPr lang="ko-KR" altLang="en-US" dirty="0"/>
              <a:t>를 최대화 </a:t>
            </a:r>
            <a:r>
              <a:rPr lang="ko-KR" altLang="en-US" dirty="0" err="1"/>
              <a:t>할수</a:t>
            </a:r>
            <a:r>
              <a:rPr lang="ko-KR" altLang="en-US" dirty="0"/>
              <a:t> 있는지 수식을 적어라</a:t>
            </a:r>
            <a:endParaRPr lang="en-US" altLang="ko-KR" dirty="0"/>
          </a:p>
          <a:p>
            <a:r>
              <a:rPr lang="ko-KR" altLang="en-US" dirty="0" err="1"/>
              <a:t>구글링</a:t>
            </a:r>
            <a:r>
              <a:rPr lang="ko-KR" altLang="en-US" dirty="0"/>
              <a:t> 해도 됨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845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병찬</a:t>
            </a:r>
            <a:endParaRPr lang="en-US" altLang="ko-KR" dirty="0"/>
          </a:p>
          <a:p>
            <a:r>
              <a:rPr lang="ko-KR" altLang="en-US" dirty="0"/>
              <a:t>여기서 사과가 저기에 떡하니 하나가 있다면</a:t>
            </a:r>
            <a:endParaRPr lang="en-US" altLang="ko-KR" dirty="0"/>
          </a:p>
          <a:p>
            <a:r>
              <a:rPr lang="ko-KR" altLang="en-US" dirty="0"/>
              <a:t>예외를 인정하고 </a:t>
            </a:r>
            <a:r>
              <a:rPr lang="en-US" altLang="ko-KR" dirty="0"/>
              <a:t>margin </a:t>
            </a:r>
            <a:r>
              <a:rPr lang="ko-KR" altLang="en-US" dirty="0"/>
              <a:t>이 </a:t>
            </a:r>
            <a:r>
              <a:rPr lang="ko-KR" altLang="en-US" dirty="0" err="1"/>
              <a:t>큰걸</a:t>
            </a:r>
            <a:r>
              <a:rPr lang="ko-KR" altLang="en-US" dirty="0"/>
              <a:t> 찾는게 </a:t>
            </a:r>
            <a:r>
              <a:rPr lang="ko-KR" altLang="en-US" dirty="0" err="1"/>
              <a:t>나은것인지</a:t>
            </a:r>
            <a:endParaRPr lang="en-US" altLang="ko-KR" dirty="0"/>
          </a:p>
          <a:p>
            <a:r>
              <a:rPr lang="ko-KR" altLang="en-US" dirty="0"/>
              <a:t>아니면 </a:t>
            </a:r>
            <a:r>
              <a:rPr lang="en-US" altLang="ko-KR" dirty="0"/>
              <a:t>margin </a:t>
            </a:r>
            <a:r>
              <a:rPr lang="ko-KR" altLang="en-US" dirty="0"/>
              <a:t>이 작아도 예외가 없는 걸 </a:t>
            </a:r>
            <a:r>
              <a:rPr lang="ko-KR" altLang="en-US" dirty="0" err="1"/>
              <a:t>인정하는게</a:t>
            </a:r>
            <a:r>
              <a:rPr lang="ko-KR" altLang="en-US" dirty="0"/>
              <a:t> </a:t>
            </a:r>
            <a:r>
              <a:rPr lang="ko-KR" altLang="en-US" dirty="0" err="1"/>
              <a:t>나은것인지</a:t>
            </a:r>
            <a:r>
              <a:rPr lang="ko-KR" altLang="en-US" dirty="0"/>
              <a:t> 생각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602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병찬</a:t>
            </a:r>
            <a:endParaRPr lang="en-US" altLang="ko-KR" dirty="0"/>
          </a:p>
          <a:p>
            <a:r>
              <a:rPr lang="ko-KR" altLang="en-US" dirty="0"/>
              <a:t>람다가 </a:t>
            </a:r>
            <a:r>
              <a:rPr lang="ko-KR" altLang="en-US" dirty="0" err="1"/>
              <a:t>크다는건</a:t>
            </a:r>
            <a:r>
              <a:rPr lang="ko-KR" altLang="en-US" dirty="0"/>
              <a:t> </a:t>
            </a:r>
            <a:r>
              <a:rPr lang="en-US" altLang="ko-KR" dirty="0"/>
              <a:t>accuracy </a:t>
            </a:r>
            <a:r>
              <a:rPr lang="ko-KR" altLang="en-US" dirty="0"/>
              <a:t>를 중요하게 </a:t>
            </a:r>
            <a:r>
              <a:rPr lang="ko-KR" altLang="en-US" dirty="0" err="1"/>
              <a:t>본다는것이고</a:t>
            </a:r>
            <a:endParaRPr lang="en-US" altLang="ko-KR" dirty="0"/>
          </a:p>
          <a:p>
            <a:r>
              <a:rPr lang="ko-KR" altLang="en-US" dirty="0"/>
              <a:t>람다가 </a:t>
            </a:r>
            <a:r>
              <a:rPr lang="ko-KR" altLang="en-US" dirty="0" err="1"/>
              <a:t>작다는건</a:t>
            </a:r>
            <a:r>
              <a:rPr lang="ko-KR" altLang="en-US" dirty="0"/>
              <a:t> </a:t>
            </a:r>
            <a:r>
              <a:rPr lang="en-US" altLang="ko-KR" dirty="0"/>
              <a:t>accuracy </a:t>
            </a:r>
            <a:r>
              <a:rPr lang="ko-KR" altLang="en-US" dirty="0"/>
              <a:t>를 덜 중요하게</a:t>
            </a:r>
            <a:r>
              <a:rPr lang="en-US" altLang="ko-KR" dirty="0"/>
              <a:t> </a:t>
            </a:r>
            <a:r>
              <a:rPr lang="ko-KR" altLang="en-US" dirty="0"/>
              <a:t>본다는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92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병찬 이 그래프를 어떻게 </a:t>
            </a:r>
            <a:r>
              <a:rPr lang="ko-KR" altLang="en-US" dirty="0" err="1"/>
              <a:t>분류할수</a:t>
            </a:r>
            <a:r>
              <a:rPr lang="ko-KR" altLang="en-US" dirty="0"/>
              <a:t> 있을까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이게 일차원 그대로 두고 </a:t>
            </a:r>
            <a:r>
              <a:rPr lang="ko-KR" altLang="en-US" dirty="0" err="1"/>
              <a:t>할려면</a:t>
            </a:r>
            <a:r>
              <a:rPr lang="ko-KR" altLang="en-US" dirty="0"/>
              <a:t> 예를 들어 </a:t>
            </a:r>
            <a:r>
              <a:rPr lang="en-US" altLang="ko-KR" dirty="0"/>
              <a:t>0.4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기준점으로 삼고 </a:t>
            </a:r>
            <a:endParaRPr lang="en-US" altLang="ko-KR" dirty="0"/>
          </a:p>
          <a:p>
            <a:r>
              <a:rPr lang="ko-KR" altLang="en-US" dirty="0"/>
              <a:t>거리차이로 분류를 </a:t>
            </a:r>
            <a:r>
              <a:rPr lang="ko-KR" altLang="en-US" dirty="0" err="1"/>
              <a:t>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차원을 </a:t>
            </a:r>
            <a:r>
              <a:rPr lang="en-US" altLang="ko-KR" dirty="0"/>
              <a:t>2</a:t>
            </a:r>
            <a:r>
              <a:rPr lang="ko-KR" altLang="en-US" dirty="0"/>
              <a:t>차원으로 늘린다면 </a:t>
            </a:r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/>
              <a:t>y = x^2 </a:t>
            </a:r>
            <a:r>
              <a:rPr lang="ko-KR" altLang="en-US" dirty="0"/>
              <a:t>그래프를 그려서 저 값들을 맞춘다면</a:t>
            </a:r>
            <a:endParaRPr lang="en-US" altLang="ko-KR" dirty="0"/>
          </a:p>
          <a:p>
            <a:r>
              <a:rPr lang="ko-KR" altLang="en-US" dirty="0"/>
              <a:t>보라색 점들과 노란색 점들을 </a:t>
            </a:r>
            <a:r>
              <a:rPr lang="ko-KR" altLang="en-US" dirty="0" err="1"/>
              <a:t>분류할수</a:t>
            </a:r>
            <a:r>
              <a:rPr lang="ko-KR" altLang="en-US" dirty="0"/>
              <a:t> 있는 실선을 </a:t>
            </a:r>
            <a:r>
              <a:rPr lang="ko-KR" altLang="en-US" dirty="0" err="1"/>
              <a:t>구할수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차수를 늘리게 되면 </a:t>
            </a:r>
            <a:r>
              <a:rPr lang="en-US" altLang="ko-KR" dirty="0"/>
              <a:t>overfitting </a:t>
            </a:r>
            <a:r>
              <a:rPr lang="ko-KR" altLang="en-US" dirty="0"/>
              <a:t>문제가 </a:t>
            </a:r>
            <a:r>
              <a:rPr lang="ko-KR" altLang="en-US" dirty="0" err="1"/>
              <a:t>생길수</a:t>
            </a:r>
            <a:r>
              <a:rPr lang="ko-KR" altLang="en-US" dirty="0"/>
              <a:t> 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42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05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6553-DA58-3E4D-8679-EBC271FDF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73819-C3E8-864B-B3DF-B903D52E9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FB508-0854-D040-9408-F52453AA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C2EC-B986-E245-81F0-5F6BDC0E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C1126-6475-5946-A7ED-8B6F7B7B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4A2C6-6363-9941-B187-056A2EAE433A}" type="slidenum">
              <a:rPr lang="en-GB" altLang="en-US" smtClean="0"/>
              <a:pPr/>
              <a:t>‹#›</a:t>
            </a:fld>
            <a:endParaRPr lang="en-GB" altLang="en-US"/>
          </a:p>
        </p:txBody>
      </p:sp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923946F1-4CE8-B344-A997-4A6B81043CDA}"/>
              </a:ext>
            </a:extLst>
          </p:cNvPr>
          <p:cNvGraphicFramePr>
            <a:graphicFrameLocks/>
          </p:cNvGraphicFramePr>
          <p:nvPr userDrawn="1"/>
        </p:nvGraphicFramePr>
        <p:xfrm>
          <a:off x="3886200" y="6629400"/>
          <a:ext cx="1371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76450" imgH="565150" progId="">
                  <p:embed/>
                </p:oleObj>
              </mc:Choice>
              <mc:Fallback>
                <p:oleObj r:id="rId2" imgW="2076450" imgH="565150" progId="">
                  <p:embed/>
                  <p:pic>
                    <p:nvPicPr>
                      <p:cNvPr id="4" name="Object 10">
                        <a:extLst>
                          <a:ext uri="{FF2B5EF4-FFF2-40B4-BE49-F238E27FC236}">
                            <a16:creationId xmlns:a16="http://schemas.microsoft.com/office/drawing/2014/main" id="{25D6387D-4BAC-2F4C-B059-1DC1EA870ED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629400"/>
                        <a:ext cx="1371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22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95AE-BC61-C648-B580-5FEDABF8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8CBFE-C5F3-0640-80BA-C5720AC2F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4015-0A6C-8349-A6B0-C1B8D064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9FA04-B52F-FE49-994D-C8E6FC98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9D8E-9F30-BC46-A0B5-4917D2CC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D00E-798F-6B4F-8C7C-D5DEE8F2F0AD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346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EB7B7-3499-B045-A8C6-D00BB0B8A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9EBE5-44B6-2A4D-81A7-F4E13E1C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5E7FB-F2E2-D844-B6E5-B8DF28B9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D41E-88FE-0446-8896-58A10DE4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DE280-7BB3-C349-8110-05E33A8D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662-97BA-224B-8B3D-AEF1F1CF299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120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264F-FF00-9A47-BCC6-15A40DC8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E13C-90AD-2142-943C-876434A9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1B202-DB94-FA49-8E16-70E91E73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B3D38-8DE5-3640-A359-73424740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1621B-0CDF-154F-AE6E-CA0BD2BF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28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597C-E1CB-9F45-8881-66D70BBA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0671D-2C45-024C-A13A-5DD242663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B398E-19F1-794D-A2D7-AA3E7B0C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B4861-DA1C-9543-BAF6-7FE0D9BE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168C7-2AE0-E34B-BBB3-3A5F71BF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C82C-2AA7-3248-A71D-C475916ECB8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588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8713-8855-9547-8FCA-FFA72B66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0E51-FF22-2242-86C3-F11E65E58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D18D4-07FC-3E4C-97ED-4356BDA6A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282E-5379-854E-8682-91FC61DB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12A0D-A68A-F646-8B25-76E6AC67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E809F-47DD-D34E-9D11-95DA8164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58D2-0F79-FE49-B8FD-806B58208138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27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2273-A428-EB4C-9355-7C257D59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A8505-A892-4D4A-8A34-D705D5B3F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37526-B7E5-CD4F-8037-108C77A29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AE3B9-656A-1946-9917-CC84C0C1F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9D278-A8BA-0B4A-990C-46A407646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469F0-15B2-874C-B41A-3E50D19D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C707E-655E-4E44-89EC-BA11E3D1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E4163-8FB0-9C45-8243-DBFF2213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448A-E3CD-0E4D-A714-5CDF2BD4A49A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961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B8F8-C259-9B49-8373-004006D4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8C0B3-DBCF-DD48-8C3A-F29E4F24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FC141-6EC7-EF40-808D-AE300788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403E5-BB69-894F-B3A9-E2F8F2FA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1589-2B22-C149-AD37-5189C28F0CA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902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FCCE7-BF36-9D47-841B-348851D5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4A7DD-4FA6-3F42-B65A-9ED23A2D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8380F-3606-684E-81A0-C8248938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4875-5F76-2549-91F5-0E32FA7C7D6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903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8EC8-B53B-764C-8532-6DBE8119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4F06D-7B91-184F-809D-B1ADC8BCA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B4778-58D2-914E-B849-B90535A4A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7EB73-4A8A-6147-9566-63B2F019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D4ACB-5444-254B-BEE5-1505FE30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21D32-12A0-9E4C-B769-C32F5880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FE94-234E-4A48-B9AC-236E7E314CF7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538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539A-515C-5449-A9E0-764253CE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79C3B-651C-6747-A49D-3D6470A9D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9C95D-C0B5-004D-A0F0-C87771644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917D9-D38D-D941-B9F3-5312EC1D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809D7-FDD2-7B48-86CA-DD09DE1C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7BD3E-46A4-9242-992A-D5C32449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1571-195A-1646-AC27-5FC4F1B3D9F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7259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1BE3E-413A-C849-96DD-3E57B57D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AE51F-8E33-F944-9C0B-F95562C0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16647-AD6F-F24E-89FF-61222AA2E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39825-F8C1-204E-9E18-CFC2E9A28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475FA-71F7-3949-9D88-8BB76C45D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A0016-D80C-A845-A9FA-36132F9B756A}" type="slidenum">
              <a:rPr lang="en-GB" altLang="en-US" smtClean="0"/>
              <a:pPr/>
              <a:t>‹#›</a:t>
            </a:fld>
            <a:endParaRPr lang="en-GB" altLang="en-US"/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E3C7A653-3E70-D146-85DE-1B03296D1039}"/>
              </a:ext>
            </a:extLst>
          </p:cNvPr>
          <p:cNvGraphicFramePr>
            <a:graphicFrameLocks/>
          </p:cNvGraphicFramePr>
          <p:nvPr userDrawn="1"/>
        </p:nvGraphicFramePr>
        <p:xfrm>
          <a:off x="3886200" y="6588125"/>
          <a:ext cx="1371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076450" imgH="565150" progId="">
                  <p:embed/>
                </p:oleObj>
              </mc:Choice>
              <mc:Fallback>
                <p:oleObj r:id="rId13" imgW="2076450" imgH="565150" progId="">
                  <p:embed/>
                  <p:pic>
                    <p:nvPicPr>
                      <p:cNvPr id="1031" name="Object 9">
                        <a:extLst>
                          <a:ext uri="{FF2B5EF4-FFF2-40B4-BE49-F238E27FC236}">
                            <a16:creationId xmlns:a16="http://schemas.microsoft.com/office/drawing/2014/main" id="{F474BA2C-5080-1146-BE3C-97EA5E321CC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588125"/>
                        <a:ext cx="13716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10">
            <a:extLst>
              <a:ext uri="{FF2B5EF4-FFF2-40B4-BE49-F238E27FC236}">
                <a16:creationId xmlns:a16="http://schemas.microsoft.com/office/drawing/2014/main" id="{5835B15C-EEDF-4E4B-95FA-2E428110E9E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19088" y="914400"/>
            <a:ext cx="8497887" cy="0"/>
          </a:xfrm>
          <a:prstGeom prst="line">
            <a:avLst/>
          </a:prstGeom>
          <a:noFill/>
          <a:ln w="57150" cmpd="thickThin">
            <a:solidFill>
              <a:srgbClr val="FBC65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9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>
            <a:extLst>
              <a:ext uri="{FF2B5EF4-FFF2-40B4-BE49-F238E27FC236}">
                <a16:creationId xmlns:a16="http://schemas.microsoft.com/office/drawing/2014/main" id="{B46F057A-E786-7349-964D-12165CA79F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838200"/>
            <a:ext cx="8534400" cy="22098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en-US" sz="3200" b="1" dirty="0"/>
              <a:t>CSE514 – Datamining</a:t>
            </a:r>
            <a:br>
              <a:rPr lang="en-US" altLang="en-US" sz="3200" b="1" dirty="0"/>
            </a:br>
            <a:r>
              <a:rPr lang="en-US" altLang="en-US" sz="3200" b="1" dirty="0"/>
              <a:t> Fall 2022</a:t>
            </a:r>
            <a:br>
              <a:rPr lang="en-US" altLang="en-US" sz="3200" b="1" dirty="0"/>
            </a:br>
            <a:br>
              <a:rPr lang="en-US" altLang="en-US" sz="3200" b="1" dirty="0"/>
            </a:br>
            <a:r>
              <a:rPr lang="en-US" altLang="en-US" sz="2800" b="1" dirty="0"/>
              <a:t>Support Vector Machines</a:t>
            </a:r>
            <a:endParaRPr lang="en-GB" altLang="en-US" sz="3600" dirty="0"/>
          </a:p>
        </p:txBody>
      </p:sp>
      <p:sp>
        <p:nvSpPr>
          <p:cNvPr id="5122" name="Text Box 6">
            <a:extLst>
              <a:ext uri="{FF2B5EF4-FFF2-40B4-BE49-F238E27FC236}">
                <a16:creationId xmlns:a16="http://schemas.microsoft.com/office/drawing/2014/main" id="{A2B05639-BBAF-2B4F-9D23-D89021DBB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52813"/>
            <a:ext cx="67849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Cynthia Ma</a:t>
            </a:r>
          </a:p>
          <a:p>
            <a:pPr algn="ctr" eaLnBrk="1" hangingPunct="1"/>
            <a:endParaRPr lang="en-GB" altLang="en-US" sz="20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Department of Computer Science</a:t>
            </a:r>
          </a:p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Washington University in St. Louis</a:t>
            </a:r>
          </a:p>
          <a:p>
            <a:pPr algn="ctr" eaLnBrk="1" hangingPunct="1"/>
            <a:endParaRPr lang="en-GB" altLang="en-US" sz="20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>
              <a:spcBef>
                <a:spcPct val="30000"/>
              </a:spcBef>
            </a:pPr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czma@wustl.edu</a:t>
            </a:r>
          </a:p>
          <a:p>
            <a:pPr algn="ctr" eaLnBrk="1" hangingPunct="1"/>
            <a:endParaRPr lang="en-GB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endParaRPr lang="en-GB" altLang="en-US" i="1">
              <a:solidFill>
                <a:srgbClr val="FD3323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E265-A025-9ACC-7C61-E6600942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Margin Classifier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A0462-81FD-908A-3FAB-F653B449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9C991-737D-971C-2F8D-16602452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1589-2B22-C149-AD37-5189C28F0CA3}" type="slidenum">
              <a:rPr lang="en-GB" altLang="en-US" smtClean="0"/>
              <a:pPr/>
              <a:t>10</a:t>
            </a:fld>
            <a:endParaRPr lang="en-GB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1130CF-5866-F3FB-9EE8-79319286B3DE}"/>
              </a:ext>
            </a:extLst>
          </p:cNvPr>
          <p:cNvCxnSpPr/>
          <p:nvPr/>
        </p:nvCxnSpPr>
        <p:spPr>
          <a:xfrm>
            <a:off x="1600200" y="1981200"/>
            <a:ext cx="0" cy="35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AEC073-0884-0702-580F-ADE6D2855625}"/>
              </a:ext>
            </a:extLst>
          </p:cNvPr>
          <p:cNvCxnSpPr>
            <a:cxnSpLocks/>
          </p:cNvCxnSpPr>
          <p:nvPr/>
        </p:nvCxnSpPr>
        <p:spPr>
          <a:xfrm flipH="1">
            <a:off x="1428750" y="5257800"/>
            <a:ext cx="6572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Apple with solid fill">
            <a:extLst>
              <a:ext uri="{FF2B5EF4-FFF2-40B4-BE49-F238E27FC236}">
                <a16:creationId xmlns:a16="http://schemas.microsoft.com/office/drawing/2014/main" id="{015A3E2C-D8B0-FCB3-2D37-953EBB350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7400" y="3798904"/>
            <a:ext cx="628635" cy="628635"/>
          </a:xfrm>
          <a:prstGeom prst="rect">
            <a:avLst/>
          </a:prstGeom>
        </p:spPr>
      </p:pic>
      <p:pic>
        <p:nvPicPr>
          <p:cNvPr id="15" name="Graphic 14" descr="Banana with solid fill">
            <a:extLst>
              <a:ext uri="{FF2B5EF4-FFF2-40B4-BE49-F238E27FC236}">
                <a16:creationId xmlns:a16="http://schemas.microsoft.com/office/drawing/2014/main" id="{532507D4-44C5-D86A-D6A8-023907759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4223" y="3636986"/>
            <a:ext cx="609592" cy="609592"/>
          </a:xfrm>
          <a:prstGeom prst="rect">
            <a:avLst/>
          </a:prstGeom>
        </p:spPr>
      </p:pic>
      <p:pic>
        <p:nvPicPr>
          <p:cNvPr id="16" name="Graphic 15" descr="Apple with solid fill">
            <a:extLst>
              <a:ext uri="{FF2B5EF4-FFF2-40B4-BE49-F238E27FC236}">
                <a16:creationId xmlns:a16="http://schemas.microsoft.com/office/drawing/2014/main" id="{83FFFB13-B225-5641-3CF3-C218D5022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7807" y="4278464"/>
            <a:ext cx="628635" cy="628635"/>
          </a:xfrm>
          <a:prstGeom prst="rect">
            <a:avLst/>
          </a:prstGeom>
        </p:spPr>
      </p:pic>
      <p:pic>
        <p:nvPicPr>
          <p:cNvPr id="17" name="Graphic 16" descr="Apple with solid fill">
            <a:extLst>
              <a:ext uri="{FF2B5EF4-FFF2-40B4-BE49-F238E27FC236}">
                <a16:creationId xmlns:a16="http://schemas.microsoft.com/office/drawing/2014/main" id="{3DBA5044-7F9F-A558-4DB3-49B98D048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0719" y="3649262"/>
            <a:ext cx="628635" cy="628635"/>
          </a:xfrm>
          <a:prstGeom prst="rect">
            <a:avLst/>
          </a:prstGeom>
        </p:spPr>
      </p:pic>
      <p:pic>
        <p:nvPicPr>
          <p:cNvPr id="18" name="Graphic 17" descr="Apple with solid fill">
            <a:extLst>
              <a:ext uri="{FF2B5EF4-FFF2-40B4-BE49-F238E27FC236}">
                <a16:creationId xmlns:a16="http://schemas.microsoft.com/office/drawing/2014/main" id="{3FBF0D23-C776-A093-FD68-E66AA7924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994" y="4578758"/>
            <a:ext cx="628635" cy="628635"/>
          </a:xfrm>
          <a:prstGeom prst="rect">
            <a:avLst/>
          </a:prstGeom>
        </p:spPr>
      </p:pic>
      <p:pic>
        <p:nvPicPr>
          <p:cNvPr id="19" name="Graphic 18" descr="Apple with solid fill">
            <a:extLst>
              <a:ext uri="{FF2B5EF4-FFF2-40B4-BE49-F238E27FC236}">
                <a16:creationId xmlns:a16="http://schemas.microsoft.com/office/drawing/2014/main" id="{744A8B35-35EA-0A9C-F246-031AE81A3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9886" y="4528352"/>
            <a:ext cx="628635" cy="628635"/>
          </a:xfrm>
          <a:prstGeom prst="rect">
            <a:avLst/>
          </a:prstGeom>
        </p:spPr>
      </p:pic>
      <p:pic>
        <p:nvPicPr>
          <p:cNvPr id="20" name="Graphic 19" descr="Banana with solid fill">
            <a:extLst>
              <a:ext uri="{FF2B5EF4-FFF2-40B4-BE49-F238E27FC236}">
                <a16:creationId xmlns:a16="http://schemas.microsoft.com/office/drawing/2014/main" id="{B2087012-8BCC-C962-1E4E-96F87122E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6358" y="1843101"/>
            <a:ext cx="609592" cy="609592"/>
          </a:xfrm>
          <a:prstGeom prst="rect">
            <a:avLst/>
          </a:prstGeom>
        </p:spPr>
      </p:pic>
      <p:pic>
        <p:nvPicPr>
          <p:cNvPr id="21" name="Graphic 20" descr="Banana with solid fill">
            <a:extLst>
              <a:ext uri="{FF2B5EF4-FFF2-40B4-BE49-F238E27FC236}">
                <a16:creationId xmlns:a16="http://schemas.microsoft.com/office/drawing/2014/main" id="{4300D2FC-7501-C808-730C-D176BFE65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6408" y="2150280"/>
            <a:ext cx="609592" cy="609592"/>
          </a:xfrm>
          <a:prstGeom prst="rect">
            <a:avLst/>
          </a:prstGeom>
        </p:spPr>
      </p:pic>
      <p:pic>
        <p:nvPicPr>
          <p:cNvPr id="22" name="Graphic 21" descr="Banana with solid fill">
            <a:extLst>
              <a:ext uri="{FF2B5EF4-FFF2-40B4-BE49-F238E27FC236}">
                <a16:creationId xmlns:a16="http://schemas.microsoft.com/office/drawing/2014/main" id="{16A6F6CB-B822-69B1-BA1B-7DE36C322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6171" y="2492386"/>
            <a:ext cx="609592" cy="609592"/>
          </a:xfrm>
          <a:prstGeom prst="rect">
            <a:avLst/>
          </a:prstGeom>
        </p:spPr>
      </p:pic>
      <p:pic>
        <p:nvPicPr>
          <p:cNvPr id="23" name="Graphic 22" descr="Banana with solid fill">
            <a:extLst>
              <a:ext uri="{FF2B5EF4-FFF2-40B4-BE49-F238E27FC236}">
                <a16:creationId xmlns:a16="http://schemas.microsoft.com/office/drawing/2014/main" id="{E605E416-F0AE-81F4-CABA-DA23A50CD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1800" y="3062297"/>
            <a:ext cx="609592" cy="609592"/>
          </a:xfrm>
          <a:prstGeom prst="rect">
            <a:avLst/>
          </a:prstGeom>
        </p:spPr>
      </p:pic>
      <p:pic>
        <p:nvPicPr>
          <p:cNvPr id="24" name="Graphic 23" descr="Banana with solid fill">
            <a:extLst>
              <a:ext uri="{FF2B5EF4-FFF2-40B4-BE49-F238E27FC236}">
                <a16:creationId xmlns:a16="http://schemas.microsoft.com/office/drawing/2014/main" id="{1EB138ED-2AD9-5C5D-88DA-26A92AFE6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1342" y="3186120"/>
            <a:ext cx="609592" cy="609592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BB16B9F-42B1-9D2A-4A5E-215B116AF845}"/>
              </a:ext>
            </a:extLst>
          </p:cNvPr>
          <p:cNvCxnSpPr>
            <a:cxnSpLocks/>
          </p:cNvCxnSpPr>
          <p:nvPr/>
        </p:nvCxnSpPr>
        <p:spPr>
          <a:xfrm>
            <a:off x="3860272" y="1906168"/>
            <a:ext cx="1957364" cy="3719511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BE616B-4CF9-05B6-6CD4-9633CA0A84A7}"/>
              </a:ext>
            </a:extLst>
          </p:cNvPr>
          <p:cNvCxnSpPr>
            <a:cxnSpLocks/>
          </p:cNvCxnSpPr>
          <p:nvPr/>
        </p:nvCxnSpPr>
        <p:spPr>
          <a:xfrm>
            <a:off x="4772825" y="1659333"/>
            <a:ext cx="1957364" cy="37195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CF4F4D-41D4-8066-C4AC-5FBC05959D81}"/>
              </a:ext>
            </a:extLst>
          </p:cNvPr>
          <p:cNvCxnSpPr>
            <a:cxnSpLocks/>
          </p:cNvCxnSpPr>
          <p:nvPr/>
        </p:nvCxnSpPr>
        <p:spPr>
          <a:xfrm>
            <a:off x="2916787" y="2172515"/>
            <a:ext cx="1957364" cy="37195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Apple with solid fill">
            <a:extLst>
              <a:ext uri="{FF2B5EF4-FFF2-40B4-BE49-F238E27FC236}">
                <a16:creationId xmlns:a16="http://schemas.microsoft.com/office/drawing/2014/main" id="{6E965067-B975-A853-AD3C-ADC39EF4A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8499" y="1931233"/>
            <a:ext cx="628635" cy="62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E265-A025-9ACC-7C61-E6600942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optimizing?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A0462-81FD-908A-3FAB-F653B449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9C991-737D-971C-2F8D-16602452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1589-2B22-C149-AD37-5189C28F0CA3}" type="slidenum">
              <a:rPr lang="en-GB" altLang="en-US" smtClean="0"/>
              <a:pPr/>
              <a:t>11</a:t>
            </a:fld>
            <a:endParaRPr lang="en-GB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1130CF-5866-F3FB-9EE8-79319286B3DE}"/>
              </a:ext>
            </a:extLst>
          </p:cNvPr>
          <p:cNvCxnSpPr/>
          <p:nvPr/>
        </p:nvCxnSpPr>
        <p:spPr>
          <a:xfrm>
            <a:off x="1600200" y="1981200"/>
            <a:ext cx="0" cy="35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AEC073-0884-0702-580F-ADE6D2855625}"/>
              </a:ext>
            </a:extLst>
          </p:cNvPr>
          <p:cNvCxnSpPr>
            <a:cxnSpLocks/>
          </p:cNvCxnSpPr>
          <p:nvPr/>
        </p:nvCxnSpPr>
        <p:spPr>
          <a:xfrm flipH="1">
            <a:off x="1428750" y="5257800"/>
            <a:ext cx="6572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Apple with solid fill">
            <a:extLst>
              <a:ext uri="{FF2B5EF4-FFF2-40B4-BE49-F238E27FC236}">
                <a16:creationId xmlns:a16="http://schemas.microsoft.com/office/drawing/2014/main" id="{015A3E2C-D8B0-FCB3-2D37-953EBB350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7400" y="3798904"/>
            <a:ext cx="628635" cy="628635"/>
          </a:xfrm>
          <a:prstGeom prst="rect">
            <a:avLst/>
          </a:prstGeom>
        </p:spPr>
      </p:pic>
      <p:pic>
        <p:nvPicPr>
          <p:cNvPr id="15" name="Graphic 14" descr="Banana with solid fill">
            <a:extLst>
              <a:ext uri="{FF2B5EF4-FFF2-40B4-BE49-F238E27FC236}">
                <a16:creationId xmlns:a16="http://schemas.microsoft.com/office/drawing/2014/main" id="{532507D4-44C5-D86A-D6A8-0239077592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4223" y="3636986"/>
            <a:ext cx="609592" cy="609592"/>
          </a:xfrm>
          <a:prstGeom prst="rect">
            <a:avLst/>
          </a:prstGeom>
        </p:spPr>
      </p:pic>
      <p:pic>
        <p:nvPicPr>
          <p:cNvPr id="16" name="Graphic 15" descr="Apple with solid fill">
            <a:extLst>
              <a:ext uri="{FF2B5EF4-FFF2-40B4-BE49-F238E27FC236}">
                <a16:creationId xmlns:a16="http://schemas.microsoft.com/office/drawing/2014/main" id="{83FFFB13-B225-5641-3CF3-C218D5022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7807" y="4278464"/>
            <a:ext cx="628635" cy="628635"/>
          </a:xfrm>
          <a:prstGeom prst="rect">
            <a:avLst/>
          </a:prstGeom>
        </p:spPr>
      </p:pic>
      <p:pic>
        <p:nvPicPr>
          <p:cNvPr id="17" name="Graphic 16" descr="Apple with solid fill">
            <a:extLst>
              <a:ext uri="{FF2B5EF4-FFF2-40B4-BE49-F238E27FC236}">
                <a16:creationId xmlns:a16="http://schemas.microsoft.com/office/drawing/2014/main" id="{3DBA5044-7F9F-A558-4DB3-49B98D048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0719" y="3649262"/>
            <a:ext cx="628635" cy="628635"/>
          </a:xfrm>
          <a:prstGeom prst="rect">
            <a:avLst/>
          </a:prstGeom>
        </p:spPr>
      </p:pic>
      <p:pic>
        <p:nvPicPr>
          <p:cNvPr id="18" name="Graphic 17" descr="Apple with solid fill">
            <a:extLst>
              <a:ext uri="{FF2B5EF4-FFF2-40B4-BE49-F238E27FC236}">
                <a16:creationId xmlns:a16="http://schemas.microsoft.com/office/drawing/2014/main" id="{3FBF0D23-C776-A093-FD68-E66AA7924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9994" y="4578758"/>
            <a:ext cx="628635" cy="628635"/>
          </a:xfrm>
          <a:prstGeom prst="rect">
            <a:avLst/>
          </a:prstGeom>
        </p:spPr>
      </p:pic>
      <p:pic>
        <p:nvPicPr>
          <p:cNvPr id="19" name="Graphic 18" descr="Apple with solid fill">
            <a:extLst>
              <a:ext uri="{FF2B5EF4-FFF2-40B4-BE49-F238E27FC236}">
                <a16:creationId xmlns:a16="http://schemas.microsoft.com/office/drawing/2014/main" id="{744A8B35-35EA-0A9C-F246-031AE81A3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9886" y="4528352"/>
            <a:ext cx="628635" cy="628635"/>
          </a:xfrm>
          <a:prstGeom prst="rect">
            <a:avLst/>
          </a:prstGeom>
        </p:spPr>
      </p:pic>
      <p:pic>
        <p:nvPicPr>
          <p:cNvPr id="20" name="Graphic 19" descr="Banana with solid fill">
            <a:extLst>
              <a:ext uri="{FF2B5EF4-FFF2-40B4-BE49-F238E27FC236}">
                <a16:creationId xmlns:a16="http://schemas.microsoft.com/office/drawing/2014/main" id="{B2087012-8BCC-C962-1E4E-96F87122E6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6358" y="1843101"/>
            <a:ext cx="609592" cy="609592"/>
          </a:xfrm>
          <a:prstGeom prst="rect">
            <a:avLst/>
          </a:prstGeom>
        </p:spPr>
      </p:pic>
      <p:pic>
        <p:nvPicPr>
          <p:cNvPr id="21" name="Graphic 20" descr="Banana with solid fill">
            <a:extLst>
              <a:ext uri="{FF2B5EF4-FFF2-40B4-BE49-F238E27FC236}">
                <a16:creationId xmlns:a16="http://schemas.microsoft.com/office/drawing/2014/main" id="{4300D2FC-7501-C808-730C-D176BFE658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86408" y="2150280"/>
            <a:ext cx="609592" cy="609592"/>
          </a:xfrm>
          <a:prstGeom prst="rect">
            <a:avLst/>
          </a:prstGeom>
        </p:spPr>
      </p:pic>
      <p:pic>
        <p:nvPicPr>
          <p:cNvPr id="22" name="Graphic 21" descr="Banana with solid fill">
            <a:extLst>
              <a:ext uri="{FF2B5EF4-FFF2-40B4-BE49-F238E27FC236}">
                <a16:creationId xmlns:a16="http://schemas.microsoft.com/office/drawing/2014/main" id="{16A6F6CB-B822-69B1-BA1B-7DE36C3221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6171" y="2492386"/>
            <a:ext cx="609592" cy="609592"/>
          </a:xfrm>
          <a:prstGeom prst="rect">
            <a:avLst/>
          </a:prstGeom>
        </p:spPr>
      </p:pic>
      <p:pic>
        <p:nvPicPr>
          <p:cNvPr id="23" name="Graphic 22" descr="Banana with solid fill">
            <a:extLst>
              <a:ext uri="{FF2B5EF4-FFF2-40B4-BE49-F238E27FC236}">
                <a16:creationId xmlns:a16="http://schemas.microsoft.com/office/drawing/2014/main" id="{E605E416-F0AE-81F4-CABA-DA23A50CD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81800" y="3062297"/>
            <a:ext cx="609592" cy="609592"/>
          </a:xfrm>
          <a:prstGeom prst="rect">
            <a:avLst/>
          </a:prstGeom>
        </p:spPr>
      </p:pic>
      <p:pic>
        <p:nvPicPr>
          <p:cNvPr id="24" name="Graphic 23" descr="Banana with solid fill">
            <a:extLst>
              <a:ext uri="{FF2B5EF4-FFF2-40B4-BE49-F238E27FC236}">
                <a16:creationId xmlns:a16="http://schemas.microsoft.com/office/drawing/2014/main" id="{1EB138ED-2AD9-5C5D-88DA-26A92AFE6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21342" y="3186120"/>
            <a:ext cx="609592" cy="609592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BB16B9F-42B1-9D2A-4A5E-215B116AF845}"/>
              </a:ext>
            </a:extLst>
          </p:cNvPr>
          <p:cNvCxnSpPr>
            <a:cxnSpLocks/>
          </p:cNvCxnSpPr>
          <p:nvPr/>
        </p:nvCxnSpPr>
        <p:spPr>
          <a:xfrm>
            <a:off x="3860272" y="1906168"/>
            <a:ext cx="1957364" cy="3719511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BE616B-4CF9-05B6-6CD4-9633CA0A84A7}"/>
              </a:ext>
            </a:extLst>
          </p:cNvPr>
          <p:cNvCxnSpPr>
            <a:cxnSpLocks/>
          </p:cNvCxnSpPr>
          <p:nvPr/>
        </p:nvCxnSpPr>
        <p:spPr>
          <a:xfrm>
            <a:off x="4772825" y="1659333"/>
            <a:ext cx="1957364" cy="37195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CF4F4D-41D4-8066-C4AC-5FBC05959D81}"/>
              </a:ext>
            </a:extLst>
          </p:cNvPr>
          <p:cNvCxnSpPr>
            <a:cxnSpLocks/>
          </p:cNvCxnSpPr>
          <p:nvPr/>
        </p:nvCxnSpPr>
        <p:spPr>
          <a:xfrm>
            <a:off x="2916787" y="2172515"/>
            <a:ext cx="1957364" cy="37195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Apple with solid fill">
            <a:extLst>
              <a:ext uri="{FF2B5EF4-FFF2-40B4-BE49-F238E27FC236}">
                <a16:creationId xmlns:a16="http://schemas.microsoft.com/office/drawing/2014/main" id="{6E965067-B975-A853-AD3C-ADC39EF4A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8499" y="1931233"/>
            <a:ext cx="628635" cy="62863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FCFAA6-472F-7936-297C-922BC9ACA2EE}"/>
              </a:ext>
            </a:extLst>
          </p:cNvPr>
          <p:cNvCxnSpPr>
            <a:cxnSpLocks/>
          </p:cNvCxnSpPr>
          <p:nvPr/>
        </p:nvCxnSpPr>
        <p:spPr>
          <a:xfrm>
            <a:off x="5244960" y="1659333"/>
            <a:ext cx="506547" cy="4055667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02B2C7C-6F54-0685-6048-37055220FC3C}"/>
              </a:ext>
            </a:extLst>
          </p:cNvPr>
          <p:cNvCxnSpPr>
            <a:cxnSpLocks/>
          </p:cNvCxnSpPr>
          <p:nvPr/>
        </p:nvCxnSpPr>
        <p:spPr>
          <a:xfrm>
            <a:off x="5424999" y="1644055"/>
            <a:ext cx="506547" cy="405566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E45A78-358C-C5BD-5BCA-A5925D297817}"/>
              </a:ext>
            </a:extLst>
          </p:cNvPr>
          <p:cNvCxnSpPr>
            <a:cxnSpLocks/>
          </p:cNvCxnSpPr>
          <p:nvPr/>
        </p:nvCxnSpPr>
        <p:spPr>
          <a:xfrm>
            <a:off x="5078562" y="1674611"/>
            <a:ext cx="506547" cy="405566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4" descr="Apple with solid fill">
            <a:extLst>
              <a:ext uri="{FF2B5EF4-FFF2-40B4-BE49-F238E27FC236}">
                <a16:creationId xmlns:a16="http://schemas.microsoft.com/office/drawing/2014/main" id="{35724DE1-D39F-D9B1-53B0-906674AD5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1376" y="1981200"/>
            <a:ext cx="628635" cy="628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C94A03-7F86-3253-F59F-CFF1030E4EC7}"/>
              </a:ext>
            </a:extLst>
          </p:cNvPr>
          <p:cNvSpPr txBox="1"/>
          <p:nvPr/>
        </p:nvSpPr>
        <p:spPr>
          <a:xfrm>
            <a:off x="5745485" y="640081"/>
            <a:ext cx="3075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사과 내가 </a:t>
            </a:r>
            <a:r>
              <a:rPr lang="ko-KR" altLang="en-US" dirty="0" err="1"/>
              <a:t>넣은거임</a:t>
            </a:r>
            <a:r>
              <a:rPr lang="en-US" altLang="ko-KR" dirty="0"/>
              <a:t>. </a:t>
            </a:r>
            <a:r>
              <a:rPr lang="ko-KR" altLang="en-US" dirty="0"/>
              <a:t>교수 </a:t>
            </a:r>
            <a:r>
              <a:rPr lang="en-US" altLang="ko-KR" dirty="0"/>
              <a:t>ppt </a:t>
            </a:r>
            <a:r>
              <a:rPr lang="ko-KR" altLang="en-US" dirty="0"/>
              <a:t>에는 있었음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44C5945-80A1-46DD-5CA9-F067675A35BA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flipH="1">
            <a:off x="4925694" y="963247"/>
            <a:ext cx="819791" cy="101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22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6 L -0.15087 0.072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52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6 L -0.15087 0.0724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52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D7AE-0F06-224A-AE4C-0D1AB0BA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65126"/>
            <a:ext cx="7886700" cy="1325563"/>
          </a:xfrm>
        </p:spPr>
        <p:txBody>
          <a:bodyPr/>
          <a:lstStyle/>
          <a:p>
            <a:r>
              <a:rPr lang="en-US" dirty="0"/>
              <a:t>Mathematical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F7830-F0EF-BF4E-A043-D400CCDB38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SVM loss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𝑚𝑖𝑛𝑖𝑚𝑖𝑧𝑒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To optimize for accuracy, minimize hinge loss: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⁡(0, 1−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To balance between maximizing accuracy and maximizing margins, fit the hyperparameter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endParaRPr lang="en-US" sz="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F7830-F0EF-BF4E-A043-D400CCDB3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6" t="-1744" b="-11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8EB1E-134D-7B4C-918A-DF5F5A5A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Cynthia Ma</a:t>
            </a:r>
            <a:endParaRPr lang="en-GB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E134A-60F2-8442-BE99-0611CECC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466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ECE2-84B0-1F42-B6C2-42998AE5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D52D5D-4C13-8344-823A-432C9B6D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𝑚𝑖𝑛𝑖𝑚𝑖𝑧𝑒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𝑚𝑖𝑛𝑖𝑚𝑖𝑧𝑒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⁡(0, 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𝑚𝑖𝑛𝑖𝑚𝑖𝑧𝑒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 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D52D5D-4C13-8344-823A-432C9B6D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198" b="-48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131A-F6DB-7F4B-9190-FAAEDCE8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207F4-9EB7-494A-8AB9-3BB6BF66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3892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036B-1014-50E6-58AB-3E842784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Non-linearly separable classes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5B793-0DA6-942B-89C2-1F374FE2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72EF1-9A67-D870-B9BC-97AF05BF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14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3458CE-B977-3E22-AFB6-6B9096DD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14803"/>
            <a:ext cx="68580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9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004A-D6D6-D246-AC6D-3A752553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0D84-40DB-B34D-A1E8-876B4AFEE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Maximal Margin Classifier</a:t>
            </a:r>
          </a:p>
          <a:p>
            <a:endParaRPr lang="en-US" sz="2800" dirty="0"/>
          </a:p>
          <a:p>
            <a:r>
              <a:rPr lang="en-US" sz="2800" dirty="0"/>
              <a:t>Soft Margin Classifier</a:t>
            </a:r>
          </a:p>
          <a:p>
            <a:endParaRPr lang="en-US" sz="2800" dirty="0"/>
          </a:p>
          <a:p>
            <a:r>
              <a:rPr lang="en-US" sz="2800" dirty="0"/>
              <a:t>Mathematics/Optimization of Soft Margin Classifiers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8FC6-5FFF-1645-BB56-A0A5EAC6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B0ECC-920D-5640-8371-2670B74C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106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86AE-499F-4F19-0045-2866F8FC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4A90-C908-3CC3-B9D2-4E353B07C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HW4 will release at 4pm today</a:t>
            </a:r>
          </a:p>
          <a:p>
            <a:endParaRPr lang="en-US" sz="2800" dirty="0"/>
          </a:p>
          <a:p>
            <a:r>
              <a:rPr lang="en-US" sz="2800" dirty="0"/>
              <a:t>Programming Assignment 1 is due October 12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E0667-ABFE-73A2-8768-0829B12C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43DA2-5485-9A0D-9524-A01161E5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9362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6B54-4CE1-444E-BF76-4831DCEC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admin follow-up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B1A47-28FA-BC43-BE8C-D36ED965F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HW2 grades and solutions are posted</a:t>
            </a:r>
          </a:p>
          <a:p>
            <a:pPr lvl="1"/>
            <a:r>
              <a:rPr lang="en-US" sz="2500" dirty="0"/>
              <a:t>Regrade requests will open at 3pm</a:t>
            </a:r>
          </a:p>
          <a:p>
            <a:pPr lvl="1"/>
            <a:r>
              <a:rPr lang="en-US" sz="2500" dirty="0"/>
              <a:t>Regrade requests are due midnight next Tuesday</a:t>
            </a:r>
          </a:p>
          <a:p>
            <a:pPr lvl="1"/>
            <a:endParaRPr lang="en-US" sz="2500" dirty="0"/>
          </a:p>
          <a:p>
            <a:r>
              <a:rPr lang="en-US" sz="2800" dirty="0"/>
              <a:t>HW0 can be made up</a:t>
            </a:r>
          </a:p>
          <a:p>
            <a:pPr lvl="1"/>
            <a:r>
              <a:rPr lang="en-US" sz="2200" dirty="0"/>
              <a:t>Please post as a private Piazza post to 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D532C-4A6F-724B-8B04-A4D65260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D3563-1E5E-EC44-A1ED-88F12A7F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1311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6B54-4CE1-444E-BF76-4831DCEC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admin follow-up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B1A47-28FA-BC43-BE8C-D36ED965F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Schedule until Exam 1</a:t>
            </a:r>
          </a:p>
          <a:p>
            <a:pPr lvl="1"/>
            <a:r>
              <a:rPr lang="en-US" sz="2500" dirty="0"/>
              <a:t>Wed. Sept. 28 	SVMs (Today)</a:t>
            </a:r>
          </a:p>
          <a:p>
            <a:pPr lvl="1"/>
            <a:r>
              <a:rPr lang="en-US" sz="2500" dirty="0"/>
              <a:t>Mon. Oct. 3		Kernels</a:t>
            </a:r>
          </a:p>
          <a:p>
            <a:pPr lvl="1"/>
            <a:r>
              <a:rPr lang="en-US" sz="2500" dirty="0"/>
              <a:t>Wed. Oct. 5		Programming Assignment 1 review</a:t>
            </a:r>
          </a:p>
          <a:p>
            <a:pPr lvl="1"/>
            <a:r>
              <a:rPr lang="en-US" sz="2500" dirty="0"/>
              <a:t>Mon. Oct. 10	Fall break (no class)</a:t>
            </a:r>
          </a:p>
          <a:p>
            <a:pPr lvl="1"/>
            <a:r>
              <a:rPr lang="en-US" sz="2500" dirty="0"/>
              <a:t>Wed. Oct 12	Exam 1 review (PA1 due)</a:t>
            </a:r>
          </a:p>
          <a:p>
            <a:pPr lvl="1"/>
            <a:r>
              <a:rPr lang="en-US" sz="2500" dirty="0"/>
              <a:t>Mon. Oct 17	Group extra credit exercise</a:t>
            </a:r>
          </a:p>
          <a:p>
            <a:pPr lvl="1"/>
            <a:r>
              <a:rPr lang="en-US" sz="2500" dirty="0"/>
              <a:t>Wed. Oct 19	Exam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D532C-4A6F-724B-8B04-A4D65260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D3563-1E5E-EC44-A1ED-88F12A7F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2754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E265-A025-9ACC-7C61-E6600942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Example 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A0462-81FD-908A-3FAB-F653B449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9C991-737D-971C-2F8D-16602452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1589-2B22-C149-AD37-5189C28F0CA3}" type="slidenum">
              <a:rPr lang="en-GB" altLang="en-US" smtClean="0"/>
              <a:pPr/>
              <a:t>4</a:t>
            </a:fld>
            <a:endParaRPr lang="en-GB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1130CF-5866-F3FB-9EE8-79319286B3DE}"/>
              </a:ext>
            </a:extLst>
          </p:cNvPr>
          <p:cNvCxnSpPr/>
          <p:nvPr/>
        </p:nvCxnSpPr>
        <p:spPr>
          <a:xfrm>
            <a:off x="1600200" y="1981200"/>
            <a:ext cx="0" cy="35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AEC073-0884-0702-580F-ADE6D2855625}"/>
              </a:ext>
            </a:extLst>
          </p:cNvPr>
          <p:cNvCxnSpPr>
            <a:cxnSpLocks/>
          </p:cNvCxnSpPr>
          <p:nvPr/>
        </p:nvCxnSpPr>
        <p:spPr>
          <a:xfrm flipH="1">
            <a:off x="1428750" y="5257800"/>
            <a:ext cx="6572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Apple with solid fill">
            <a:extLst>
              <a:ext uri="{FF2B5EF4-FFF2-40B4-BE49-F238E27FC236}">
                <a16:creationId xmlns:a16="http://schemas.microsoft.com/office/drawing/2014/main" id="{015A3E2C-D8B0-FCB3-2D37-953EBB350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7400" y="3798904"/>
            <a:ext cx="628635" cy="628635"/>
          </a:xfrm>
          <a:prstGeom prst="rect">
            <a:avLst/>
          </a:prstGeom>
        </p:spPr>
      </p:pic>
      <p:pic>
        <p:nvPicPr>
          <p:cNvPr id="15" name="Graphic 14" descr="Banana with solid fill">
            <a:extLst>
              <a:ext uri="{FF2B5EF4-FFF2-40B4-BE49-F238E27FC236}">
                <a16:creationId xmlns:a16="http://schemas.microsoft.com/office/drawing/2014/main" id="{532507D4-44C5-D86A-D6A8-023907759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4223" y="3636986"/>
            <a:ext cx="609592" cy="609592"/>
          </a:xfrm>
          <a:prstGeom prst="rect">
            <a:avLst/>
          </a:prstGeom>
        </p:spPr>
      </p:pic>
      <p:pic>
        <p:nvPicPr>
          <p:cNvPr id="16" name="Graphic 15" descr="Apple with solid fill">
            <a:extLst>
              <a:ext uri="{FF2B5EF4-FFF2-40B4-BE49-F238E27FC236}">
                <a16:creationId xmlns:a16="http://schemas.microsoft.com/office/drawing/2014/main" id="{83FFFB13-B225-5641-3CF3-C218D5022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7807" y="4278464"/>
            <a:ext cx="628635" cy="628635"/>
          </a:xfrm>
          <a:prstGeom prst="rect">
            <a:avLst/>
          </a:prstGeom>
        </p:spPr>
      </p:pic>
      <p:pic>
        <p:nvPicPr>
          <p:cNvPr id="17" name="Graphic 16" descr="Apple with solid fill">
            <a:extLst>
              <a:ext uri="{FF2B5EF4-FFF2-40B4-BE49-F238E27FC236}">
                <a16:creationId xmlns:a16="http://schemas.microsoft.com/office/drawing/2014/main" id="{3DBA5044-7F9F-A558-4DB3-49B98D048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0719" y="3649262"/>
            <a:ext cx="628635" cy="628635"/>
          </a:xfrm>
          <a:prstGeom prst="rect">
            <a:avLst/>
          </a:prstGeom>
        </p:spPr>
      </p:pic>
      <p:pic>
        <p:nvPicPr>
          <p:cNvPr id="18" name="Graphic 17" descr="Apple with solid fill">
            <a:extLst>
              <a:ext uri="{FF2B5EF4-FFF2-40B4-BE49-F238E27FC236}">
                <a16:creationId xmlns:a16="http://schemas.microsoft.com/office/drawing/2014/main" id="{3FBF0D23-C776-A093-FD68-E66AA7924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994" y="4578758"/>
            <a:ext cx="628635" cy="628635"/>
          </a:xfrm>
          <a:prstGeom prst="rect">
            <a:avLst/>
          </a:prstGeom>
        </p:spPr>
      </p:pic>
      <p:pic>
        <p:nvPicPr>
          <p:cNvPr id="19" name="Graphic 18" descr="Apple with solid fill">
            <a:extLst>
              <a:ext uri="{FF2B5EF4-FFF2-40B4-BE49-F238E27FC236}">
                <a16:creationId xmlns:a16="http://schemas.microsoft.com/office/drawing/2014/main" id="{744A8B35-35EA-0A9C-F246-031AE81A3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9886" y="4528352"/>
            <a:ext cx="628635" cy="628635"/>
          </a:xfrm>
          <a:prstGeom prst="rect">
            <a:avLst/>
          </a:prstGeom>
        </p:spPr>
      </p:pic>
      <p:pic>
        <p:nvPicPr>
          <p:cNvPr id="20" name="Graphic 19" descr="Banana with solid fill">
            <a:extLst>
              <a:ext uri="{FF2B5EF4-FFF2-40B4-BE49-F238E27FC236}">
                <a16:creationId xmlns:a16="http://schemas.microsoft.com/office/drawing/2014/main" id="{B2087012-8BCC-C962-1E4E-96F87122E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6358" y="1843101"/>
            <a:ext cx="609592" cy="609592"/>
          </a:xfrm>
          <a:prstGeom prst="rect">
            <a:avLst/>
          </a:prstGeom>
        </p:spPr>
      </p:pic>
      <p:pic>
        <p:nvPicPr>
          <p:cNvPr id="21" name="Graphic 20" descr="Banana with solid fill">
            <a:extLst>
              <a:ext uri="{FF2B5EF4-FFF2-40B4-BE49-F238E27FC236}">
                <a16:creationId xmlns:a16="http://schemas.microsoft.com/office/drawing/2014/main" id="{4300D2FC-7501-C808-730C-D176BFE65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6408" y="2150280"/>
            <a:ext cx="609592" cy="609592"/>
          </a:xfrm>
          <a:prstGeom prst="rect">
            <a:avLst/>
          </a:prstGeom>
        </p:spPr>
      </p:pic>
      <p:pic>
        <p:nvPicPr>
          <p:cNvPr id="22" name="Graphic 21" descr="Banana with solid fill">
            <a:extLst>
              <a:ext uri="{FF2B5EF4-FFF2-40B4-BE49-F238E27FC236}">
                <a16:creationId xmlns:a16="http://schemas.microsoft.com/office/drawing/2014/main" id="{16A6F6CB-B822-69B1-BA1B-7DE36C322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6171" y="2492386"/>
            <a:ext cx="609592" cy="609592"/>
          </a:xfrm>
          <a:prstGeom prst="rect">
            <a:avLst/>
          </a:prstGeom>
        </p:spPr>
      </p:pic>
      <p:pic>
        <p:nvPicPr>
          <p:cNvPr id="23" name="Graphic 22" descr="Banana with solid fill">
            <a:extLst>
              <a:ext uri="{FF2B5EF4-FFF2-40B4-BE49-F238E27FC236}">
                <a16:creationId xmlns:a16="http://schemas.microsoft.com/office/drawing/2014/main" id="{E605E416-F0AE-81F4-CABA-DA23A50CD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1800" y="3062297"/>
            <a:ext cx="609592" cy="609592"/>
          </a:xfrm>
          <a:prstGeom prst="rect">
            <a:avLst/>
          </a:prstGeom>
        </p:spPr>
      </p:pic>
      <p:pic>
        <p:nvPicPr>
          <p:cNvPr id="24" name="Graphic 23" descr="Banana with solid fill">
            <a:extLst>
              <a:ext uri="{FF2B5EF4-FFF2-40B4-BE49-F238E27FC236}">
                <a16:creationId xmlns:a16="http://schemas.microsoft.com/office/drawing/2014/main" id="{1EB138ED-2AD9-5C5D-88DA-26A92AFE6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1342" y="3186120"/>
            <a:ext cx="609592" cy="60959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DEB9CC5-0782-FABB-633A-27680D52B2DA}"/>
              </a:ext>
            </a:extLst>
          </p:cNvPr>
          <p:cNvCxnSpPr>
            <a:cxnSpLocks/>
          </p:cNvCxnSpPr>
          <p:nvPr/>
        </p:nvCxnSpPr>
        <p:spPr>
          <a:xfrm>
            <a:off x="2914629" y="1935956"/>
            <a:ext cx="5099092" cy="3422657"/>
          </a:xfrm>
          <a:prstGeom prst="line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16FDAE-A020-9302-D2AD-7F7EBDAD21E2}"/>
              </a:ext>
            </a:extLst>
          </p:cNvPr>
          <p:cNvCxnSpPr>
            <a:cxnSpLocks/>
          </p:cNvCxnSpPr>
          <p:nvPr/>
        </p:nvCxnSpPr>
        <p:spPr>
          <a:xfrm flipH="1">
            <a:off x="4191000" y="1981200"/>
            <a:ext cx="1371600" cy="38100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BEF7276-4644-C33A-3919-7DFA1DCAD8BD}"/>
              </a:ext>
            </a:extLst>
          </p:cNvPr>
          <p:cNvCxnSpPr>
            <a:cxnSpLocks/>
          </p:cNvCxnSpPr>
          <p:nvPr/>
        </p:nvCxnSpPr>
        <p:spPr>
          <a:xfrm>
            <a:off x="4724400" y="1845467"/>
            <a:ext cx="0" cy="38100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BB16B9F-42B1-9D2A-4A5E-215B116AF845}"/>
              </a:ext>
            </a:extLst>
          </p:cNvPr>
          <p:cNvCxnSpPr>
            <a:cxnSpLocks/>
          </p:cNvCxnSpPr>
          <p:nvPr/>
        </p:nvCxnSpPr>
        <p:spPr>
          <a:xfrm>
            <a:off x="3860272" y="1906168"/>
            <a:ext cx="1957364" cy="3719511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33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E265-A025-9ACC-7C61-E6600942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representation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A0462-81FD-908A-3FAB-F653B449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9C991-737D-971C-2F8D-16602452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1589-2B22-C149-AD37-5189C28F0CA3}" type="slidenum">
              <a:rPr lang="en-GB" altLang="en-US" smtClean="0"/>
              <a:pPr/>
              <a:t>5</a:t>
            </a:fld>
            <a:endParaRPr lang="en-GB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1130CF-5866-F3FB-9EE8-79319286B3DE}"/>
              </a:ext>
            </a:extLst>
          </p:cNvPr>
          <p:cNvCxnSpPr/>
          <p:nvPr/>
        </p:nvCxnSpPr>
        <p:spPr>
          <a:xfrm>
            <a:off x="2971800" y="3352800"/>
            <a:ext cx="0" cy="35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AEC073-0884-0702-580F-ADE6D2855625}"/>
              </a:ext>
            </a:extLst>
          </p:cNvPr>
          <p:cNvCxnSpPr>
            <a:cxnSpLocks/>
          </p:cNvCxnSpPr>
          <p:nvPr/>
        </p:nvCxnSpPr>
        <p:spPr>
          <a:xfrm flipH="1">
            <a:off x="2800350" y="6629400"/>
            <a:ext cx="6572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Apple with solid fill">
            <a:extLst>
              <a:ext uri="{FF2B5EF4-FFF2-40B4-BE49-F238E27FC236}">
                <a16:creationId xmlns:a16="http://schemas.microsoft.com/office/drawing/2014/main" id="{015A3E2C-D8B0-FCB3-2D37-953EBB350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0" y="5170504"/>
            <a:ext cx="628635" cy="628635"/>
          </a:xfrm>
          <a:prstGeom prst="rect">
            <a:avLst/>
          </a:prstGeom>
        </p:spPr>
      </p:pic>
      <p:pic>
        <p:nvPicPr>
          <p:cNvPr id="15" name="Graphic 14" descr="Banana with solid fill">
            <a:extLst>
              <a:ext uri="{FF2B5EF4-FFF2-40B4-BE49-F238E27FC236}">
                <a16:creationId xmlns:a16="http://schemas.microsoft.com/office/drawing/2014/main" id="{532507D4-44C5-D86A-D6A8-023907759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05823" y="5008586"/>
            <a:ext cx="609592" cy="609592"/>
          </a:xfrm>
          <a:prstGeom prst="rect">
            <a:avLst/>
          </a:prstGeom>
        </p:spPr>
      </p:pic>
      <p:pic>
        <p:nvPicPr>
          <p:cNvPr id="16" name="Graphic 15" descr="Apple with solid fill">
            <a:extLst>
              <a:ext uri="{FF2B5EF4-FFF2-40B4-BE49-F238E27FC236}">
                <a16:creationId xmlns:a16="http://schemas.microsoft.com/office/drawing/2014/main" id="{83FFFB13-B225-5641-3CF3-C218D5022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9407" y="5650064"/>
            <a:ext cx="628635" cy="628635"/>
          </a:xfrm>
          <a:prstGeom prst="rect">
            <a:avLst/>
          </a:prstGeom>
        </p:spPr>
      </p:pic>
      <p:pic>
        <p:nvPicPr>
          <p:cNvPr id="17" name="Graphic 16" descr="Apple with solid fill">
            <a:extLst>
              <a:ext uri="{FF2B5EF4-FFF2-40B4-BE49-F238E27FC236}">
                <a16:creationId xmlns:a16="http://schemas.microsoft.com/office/drawing/2014/main" id="{3DBA5044-7F9F-A558-4DB3-49B98D048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2319" y="5020862"/>
            <a:ext cx="628635" cy="628635"/>
          </a:xfrm>
          <a:prstGeom prst="rect">
            <a:avLst/>
          </a:prstGeom>
        </p:spPr>
      </p:pic>
      <p:pic>
        <p:nvPicPr>
          <p:cNvPr id="18" name="Graphic 17" descr="Apple with solid fill">
            <a:extLst>
              <a:ext uri="{FF2B5EF4-FFF2-40B4-BE49-F238E27FC236}">
                <a16:creationId xmlns:a16="http://schemas.microsoft.com/office/drawing/2014/main" id="{3FBF0D23-C776-A093-FD68-E66AA7924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594" y="5950358"/>
            <a:ext cx="628635" cy="628635"/>
          </a:xfrm>
          <a:prstGeom prst="rect">
            <a:avLst/>
          </a:prstGeom>
        </p:spPr>
      </p:pic>
      <p:pic>
        <p:nvPicPr>
          <p:cNvPr id="19" name="Graphic 18" descr="Apple with solid fill">
            <a:extLst>
              <a:ext uri="{FF2B5EF4-FFF2-40B4-BE49-F238E27FC236}">
                <a16:creationId xmlns:a16="http://schemas.microsoft.com/office/drawing/2014/main" id="{744A8B35-35EA-0A9C-F246-031AE81A3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1486" y="5899952"/>
            <a:ext cx="628635" cy="628635"/>
          </a:xfrm>
          <a:prstGeom prst="rect">
            <a:avLst/>
          </a:prstGeom>
        </p:spPr>
      </p:pic>
      <p:pic>
        <p:nvPicPr>
          <p:cNvPr id="20" name="Graphic 19" descr="Banana with solid fill">
            <a:extLst>
              <a:ext uri="{FF2B5EF4-FFF2-40B4-BE49-F238E27FC236}">
                <a16:creationId xmlns:a16="http://schemas.microsoft.com/office/drawing/2014/main" id="{B2087012-8BCC-C962-1E4E-96F87122E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7958" y="3214701"/>
            <a:ext cx="609592" cy="609592"/>
          </a:xfrm>
          <a:prstGeom prst="rect">
            <a:avLst/>
          </a:prstGeom>
        </p:spPr>
      </p:pic>
      <p:pic>
        <p:nvPicPr>
          <p:cNvPr id="21" name="Graphic 20" descr="Banana with solid fill">
            <a:extLst>
              <a:ext uri="{FF2B5EF4-FFF2-40B4-BE49-F238E27FC236}">
                <a16:creationId xmlns:a16="http://schemas.microsoft.com/office/drawing/2014/main" id="{4300D2FC-7501-C808-730C-D176BFE65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8" y="3521880"/>
            <a:ext cx="609592" cy="609592"/>
          </a:xfrm>
          <a:prstGeom prst="rect">
            <a:avLst/>
          </a:prstGeom>
        </p:spPr>
      </p:pic>
      <p:pic>
        <p:nvPicPr>
          <p:cNvPr id="22" name="Graphic 21" descr="Banana with solid fill">
            <a:extLst>
              <a:ext uri="{FF2B5EF4-FFF2-40B4-BE49-F238E27FC236}">
                <a16:creationId xmlns:a16="http://schemas.microsoft.com/office/drawing/2014/main" id="{16A6F6CB-B822-69B1-BA1B-7DE36C322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7771" y="3863986"/>
            <a:ext cx="609592" cy="609592"/>
          </a:xfrm>
          <a:prstGeom prst="rect">
            <a:avLst/>
          </a:prstGeom>
        </p:spPr>
      </p:pic>
      <p:pic>
        <p:nvPicPr>
          <p:cNvPr id="23" name="Graphic 22" descr="Banana with solid fill">
            <a:extLst>
              <a:ext uri="{FF2B5EF4-FFF2-40B4-BE49-F238E27FC236}">
                <a16:creationId xmlns:a16="http://schemas.microsoft.com/office/drawing/2014/main" id="{E605E416-F0AE-81F4-CABA-DA23A50CD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3400" y="4433897"/>
            <a:ext cx="609592" cy="609592"/>
          </a:xfrm>
          <a:prstGeom prst="rect">
            <a:avLst/>
          </a:prstGeom>
        </p:spPr>
      </p:pic>
      <p:pic>
        <p:nvPicPr>
          <p:cNvPr id="24" name="Graphic 23" descr="Banana with solid fill">
            <a:extLst>
              <a:ext uri="{FF2B5EF4-FFF2-40B4-BE49-F238E27FC236}">
                <a16:creationId xmlns:a16="http://schemas.microsoft.com/office/drawing/2014/main" id="{1EB138ED-2AD9-5C5D-88DA-26A92AFE6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92942" y="4557720"/>
            <a:ext cx="609592" cy="60959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16FDAE-A020-9302-D2AD-7F7EBDAD21E2}"/>
              </a:ext>
            </a:extLst>
          </p:cNvPr>
          <p:cNvCxnSpPr>
            <a:cxnSpLocks/>
          </p:cNvCxnSpPr>
          <p:nvPr/>
        </p:nvCxnSpPr>
        <p:spPr>
          <a:xfrm flipH="1">
            <a:off x="5562600" y="3352800"/>
            <a:ext cx="1371600" cy="38100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E037DA6-BD57-6568-5B3A-DB0517350F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1056" y="1758968"/>
                <a:ext cx="5777243" cy="21544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: 	coefficients of a unit vector orthogonal to 	the hyperplane boundary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−1     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  1    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E037DA6-BD57-6568-5B3A-DB0517350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56" y="1758968"/>
                <a:ext cx="5777243" cy="2154422"/>
              </a:xfrm>
              <a:prstGeom prst="rect">
                <a:avLst/>
              </a:prstGeom>
              <a:blipFill>
                <a:blip r:embed="rId6"/>
                <a:stretch>
                  <a:fillRect l="-15824" t="-45614" b="-1093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755B4B-CA2C-A668-EE20-80EA9265D821}"/>
              </a:ext>
            </a:extLst>
          </p:cNvPr>
          <p:cNvCxnSpPr>
            <a:cxnSpLocks/>
          </p:cNvCxnSpPr>
          <p:nvPr/>
        </p:nvCxnSpPr>
        <p:spPr>
          <a:xfrm rot="5400000" flipH="1">
            <a:off x="5395464" y="2432465"/>
            <a:ext cx="1981200" cy="551587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64C036-B031-E175-2783-6B1BB195DFAD}"/>
              </a:ext>
            </a:extLst>
          </p:cNvPr>
          <p:cNvCxnSpPr>
            <a:cxnSpLocks/>
          </p:cNvCxnSpPr>
          <p:nvPr/>
        </p:nvCxnSpPr>
        <p:spPr>
          <a:xfrm flipH="1" flipV="1">
            <a:off x="6267428" y="5151791"/>
            <a:ext cx="1628344" cy="59021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F018A9-8A2B-FEE4-959E-27DFAFDAC997}"/>
              </a:ext>
            </a:extLst>
          </p:cNvPr>
          <p:cNvCxnSpPr>
            <a:cxnSpLocks/>
          </p:cNvCxnSpPr>
          <p:nvPr/>
        </p:nvCxnSpPr>
        <p:spPr>
          <a:xfrm flipH="1">
            <a:off x="7208520" y="4991017"/>
            <a:ext cx="182880" cy="53421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F047E4-7A64-A7B9-87A7-6A7439F1FFA5}"/>
              </a:ext>
            </a:extLst>
          </p:cNvPr>
          <p:cNvCxnSpPr>
            <a:cxnSpLocks/>
          </p:cNvCxnSpPr>
          <p:nvPr/>
        </p:nvCxnSpPr>
        <p:spPr>
          <a:xfrm flipH="1" flipV="1">
            <a:off x="6257188" y="5142297"/>
            <a:ext cx="967740" cy="350637"/>
          </a:xfrm>
          <a:prstGeom prst="line">
            <a:avLst/>
          </a:prstGeom>
          <a:ln w="38100">
            <a:solidFill>
              <a:srgbClr val="FFC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38A155-8A1D-D1BE-84A5-7E610D3C4BE7}"/>
              </a:ext>
            </a:extLst>
          </p:cNvPr>
          <p:cNvCxnSpPr>
            <a:cxnSpLocks/>
          </p:cNvCxnSpPr>
          <p:nvPr/>
        </p:nvCxnSpPr>
        <p:spPr>
          <a:xfrm flipH="1">
            <a:off x="3772920" y="4433897"/>
            <a:ext cx="430617" cy="104222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6EBF29A-B2BE-8B94-9AE9-83C231E7831A}"/>
              </a:ext>
            </a:extLst>
          </p:cNvPr>
          <p:cNvCxnSpPr>
            <a:cxnSpLocks/>
          </p:cNvCxnSpPr>
          <p:nvPr/>
        </p:nvCxnSpPr>
        <p:spPr>
          <a:xfrm>
            <a:off x="4197879" y="4404521"/>
            <a:ext cx="2073167" cy="748246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60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E265-A025-9ACC-7C61-E6600942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Margin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A0462-81FD-908A-3FAB-F653B449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9C991-737D-971C-2F8D-16602452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1589-2B22-C149-AD37-5189C28F0CA3}" type="slidenum">
              <a:rPr lang="en-GB" altLang="en-US" smtClean="0"/>
              <a:pPr/>
              <a:t>6</a:t>
            </a:fld>
            <a:endParaRPr lang="en-GB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1130CF-5866-F3FB-9EE8-79319286B3DE}"/>
              </a:ext>
            </a:extLst>
          </p:cNvPr>
          <p:cNvCxnSpPr/>
          <p:nvPr/>
        </p:nvCxnSpPr>
        <p:spPr>
          <a:xfrm>
            <a:off x="1600200" y="1981200"/>
            <a:ext cx="0" cy="35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AEC073-0884-0702-580F-ADE6D2855625}"/>
              </a:ext>
            </a:extLst>
          </p:cNvPr>
          <p:cNvCxnSpPr>
            <a:cxnSpLocks/>
          </p:cNvCxnSpPr>
          <p:nvPr/>
        </p:nvCxnSpPr>
        <p:spPr>
          <a:xfrm flipH="1">
            <a:off x="1428750" y="5257800"/>
            <a:ext cx="6572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Apple with solid fill">
            <a:extLst>
              <a:ext uri="{FF2B5EF4-FFF2-40B4-BE49-F238E27FC236}">
                <a16:creationId xmlns:a16="http://schemas.microsoft.com/office/drawing/2014/main" id="{015A3E2C-D8B0-FCB3-2D37-953EBB350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7400" y="3798904"/>
            <a:ext cx="628635" cy="628635"/>
          </a:xfrm>
          <a:prstGeom prst="rect">
            <a:avLst/>
          </a:prstGeom>
        </p:spPr>
      </p:pic>
      <p:pic>
        <p:nvPicPr>
          <p:cNvPr id="15" name="Graphic 14" descr="Banana with solid fill">
            <a:extLst>
              <a:ext uri="{FF2B5EF4-FFF2-40B4-BE49-F238E27FC236}">
                <a16:creationId xmlns:a16="http://schemas.microsoft.com/office/drawing/2014/main" id="{532507D4-44C5-D86A-D6A8-023907759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4223" y="3636986"/>
            <a:ext cx="609592" cy="609592"/>
          </a:xfrm>
          <a:prstGeom prst="rect">
            <a:avLst/>
          </a:prstGeom>
        </p:spPr>
      </p:pic>
      <p:pic>
        <p:nvPicPr>
          <p:cNvPr id="16" name="Graphic 15" descr="Apple with solid fill">
            <a:extLst>
              <a:ext uri="{FF2B5EF4-FFF2-40B4-BE49-F238E27FC236}">
                <a16:creationId xmlns:a16="http://schemas.microsoft.com/office/drawing/2014/main" id="{83FFFB13-B225-5641-3CF3-C218D5022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7807" y="4278464"/>
            <a:ext cx="628635" cy="628635"/>
          </a:xfrm>
          <a:prstGeom prst="rect">
            <a:avLst/>
          </a:prstGeom>
        </p:spPr>
      </p:pic>
      <p:pic>
        <p:nvPicPr>
          <p:cNvPr id="17" name="Graphic 16" descr="Apple with solid fill">
            <a:extLst>
              <a:ext uri="{FF2B5EF4-FFF2-40B4-BE49-F238E27FC236}">
                <a16:creationId xmlns:a16="http://schemas.microsoft.com/office/drawing/2014/main" id="{3DBA5044-7F9F-A558-4DB3-49B98D048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0719" y="3649262"/>
            <a:ext cx="628635" cy="628635"/>
          </a:xfrm>
          <a:prstGeom prst="rect">
            <a:avLst/>
          </a:prstGeom>
        </p:spPr>
      </p:pic>
      <p:pic>
        <p:nvPicPr>
          <p:cNvPr id="18" name="Graphic 17" descr="Apple with solid fill">
            <a:extLst>
              <a:ext uri="{FF2B5EF4-FFF2-40B4-BE49-F238E27FC236}">
                <a16:creationId xmlns:a16="http://schemas.microsoft.com/office/drawing/2014/main" id="{3FBF0D23-C776-A093-FD68-E66AA7924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994" y="4578758"/>
            <a:ext cx="628635" cy="628635"/>
          </a:xfrm>
          <a:prstGeom prst="rect">
            <a:avLst/>
          </a:prstGeom>
        </p:spPr>
      </p:pic>
      <p:pic>
        <p:nvPicPr>
          <p:cNvPr id="19" name="Graphic 18" descr="Apple with solid fill">
            <a:extLst>
              <a:ext uri="{FF2B5EF4-FFF2-40B4-BE49-F238E27FC236}">
                <a16:creationId xmlns:a16="http://schemas.microsoft.com/office/drawing/2014/main" id="{744A8B35-35EA-0A9C-F246-031AE81A3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9886" y="4528352"/>
            <a:ext cx="628635" cy="628635"/>
          </a:xfrm>
          <a:prstGeom prst="rect">
            <a:avLst/>
          </a:prstGeom>
        </p:spPr>
      </p:pic>
      <p:pic>
        <p:nvPicPr>
          <p:cNvPr id="20" name="Graphic 19" descr="Banana with solid fill">
            <a:extLst>
              <a:ext uri="{FF2B5EF4-FFF2-40B4-BE49-F238E27FC236}">
                <a16:creationId xmlns:a16="http://schemas.microsoft.com/office/drawing/2014/main" id="{B2087012-8BCC-C962-1E4E-96F87122E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6358" y="1843101"/>
            <a:ext cx="609592" cy="609592"/>
          </a:xfrm>
          <a:prstGeom prst="rect">
            <a:avLst/>
          </a:prstGeom>
        </p:spPr>
      </p:pic>
      <p:pic>
        <p:nvPicPr>
          <p:cNvPr id="21" name="Graphic 20" descr="Banana with solid fill">
            <a:extLst>
              <a:ext uri="{FF2B5EF4-FFF2-40B4-BE49-F238E27FC236}">
                <a16:creationId xmlns:a16="http://schemas.microsoft.com/office/drawing/2014/main" id="{4300D2FC-7501-C808-730C-D176BFE65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6408" y="2150280"/>
            <a:ext cx="609592" cy="609592"/>
          </a:xfrm>
          <a:prstGeom prst="rect">
            <a:avLst/>
          </a:prstGeom>
        </p:spPr>
      </p:pic>
      <p:pic>
        <p:nvPicPr>
          <p:cNvPr id="22" name="Graphic 21" descr="Banana with solid fill">
            <a:extLst>
              <a:ext uri="{FF2B5EF4-FFF2-40B4-BE49-F238E27FC236}">
                <a16:creationId xmlns:a16="http://schemas.microsoft.com/office/drawing/2014/main" id="{16A6F6CB-B822-69B1-BA1B-7DE36C322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6171" y="2492386"/>
            <a:ext cx="609592" cy="609592"/>
          </a:xfrm>
          <a:prstGeom prst="rect">
            <a:avLst/>
          </a:prstGeom>
        </p:spPr>
      </p:pic>
      <p:pic>
        <p:nvPicPr>
          <p:cNvPr id="23" name="Graphic 22" descr="Banana with solid fill">
            <a:extLst>
              <a:ext uri="{FF2B5EF4-FFF2-40B4-BE49-F238E27FC236}">
                <a16:creationId xmlns:a16="http://schemas.microsoft.com/office/drawing/2014/main" id="{E605E416-F0AE-81F4-CABA-DA23A50CD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1800" y="3062297"/>
            <a:ext cx="609592" cy="609592"/>
          </a:xfrm>
          <a:prstGeom prst="rect">
            <a:avLst/>
          </a:prstGeom>
        </p:spPr>
      </p:pic>
      <p:pic>
        <p:nvPicPr>
          <p:cNvPr id="24" name="Graphic 23" descr="Banana with solid fill">
            <a:extLst>
              <a:ext uri="{FF2B5EF4-FFF2-40B4-BE49-F238E27FC236}">
                <a16:creationId xmlns:a16="http://schemas.microsoft.com/office/drawing/2014/main" id="{1EB138ED-2AD9-5C5D-88DA-26A92AFE6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1342" y="3186120"/>
            <a:ext cx="609592" cy="60959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DEB9CC5-0782-FABB-633A-27680D52B2DA}"/>
              </a:ext>
            </a:extLst>
          </p:cNvPr>
          <p:cNvCxnSpPr>
            <a:cxnSpLocks/>
          </p:cNvCxnSpPr>
          <p:nvPr/>
        </p:nvCxnSpPr>
        <p:spPr>
          <a:xfrm>
            <a:off x="2914629" y="1935956"/>
            <a:ext cx="5099092" cy="3422657"/>
          </a:xfrm>
          <a:prstGeom prst="line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16FDAE-A020-9302-D2AD-7F7EBDAD21E2}"/>
              </a:ext>
            </a:extLst>
          </p:cNvPr>
          <p:cNvCxnSpPr>
            <a:cxnSpLocks/>
          </p:cNvCxnSpPr>
          <p:nvPr/>
        </p:nvCxnSpPr>
        <p:spPr>
          <a:xfrm flipH="1">
            <a:off x="4191000" y="1981200"/>
            <a:ext cx="1371600" cy="38100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BEF7276-4644-C33A-3919-7DFA1DCAD8BD}"/>
              </a:ext>
            </a:extLst>
          </p:cNvPr>
          <p:cNvCxnSpPr>
            <a:cxnSpLocks/>
          </p:cNvCxnSpPr>
          <p:nvPr/>
        </p:nvCxnSpPr>
        <p:spPr>
          <a:xfrm>
            <a:off x="4724400" y="1845467"/>
            <a:ext cx="0" cy="38100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BB16B9F-42B1-9D2A-4A5E-215B116AF845}"/>
              </a:ext>
            </a:extLst>
          </p:cNvPr>
          <p:cNvCxnSpPr>
            <a:cxnSpLocks/>
          </p:cNvCxnSpPr>
          <p:nvPr/>
        </p:nvCxnSpPr>
        <p:spPr>
          <a:xfrm>
            <a:off x="3860272" y="1906168"/>
            <a:ext cx="1957364" cy="3719511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DD97FD-99B0-39FC-C8A7-CEEA668E463A}"/>
              </a:ext>
            </a:extLst>
          </p:cNvPr>
          <p:cNvCxnSpPr>
            <a:cxnSpLocks/>
          </p:cNvCxnSpPr>
          <p:nvPr/>
        </p:nvCxnSpPr>
        <p:spPr>
          <a:xfrm flipH="1">
            <a:off x="4330270" y="2036782"/>
            <a:ext cx="1371600" cy="381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E9DC08-C61A-D208-2195-36AFAB98A9B4}"/>
              </a:ext>
            </a:extLst>
          </p:cNvPr>
          <p:cNvCxnSpPr>
            <a:cxnSpLocks/>
          </p:cNvCxnSpPr>
          <p:nvPr/>
        </p:nvCxnSpPr>
        <p:spPr>
          <a:xfrm flipH="1">
            <a:off x="4054474" y="1946293"/>
            <a:ext cx="1371600" cy="381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800801-C77D-19BC-B7FD-776390B6A14C}"/>
              </a:ext>
            </a:extLst>
          </p:cNvPr>
          <p:cNvCxnSpPr>
            <a:cxnSpLocks/>
          </p:cNvCxnSpPr>
          <p:nvPr/>
        </p:nvCxnSpPr>
        <p:spPr>
          <a:xfrm>
            <a:off x="5500263" y="1845467"/>
            <a:ext cx="0" cy="381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9BC99-5374-65D9-057E-9C595EE07D6D}"/>
              </a:ext>
            </a:extLst>
          </p:cNvPr>
          <p:cNvCxnSpPr>
            <a:cxnSpLocks/>
          </p:cNvCxnSpPr>
          <p:nvPr/>
        </p:nvCxnSpPr>
        <p:spPr>
          <a:xfrm>
            <a:off x="4330270" y="1845467"/>
            <a:ext cx="0" cy="381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3C652C-898A-89CE-21C3-608058BDD6C9}"/>
              </a:ext>
            </a:extLst>
          </p:cNvPr>
          <p:cNvCxnSpPr>
            <a:cxnSpLocks/>
          </p:cNvCxnSpPr>
          <p:nvPr/>
        </p:nvCxnSpPr>
        <p:spPr>
          <a:xfrm>
            <a:off x="3013054" y="1810560"/>
            <a:ext cx="5099092" cy="342265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9DE15B-78B3-308A-7DF1-26B0FC5E99D5}"/>
              </a:ext>
            </a:extLst>
          </p:cNvPr>
          <p:cNvCxnSpPr>
            <a:cxnSpLocks/>
          </p:cNvCxnSpPr>
          <p:nvPr/>
        </p:nvCxnSpPr>
        <p:spPr>
          <a:xfrm>
            <a:off x="2064046" y="2709080"/>
            <a:ext cx="5099092" cy="342265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BE616B-4CF9-05B6-6CD4-9633CA0A84A7}"/>
              </a:ext>
            </a:extLst>
          </p:cNvPr>
          <p:cNvCxnSpPr>
            <a:cxnSpLocks/>
          </p:cNvCxnSpPr>
          <p:nvPr/>
        </p:nvCxnSpPr>
        <p:spPr>
          <a:xfrm>
            <a:off x="4772825" y="1659333"/>
            <a:ext cx="1957364" cy="37195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CF4F4D-41D4-8066-C4AC-5FBC05959D81}"/>
              </a:ext>
            </a:extLst>
          </p:cNvPr>
          <p:cNvCxnSpPr>
            <a:cxnSpLocks/>
          </p:cNvCxnSpPr>
          <p:nvPr/>
        </p:nvCxnSpPr>
        <p:spPr>
          <a:xfrm>
            <a:off x="2916787" y="2172515"/>
            <a:ext cx="1957364" cy="37195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90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E265-A025-9ACC-7C61-E6600942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A0462-81FD-908A-3FAB-F653B449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9C991-737D-971C-2F8D-16602452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1589-2B22-C149-AD37-5189C28F0CA3}" type="slidenum">
              <a:rPr lang="en-GB" altLang="en-US" smtClean="0"/>
              <a:pPr/>
              <a:t>7</a:t>
            </a:fld>
            <a:endParaRPr lang="en-GB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1130CF-5866-F3FB-9EE8-79319286B3DE}"/>
              </a:ext>
            </a:extLst>
          </p:cNvPr>
          <p:cNvCxnSpPr/>
          <p:nvPr/>
        </p:nvCxnSpPr>
        <p:spPr>
          <a:xfrm>
            <a:off x="1600200" y="1981200"/>
            <a:ext cx="0" cy="35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AEC073-0884-0702-580F-ADE6D2855625}"/>
              </a:ext>
            </a:extLst>
          </p:cNvPr>
          <p:cNvCxnSpPr>
            <a:cxnSpLocks/>
          </p:cNvCxnSpPr>
          <p:nvPr/>
        </p:nvCxnSpPr>
        <p:spPr>
          <a:xfrm flipH="1">
            <a:off x="1428750" y="5257800"/>
            <a:ext cx="6572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Apple with solid fill">
            <a:extLst>
              <a:ext uri="{FF2B5EF4-FFF2-40B4-BE49-F238E27FC236}">
                <a16:creationId xmlns:a16="http://schemas.microsoft.com/office/drawing/2014/main" id="{015A3E2C-D8B0-FCB3-2D37-953EBB350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7400" y="3798904"/>
            <a:ext cx="628635" cy="628635"/>
          </a:xfrm>
          <a:prstGeom prst="rect">
            <a:avLst/>
          </a:prstGeom>
        </p:spPr>
      </p:pic>
      <p:pic>
        <p:nvPicPr>
          <p:cNvPr id="15" name="Graphic 14" descr="Banana with solid fill">
            <a:extLst>
              <a:ext uri="{FF2B5EF4-FFF2-40B4-BE49-F238E27FC236}">
                <a16:creationId xmlns:a16="http://schemas.microsoft.com/office/drawing/2014/main" id="{532507D4-44C5-D86A-D6A8-0239077592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4223" y="3636986"/>
            <a:ext cx="609592" cy="609592"/>
          </a:xfrm>
          <a:prstGeom prst="rect">
            <a:avLst/>
          </a:prstGeom>
        </p:spPr>
      </p:pic>
      <p:pic>
        <p:nvPicPr>
          <p:cNvPr id="16" name="Graphic 15" descr="Apple with solid fill">
            <a:extLst>
              <a:ext uri="{FF2B5EF4-FFF2-40B4-BE49-F238E27FC236}">
                <a16:creationId xmlns:a16="http://schemas.microsoft.com/office/drawing/2014/main" id="{83FFFB13-B225-5641-3CF3-C218D5022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7807" y="4278464"/>
            <a:ext cx="628635" cy="628635"/>
          </a:xfrm>
          <a:prstGeom prst="rect">
            <a:avLst/>
          </a:prstGeom>
        </p:spPr>
      </p:pic>
      <p:pic>
        <p:nvPicPr>
          <p:cNvPr id="17" name="Graphic 16" descr="Apple with solid fill">
            <a:extLst>
              <a:ext uri="{FF2B5EF4-FFF2-40B4-BE49-F238E27FC236}">
                <a16:creationId xmlns:a16="http://schemas.microsoft.com/office/drawing/2014/main" id="{3DBA5044-7F9F-A558-4DB3-49B98D048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0719" y="3649262"/>
            <a:ext cx="628635" cy="628635"/>
          </a:xfrm>
          <a:prstGeom prst="rect">
            <a:avLst/>
          </a:prstGeom>
        </p:spPr>
      </p:pic>
      <p:pic>
        <p:nvPicPr>
          <p:cNvPr id="18" name="Graphic 17" descr="Apple with solid fill">
            <a:extLst>
              <a:ext uri="{FF2B5EF4-FFF2-40B4-BE49-F238E27FC236}">
                <a16:creationId xmlns:a16="http://schemas.microsoft.com/office/drawing/2014/main" id="{3FBF0D23-C776-A093-FD68-E66AA7924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9994" y="4578758"/>
            <a:ext cx="628635" cy="628635"/>
          </a:xfrm>
          <a:prstGeom prst="rect">
            <a:avLst/>
          </a:prstGeom>
        </p:spPr>
      </p:pic>
      <p:pic>
        <p:nvPicPr>
          <p:cNvPr id="19" name="Graphic 18" descr="Apple with solid fill">
            <a:extLst>
              <a:ext uri="{FF2B5EF4-FFF2-40B4-BE49-F238E27FC236}">
                <a16:creationId xmlns:a16="http://schemas.microsoft.com/office/drawing/2014/main" id="{744A8B35-35EA-0A9C-F246-031AE81A3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9886" y="4528352"/>
            <a:ext cx="628635" cy="628635"/>
          </a:xfrm>
          <a:prstGeom prst="rect">
            <a:avLst/>
          </a:prstGeom>
        </p:spPr>
      </p:pic>
      <p:pic>
        <p:nvPicPr>
          <p:cNvPr id="20" name="Graphic 19" descr="Banana with solid fill">
            <a:extLst>
              <a:ext uri="{FF2B5EF4-FFF2-40B4-BE49-F238E27FC236}">
                <a16:creationId xmlns:a16="http://schemas.microsoft.com/office/drawing/2014/main" id="{B2087012-8BCC-C962-1E4E-96F87122E6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6358" y="1843101"/>
            <a:ext cx="609592" cy="609592"/>
          </a:xfrm>
          <a:prstGeom prst="rect">
            <a:avLst/>
          </a:prstGeom>
        </p:spPr>
      </p:pic>
      <p:pic>
        <p:nvPicPr>
          <p:cNvPr id="21" name="Graphic 20" descr="Banana with solid fill">
            <a:extLst>
              <a:ext uri="{FF2B5EF4-FFF2-40B4-BE49-F238E27FC236}">
                <a16:creationId xmlns:a16="http://schemas.microsoft.com/office/drawing/2014/main" id="{4300D2FC-7501-C808-730C-D176BFE658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86408" y="2150280"/>
            <a:ext cx="609592" cy="609592"/>
          </a:xfrm>
          <a:prstGeom prst="rect">
            <a:avLst/>
          </a:prstGeom>
        </p:spPr>
      </p:pic>
      <p:pic>
        <p:nvPicPr>
          <p:cNvPr id="22" name="Graphic 21" descr="Banana with solid fill">
            <a:extLst>
              <a:ext uri="{FF2B5EF4-FFF2-40B4-BE49-F238E27FC236}">
                <a16:creationId xmlns:a16="http://schemas.microsoft.com/office/drawing/2014/main" id="{16A6F6CB-B822-69B1-BA1B-7DE36C3221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6171" y="2492386"/>
            <a:ext cx="609592" cy="609592"/>
          </a:xfrm>
          <a:prstGeom prst="rect">
            <a:avLst/>
          </a:prstGeom>
        </p:spPr>
      </p:pic>
      <p:pic>
        <p:nvPicPr>
          <p:cNvPr id="23" name="Graphic 22" descr="Banana with solid fill">
            <a:extLst>
              <a:ext uri="{FF2B5EF4-FFF2-40B4-BE49-F238E27FC236}">
                <a16:creationId xmlns:a16="http://schemas.microsoft.com/office/drawing/2014/main" id="{E605E416-F0AE-81F4-CABA-DA23A50CD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81800" y="3062297"/>
            <a:ext cx="609592" cy="609592"/>
          </a:xfrm>
          <a:prstGeom prst="rect">
            <a:avLst/>
          </a:prstGeom>
        </p:spPr>
      </p:pic>
      <p:pic>
        <p:nvPicPr>
          <p:cNvPr id="24" name="Graphic 23" descr="Banana with solid fill">
            <a:extLst>
              <a:ext uri="{FF2B5EF4-FFF2-40B4-BE49-F238E27FC236}">
                <a16:creationId xmlns:a16="http://schemas.microsoft.com/office/drawing/2014/main" id="{1EB138ED-2AD9-5C5D-88DA-26A92AFE6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21342" y="3186120"/>
            <a:ext cx="609592" cy="609592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BB16B9F-42B1-9D2A-4A5E-215B116AF845}"/>
              </a:ext>
            </a:extLst>
          </p:cNvPr>
          <p:cNvCxnSpPr>
            <a:cxnSpLocks/>
          </p:cNvCxnSpPr>
          <p:nvPr/>
        </p:nvCxnSpPr>
        <p:spPr>
          <a:xfrm>
            <a:off x="3860272" y="1906168"/>
            <a:ext cx="1957364" cy="3719511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BE616B-4CF9-05B6-6CD4-9633CA0A84A7}"/>
              </a:ext>
            </a:extLst>
          </p:cNvPr>
          <p:cNvCxnSpPr>
            <a:cxnSpLocks/>
          </p:cNvCxnSpPr>
          <p:nvPr/>
        </p:nvCxnSpPr>
        <p:spPr>
          <a:xfrm>
            <a:off x="4772825" y="1659333"/>
            <a:ext cx="1957364" cy="37195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CF4F4D-41D4-8066-C4AC-5FBC05959D81}"/>
              </a:ext>
            </a:extLst>
          </p:cNvPr>
          <p:cNvCxnSpPr>
            <a:cxnSpLocks/>
          </p:cNvCxnSpPr>
          <p:nvPr/>
        </p:nvCxnSpPr>
        <p:spPr>
          <a:xfrm>
            <a:off x="2916787" y="2172515"/>
            <a:ext cx="1957364" cy="37195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E1A196-CBAC-3556-4D2D-482E995B3939}"/>
              </a:ext>
            </a:extLst>
          </p:cNvPr>
          <p:cNvCxnSpPr>
            <a:cxnSpLocks/>
          </p:cNvCxnSpPr>
          <p:nvPr/>
        </p:nvCxnSpPr>
        <p:spPr>
          <a:xfrm flipH="1">
            <a:off x="4343400" y="4419600"/>
            <a:ext cx="832508" cy="409608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18728D7-E6BA-3E46-A75E-F52FE9E79300}"/>
              </a:ext>
            </a:extLst>
          </p:cNvPr>
          <p:cNvCxnSpPr>
            <a:cxnSpLocks/>
          </p:cNvCxnSpPr>
          <p:nvPr/>
        </p:nvCxnSpPr>
        <p:spPr>
          <a:xfrm rot="10800000" flipH="1">
            <a:off x="4959384" y="3613912"/>
            <a:ext cx="832508" cy="409608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67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D7AE-0F06-224A-AE4C-0D1AB0BA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F7830-F0EF-BF4E-A043-D400CCDB38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To maximize margin between classes,</a:t>
                </a:r>
              </a:p>
              <a:p>
                <a:pPr marL="0" indent="0" algn="ctr">
                  <a:buNone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𝑚𝑖𝑛𝑖𝑚𝑖𝑧𝑒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8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is a point that defines a support vector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’s projection onto the boundary hyperplane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is the vector between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sz="2400" dirty="0">
                    <a:ea typeface="Cambria Math" panose="02040503050406030204" pitchFamily="18" charset="0"/>
                  </a:rPr>
                  <a:t>Length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is the size of the margin</a:t>
                </a:r>
              </a:p>
              <a:p>
                <a:pPr lvl="1"/>
                <a:r>
                  <a:rPr lang="en-US" sz="2400" dirty="0">
                    <a:ea typeface="Cambria Math" panose="02040503050406030204" pitchFamily="18" charset="0"/>
                  </a:rPr>
                  <a:t>We define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to be a unit vector orthogonal to the boundary plane</a:t>
                </a: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F7830-F0EF-BF4E-A043-D400CCDB3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08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8EB1E-134D-7B4C-918A-DF5F5A5A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E134A-60F2-8442-BE99-0611CECC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71155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E265-A025-9ACC-7C61-E6600942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A0462-81FD-908A-3FAB-F653B449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9C991-737D-971C-2F8D-16602452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1589-2B22-C149-AD37-5189C28F0CA3}" type="slidenum">
              <a:rPr lang="en-GB" altLang="en-US" smtClean="0"/>
              <a:pPr/>
              <a:t>9</a:t>
            </a:fld>
            <a:endParaRPr lang="en-GB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1130CF-5866-F3FB-9EE8-79319286B3DE}"/>
              </a:ext>
            </a:extLst>
          </p:cNvPr>
          <p:cNvCxnSpPr/>
          <p:nvPr/>
        </p:nvCxnSpPr>
        <p:spPr>
          <a:xfrm>
            <a:off x="1600200" y="1981200"/>
            <a:ext cx="0" cy="35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AEC073-0884-0702-580F-ADE6D2855625}"/>
              </a:ext>
            </a:extLst>
          </p:cNvPr>
          <p:cNvCxnSpPr>
            <a:cxnSpLocks/>
          </p:cNvCxnSpPr>
          <p:nvPr/>
        </p:nvCxnSpPr>
        <p:spPr>
          <a:xfrm flipH="1">
            <a:off x="1428750" y="5257800"/>
            <a:ext cx="6572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Apple with solid fill">
            <a:extLst>
              <a:ext uri="{FF2B5EF4-FFF2-40B4-BE49-F238E27FC236}">
                <a16:creationId xmlns:a16="http://schemas.microsoft.com/office/drawing/2014/main" id="{015A3E2C-D8B0-FCB3-2D37-953EBB350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7400" y="3798904"/>
            <a:ext cx="628635" cy="628635"/>
          </a:xfrm>
          <a:prstGeom prst="rect">
            <a:avLst/>
          </a:prstGeom>
        </p:spPr>
      </p:pic>
      <p:pic>
        <p:nvPicPr>
          <p:cNvPr id="15" name="Graphic 14" descr="Banana with solid fill">
            <a:extLst>
              <a:ext uri="{FF2B5EF4-FFF2-40B4-BE49-F238E27FC236}">
                <a16:creationId xmlns:a16="http://schemas.microsoft.com/office/drawing/2014/main" id="{532507D4-44C5-D86A-D6A8-023907759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4223" y="3636986"/>
            <a:ext cx="609592" cy="609592"/>
          </a:xfrm>
          <a:prstGeom prst="rect">
            <a:avLst/>
          </a:prstGeom>
        </p:spPr>
      </p:pic>
      <p:pic>
        <p:nvPicPr>
          <p:cNvPr id="16" name="Graphic 15" descr="Apple with solid fill">
            <a:extLst>
              <a:ext uri="{FF2B5EF4-FFF2-40B4-BE49-F238E27FC236}">
                <a16:creationId xmlns:a16="http://schemas.microsoft.com/office/drawing/2014/main" id="{83FFFB13-B225-5641-3CF3-C218D5022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7807" y="4278464"/>
            <a:ext cx="628635" cy="628635"/>
          </a:xfrm>
          <a:prstGeom prst="rect">
            <a:avLst/>
          </a:prstGeom>
        </p:spPr>
      </p:pic>
      <p:pic>
        <p:nvPicPr>
          <p:cNvPr id="17" name="Graphic 16" descr="Apple with solid fill">
            <a:extLst>
              <a:ext uri="{FF2B5EF4-FFF2-40B4-BE49-F238E27FC236}">
                <a16:creationId xmlns:a16="http://schemas.microsoft.com/office/drawing/2014/main" id="{3DBA5044-7F9F-A558-4DB3-49B98D048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0719" y="3649262"/>
            <a:ext cx="628635" cy="628635"/>
          </a:xfrm>
          <a:prstGeom prst="rect">
            <a:avLst/>
          </a:prstGeom>
        </p:spPr>
      </p:pic>
      <p:pic>
        <p:nvPicPr>
          <p:cNvPr id="18" name="Graphic 17" descr="Apple with solid fill">
            <a:extLst>
              <a:ext uri="{FF2B5EF4-FFF2-40B4-BE49-F238E27FC236}">
                <a16:creationId xmlns:a16="http://schemas.microsoft.com/office/drawing/2014/main" id="{3FBF0D23-C776-A093-FD68-E66AA7924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994" y="4578758"/>
            <a:ext cx="628635" cy="628635"/>
          </a:xfrm>
          <a:prstGeom prst="rect">
            <a:avLst/>
          </a:prstGeom>
        </p:spPr>
      </p:pic>
      <p:pic>
        <p:nvPicPr>
          <p:cNvPr id="19" name="Graphic 18" descr="Apple with solid fill">
            <a:extLst>
              <a:ext uri="{FF2B5EF4-FFF2-40B4-BE49-F238E27FC236}">
                <a16:creationId xmlns:a16="http://schemas.microsoft.com/office/drawing/2014/main" id="{744A8B35-35EA-0A9C-F246-031AE81A3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9886" y="4528352"/>
            <a:ext cx="628635" cy="628635"/>
          </a:xfrm>
          <a:prstGeom prst="rect">
            <a:avLst/>
          </a:prstGeom>
        </p:spPr>
      </p:pic>
      <p:pic>
        <p:nvPicPr>
          <p:cNvPr id="20" name="Graphic 19" descr="Banana with solid fill">
            <a:extLst>
              <a:ext uri="{FF2B5EF4-FFF2-40B4-BE49-F238E27FC236}">
                <a16:creationId xmlns:a16="http://schemas.microsoft.com/office/drawing/2014/main" id="{B2087012-8BCC-C962-1E4E-96F87122E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6358" y="1843101"/>
            <a:ext cx="609592" cy="609592"/>
          </a:xfrm>
          <a:prstGeom prst="rect">
            <a:avLst/>
          </a:prstGeom>
        </p:spPr>
      </p:pic>
      <p:pic>
        <p:nvPicPr>
          <p:cNvPr id="21" name="Graphic 20" descr="Banana with solid fill">
            <a:extLst>
              <a:ext uri="{FF2B5EF4-FFF2-40B4-BE49-F238E27FC236}">
                <a16:creationId xmlns:a16="http://schemas.microsoft.com/office/drawing/2014/main" id="{4300D2FC-7501-C808-730C-D176BFE65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6408" y="2150280"/>
            <a:ext cx="609592" cy="609592"/>
          </a:xfrm>
          <a:prstGeom prst="rect">
            <a:avLst/>
          </a:prstGeom>
        </p:spPr>
      </p:pic>
      <p:pic>
        <p:nvPicPr>
          <p:cNvPr id="22" name="Graphic 21" descr="Banana with solid fill">
            <a:extLst>
              <a:ext uri="{FF2B5EF4-FFF2-40B4-BE49-F238E27FC236}">
                <a16:creationId xmlns:a16="http://schemas.microsoft.com/office/drawing/2014/main" id="{16A6F6CB-B822-69B1-BA1B-7DE36C322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6171" y="2492386"/>
            <a:ext cx="609592" cy="609592"/>
          </a:xfrm>
          <a:prstGeom prst="rect">
            <a:avLst/>
          </a:prstGeom>
        </p:spPr>
      </p:pic>
      <p:pic>
        <p:nvPicPr>
          <p:cNvPr id="23" name="Graphic 22" descr="Banana with solid fill">
            <a:extLst>
              <a:ext uri="{FF2B5EF4-FFF2-40B4-BE49-F238E27FC236}">
                <a16:creationId xmlns:a16="http://schemas.microsoft.com/office/drawing/2014/main" id="{E605E416-F0AE-81F4-CABA-DA23A50CD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1800" y="3062297"/>
            <a:ext cx="609592" cy="609592"/>
          </a:xfrm>
          <a:prstGeom prst="rect">
            <a:avLst/>
          </a:prstGeom>
        </p:spPr>
      </p:pic>
      <p:pic>
        <p:nvPicPr>
          <p:cNvPr id="24" name="Graphic 23" descr="Banana with solid fill">
            <a:extLst>
              <a:ext uri="{FF2B5EF4-FFF2-40B4-BE49-F238E27FC236}">
                <a16:creationId xmlns:a16="http://schemas.microsoft.com/office/drawing/2014/main" id="{1EB138ED-2AD9-5C5D-88DA-26A92AFE6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1342" y="3186120"/>
            <a:ext cx="609592" cy="609592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BB16B9F-42B1-9D2A-4A5E-215B116AF845}"/>
              </a:ext>
            </a:extLst>
          </p:cNvPr>
          <p:cNvCxnSpPr>
            <a:cxnSpLocks/>
          </p:cNvCxnSpPr>
          <p:nvPr/>
        </p:nvCxnSpPr>
        <p:spPr>
          <a:xfrm>
            <a:off x="3860272" y="1906168"/>
            <a:ext cx="1957364" cy="3719511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BE616B-4CF9-05B6-6CD4-9633CA0A84A7}"/>
              </a:ext>
            </a:extLst>
          </p:cNvPr>
          <p:cNvCxnSpPr>
            <a:cxnSpLocks/>
          </p:cNvCxnSpPr>
          <p:nvPr/>
        </p:nvCxnSpPr>
        <p:spPr>
          <a:xfrm>
            <a:off x="4772825" y="1659333"/>
            <a:ext cx="1957364" cy="37195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CF4F4D-41D4-8066-C4AC-5FBC05959D81}"/>
              </a:ext>
            </a:extLst>
          </p:cNvPr>
          <p:cNvCxnSpPr>
            <a:cxnSpLocks/>
          </p:cNvCxnSpPr>
          <p:nvPr/>
        </p:nvCxnSpPr>
        <p:spPr>
          <a:xfrm>
            <a:off x="2916787" y="2172515"/>
            <a:ext cx="1957364" cy="37195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A5AFE5-854F-0443-F615-297D168DF392}"/>
              </a:ext>
            </a:extLst>
          </p:cNvPr>
          <p:cNvCxnSpPr/>
          <p:nvPr/>
        </p:nvCxnSpPr>
        <p:spPr>
          <a:xfrm flipV="1">
            <a:off x="3962400" y="3186120"/>
            <a:ext cx="1447800" cy="7000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47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32474</TotalTime>
  <Words>543</Words>
  <Application>Microsoft Office PowerPoint</Application>
  <PresentationFormat>화면 슬라이드 쇼(4:3)</PresentationFormat>
  <Paragraphs>128</Paragraphs>
  <Slides>16</Slides>
  <Notes>9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Garamond</vt:lpstr>
      <vt:lpstr>Office Theme</vt:lpstr>
      <vt:lpstr>CSE514 – Datamining  Fall 2022  Support Vector Machines</vt:lpstr>
      <vt:lpstr>Quick admin follow-up</vt:lpstr>
      <vt:lpstr>Quick admin follow-up</vt:lpstr>
      <vt:lpstr>Classification Example 1</vt:lpstr>
      <vt:lpstr>Mathematical representation</vt:lpstr>
      <vt:lpstr>Classification Margin</vt:lpstr>
      <vt:lpstr>Support vectors</vt:lpstr>
      <vt:lpstr>Margin optimization</vt:lpstr>
      <vt:lpstr>Maximal Margin Classifier</vt:lpstr>
      <vt:lpstr>Soft Margin Classifier</vt:lpstr>
      <vt:lpstr>What are we optimizing?</vt:lpstr>
      <vt:lpstr>Mathematical optimization</vt:lpstr>
      <vt:lpstr>Gradient Descent</vt:lpstr>
      <vt:lpstr>Non-linearly separable classes</vt:lpstr>
      <vt:lpstr>Review</vt:lpstr>
      <vt:lpstr>Homework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Transcriptome analysis of Alzheimer'sdisease identifies links to cardiovascular disease</dc:title>
  <dc:creator>mray</dc:creator>
  <cp:lastModifiedBy>bcgwak</cp:lastModifiedBy>
  <cp:revision>928</cp:revision>
  <dcterms:created xsi:type="dcterms:W3CDTF">2008-04-07T05:39:13Z</dcterms:created>
  <dcterms:modified xsi:type="dcterms:W3CDTF">2022-09-28T20:48:14Z</dcterms:modified>
</cp:coreProperties>
</file>