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79" r:id="rId3"/>
    <p:sldId id="268" r:id="rId4"/>
    <p:sldId id="258" r:id="rId5"/>
    <p:sldId id="257" r:id="rId6"/>
    <p:sldId id="267" r:id="rId7"/>
    <p:sldId id="259" r:id="rId8"/>
    <p:sldId id="263" r:id="rId9"/>
    <p:sldId id="270" r:id="rId10"/>
    <p:sldId id="271" r:id="rId11"/>
    <p:sldId id="272" r:id="rId12"/>
    <p:sldId id="273" r:id="rId13"/>
    <p:sldId id="276" r:id="rId14"/>
    <p:sldId id="274" r:id="rId15"/>
    <p:sldId id="277" r:id="rId16"/>
    <p:sldId id="266" r:id="rId17"/>
    <p:sldId id="278" r:id="rId18"/>
    <p:sldId id="261" r:id="rId19"/>
    <p:sldId id="262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24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FA6ED-D1A3-47E0-8217-0FC97ACB15F3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903A-9CEC-4290-8989-A1A0E854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4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Clearly describe the details/findings/contributions of your topic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Explain why/what you find interesting or important about it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Pose 2 or more questions about it for follow up 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1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is simple. Intercept SQL!</a:t>
            </a:r>
          </a:p>
          <a:p>
            <a:endParaRPr lang="en-US" altLang="ko-KR" b="0" i="0" dirty="0">
              <a:solidFill>
                <a:srgbClr val="33333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333332"/>
                </a:solidFill>
                <a:effectLst/>
                <a:latin typeface="Arial" panose="020B0604020202020204" pitchFamily="34" charset="0"/>
              </a:rPr>
              <a:t>This might include data belonging to other users, or any other data that the application itself is able to access. </a:t>
            </a:r>
          </a:p>
          <a:p>
            <a:r>
              <a:rPr lang="en-US" altLang="ko-KR" b="0" i="0" dirty="0">
                <a:solidFill>
                  <a:srgbClr val="333332"/>
                </a:solidFill>
                <a:effectLst/>
                <a:latin typeface="Arial" panose="020B0604020202020204" pitchFamily="34" charset="0"/>
              </a:rPr>
              <a:t>In many cases, an attacker can modify or delete this data, causing persistent changes to the application's content or behavior.</a:t>
            </a:r>
          </a:p>
          <a:p>
            <a:r>
              <a:rPr lang="en-US" altLang="ko-KR" b="0" i="0" dirty="0">
                <a:solidFill>
                  <a:srgbClr val="333332"/>
                </a:solidFill>
                <a:effectLst/>
                <a:latin typeface="Arial" panose="020B0604020202020204" pitchFamily="34" charset="0"/>
              </a:rPr>
              <a:t>A successful SQL injection attack can result in unauthorized access to sensitive data, such as passwords, credit card details, or personal user information</a:t>
            </a:r>
          </a:p>
          <a:p>
            <a:endParaRPr lang="en-US" altLang="ko-KR" b="0" i="0" dirty="0">
              <a:solidFill>
                <a:srgbClr val="33333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33333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 attacker’s query into a target system through vulnerable parameter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2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2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validation: If the website allows user input, this input should be verified whether it’s allowed or not.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Parametrized queries: This is a technique where the SQL statements are precompiled and all you have to do is supply the parameters for the SQL statement to be executed.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Stored procedures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character-escaping functions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administrative privileges - Don't connect your application to the database using an account with root access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 Web application firewall (WAF)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validation: If the website allows user input, this input should be verified whether it’s allowed or not.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Parametrized queries: This is a technique where the SQL statements are precompiled and all you have to do is supply the parameters for the SQL statement to be executed.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Stored procedures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character-escaping functions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administrative privileges - Don't connect your application to the database using an account with root access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 Web application firewall (WAF)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0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가장 큰 특징은 저비용으로 고효율의 결과물을 얻어낼 수 있다는 것이다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1903A-9CEC-4290-8989-A1A0E854E9F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2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58F5-5583-4DA0-AA09-6AE781FE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EDAA2-62BD-4A86-8DED-99E69C06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00222-AA46-456B-BFB6-352AFDA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6CC1B-18D9-4CE8-B12C-FA9BFD60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F532B-AA49-44DA-BE90-64AB5C09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77CD9-ECF9-4B06-9F15-53360874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ACC9A-70AB-4FA2-82DF-FC6311A1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B166E-FC1E-4A7B-985D-94EA727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40E63-5D4A-4789-A0F9-BC6AF1D9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24D7-F735-492E-811E-626ED77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3D9AE-4FE2-454A-973C-478504BA8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386DC-064F-4B84-962D-7048571B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850C4-EAD1-4B58-9EAA-BBE6BD4D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265B8-2911-47CC-97C1-85B4E6A9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54072-2FD0-4C2A-9672-DC8A0DC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6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E857D-88E4-4849-B390-74650F9A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EDEA2-BBDB-4951-9B31-F1C3C55B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AD391-922B-4D30-86D4-5D2E01FF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5D1E9-F086-417B-B00F-3B21DE73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9FA3E-AB97-4153-B8DB-13A8A862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6ABAE-4139-4FF6-A16C-24F5AE69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8B509-DF80-4607-9F9E-1E2DECED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E51BD-2BA5-4D20-B9A8-6ED6EB8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5142C-5C4D-4971-B153-03218B8E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4A6C-2638-4BAF-8B03-58964B4E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CB6E5-7CF8-4B9A-96E1-6B74B006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2CCF2-E5C6-4BC2-BF67-B39DA421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8EC50-2637-4095-B83C-FE205AE53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EA96C-57D2-4561-A3E1-3B7BF473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341F5-CE48-47E9-A063-C4C85E8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E4B85-0E9E-4D48-BD2D-C359BEC9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6EA8C-B70C-4775-AE01-6C7DB532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601E2-1CD6-4513-B9EB-032E6DF0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0AE49B-B6F4-420B-AB8B-4A7EF059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B5E52-1E81-4CBE-B1BF-6E8432E3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72337F-304F-44E1-8E3F-C8491AD36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27FD5-0B2F-4208-ACFD-3688431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C0A23F-9EB3-4D5F-A6BE-D093197E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CF960-D3FD-4A33-94DF-0CDCA4F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6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99DF-573F-40AA-A334-04BF675E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02D81-B148-48FA-8C25-C07155F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B01448-C2F7-4689-B8B1-79CBA0B2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94C62-2689-490E-9102-C578C27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94B79-4731-4B33-926B-37FA928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A99BF2-16DD-411C-85A5-49C3A739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8D7A8-2D3A-4D0F-AF01-B238C776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1305-1152-4836-9B7C-D5285BEA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9E545-C28E-4F94-823F-67BE22D9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439B8-4A3D-4171-98FF-72077531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A2BBA-D3FD-4AB9-A041-D0294B2F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C7258-4D9D-49A4-9094-8F83561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70FC9-586E-428A-9C50-4C6748B3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58ECA-D462-4867-8E0A-7D4648D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125374-7071-4494-AB8C-46224BA6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991A3-D787-4AF6-AD98-8ED1CAB0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3F7F6-25A2-4F75-B384-EF2FF9F9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8F1B1-3EB1-442F-A6D6-D873FE35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2A8E2-C7AD-4ECD-8BD6-C9165310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5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8A0987-A74E-4013-95B4-7BB9732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4653B-910C-419E-A2D6-A6DFE12F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338CB-7191-4059-900C-ED65894BC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FAAB-1C9F-42DC-B304-175033C71DC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A58BC-6F2D-47D2-83E9-CEA39ADAC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9A2C7-5315-45BA-869B-25B27568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C4EE-504D-4148-96F2-027EC39ED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ql-injection" TargetMode="External"/><Relationship Id="rId2" Type="http://schemas.openxmlformats.org/officeDocument/2006/relationships/hyperlink" Target="https://www.theatlantic.com/technology/archive/2011/09/lulzsecs-sony-hack-really-was-simple-it-claimed/33552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alsh.com/index.php/2021/03/11/using-sql-injection-how-lulzsec-hacked-sony-music-in-201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64D8F-83B3-4D35-A9C2-5CC9EF7C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Injection(SQLi)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2FD53-3D8D-4B97-9FB8-3D08DAA42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501026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Byeongchan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Gwak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0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7EEB45-63C8-425C-A210-B1C07F85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54" y="1690688"/>
            <a:ext cx="3856916" cy="4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7828E8-EE04-4FF2-A578-198B4085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25752"/>
            <a:ext cx="5048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0D9ABD-A5F4-4EA9-8526-8A378C1F956A}"/>
              </a:ext>
            </a:extLst>
          </p:cNvPr>
          <p:cNvSpPr/>
          <p:nvPr/>
        </p:nvSpPr>
        <p:spPr>
          <a:xfrm>
            <a:off x="3549557" y="2473452"/>
            <a:ext cx="1875884" cy="47701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F01BA-1312-402F-8403-86CDAD01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287984"/>
            <a:ext cx="7788249" cy="62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445530-07D0-4272-83AA-6D906568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6" y="1758415"/>
            <a:ext cx="5198784" cy="25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53DD7ED-2C23-4139-929D-BC25F778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2" y="4356872"/>
            <a:ext cx="5782056" cy="22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620B275-2ABB-427D-9A46-DDB904E9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38" y="1182623"/>
            <a:ext cx="4675800" cy="513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6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#2-1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43685-7793-4EDF-AAC2-D7FE0CC3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83" y="4684037"/>
            <a:ext cx="6865620" cy="1199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7F0036-EF42-4D28-8863-022395A4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3" y="1568768"/>
            <a:ext cx="7791450" cy="2971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3C0627-0C5A-4724-8D74-8447549F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83" y="6027471"/>
            <a:ext cx="9877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#2-1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DED422-E227-4282-84B3-46393ECE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1690688"/>
            <a:ext cx="8953500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063DA3-388F-410D-8669-2E26FA9F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3" y="2292351"/>
            <a:ext cx="4086225" cy="4229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65ED2A-8EAF-43D2-8E2A-6368EA1D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94" y="5284883"/>
            <a:ext cx="5924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can we do?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Subverting application logic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Retrieving hidden data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interesting data with UNION attack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FC3578-EA00-4D5F-82B2-5F97FABA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74865"/>
            <a:ext cx="10287000" cy="928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8216AA-C263-4BAD-B5BD-98467F0E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20314"/>
            <a:ext cx="10287000" cy="1108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A4EC98-5E48-4DDA-8A75-0381B4C73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453984"/>
            <a:ext cx="10134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prevent it #1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Parameterized query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Before</a:t>
            </a:r>
          </a:p>
          <a:p>
            <a:pPr lvl="2"/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String query = "SELECT * FROM products WHERE category = '"+ input + “’”; </a:t>
            </a:r>
          </a:p>
          <a:p>
            <a:pPr lvl="1"/>
            <a:endParaRPr lang="en-US" altLang="ko-KR" b="0" i="0" dirty="0">
              <a:solidFill>
                <a:srgbClr val="333332"/>
              </a:solidFill>
              <a:effectLst/>
              <a:latin typeface="Courier"/>
            </a:endParaRPr>
          </a:p>
          <a:p>
            <a:pPr lvl="1"/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After</a:t>
            </a:r>
          </a:p>
          <a:p>
            <a:pPr lvl="2"/>
            <a:r>
              <a:rPr lang="en-US" altLang="ko-KR" b="0" i="0" dirty="0" err="1">
                <a:solidFill>
                  <a:srgbClr val="333332"/>
                </a:solidFill>
                <a:effectLst/>
                <a:latin typeface="Courier"/>
              </a:rPr>
              <a:t>PreparedStatement</a:t>
            </a:r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 statement = </a:t>
            </a:r>
            <a:r>
              <a:rPr lang="en-US" altLang="ko-KR" b="0" i="0" dirty="0" err="1">
                <a:solidFill>
                  <a:srgbClr val="333332"/>
                </a:solidFill>
                <a:effectLst/>
                <a:latin typeface="Courier"/>
              </a:rPr>
              <a:t>connection.prepareStatement</a:t>
            </a:r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("SELECT * FROM products WHERE category = ?"); </a:t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333332"/>
                </a:solidFill>
                <a:effectLst/>
                <a:latin typeface="Courier"/>
              </a:rPr>
              <a:t>statement.setString</a:t>
            </a:r>
            <a:r>
              <a:rPr lang="en-US" altLang="ko-KR" b="0" i="0" dirty="0">
                <a:solidFill>
                  <a:srgbClr val="333332"/>
                </a:solidFill>
                <a:effectLst/>
                <a:latin typeface="Courier"/>
              </a:rPr>
              <a:t>(1, input);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prevent it #2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unvalidated user input doesn't end up in the query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C9C2D-681E-4CF3-9806-1DF2B6A2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98" y="2795778"/>
            <a:ext cx="7734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it interesting?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effectiveness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understand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exploit(A bit hard to find)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could </a:t>
            </a: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huge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7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Lastly, poses 2 open questions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it also possible in NO-SQL system?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it possible to prevent SQL Injection thoroughly?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I’m going to cover…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2867" cy="46672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SQL injection is?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do it?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can we do?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prevent it?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it interesting?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open questions</a:t>
            </a:r>
          </a:p>
        </p:txBody>
      </p:sp>
    </p:spTree>
    <p:extLst>
      <p:ext uri="{BB962C8B-B14F-4D97-AF65-F5344CB8AC3E}">
        <p14:creationId xmlns:p14="http://schemas.microsoft.com/office/powerpoint/2010/main" val="188686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https://cheatsheetseries.owasp.org/cheatsheets/SQL_Injection_Prevention_Cheat_Sheet.html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https://portswigger.net/web-security/sql-injection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https://www.theatlantic.com/technology/archive/2011/09/lulzsecs-sony-hack-really-was-simple-it-claimed/335527/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https://paalsh.com/index.php/2021/03/11/using-sql-injection-how-lulzsec-hacked-sony-music-in-2011/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…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2867" cy="46672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There’s</a:t>
            </a: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hacking</a:t>
            </a: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 which is 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Looking cool but hard to use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Looking not that cool, but powerful and easy to use</a:t>
            </a:r>
          </a:p>
        </p:txBody>
      </p:sp>
    </p:spTree>
    <p:extLst>
      <p:ext uri="{BB962C8B-B14F-4D97-AF65-F5344CB8AC3E}">
        <p14:creationId xmlns:p14="http://schemas.microsoft.com/office/powerpoint/2010/main" val="27466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Injection!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rgbClr val="333332"/>
                </a:solidFill>
                <a:latin typeface="Arial" panose="020B0604020202020204" pitchFamily="34" charset="0"/>
              </a:rPr>
              <a:t>A</a:t>
            </a:r>
            <a:r>
              <a:rPr lang="en-US" altLang="ko-KR" b="0" i="0" dirty="0">
                <a:solidFill>
                  <a:srgbClr val="333332"/>
                </a:solidFill>
                <a:effectLst/>
                <a:latin typeface="Arial" panose="020B0604020202020204" pitchFamily="34" charset="0"/>
              </a:rPr>
              <a:t>llows an attacker to view data that it is not normally able to retrieve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can answer those 3 questions, you are ready to go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know what database is?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know what SQL is?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know</a:t>
            </a: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HTML form tags and GET &amp; POST method?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7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7A3D-CA99-412F-AAAD-8FD9978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OWASP Top 10 - 2021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32A4D060-A86E-4387-8DAA-FAF611F9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4127627"/>
            <a:ext cx="8915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91616B-8509-43C6-AA95-AB661894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1464" cy="230200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Open Web Application Security Project</a:t>
            </a:r>
            <a:r>
              <a:rPr lang="en-US" altLang="ko-KR" b="0" i="0" baseline="30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(OWASP)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nonprofit foundation that works to improve the security of software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OWASP Top 10 is a standard awareness document for developers and web application security.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2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 – Pool Sony…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2458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million user information was hacked in 2011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Injection method used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LulzSec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 group of black hat hackers) said,</a:t>
            </a:r>
          </a:p>
          <a:p>
            <a:pPr marL="0" indent="0">
              <a:buNone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D8B50-D4E8-445B-BE4E-B7784662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09" y="3755136"/>
            <a:ext cx="7877175" cy="25481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8C8766-B4EA-429B-A46B-561E270D4CA7}"/>
              </a:ext>
            </a:extLst>
          </p:cNvPr>
          <p:cNvSpPr/>
          <p:nvPr/>
        </p:nvSpPr>
        <p:spPr>
          <a:xfrm>
            <a:off x="1889760" y="4206240"/>
            <a:ext cx="7120128" cy="950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2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do it?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Damn Vulnerable Web App (DVWA)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application that is vulnerable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web developers better understand the processes of securing web applications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Let's see how to do it using DVWA</a:t>
            </a: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2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that …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8D27A-2A68-4033-BCA8-B622CD46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2" y="3651505"/>
            <a:ext cx="10515600" cy="304361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users WHERE username=‘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bcgwak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AND password='12345’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* FROM users WHERE username=‘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bcgwak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-- AND password='12345’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DF61D-B848-4C12-996A-8EE83DE0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" y="1701069"/>
            <a:ext cx="9305820" cy="15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739CD-AAAA-4B6F-B151-EDB4490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 #1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DVWA SQL Injection low level - id=5">
            <a:extLst>
              <a:ext uri="{FF2B5EF4-FFF2-40B4-BE49-F238E27FC236}">
                <a16:creationId xmlns:a16="http://schemas.microsoft.com/office/drawing/2014/main" id="{D869F109-E9DE-4274-8C78-085640D8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51" y="292041"/>
            <a:ext cx="7778497" cy="62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263990C-5A2E-47BE-A1BC-AFA521E95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507992"/>
            <a:ext cx="5048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64A8FF-B33C-4AB3-A59F-A8F0BF410689}"/>
              </a:ext>
            </a:extLst>
          </p:cNvPr>
          <p:cNvSpPr/>
          <p:nvPr/>
        </p:nvSpPr>
        <p:spPr>
          <a:xfrm>
            <a:off x="8780907" y="5192268"/>
            <a:ext cx="1899285" cy="47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5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788</Words>
  <Application>Microsoft Office PowerPoint</Application>
  <PresentationFormat>와이드스크린</PresentationFormat>
  <Paragraphs>120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Courier</vt:lpstr>
      <vt:lpstr>맑은 고딕</vt:lpstr>
      <vt:lpstr>Arial</vt:lpstr>
      <vt:lpstr>Tahoma</vt:lpstr>
      <vt:lpstr>Office 테마</vt:lpstr>
      <vt:lpstr>SQL Injection(SQLi) </vt:lpstr>
      <vt:lpstr>I’m going to cover…</vt:lpstr>
      <vt:lpstr>What if …</vt:lpstr>
      <vt:lpstr>What is it?</vt:lpstr>
      <vt:lpstr>OWASP Top 10 - 2021</vt:lpstr>
      <vt:lpstr>Case study – Pool Sony…</vt:lpstr>
      <vt:lpstr>How to do it?</vt:lpstr>
      <vt:lpstr>Imagine that …</vt:lpstr>
      <vt:lpstr>Attack #1</vt:lpstr>
      <vt:lpstr>Attack #1</vt:lpstr>
      <vt:lpstr>Attack #2</vt:lpstr>
      <vt:lpstr>Attack #2</vt:lpstr>
      <vt:lpstr>Attack #2-1</vt:lpstr>
      <vt:lpstr>Attack #2-1</vt:lpstr>
      <vt:lpstr>What can we do?</vt:lpstr>
      <vt:lpstr>How to prevent it #1</vt:lpstr>
      <vt:lpstr>How to prevent it #2</vt:lpstr>
      <vt:lpstr>Why is it interesting?</vt:lpstr>
      <vt:lpstr>Lastly, poses 2 open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63</cp:revision>
  <dcterms:created xsi:type="dcterms:W3CDTF">2022-04-15T14:32:53Z</dcterms:created>
  <dcterms:modified xsi:type="dcterms:W3CDTF">2022-04-19T19:24:21Z</dcterms:modified>
</cp:coreProperties>
</file>