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57" r:id="rId4"/>
    <p:sldId id="258" r:id="rId5"/>
    <p:sldId id="261" r:id="rId6"/>
    <p:sldId id="374" r:id="rId7"/>
    <p:sldId id="380" r:id="rId8"/>
    <p:sldId id="301" r:id="rId9"/>
    <p:sldId id="381" r:id="rId10"/>
    <p:sldId id="382" r:id="rId11"/>
    <p:sldId id="375" r:id="rId12"/>
    <p:sldId id="383" r:id="rId13"/>
    <p:sldId id="384" r:id="rId14"/>
    <p:sldId id="385" r:id="rId15"/>
    <p:sldId id="387" r:id="rId16"/>
    <p:sldId id="386" r:id="rId17"/>
    <p:sldId id="389" r:id="rId18"/>
    <p:sldId id="388" r:id="rId19"/>
    <p:sldId id="392" r:id="rId20"/>
    <p:sldId id="393" r:id="rId21"/>
    <p:sldId id="391" r:id="rId22"/>
    <p:sldId id="302" r:id="rId23"/>
    <p:sldId id="341" r:id="rId24"/>
    <p:sldId id="377" r:id="rId25"/>
    <p:sldId id="395" r:id="rId26"/>
    <p:sldId id="378" r:id="rId27"/>
    <p:sldId id="394" r:id="rId28"/>
    <p:sldId id="300"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84273" autoAdjust="0"/>
  </p:normalViewPr>
  <p:slideViewPr>
    <p:cSldViewPr snapToGrid="0">
      <p:cViewPr varScale="1">
        <p:scale>
          <a:sx n="72" d="100"/>
          <a:sy n="72" d="100"/>
        </p:scale>
        <p:origin x="8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12</a:t>
            </a:fld>
            <a:endParaRPr lang="zh-CN" altLang="en-US"/>
          </a:p>
        </p:txBody>
      </p:sp>
    </p:spTree>
    <p:extLst>
      <p:ext uri="{BB962C8B-B14F-4D97-AF65-F5344CB8AC3E}">
        <p14:creationId xmlns:p14="http://schemas.microsoft.com/office/powerpoint/2010/main" val="4106373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13</a:t>
            </a:fld>
            <a:endParaRPr lang="zh-CN" altLang="en-US"/>
          </a:p>
        </p:txBody>
      </p:sp>
    </p:spTree>
    <p:extLst>
      <p:ext uri="{BB962C8B-B14F-4D97-AF65-F5344CB8AC3E}">
        <p14:creationId xmlns:p14="http://schemas.microsoft.com/office/powerpoint/2010/main" val="2386283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14</a:t>
            </a:fld>
            <a:endParaRPr lang="zh-CN" altLang="en-US"/>
          </a:p>
        </p:txBody>
      </p:sp>
    </p:spTree>
    <p:extLst>
      <p:ext uri="{BB962C8B-B14F-4D97-AF65-F5344CB8AC3E}">
        <p14:creationId xmlns:p14="http://schemas.microsoft.com/office/powerpoint/2010/main" val="4027558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15</a:t>
            </a:fld>
            <a:endParaRPr lang="zh-CN" altLang="en-US"/>
          </a:p>
        </p:txBody>
      </p:sp>
    </p:spTree>
    <p:extLst>
      <p:ext uri="{BB962C8B-B14F-4D97-AF65-F5344CB8AC3E}">
        <p14:creationId xmlns:p14="http://schemas.microsoft.com/office/powerpoint/2010/main" val="2884974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16</a:t>
            </a:fld>
            <a:endParaRPr lang="zh-CN" altLang="en-US"/>
          </a:p>
        </p:txBody>
      </p:sp>
    </p:spTree>
    <p:extLst>
      <p:ext uri="{BB962C8B-B14F-4D97-AF65-F5344CB8AC3E}">
        <p14:creationId xmlns:p14="http://schemas.microsoft.com/office/powerpoint/2010/main" val="1642315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17</a:t>
            </a:fld>
            <a:endParaRPr lang="zh-CN" altLang="en-US"/>
          </a:p>
        </p:txBody>
      </p:sp>
    </p:spTree>
    <p:extLst>
      <p:ext uri="{BB962C8B-B14F-4D97-AF65-F5344CB8AC3E}">
        <p14:creationId xmlns:p14="http://schemas.microsoft.com/office/powerpoint/2010/main" val="3208742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18</a:t>
            </a:fld>
            <a:endParaRPr lang="zh-CN" altLang="en-US"/>
          </a:p>
        </p:txBody>
      </p:sp>
    </p:spTree>
    <p:extLst>
      <p:ext uri="{BB962C8B-B14F-4D97-AF65-F5344CB8AC3E}">
        <p14:creationId xmlns:p14="http://schemas.microsoft.com/office/powerpoint/2010/main" val="2227736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19</a:t>
            </a:fld>
            <a:endParaRPr lang="zh-CN" altLang="en-US"/>
          </a:p>
        </p:txBody>
      </p:sp>
    </p:spTree>
    <p:extLst>
      <p:ext uri="{BB962C8B-B14F-4D97-AF65-F5344CB8AC3E}">
        <p14:creationId xmlns:p14="http://schemas.microsoft.com/office/powerpoint/2010/main" val="11184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20</a:t>
            </a:fld>
            <a:endParaRPr lang="zh-CN" altLang="en-US"/>
          </a:p>
        </p:txBody>
      </p:sp>
    </p:spTree>
    <p:extLst>
      <p:ext uri="{BB962C8B-B14F-4D97-AF65-F5344CB8AC3E}">
        <p14:creationId xmlns:p14="http://schemas.microsoft.com/office/powerpoint/2010/main" val="3498209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RT-Thread</a:t>
            </a:r>
            <a:r>
              <a:rPr lang="zh-CN" altLang="en-US" dirty="0"/>
              <a:t>线程分为静态线程和动态线程，静态线程由用户定义线程控制块，并分配栈空间，所需空间在编译时已确定，不需要动态分配内存运行效率高，实时性好，但会一直占用</a:t>
            </a:r>
            <a:r>
              <a:rPr lang="en-US" altLang="zh-CN" dirty="0"/>
              <a:t>RAM</a:t>
            </a:r>
            <a:r>
              <a:rPr lang="zh-CN" altLang="en-US" dirty="0"/>
              <a:t>空间。动态线程由用户定义线程句柄，并确定栈大小，所需空间在程序运行时由系统自动从动态内存堆上分配，不回占用额外的</a:t>
            </a:r>
            <a:r>
              <a:rPr lang="en-US" altLang="zh-CN" dirty="0"/>
              <a:t>RAM</a:t>
            </a:r>
            <a:r>
              <a:rPr lang="zh-CN" altLang="en-US" dirty="0"/>
              <a:t>空间，但效率低。</a:t>
            </a:r>
            <a:endParaRPr lang="en-US" altLang="zh-CN" dirty="0"/>
          </a:p>
          <a:p>
            <a:r>
              <a:rPr lang="zh-CN" altLang="en-US" dirty="0"/>
              <a:t>选择静态线程还是动态线程是空间和时间的平衡，对于资源较充分的</a:t>
            </a:r>
            <a:r>
              <a:rPr lang="en-US" altLang="zh-CN" dirty="0"/>
              <a:t>MCU</a:t>
            </a:r>
            <a:r>
              <a:rPr lang="zh-CN" altLang="en-US" dirty="0"/>
              <a:t>可选择静态线程，以增强实时性；对于资源受限的</a:t>
            </a:r>
            <a:r>
              <a:rPr lang="en-US" altLang="zh-CN" dirty="0"/>
              <a:t>MCU</a:t>
            </a:r>
            <a:r>
              <a:rPr lang="zh-CN" altLang="en-US" dirty="0"/>
              <a:t>建议选择动态线程，以降低空间消耗。</a:t>
            </a:r>
            <a:endParaRPr lang="en-US" altLang="zh-CN"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22</a:t>
            </a:fld>
            <a:endParaRPr lang="zh-CN" altLang="en-US"/>
          </a:p>
        </p:txBody>
      </p:sp>
    </p:spTree>
    <p:extLst>
      <p:ext uri="{BB962C8B-B14F-4D97-AF65-F5344CB8AC3E}">
        <p14:creationId xmlns:p14="http://schemas.microsoft.com/office/powerpoint/2010/main" val="2033007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t>23</a:t>
            </a:fld>
            <a:endParaRPr lang="zh-CN" altLang="en-US"/>
          </a:p>
        </p:txBody>
      </p:sp>
    </p:spTree>
    <p:extLst>
      <p:ext uri="{BB962C8B-B14F-4D97-AF65-F5344CB8AC3E}">
        <p14:creationId xmlns:p14="http://schemas.microsoft.com/office/powerpoint/2010/main" val="450504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24</a:t>
            </a:fld>
            <a:endParaRPr lang="zh-CN" altLang="en-US"/>
          </a:p>
        </p:txBody>
      </p:sp>
    </p:spTree>
    <p:extLst>
      <p:ext uri="{BB962C8B-B14F-4D97-AF65-F5344CB8AC3E}">
        <p14:creationId xmlns:p14="http://schemas.microsoft.com/office/powerpoint/2010/main" val="3172182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25</a:t>
            </a:fld>
            <a:endParaRPr lang="zh-CN" altLang="en-US"/>
          </a:p>
        </p:txBody>
      </p:sp>
    </p:spTree>
    <p:extLst>
      <p:ext uri="{BB962C8B-B14F-4D97-AF65-F5344CB8AC3E}">
        <p14:creationId xmlns:p14="http://schemas.microsoft.com/office/powerpoint/2010/main" val="894456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26</a:t>
            </a:fld>
            <a:endParaRPr lang="zh-CN" altLang="en-US"/>
          </a:p>
        </p:txBody>
      </p:sp>
    </p:spTree>
    <p:extLst>
      <p:ext uri="{BB962C8B-B14F-4D97-AF65-F5344CB8AC3E}">
        <p14:creationId xmlns:p14="http://schemas.microsoft.com/office/powerpoint/2010/main" val="394503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5</a:t>
            </a:fld>
            <a:endParaRPr lang="zh-CN" altLang="en-US"/>
          </a:p>
        </p:txBody>
      </p:sp>
    </p:spTree>
    <p:extLst>
      <p:ext uri="{BB962C8B-B14F-4D97-AF65-F5344CB8AC3E}">
        <p14:creationId xmlns:p14="http://schemas.microsoft.com/office/powerpoint/2010/main" val="36842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6</a:t>
            </a:fld>
            <a:endParaRPr lang="zh-CN" altLang="en-US"/>
          </a:p>
        </p:txBody>
      </p:sp>
    </p:spTree>
    <p:extLst>
      <p:ext uri="{BB962C8B-B14F-4D97-AF65-F5344CB8AC3E}">
        <p14:creationId xmlns:p14="http://schemas.microsoft.com/office/powerpoint/2010/main" val="359395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8</a:t>
            </a:fld>
            <a:endParaRPr lang="zh-CN" altLang="en-US"/>
          </a:p>
        </p:txBody>
      </p:sp>
    </p:spTree>
    <p:extLst>
      <p:ext uri="{BB962C8B-B14F-4D97-AF65-F5344CB8AC3E}">
        <p14:creationId xmlns:p14="http://schemas.microsoft.com/office/powerpoint/2010/main" val="143926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9</a:t>
            </a:fld>
            <a:endParaRPr lang="zh-CN" altLang="en-US"/>
          </a:p>
        </p:txBody>
      </p:sp>
    </p:spTree>
    <p:extLst>
      <p:ext uri="{BB962C8B-B14F-4D97-AF65-F5344CB8AC3E}">
        <p14:creationId xmlns:p14="http://schemas.microsoft.com/office/powerpoint/2010/main" val="129491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10</a:t>
            </a:fld>
            <a:endParaRPr lang="zh-CN" altLang="en-US"/>
          </a:p>
        </p:txBody>
      </p:sp>
    </p:spTree>
    <p:extLst>
      <p:ext uri="{BB962C8B-B14F-4D97-AF65-F5344CB8AC3E}">
        <p14:creationId xmlns:p14="http://schemas.microsoft.com/office/powerpoint/2010/main" val="1011715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t>11</a:t>
            </a:fld>
            <a:endParaRPr lang="zh-CN" altLang="en-US"/>
          </a:p>
        </p:txBody>
      </p:sp>
    </p:spTree>
    <p:extLst>
      <p:ext uri="{BB962C8B-B14F-4D97-AF65-F5344CB8AC3E}">
        <p14:creationId xmlns:p14="http://schemas.microsoft.com/office/powerpoint/2010/main" val="171609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A7B51E49-215F-EE7C-0099-7FBBAB08334C}"/>
              </a:ext>
            </a:extLst>
          </p:cNvPr>
          <p:cNvSpPr>
            <a:spLocks/>
          </p:cNvSpPr>
          <p:nvPr userDrawn="1"/>
        </p:nvSpPr>
        <p:spPr>
          <a:xfrm>
            <a:off x="0" y="0"/>
            <a:ext cx="1219200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257BFDB4-DBE8-D671-A41E-F1A638C9457D}"/>
              </a:ext>
            </a:extLst>
          </p:cNvPr>
          <p:cNvPicPr>
            <a:picLocks noChangeAspect="1"/>
          </p:cNvPicPr>
          <p:nvPr userDrawn="1"/>
        </p:nvPicPr>
        <p:blipFill rotWithShape="1">
          <a:blip r:embed="rId2" cstate="screen">
            <a:duotone>
              <a:schemeClr val="accent2">
                <a:shade val="45000"/>
                <a:satMod val="135000"/>
              </a:schemeClr>
              <a:prstClr val="white"/>
            </a:duotone>
            <a:alphaModFix amt="5000"/>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25" name="图片 24" descr="图片包含 游戏机, 体育&#10;&#10;描述已自动生成">
            <a:extLst>
              <a:ext uri="{FF2B5EF4-FFF2-40B4-BE49-F238E27FC236}">
                <a16:creationId xmlns:a16="http://schemas.microsoft.com/office/drawing/2014/main" id="{FDC87E1F-EA18-3E3E-594F-10F857A80982}"/>
              </a:ext>
            </a:extLst>
          </p:cNvPr>
          <p:cNvPicPr>
            <a:picLocks noChangeAspect="1"/>
          </p:cNvPicPr>
          <p:nvPr userDrawn="1"/>
        </p:nvPicPr>
        <p:blipFill rotWithShape="1">
          <a:blip r:embed="rId3" cstate="print">
            <a:alphaModFix amt="66000"/>
            <a:extLst>
              <a:ext uri="{28A0092B-C50C-407E-A947-70E740481C1C}">
                <a14:useLocalDpi xmlns:a14="http://schemas.microsoft.com/office/drawing/2010/main" val="0"/>
              </a:ext>
            </a:extLst>
          </a:blip>
          <a:srcRect/>
          <a:stretch/>
        </p:blipFill>
        <p:spPr>
          <a:xfrm>
            <a:off x="0" y="4622799"/>
            <a:ext cx="12192000" cy="2235201"/>
          </a:xfrm>
          <a:prstGeom prst="rect">
            <a:avLst/>
          </a:prstGeom>
        </p:spPr>
      </p:pic>
      <p:sp>
        <p:nvSpPr>
          <p:cNvPr id="26" name="椭圆 25">
            <a:extLst>
              <a:ext uri="{FF2B5EF4-FFF2-40B4-BE49-F238E27FC236}">
                <a16:creationId xmlns:a16="http://schemas.microsoft.com/office/drawing/2014/main" id="{DA03B942-F19F-91E2-2F9F-7F33E8F2AD8D}"/>
              </a:ext>
            </a:extLst>
          </p:cNvPr>
          <p:cNvSpPr/>
          <p:nvPr userDrawn="1"/>
        </p:nvSpPr>
        <p:spPr>
          <a:xfrm>
            <a:off x="3445344" y="999833"/>
            <a:ext cx="5254860" cy="5254860"/>
          </a:xfrm>
          <a:prstGeom prst="ellipse">
            <a:avLst/>
          </a:prstGeom>
          <a:noFill/>
          <a:ln w="9525">
            <a:gradFill>
              <a:gsLst>
                <a:gs pos="50000">
                  <a:schemeClr val="accent2">
                    <a:lumMod val="75000"/>
                  </a:schemeClr>
                </a:gs>
                <a:gs pos="100000">
                  <a:schemeClr val="accent2">
                    <a:lumMod val="75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sp>
        <p:nvSpPr>
          <p:cNvPr id="27" name="椭圆 26">
            <a:extLst>
              <a:ext uri="{FF2B5EF4-FFF2-40B4-BE49-F238E27FC236}">
                <a16:creationId xmlns:a16="http://schemas.microsoft.com/office/drawing/2014/main" id="{1D2B4A3B-C444-6669-93BA-C6190C11096E}"/>
              </a:ext>
            </a:extLst>
          </p:cNvPr>
          <p:cNvSpPr/>
          <p:nvPr userDrawn="1"/>
        </p:nvSpPr>
        <p:spPr>
          <a:xfrm>
            <a:off x="3753179" y="1260898"/>
            <a:ext cx="4691807" cy="4691807"/>
          </a:xfrm>
          <a:prstGeom prst="ellipse">
            <a:avLst/>
          </a:prstGeom>
          <a:gradFill flip="none" rotWithShape="1">
            <a:gsLst>
              <a:gs pos="80000">
                <a:schemeClr val="accent2">
                  <a:lumMod val="60000"/>
                  <a:lumOff val="40000"/>
                  <a:alpha val="0"/>
                </a:schemeClr>
              </a:gs>
              <a:gs pos="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cxnSp>
        <p:nvCxnSpPr>
          <p:cNvPr id="28" name="直接连接符 27">
            <a:extLst>
              <a:ext uri="{FF2B5EF4-FFF2-40B4-BE49-F238E27FC236}">
                <a16:creationId xmlns:a16="http://schemas.microsoft.com/office/drawing/2014/main" id="{538E8C92-4E73-812D-5B15-5B2BAE6FE49A}"/>
              </a:ext>
            </a:extLst>
          </p:cNvPr>
          <p:cNvCxnSpPr/>
          <p:nvPr userDrawn="1"/>
        </p:nvCxnSpPr>
        <p:spPr>
          <a:xfrm>
            <a:off x="1083733" y="1475096"/>
            <a:ext cx="0" cy="3259666"/>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15A70C4-49B2-0062-D585-F9C96CB6E9A4}"/>
              </a:ext>
            </a:extLst>
          </p:cNvPr>
          <p:cNvCxnSpPr>
            <a:cxnSpLocks/>
          </p:cNvCxnSpPr>
          <p:nvPr userDrawn="1"/>
        </p:nvCxnSpPr>
        <p:spPr>
          <a:xfrm>
            <a:off x="10532533" y="1143000"/>
            <a:ext cx="0" cy="2830060"/>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558F0A4-93B7-77C0-EFFC-883825D894C5}"/>
              </a:ext>
            </a:extLst>
          </p:cNvPr>
          <p:cNvCxnSpPr>
            <a:cxnSpLocks/>
          </p:cNvCxnSpPr>
          <p:nvPr userDrawn="1"/>
        </p:nvCxnSpPr>
        <p:spPr>
          <a:xfrm>
            <a:off x="10989733" y="2479581"/>
            <a:ext cx="0" cy="2210952"/>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2678107-7A1C-509A-D998-95FC82E45B57}"/>
              </a:ext>
            </a:extLst>
          </p:cNvPr>
          <p:cNvCxnSpPr/>
          <p:nvPr userDrawn="1"/>
        </p:nvCxnSpPr>
        <p:spPr>
          <a:xfrm>
            <a:off x="11599334" y="1601649"/>
            <a:ext cx="0" cy="3259666"/>
          </a:xfrm>
          <a:prstGeom prst="line">
            <a:avLst/>
          </a:prstGeom>
          <a:ln w="19050">
            <a:gradFill>
              <a:gsLst>
                <a:gs pos="0">
                  <a:srgbClr val="19A2FF">
                    <a:alpha val="50000"/>
                  </a:srgbClr>
                </a:gs>
                <a:gs pos="84000">
                  <a:srgbClr val="19A2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9EB744E8-CDEC-8BF8-0962-E2EBA8409AC9}"/>
              </a:ext>
            </a:extLst>
          </p:cNvPr>
          <p:cNvCxnSpPr>
            <a:cxnSpLocks/>
          </p:cNvCxnSpPr>
          <p:nvPr userDrawn="1"/>
        </p:nvCxnSpPr>
        <p:spPr>
          <a:xfrm>
            <a:off x="1693333" y="3156914"/>
            <a:ext cx="0" cy="170440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4866A19-4AA7-9428-D016-E9B80DB0EA7D}"/>
              </a:ext>
            </a:extLst>
          </p:cNvPr>
          <p:cNvCxnSpPr>
            <a:cxnSpLocks/>
          </p:cNvCxnSpPr>
          <p:nvPr userDrawn="1"/>
        </p:nvCxnSpPr>
        <p:spPr>
          <a:xfrm>
            <a:off x="330199" y="0"/>
            <a:ext cx="0" cy="2343227"/>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61170E3-082E-D50A-0E5A-36D079C27C8A}"/>
              </a:ext>
            </a:extLst>
          </p:cNvPr>
          <p:cNvCxnSpPr>
            <a:cxnSpLocks/>
          </p:cNvCxnSpPr>
          <p:nvPr userDrawn="1"/>
        </p:nvCxnSpPr>
        <p:spPr>
          <a:xfrm>
            <a:off x="2852841"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FABD42D-F7D9-DAED-3BEC-92B261019851}"/>
              </a:ext>
            </a:extLst>
          </p:cNvPr>
          <p:cNvCxnSpPr>
            <a:cxnSpLocks/>
          </p:cNvCxnSpPr>
          <p:nvPr userDrawn="1"/>
        </p:nvCxnSpPr>
        <p:spPr>
          <a:xfrm>
            <a:off x="11869842"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4EEB337-5CD0-9AAB-1012-31C93394DA40}"/>
              </a:ext>
            </a:extLst>
          </p:cNvPr>
          <p:cNvCxnSpPr>
            <a:cxnSpLocks/>
          </p:cNvCxnSpPr>
          <p:nvPr userDrawn="1"/>
        </p:nvCxnSpPr>
        <p:spPr>
          <a:xfrm>
            <a:off x="9228242" y="428930"/>
            <a:ext cx="0" cy="123885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7" name="文本占位符 36">
            <a:extLst>
              <a:ext uri="{FF2B5EF4-FFF2-40B4-BE49-F238E27FC236}">
                <a16:creationId xmlns:a16="http://schemas.microsoft.com/office/drawing/2014/main" id="{0323906C-D2D2-66F9-B0E5-2E683E211A7D}"/>
              </a:ext>
            </a:extLst>
          </p:cNvPr>
          <p:cNvSpPr>
            <a:spLocks noGrp="1"/>
          </p:cNvSpPr>
          <p:nvPr>
            <p:ph type="body" sz="quarter" idx="10" hasCustomPrompt="1"/>
          </p:nvPr>
        </p:nvSpPr>
        <p:spPr>
          <a:xfrm>
            <a:off x="1808162" y="2221760"/>
            <a:ext cx="8656637" cy="435243"/>
          </a:xfrm>
          <a:prstGeom prst="rect">
            <a:avLst/>
          </a:prstGeom>
        </p:spPr>
        <p:txBody>
          <a:bodyPr anchor="ctr" anchorCtr="0"/>
          <a:lstStyle>
            <a:lvl1pPr marL="0" indent="0">
              <a:buNone/>
              <a:defRPr kumimoji="0" lang="zh-CN" altLang="en-US" sz="3600" b="1" i="1" u="none" strike="noStrike" kern="0" cap="none" spc="0" normalizeH="0" baseline="0" dirty="0">
                <a:ln w="9525">
                  <a:noFill/>
                </a:ln>
                <a:gradFill>
                  <a:gsLst>
                    <a:gs pos="0">
                      <a:srgbClr val="4472C4">
                        <a:lumMod val="5000"/>
                        <a:lumOff val="95000"/>
                        <a:alpha val="98000"/>
                      </a:srgbClr>
                    </a:gs>
                    <a:gs pos="63000">
                      <a:srgbClr val="FFFFFF">
                        <a:alpha val="0"/>
                      </a:srgbClr>
                    </a:gs>
                  </a:gsLst>
                  <a:lin ang="5400000" scaled="1"/>
                </a:gradFill>
                <a:effectLst/>
                <a:uLnTx/>
                <a:uFillTx/>
                <a:latin typeface="+mn-lt"/>
                <a:ea typeface="微软雅黑" panose="020B0503020204020204" pitchFamily="34" charset="-122"/>
                <a:cs typeface="+mn-cs"/>
              </a:defRPr>
            </a:lvl1pPr>
          </a:lstStyle>
          <a:p>
            <a:pPr lvl="0"/>
            <a:r>
              <a:rPr lang="en-US" altLang="zh-CN" dirty="0"/>
              <a:t>Decorated in English</a:t>
            </a:r>
            <a:endParaRPr lang="zh-CN" altLang="en-US" dirty="0"/>
          </a:p>
        </p:txBody>
      </p:sp>
      <p:sp>
        <p:nvSpPr>
          <p:cNvPr id="38" name="文本占位符 37">
            <a:extLst>
              <a:ext uri="{FF2B5EF4-FFF2-40B4-BE49-F238E27FC236}">
                <a16:creationId xmlns:a16="http://schemas.microsoft.com/office/drawing/2014/main" id="{D6285988-2103-BB9F-06ED-86F6FB43B490}"/>
              </a:ext>
            </a:extLst>
          </p:cNvPr>
          <p:cNvSpPr>
            <a:spLocks noGrp="1"/>
          </p:cNvSpPr>
          <p:nvPr>
            <p:ph type="body" sz="quarter" idx="11"/>
          </p:nvPr>
        </p:nvSpPr>
        <p:spPr>
          <a:xfrm>
            <a:off x="1808164" y="2657475"/>
            <a:ext cx="8656636" cy="1465263"/>
          </a:xfrm>
          <a:prstGeom prst="rect">
            <a:avLst/>
          </a:prstGeom>
        </p:spPr>
        <p:txBody>
          <a:bodyPr anchor="ctr" anchorCtr="0"/>
          <a:lstStyle>
            <a:lvl1pPr marL="0" indent="0">
              <a:buNone/>
              <a:defRPr kumimoji="0" lang="zh-CN" altLang="en-US" sz="8000" b="1" i="0" u="none" strike="noStrike" kern="1200" cap="none" spc="300" normalizeH="0" baseline="0" dirty="0">
                <a:ln>
                  <a:noFill/>
                </a:ln>
                <a:gradFill flip="none" rotWithShape="1">
                  <a:gsLst>
                    <a:gs pos="35000">
                      <a:srgbClr val="FFFFFF"/>
                    </a:gs>
                    <a:gs pos="100000">
                      <a:prstClr val="white">
                        <a:alpha val="0"/>
                      </a:prstClr>
                    </a:gs>
                  </a:gsLst>
                  <a:lin ang="5400000" scaled="1"/>
                  <a:tileRect/>
                </a:gradFill>
                <a:effectLst>
                  <a:outerShdw blurRad="38100" dist="38100" dir="2700000" algn="tl">
                    <a:srgbClr val="000000">
                      <a:alpha val="43137"/>
                    </a:srgbClr>
                  </a:outerShdw>
                </a:effectLst>
                <a:uLnTx/>
                <a:uFillTx/>
                <a:latin typeface="+mj-ea"/>
                <a:ea typeface="+mj-ea"/>
                <a:cs typeface="经典综艺体简" panose="02010609000101010101" pitchFamily="49" charset="-122"/>
              </a:defRPr>
            </a:lvl1pPr>
          </a:lstStyle>
          <a:p>
            <a:pPr lvl="0"/>
            <a:endParaRPr lang="zh-CN" altLang="en-US" dirty="0"/>
          </a:p>
        </p:txBody>
      </p:sp>
      <p:sp>
        <p:nvSpPr>
          <p:cNvPr id="39" name="矩形: 圆角 38">
            <a:extLst>
              <a:ext uri="{FF2B5EF4-FFF2-40B4-BE49-F238E27FC236}">
                <a16:creationId xmlns:a16="http://schemas.microsoft.com/office/drawing/2014/main" id="{95E73BA6-D3EA-B1C8-9AC3-C2A9A2C90820}"/>
              </a:ext>
            </a:extLst>
          </p:cNvPr>
          <p:cNvSpPr/>
          <p:nvPr userDrawn="1"/>
        </p:nvSpPr>
        <p:spPr>
          <a:xfrm>
            <a:off x="4854222" y="4398567"/>
            <a:ext cx="2483556" cy="37391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占位符 39">
            <a:extLst>
              <a:ext uri="{FF2B5EF4-FFF2-40B4-BE49-F238E27FC236}">
                <a16:creationId xmlns:a16="http://schemas.microsoft.com/office/drawing/2014/main" id="{926ED7A4-107B-9140-DC8B-1E1A53993F07}"/>
              </a:ext>
            </a:extLst>
          </p:cNvPr>
          <p:cNvSpPr>
            <a:spLocks noGrp="1"/>
          </p:cNvSpPr>
          <p:nvPr>
            <p:ph type="body" sz="quarter" idx="12"/>
          </p:nvPr>
        </p:nvSpPr>
        <p:spPr>
          <a:xfrm>
            <a:off x="5110956" y="4452966"/>
            <a:ext cx="1970088" cy="265113"/>
          </a:xfrm>
          <a:prstGeom prst="rect">
            <a:avLst/>
          </a:prstGeom>
        </p:spPr>
        <p:txBody>
          <a:bodyPr anchor="ctr" anchorCtr="0"/>
          <a:lstStyle>
            <a:lvl1pPr marL="0" indent="0">
              <a:buNone/>
              <a:defRPr sz="1600"/>
            </a:lvl1pPr>
          </a:lstStyle>
          <a:p>
            <a:pPr lvl="0"/>
            <a:endParaRPr lang="zh-CN" altLang="en-US" dirty="0"/>
          </a:p>
        </p:txBody>
      </p:sp>
    </p:spTree>
    <p:extLst>
      <p:ext uri="{BB962C8B-B14F-4D97-AF65-F5344CB8AC3E}">
        <p14:creationId xmlns:p14="http://schemas.microsoft.com/office/powerpoint/2010/main" val="3750372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任意多边形: 形状 4">
            <a:extLst>
              <a:ext uri="{FF2B5EF4-FFF2-40B4-BE49-F238E27FC236}">
                <a16:creationId xmlns:a16="http://schemas.microsoft.com/office/drawing/2014/main" id="{0C48C151-5966-2EE5-FF07-5218FD39FA96}"/>
              </a:ext>
            </a:extLst>
          </p:cNvPr>
          <p:cNvSpPr/>
          <p:nvPr userDrawn="1"/>
        </p:nvSpPr>
        <p:spPr>
          <a:xfrm>
            <a:off x="0" y="6457950"/>
            <a:ext cx="12192000" cy="400050"/>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6" name="任意多边形: 形状 5">
            <a:extLst>
              <a:ext uri="{FF2B5EF4-FFF2-40B4-BE49-F238E27FC236}">
                <a16:creationId xmlns:a16="http://schemas.microsoft.com/office/drawing/2014/main" id="{3AFFBDF9-703E-8FD0-8B89-DB2D76F14443}"/>
              </a:ext>
            </a:extLst>
          </p:cNvPr>
          <p:cNvSpPr/>
          <p:nvPr userDrawn="1"/>
        </p:nvSpPr>
        <p:spPr>
          <a:xfrm flipH="1">
            <a:off x="0" y="6355758"/>
            <a:ext cx="12192000" cy="502242"/>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alpha val="55000"/>
                </a:schemeClr>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标题 6">
            <a:extLst>
              <a:ext uri="{FF2B5EF4-FFF2-40B4-BE49-F238E27FC236}">
                <a16:creationId xmlns:a16="http://schemas.microsoft.com/office/drawing/2014/main" id="{0B08416B-AC49-06AA-EF46-02F7933CF13F}"/>
              </a:ext>
            </a:extLst>
          </p:cNvPr>
          <p:cNvSpPr>
            <a:spLocks noGrp="1"/>
          </p:cNvSpPr>
          <p:nvPr>
            <p:ph type="title" hasCustomPrompt="1"/>
          </p:nvPr>
        </p:nvSpPr>
        <p:spPr>
          <a:xfrm>
            <a:off x="4500880" y="874416"/>
            <a:ext cx="2875280" cy="667001"/>
          </a:xfrm>
          <a:prstGeom prst="rect">
            <a:avLst/>
          </a:prstGeom>
        </p:spPr>
        <p:txBody>
          <a:bodyPr wrap="none"/>
          <a:lstStyle>
            <a:lvl1pPr algn="ctr">
              <a:defRPr lang="zh-CN" altLang="en-US" sz="4800" b="1" kern="1200" dirty="0">
                <a:gradFill flip="none" rotWithShape="1">
                  <a:gsLst>
                    <a:gs pos="60000">
                      <a:schemeClr val="accent2"/>
                    </a:gs>
                    <a:gs pos="0">
                      <a:schemeClr val="accent2">
                        <a:lumMod val="60000"/>
                        <a:lumOff val="40000"/>
                      </a:schemeClr>
                    </a:gs>
                  </a:gsLst>
                  <a:lin ang="2700000" scaled="1"/>
                  <a:tileRect/>
                </a:gradFill>
                <a:latin typeface="+mj-lt"/>
                <a:ea typeface="+mj-ea"/>
                <a:cs typeface="+mn-cs"/>
              </a:defRPr>
            </a:lvl1pPr>
          </a:lstStyle>
          <a:p>
            <a:r>
              <a:rPr lang="zh-CN" altLang="en-US" dirty="0"/>
              <a:t>目录</a:t>
            </a:r>
          </a:p>
        </p:txBody>
      </p:sp>
    </p:spTree>
    <p:extLst>
      <p:ext uri="{BB962C8B-B14F-4D97-AF65-F5344CB8AC3E}">
        <p14:creationId xmlns:p14="http://schemas.microsoft.com/office/powerpoint/2010/main" val="213033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圆: 空心 4">
            <a:extLst>
              <a:ext uri="{FF2B5EF4-FFF2-40B4-BE49-F238E27FC236}">
                <a16:creationId xmlns:a16="http://schemas.microsoft.com/office/drawing/2014/main" id="{77FC9450-AE93-3D6B-2BB8-8181E6987822}"/>
              </a:ext>
            </a:extLst>
          </p:cNvPr>
          <p:cNvSpPr/>
          <p:nvPr userDrawn="1"/>
        </p:nvSpPr>
        <p:spPr>
          <a:xfrm>
            <a:off x="9170512" y="345856"/>
            <a:ext cx="2047616" cy="2047616"/>
          </a:xfrm>
          <a:prstGeom prst="donu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6" name="直接连接符 5">
            <a:extLst>
              <a:ext uri="{FF2B5EF4-FFF2-40B4-BE49-F238E27FC236}">
                <a16:creationId xmlns:a16="http://schemas.microsoft.com/office/drawing/2014/main" id="{94D6405D-9E6C-83A3-F34F-150D5ECB4C86}"/>
              </a:ext>
            </a:extLst>
          </p:cNvPr>
          <p:cNvCxnSpPr>
            <a:cxnSpLocks/>
          </p:cNvCxnSpPr>
          <p:nvPr userDrawn="1"/>
        </p:nvCxnSpPr>
        <p:spPr>
          <a:xfrm flipH="1">
            <a:off x="1018414" y="2035732"/>
            <a:ext cx="6146222" cy="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C20E79FD-7A88-C279-C577-5DB4E8DC0CCF}"/>
              </a:ext>
            </a:extLst>
          </p:cNvPr>
          <p:cNvSpPr/>
          <p:nvPr userDrawn="1"/>
        </p:nvSpPr>
        <p:spPr>
          <a:xfrm>
            <a:off x="839889" y="199763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cxnSp>
        <p:nvCxnSpPr>
          <p:cNvPr id="8" name="直接连接符 7">
            <a:extLst>
              <a:ext uri="{FF2B5EF4-FFF2-40B4-BE49-F238E27FC236}">
                <a16:creationId xmlns:a16="http://schemas.microsoft.com/office/drawing/2014/main" id="{1A018186-98E2-4189-0A0E-A207898328EC}"/>
              </a:ext>
            </a:extLst>
          </p:cNvPr>
          <p:cNvCxnSpPr>
            <a:cxnSpLocks/>
          </p:cNvCxnSpPr>
          <p:nvPr userDrawn="1"/>
        </p:nvCxnSpPr>
        <p:spPr>
          <a:xfrm flipH="1">
            <a:off x="820918" y="4628382"/>
            <a:ext cx="6343718" cy="38100"/>
          </a:xfrm>
          <a:prstGeom prst="line">
            <a:avLst/>
          </a:prstGeom>
          <a:ln w="19050">
            <a:gradFill flip="none" rotWithShape="1">
              <a:gsLst>
                <a:gs pos="100000">
                  <a:schemeClr val="accent2"/>
                </a:gs>
                <a:gs pos="0">
                  <a:schemeClr val="accent2">
                    <a:lumMod val="60000"/>
                    <a:lumOff val="40000"/>
                  </a:schemeClr>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89448725-BF6A-1CE5-6834-92C4C16F2E47}"/>
              </a:ext>
            </a:extLst>
          </p:cNvPr>
          <p:cNvSpPr/>
          <p:nvPr userDrawn="1"/>
        </p:nvSpPr>
        <p:spPr>
          <a:xfrm>
            <a:off x="5412155" y="4590282"/>
            <a:ext cx="1752481" cy="76200"/>
          </a:xfrm>
          <a:prstGeom prst="rect">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defTabSz="913765"/>
            <a:endParaRPr lang="zh-CN" altLang="en-US" sz="2000" b="1">
              <a:solidFill>
                <a:srgbClr val="FFFFFF"/>
              </a:solidFill>
            </a:endParaRPr>
          </a:p>
        </p:txBody>
      </p:sp>
      <p:grpSp>
        <p:nvGrpSpPr>
          <p:cNvPr id="10" name="组合 9">
            <a:extLst>
              <a:ext uri="{FF2B5EF4-FFF2-40B4-BE49-F238E27FC236}">
                <a16:creationId xmlns:a16="http://schemas.microsoft.com/office/drawing/2014/main" id="{A3E83A17-43B8-5739-9EAB-2F0D26137169}"/>
              </a:ext>
            </a:extLst>
          </p:cNvPr>
          <p:cNvGrpSpPr/>
          <p:nvPr userDrawn="1"/>
        </p:nvGrpSpPr>
        <p:grpSpPr>
          <a:xfrm>
            <a:off x="0" y="6355758"/>
            <a:ext cx="12192000" cy="502242"/>
            <a:chOff x="0" y="6355758"/>
            <a:chExt cx="12192000" cy="502242"/>
          </a:xfrm>
        </p:grpSpPr>
        <p:sp>
          <p:nvSpPr>
            <p:cNvPr id="11" name="任意多边形: 形状 10">
              <a:extLst>
                <a:ext uri="{FF2B5EF4-FFF2-40B4-BE49-F238E27FC236}">
                  <a16:creationId xmlns:a16="http://schemas.microsoft.com/office/drawing/2014/main" id="{0AE186AC-BF66-88C0-744C-A633B7772727}"/>
                </a:ext>
              </a:extLst>
            </p:cNvPr>
            <p:cNvSpPr/>
            <p:nvPr userDrawn="1"/>
          </p:nvSpPr>
          <p:spPr>
            <a:xfrm>
              <a:off x="0" y="6457950"/>
              <a:ext cx="12192000" cy="400050"/>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 name="任意多边形: 形状 11">
              <a:extLst>
                <a:ext uri="{FF2B5EF4-FFF2-40B4-BE49-F238E27FC236}">
                  <a16:creationId xmlns:a16="http://schemas.microsoft.com/office/drawing/2014/main" id="{0D9BB918-757C-8586-85B1-3E104C2C5D14}"/>
                </a:ext>
              </a:extLst>
            </p:cNvPr>
            <p:cNvSpPr/>
            <p:nvPr userDrawn="1"/>
          </p:nvSpPr>
          <p:spPr>
            <a:xfrm flipH="1">
              <a:off x="0" y="6355758"/>
              <a:ext cx="12192000" cy="502242"/>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alpha val="55000"/>
                  </a:schemeClr>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13" name="文本占位符 12">
            <a:extLst>
              <a:ext uri="{FF2B5EF4-FFF2-40B4-BE49-F238E27FC236}">
                <a16:creationId xmlns:a16="http://schemas.microsoft.com/office/drawing/2014/main" id="{349A0776-FE3C-5FB6-45AC-609A378B337F}"/>
              </a:ext>
            </a:extLst>
          </p:cNvPr>
          <p:cNvSpPr>
            <a:spLocks noGrp="1"/>
          </p:cNvSpPr>
          <p:nvPr>
            <p:ph type="body" sz="quarter" idx="10" hasCustomPrompt="1"/>
          </p:nvPr>
        </p:nvSpPr>
        <p:spPr>
          <a:xfrm>
            <a:off x="8542556" y="593725"/>
            <a:ext cx="2675572" cy="5650865"/>
          </a:xfrm>
          <a:prstGeom prst="rect">
            <a:avLst/>
          </a:prstGeom>
        </p:spPr>
        <p:txBody>
          <a:bodyPr wrap="square"/>
          <a:lstStyle>
            <a:lvl1pPr marL="0" indent="0" algn="ctr">
              <a:buNone/>
              <a:defRPr sz="52000">
                <a:gradFill>
                  <a:gsLst>
                    <a:gs pos="60000">
                      <a:schemeClr val="accent2"/>
                    </a:gs>
                    <a:gs pos="0">
                      <a:schemeClr val="accent2">
                        <a:lumMod val="60000"/>
                        <a:lumOff val="40000"/>
                      </a:schemeClr>
                    </a:gs>
                  </a:gsLst>
                  <a:lin ang="2700000" scaled="1"/>
                </a:gradFill>
                <a:latin typeface="+mn-lt"/>
              </a:defRPr>
            </a:lvl1pPr>
          </a:lstStyle>
          <a:p>
            <a:pPr lvl="0"/>
            <a:r>
              <a:rPr lang="en-US" altLang="zh-CN" dirty="0"/>
              <a:t>1</a:t>
            </a:r>
            <a:endParaRPr lang="zh-CN" altLang="en-US" dirty="0"/>
          </a:p>
        </p:txBody>
      </p:sp>
      <p:sp>
        <p:nvSpPr>
          <p:cNvPr id="14" name="文本占位符 13">
            <a:extLst>
              <a:ext uri="{FF2B5EF4-FFF2-40B4-BE49-F238E27FC236}">
                <a16:creationId xmlns:a16="http://schemas.microsoft.com/office/drawing/2014/main" id="{8D2AD46A-E731-599D-3B5A-222E6B33C179}"/>
              </a:ext>
            </a:extLst>
          </p:cNvPr>
          <p:cNvSpPr>
            <a:spLocks noGrp="1"/>
          </p:cNvSpPr>
          <p:nvPr>
            <p:ph type="body" sz="quarter" idx="16"/>
          </p:nvPr>
        </p:nvSpPr>
        <p:spPr>
          <a:xfrm>
            <a:off x="1042034" y="3159744"/>
            <a:ext cx="5913937" cy="781610"/>
          </a:xfrm>
          <a:prstGeom prst="rect">
            <a:avLst/>
          </a:prstGeom>
        </p:spPr>
        <p:txBody>
          <a:bodyPr anchor="ctr" anchorCtr="0"/>
          <a:lstStyle>
            <a:lvl1pPr marL="0" indent="0">
              <a:buNone/>
              <a:defRPr lang="zh-CN" altLang="en-US" sz="5400" b="1" kern="1200" dirty="0">
                <a:gradFill flip="none" rotWithShape="1">
                  <a:gsLst>
                    <a:gs pos="60000">
                      <a:schemeClr val="accent2"/>
                    </a:gs>
                    <a:gs pos="0">
                      <a:schemeClr val="accent2">
                        <a:lumMod val="60000"/>
                        <a:lumOff val="40000"/>
                      </a:schemeClr>
                    </a:gs>
                  </a:gsLst>
                  <a:lin ang="2700000" scaled="1"/>
                  <a:tileRect/>
                </a:gradFill>
                <a:latin typeface="+mj-ea"/>
                <a:ea typeface="+mj-ea"/>
                <a:cs typeface="+mn-cs"/>
              </a:defRPr>
            </a:lvl1pPr>
          </a:lstStyle>
          <a:p>
            <a:pPr lvl="0"/>
            <a:endParaRPr lang="zh-CN" altLang="en-US" dirty="0"/>
          </a:p>
        </p:txBody>
      </p:sp>
      <p:sp>
        <p:nvSpPr>
          <p:cNvPr id="15" name="文本占位符 14">
            <a:extLst>
              <a:ext uri="{FF2B5EF4-FFF2-40B4-BE49-F238E27FC236}">
                <a16:creationId xmlns:a16="http://schemas.microsoft.com/office/drawing/2014/main" id="{BFA52C2F-6F3F-4103-3C22-C2C784855F16}"/>
              </a:ext>
            </a:extLst>
          </p:cNvPr>
          <p:cNvSpPr>
            <a:spLocks noGrp="1"/>
          </p:cNvSpPr>
          <p:nvPr>
            <p:ph type="body" sz="quarter" idx="17"/>
          </p:nvPr>
        </p:nvSpPr>
        <p:spPr>
          <a:xfrm>
            <a:off x="1041400" y="3986468"/>
            <a:ext cx="3500438" cy="411162"/>
          </a:xfrm>
          <a:prstGeom prst="rect">
            <a:avLst/>
          </a:prstGeom>
        </p:spPr>
        <p:txBody>
          <a:bodyPr wrap="square" anchor="ctr" anchorCtr="0"/>
          <a:lstStyle>
            <a:lvl1pPr marL="0" indent="0">
              <a:buNone/>
              <a:defRPr lang="zh-CN" altLang="en-US" sz="1400" kern="1200" dirty="0">
                <a:gradFill flip="none" rotWithShape="1">
                  <a:gsLst>
                    <a:gs pos="60000">
                      <a:schemeClr val="accent2"/>
                    </a:gs>
                    <a:gs pos="0">
                      <a:schemeClr val="accent2">
                        <a:lumMod val="60000"/>
                        <a:lumOff val="40000"/>
                      </a:schemeClr>
                    </a:gs>
                  </a:gsLst>
                  <a:lin ang="2700000" scaled="1"/>
                  <a:tileRect/>
                </a:gradFill>
                <a:latin typeface="+mn-lt"/>
                <a:ea typeface="+mn-ea"/>
                <a:cs typeface="+mn-cs"/>
              </a:defRPr>
            </a:lvl1pPr>
          </a:lstStyle>
          <a:p>
            <a:pPr lvl="0"/>
            <a:endParaRPr lang="zh-CN" altLang="en-US" dirty="0"/>
          </a:p>
        </p:txBody>
      </p:sp>
      <p:sp>
        <p:nvSpPr>
          <p:cNvPr id="16" name="文本占位符 15">
            <a:extLst>
              <a:ext uri="{FF2B5EF4-FFF2-40B4-BE49-F238E27FC236}">
                <a16:creationId xmlns:a16="http://schemas.microsoft.com/office/drawing/2014/main" id="{DF6016C0-0D48-664B-FFF9-603F720F305F}"/>
              </a:ext>
            </a:extLst>
          </p:cNvPr>
          <p:cNvSpPr>
            <a:spLocks noGrp="1"/>
          </p:cNvSpPr>
          <p:nvPr>
            <p:ph type="body" sz="quarter" idx="18"/>
          </p:nvPr>
        </p:nvSpPr>
        <p:spPr>
          <a:xfrm>
            <a:off x="1039494" y="2378083"/>
            <a:ext cx="3756025" cy="628955"/>
          </a:xfrm>
          <a:prstGeom prst="rect">
            <a:avLst/>
          </a:prstGeom>
          <a:noFill/>
        </p:spPr>
        <p:txBody>
          <a:bodyPr wrap="square">
            <a:spAutoFit/>
          </a:bodyPr>
          <a:lstStyle>
            <a:lvl1pPr marL="0" indent="0">
              <a:buNone/>
              <a:defRPr lang="zh-CN" altLang="en-US" sz="3200" dirty="0">
                <a:gradFill flip="none" rotWithShape="1">
                  <a:gsLst>
                    <a:gs pos="60000">
                      <a:schemeClr val="accent2"/>
                    </a:gs>
                    <a:gs pos="0">
                      <a:schemeClr val="accent2">
                        <a:lumMod val="60000"/>
                        <a:lumOff val="40000"/>
                      </a:schemeClr>
                    </a:gs>
                  </a:gsLst>
                  <a:lin ang="2700000" scaled="1"/>
                  <a:tileRect/>
                </a:gradFill>
              </a:defRPr>
            </a:lvl1pPr>
          </a:lstStyle>
          <a:p>
            <a:pPr marL="0" lvl="0">
              <a:lnSpc>
                <a:spcPct val="120000"/>
              </a:lnSpc>
              <a:spcAft>
                <a:spcPts val="500"/>
              </a:spcAft>
            </a:pPr>
            <a:endParaRPr lang="zh-CN" altLang="en-US" dirty="0"/>
          </a:p>
        </p:txBody>
      </p:sp>
    </p:spTree>
    <p:extLst>
      <p:ext uri="{BB962C8B-B14F-4D97-AF65-F5344CB8AC3E}">
        <p14:creationId xmlns:p14="http://schemas.microsoft.com/office/powerpoint/2010/main" val="3308386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B7A08BA-3B8F-9118-A264-039612A4B6A9}"/>
              </a:ext>
            </a:extLst>
          </p:cNvPr>
          <p:cNvSpPr>
            <a:spLocks noGrp="1"/>
          </p:cNvSpPr>
          <p:nvPr>
            <p:ph type="title" hasCustomPrompt="1"/>
          </p:nvPr>
        </p:nvSpPr>
        <p:spPr>
          <a:xfrm>
            <a:off x="680278" y="459760"/>
            <a:ext cx="10858500" cy="523220"/>
          </a:xfrm>
          <a:prstGeom prst="rect">
            <a:avLst/>
          </a:prstGeom>
        </p:spPr>
        <p:txBody>
          <a:bodyPr>
            <a:spAutoFit/>
          </a:bodyPr>
          <a:lstStyle>
            <a:lvl1pPr>
              <a:lnSpc>
                <a:spcPct val="100000"/>
              </a:lnSpc>
              <a:defRPr sz="2800" b="1">
                <a:gradFill>
                  <a:gsLst>
                    <a:gs pos="60000">
                      <a:schemeClr val="accent2"/>
                    </a:gs>
                    <a:gs pos="0">
                      <a:schemeClr val="accent2">
                        <a:lumMod val="60000"/>
                        <a:lumOff val="40000"/>
                      </a:schemeClr>
                    </a:gs>
                  </a:gsLst>
                  <a:lin ang="2700000" scaled="1"/>
                </a:gradFill>
              </a:defRPr>
            </a:lvl1pPr>
          </a:lstStyle>
          <a:p>
            <a:r>
              <a:rPr lang="en-US" altLang="zh-CN" dirty="0"/>
              <a:t>Click to edit Master title style</a:t>
            </a:r>
            <a:endParaRPr lang="zh-CN" altLang="en-US" dirty="0"/>
          </a:p>
        </p:txBody>
      </p:sp>
      <p:sp>
        <p:nvSpPr>
          <p:cNvPr id="6" name="椭圆 5">
            <a:extLst>
              <a:ext uri="{FF2B5EF4-FFF2-40B4-BE49-F238E27FC236}">
                <a16:creationId xmlns:a16="http://schemas.microsoft.com/office/drawing/2014/main" id="{27D6302F-3E11-6CC2-839D-29B0B3CC7504}"/>
              </a:ext>
            </a:extLst>
          </p:cNvPr>
          <p:cNvSpPr/>
          <p:nvPr userDrawn="1"/>
        </p:nvSpPr>
        <p:spPr>
          <a:xfrm>
            <a:off x="431593" y="329893"/>
            <a:ext cx="119716" cy="11971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a:extLst>
              <a:ext uri="{FF2B5EF4-FFF2-40B4-BE49-F238E27FC236}">
                <a16:creationId xmlns:a16="http://schemas.microsoft.com/office/drawing/2014/main" id="{71C9DD4C-8CDF-0749-18D5-D2B457BECBCE}"/>
              </a:ext>
            </a:extLst>
          </p:cNvPr>
          <p:cNvSpPr/>
          <p:nvPr userDrawn="1"/>
        </p:nvSpPr>
        <p:spPr>
          <a:xfrm>
            <a:off x="473203" y="374143"/>
            <a:ext cx="187197" cy="1871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 name="组合 7">
            <a:extLst>
              <a:ext uri="{FF2B5EF4-FFF2-40B4-BE49-F238E27FC236}">
                <a16:creationId xmlns:a16="http://schemas.microsoft.com/office/drawing/2014/main" id="{4B3EA1E9-138D-56E6-5270-CABF6B71C0FE}"/>
              </a:ext>
            </a:extLst>
          </p:cNvPr>
          <p:cNvGrpSpPr/>
          <p:nvPr userDrawn="1"/>
        </p:nvGrpSpPr>
        <p:grpSpPr>
          <a:xfrm>
            <a:off x="0" y="6355758"/>
            <a:ext cx="12192000" cy="502242"/>
            <a:chOff x="0" y="6355758"/>
            <a:chExt cx="12192000" cy="502242"/>
          </a:xfrm>
        </p:grpSpPr>
        <p:sp>
          <p:nvSpPr>
            <p:cNvPr id="9" name="任意多边形: 形状 8">
              <a:extLst>
                <a:ext uri="{FF2B5EF4-FFF2-40B4-BE49-F238E27FC236}">
                  <a16:creationId xmlns:a16="http://schemas.microsoft.com/office/drawing/2014/main" id="{82E24570-A800-E570-4794-ED722C03702D}"/>
                </a:ext>
              </a:extLst>
            </p:cNvPr>
            <p:cNvSpPr/>
            <p:nvPr userDrawn="1"/>
          </p:nvSpPr>
          <p:spPr>
            <a:xfrm>
              <a:off x="0" y="6457950"/>
              <a:ext cx="12192000" cy="400050"/>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0" name="任意多边形: 形状 9">
              <a:extLst>
                <a:ext uri="{FF2B5EF4-FFF2-40B4-BE49-F238E27FC236}">
                  <a16:creationId xmlns:a16="http://schemas.microsoft.com/office/drawing/2014/main" id="{5DF27B26-CF93-638E-DD7D-54BD91506945}"/>
                </a:ext>
              </a:extLst>
            </p:cNvPr>
            <p:cNvSpPr/>
            <p:nvPr userDrawn="1"/>
          </p:nvSpPr>
          <p:spPr>
            <a:xfrm flipH="1">
              <a:off x="0" y="6355758"/>
              <a:ext cx="12192000" cy="502242"/>
            </a:xfrm>
            <a:custGeom>
              <a:avLst/>
              <a:gdLst>
                <a:gd name="connsiteX0" fmla="*/ 12192000 w 12192000"/>
                <a:gd name="connsiteY0" fmla="*/ 0 h 329410"/>
                <a:gd name="connsiteX1" fmla="*/ 12192000 w 12192000"/>
                <a:gd name="connsiteY1" fmla="*/ 329410 h 329410"/>
                <a:gd name="connsiteX2" fmla="*/ 0 w 12192000"/>
                <a:gd name="connsiteY2" fmla="*/ 329410 h 329410"/>
                <a:gd name="connsiteX3" fmla="*/ 0 w 12192000"/>
                <a:gd name="connsiteY3" fmla="*/ 29375 h 329410"/>
                <a:gd name="connsiteX4" fmla="*/ 577089 w 12192000"/>
                <a:gd name="connsiteY4" fmla="*/ 49593 h 329410"/>
                <a:gd name="connsiteX5" fmla="*/ 5704114 w 12192000"/>
                <a:gd name="connsiteY5" fmla="*/ 124873 h 329410"/>
                <a:gd name="connsiteX6" fmla="*/ 11982536 w 12192000"/>
                <a:gd name="connsiteY6" fmla="*/ 9255 h 32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9410">
                  <a:moveTo>
                    <a:pt x="12192000" y="0"/>
                  </a:moveTo>
                  <a:lnTo>
                    <a:pt x="12192000" y="329410"/>
                  </a:lnTo>
                  <a:lnTo>
                    <a:pt x="0" y="329410"/>
                  </a:lnTo>
                  <a:lnTo>
                    <a:pt x="0" y="29375"/>
                  </a:lnTo>
                  <a:lnTo>
                    <a:pt x="577089" y="49593"/>
                  </a:lnTo>
                  <a:cubicBezTo>
                    <a:pt x="2152931" y="98068"/>
                    <a:pt x="3885480" y="124873"/>
                    <a:pt x="5704114" y="124873"/>
                  </a:cubicBezTo>
                  <a:cubicBezTo>
                    <a:pt x="7977407" y="124873"/>
                    <a:pt x="10116192" y="82990"/>
                    <a:pt x="11982536" y="9255"/>
                  </a:cubicBezTo>
                  <a:close/>
                </a:path>
              </a:pathLst>
            </a:custGeom>
            <a:gradFill>
              <a:gsLst>
                <a:gs pos="80000">
                  <a:schemeClr val="accent1">
                    <a:alpha val="55000"/>
                  </a:schemeClr>
                </a:gs>
                <a:gs pos="20000">
                  <a:schemeClr val="accent2">
                    <a:alpha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Tree>
    <p:extLst>
      <p:ext uri="{BB962C8B-B14F-4D97-AF65-F5344CB8AC3E}">
        <p14:creationId xmlns:p14="http://schemas.microsoft.com/office/powerpoint/2010/main" val="16163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913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2525EC5-3CEC-E434-51E6-8CE34828FB10}"/>
              </a:ext>
            </a:extLst>
          </p:cNvPr>
          <p:cNvSpPr>
            <a:spLocks/>
          </p:cNvSpPr>
          <p:nvPr userDrawn="1"/>
        </p:nvSpPr>
        <p:spPr>
          <a:xfrm>
            <a:off x="0" y="0"/>
            <a:ext cx="1219200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B37A0B2A-ABA1-E6D7-1990-BE51905E9F9D}"/>
              </a:ext>
            </a:extLst>
          </p:cNvPr>
          <p:cNvPicPr>
            <a:picLocks noChangeAspect="1"/>
          </p:cNvPicPr>
          <p:nvPr userDrawn="1"/>
        </p:nvPicPr>
        <p:blipFill rotWithShape="1">
          <a:blip r:embed="rId2" cstate="screen">
            <a:duotone>
              <a:schemeClr val="accent2">
                <a:shade val="45000"/>
                <a:satMod val="135000"/>
              </a:schemeClr>
              <a:prstClr val="white"/>
            </a:duotone>
            <a:alphaModFix amt="5000"/>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7" name="图片 6" descr="图片包含 游戏机, 体育&#10;&#10;描述已自动生成">
            <a:extLst>
              <a:ext uri="{FF2B5EF4-FFF2-40B4-BE49-F238E27FC236}">
                <a16:creationId xmlns:a16="http://schemas.microsoft.com/office/drawing/2014/main" id="{FD2B491D-B2EC-332D-6E76-DF504240F4BA}"/>
              </a:ext>
            </a:extLst>
          </p:cNvPr>
          <p:cNvPicPr>
            <a:picLocks noChangeAspect="1"/>
          </p:cNvPicPr>
          <p:nvPr userDrawn="1"/>
        </p:nvPicPr>
        <p:blipFill rotWithShape="1">
          <a:blip r:embed="rId3" cstate="print">
            <a:alphaModFix amt="66000"/>
            <a:extLst>
              <a:ext uri="{28A0092B-C50C-407E-A947-70E740481C1C}">
                <a14:useLocalDpi xmlns:a14="http://schemas.microsoft.com/office/drawing/2010/main" val="0"/>
              </a:ext>
            </a:extLst>
          </a:blip>
          <a:srcRect/>
          <a:stretch/>
        </p:blipFill>
        <p:spPr>
          <a:xfrm>
            <a:off x="0" y="4622799"/>
            <a:ext cx="12192000" cy="2235201"/>
          </a:xfrm>
          <a:prstGeom prst="rect">
            <a:avLst/>
          </a:prstGeom>
        </p:spPr>
      </p:pic>
      <p:sp>
        <p:nvSpPr>
          <p:cNvPr id="8" name="椭圆 7">
            <a:extLst>
              <a:ext uri="{FF2B5EF4-FFF2-40B4-BE49-F238E27FC236}">
                <a16:creationId xmlns:a16="http://schemas.microsoft.com/office/drawing/2014/main" id="{5C0AE895-51F7-115B-8894-0D6CA2E21655}"/>
              </a:ext>
            </a:extLst>
          </p:cNvPr>
          <p:cNvSpPr/>
          <p:nvPr userDrawn="1"/>
        </p:nvSpPr>
        <p:spPr>
          <a:xfrm>
            <a:off x="3445344" y="999833"/>
            <a:ext cx="5254860" cy="5254860"/>
          </a:xfrm>
          <a:prstGeom prst="ellipse">
            <a:avLst/>
          </a:prstGeom>
          <a:noFill/>
          <a:ln w="9525">
            <a:gradFill>
              <a:gsLst>
                <a:gs pos="50000">
                  <a:schemeClr val="accent2">
                    <a:lumMod val="75000"/>
                  </a:schemeClr>
                </a:gs>
                <a:gs pos="100000">
                  <a:schemeClr val="accent2">
                    <a:lumMod val="75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sp>
        <p:nvSpPr>
          <p:cNvPr id="9" name="椭圆 8">
            <a:extLst>
              <a:ext uri="{FF2B5EF4-FFF2-40B4-BE49-F238E27FC236}">
                <a16:creationId xmlns:a16="http://schemas.microsoft.com/office/drawing/2014/main" id="{B430AB7D-C954-D909-05C6-F034CEA6F84A}"/>
              </a:ext>
            </a:extLst>
          </p:cNvPr>
          <p:cNvSpPr/>
          <p:nvPr userDrawn="1"/>
        </p:nvSpPr>
        <p:spPr>
          <a:xfrm>
            <a:off x="3753179" y="1260898"/>
            <a:ext cx="4691807" cy="4691807"/>
          </a:xfrm>
          <a:prstGeom prst="ellipse">
            <a:avLst/>
          </a:prstGeom>
          <a:gradFill flip="none" rotWithShape="1">
            <a:gsLst>
              <a:gs pos="80000">
                <a:schemeClr val="accent2">
                  <a:lumMod val="60000"/>
                  <a:lumOff val="40000"/>
                  <a:alpha val="0"/>
                </a:schemeClr>
              </a:gs>
              <a:gs pos="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cxnSp>
        <p:nvCxnSpPr>
          <p:cNvPr id="10" name="直接连接符 9">
            <a:extLst>
              <a:ext uri="{FF2B5EF4-FFF2-40B4-BE49-F238E27FC236}">
                <a16:creationId xmlns:a16="http://schemas.microsoft.com/office/drawing/2014/main" id="{47A66A25-58DB-31CD-976C-28C4CB34C139}"/>
              </a:ext>
            </a:extLst>
          </p:cNvPr>
          <p:cNvCxnSpPr/>
          <p:nvPr userDrawn="1"/>
        </p:nvCxnSpPr>
        <p:spPr>
          <a:xfrm>
            <a:off x="1083733" y="1475096"/>
            <a:ext cx="0" cy="3259666"/>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630FA6F-FFCF-21B4-BF7D-27DB147324E1}"/>
              </a:ext>
            </a:extLst>
          </p:cNvPr>
          <p:cNvCxnSpPr>
            <a:cxnSpLocks/>
          </p:cNvCxnSpPr>
          <p:nvPr userDrawn="1"/>
        </p:nvCxnSpPr>
        <p:spPr>
          <a:xfrm>
            <a:off x="10532533" y="1143000"/>
            <a:ext cx="0" cy="2830060"/>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0E99D66-1670-191D-39C7-2AD54A46E6FC}"/>
              </a:ext>
            </a:extLst>
          </p:cNvPr>
          <p:cNvCxnSpPr>
            <a:cxnSpLocks/>
          </p:cNvCxnSpPr>
          <p:nvPr userDrawn="1"/>
        </p:nvCxnSpPr>
        <p:spPr>
          <a:xfrm>
            <a:off x="10989733" y="2479581"/>
            <a:ext cx="0" cy="2210952"/>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947415A-5DD6-B466-5281-F874B1C1EBDC}"/>
              </a:ext>
            </a:extLst>
          </p:cNvPr>
          <p:cNvCxnSpPr/>
          <p:nvPr userDrawn="1"/>
        </p:nvCxnSpPr>
        <p:spPr>
          <a:xfrm>
            <a:off x="11599334" y="1601649"/>
            <a:ext cx="0" cy="3259666"/>
          </a:xfrm>
          <a:prstGeom prst="line">
            <a:avLst/>
          </a:prstGeom>
          <a:ln w="19050">
            <a:gradFill>
              <a:gsLst>
                <a:gs pos="0">
                  <a:srgbClr val="19A2FF">
                    <a:alpha val="50000"/>
                  </a:srgbClr>
                </a:gs>
                <a:gs pos="84000">
                  <a:srgbClr val="19A2FF">
                    <a:alpha val="0"/>
                  </a:srgb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C73B9D6-A670-6F74-1508-092027AB75E3}"/>
              </a:ext>
            </a:extLst>
          </p:cNvPr>
          <p:cNvCxnSpPr>
            <a:cxnSpLocks/>
          </p:cNvCxnSpPr>
          <p:nvPr userDrawn="1"/>
        </p:nvCxnSpPr>
        <p:spPr>
          <a:xfrm>
            <a:off x="1693333" y="3156914"/>
            <a:ext cx="0" cy="170440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E439753-5B7C-9A2A-3A0F-E8A1968047D2}"/>
              </a:ext>
            </a:extLst>
          </p:cNvPr>
          <p:cNvCxnSpPr>
            <a:cxnSpLocks/>
          </p:cNvCxnSpPr>
          <p:nvPr userDrawn="1"/>
        </p:nvCxnSpPr>
        <p:spPr>
          <a:xfrm>
            <a:off x="9228242" y="428930"/>
            <a:ext cx="0" cy="1238851"/>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F25D78C-59E8-D44C-FC1B-348BC6AB6365}"/>
              </a:ext>
            </a:extLst>
          </p:cNvPr>
          <p:cNvSpPr>
            <a:spLocks noGrp="1"/>
          </p:cNvSpPr>
          <p:nvPr>
            <p:ph type="body" sz="quarter" idx="11"/>
          </p:nvPr>
        </p:nvSpPr>
        <p:spPr>
          <a:xfrm>
            <a:off x="1808164" y="2657475"/>
            <a:ext cx="8656636" cy="1465263"/>
          </a:xfrm>
          <a:prstGeom prst="rect">
            <a:avLst/>
          </a:prstGeom>
        </p:spPr>
        <p:txBody>
          <a:bodyPr anchor="ctr" anchorCtr="0"/>
          <a:lstStyle>
            <a:lvl1pPr marL="0" indent="0" algn="ctr">
              <a:buNone/>
              <a:tabLst>
                <a:tab pos="4754563" algn="l"/>
              </a:tabLst>
              <a:defRPr kumimoji="0" lang="zh-CN" altLang="en-US" sz="8000" b="1" i="0" u="none" strike="noStrike" kern="1200" cap="none" spc="300" normalizeH="0" baseline="0" dirty="0">
                <a:ln>
                  <a:noFill/>
                </a:ln>
                <a:gradFill flip="none" rotWithShape="1">
                  <a:gsLst>
                    <a:gs pos="35000">
                      <a:srgbClr val="FFFFFF"/>
                    </a:gs>
                    <a:gs pos="100000">
                      <a:prstClr val="white">
                        <a:alpha val="0"/>
                      </a:prstClr>
                    </a:gs>
                  </a:gsLst>
                  <a:lin ang="5400000" scaled="1"/>
                  <a:tileRect/>
                </a:gradFill>
                <a:effectLst>
                  <a:outerShdw blurRad="38100" dist="38100" dir="2700000" algn="tl">
                    <a:srgbClr val="000000">
                      <a:alpha val="43137"/>
                    </a:srgbClr>
                  </a:outerShdw>
                </a:effectLst>
                <a:uLnTx/>
                <a:uFillTx/>
                <a:latin typeface="+mj-ea"/>
                <a:ea typeface="+mj-ea"/>
                <a:cs typeface="经典综艺体简" panose="02010609000101010101" pitchFamily="49" charset="-122"/>
              </a:defRPr>
            </a:lvl1pPr>
          </a:lstStyle>
          <a:p>
            <a:pPr lvl="0"/>
            <a:endParaRPr lang="zh-CN" altLang="en-US" dirty="0"/>
          </a:p>
        </p:txBody>
      </p:sp>
      <p:cxnSp>
        <p:nvCxnSpPr>
          <p:cNvPr id="17" name="直接连接符 16">
            <a:extLst>
              <a:ext uri="{FF2B5EF4-FFF2-40B4-BE49-F238E27FC236}">
                <a16:creationId xmlns:a16="http://schemas.microsoft.com/office/drawing/2014/main" id="{7C523136-9C36-21B4-6E6A-3A0044A5040E}"/>
              </a:ext>
            </a:extLst>
          </p:cNvPr>
          <p:cNvCxnSpPr>
            <a:cxnSpLocks/>
          </p:cNvCxnSpPr>
          <p:nvPr userDrawn="1"/>
        </p:nvCxnSpPr>
        <p:spPr>
          <a:xfrm>
            <a:off x="330199" y="0"/>
            <a:ext cx="0" cy="2343227"/>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E384B93-78F1-09D2-02F4-3DB83CBDCB4C}"/>
              </a:ext>
            </a:extLst>
          </p:cNvPr>
          <p:cNvCxnSpPr>
            <a:cxnSpLocks/>
          </p:cNvCxnSpPr>
          <p:nvPr userDrawn="1"/>
        </p:nvCxnSpPr>
        <p:spPr>
          <a:xfrm>
            <a:off x="2852841"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6424B96-1D2E-0645-8CB3-45C98D707228}"/>
              </a:ext>
            </a:extLst>
          </p:cNvPr>
          <p:cNvCxnSpPr>
            <a:cxnSpLocks/>
          </p:cNvCxnSpPr>
          <p:nvPr userDrawn="1"/>
        </p:nvCxnSpPr>
        <p:spPr>
          <a:xfrm>
            <a:off x="11869842" y="0"/>
            <a:ext cx="0" cy="1915584"/>
          </a:xfrm>
          <a:prstGeom prst="line">
            <a:avLst/>
          </a:prstGeom>
          <a:ln w="19050">
            <a:gradFill>
              <a:gsLst>
                <a:gs pos="0">
                  <a:schemeClr val="accent2"/>
                </a:gs>
                <a:gs pos="80000">
                  <a:schemeClr val="accent2">
                    <a:lumMod val="20000"/>
                    <a:lumOff val="80000"/>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403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189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2025/4/3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0D9A915-27AE-04FE-033C-53F776BA1BC7}"/>
              </a:ext>
            </a:extLst>
          </p:cNvPr>
          <p:cNvGrpSpPr/>
          <p:nvPr userDrawn="1"/>
        </p:nvGrpSpPr>
        <p:grpSpPr>
          <a:xfrm>
            <a:off x="0" y="0"/>
            <a:ext cx="12192000" cy="6858000"/>
            <a:chOff x="41618" y="-32364"/>
            <a:chExt cx="12192000" cy="6858000"/>
          </a:xfrm>
        </p:grpSpPr>
        <p:sp>
          <p:nvSpPr>
            <p:cNvPr id="3" name="矩形 2">
              <a:extLst>
                <a:ext uri="{FF2B5EF4-FFF2-40B4-BE49-F238E27FC236}">
                  <a16:creationId xmlns:a16="http://schemas.microsoft.com/office/drawing/2014/main" id="{403E013F-18FF-07C8-53E8-B0B14A354EDF}"/>
                </a:ext>
              </a:extLst>
            </p:cNvPr>
            <p:cNvSpPr/>
            <p:nvPr userDrawn="1"/>
          </p:nvSpPr>
          <p:spPr>
            <a:xfrm>
              <a:off x="52886" y="-32364"/>
              <a:ext cx="12169464" cy="6858000"/>
            </a:xfrm>
            <a:prstGeom prst="rect">
              <a:avLst/>
            </a:prstGeom>
            <a:blipFill dpi="0" rotWithShape="1">
              <a:blip r:embed="rId9">
                <a:alphaModFix amt="34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sp>
          <p:nvSpPr>
            <p:cNvPr id="7" name="矩形 6">
              <a:extLst>
                <a:ext uri="{FF2B5EF4-FFF2-40B4-BE49-F238E27FC236}">
                  <a16:creationId xmlns:a16="http://schemas.microsoft.com/office/drawing/2014/main" id="{C38A7AB7-4DCB-7D92-3B2B-E204D0405A8D}"/>
                </a:ext>
              </a:extLst>
            </p:cNvPr>
            <p:cNvSpPr/>
            <p:nvPr userDrawn="1"/>
          </p:nvSpPr>
          <p:spPr>
            <a:xfrm>
              <a:off x="41618" y="-32364"/>
              <a:ext cx="12192000" cy="6858000"/>
            </a:xfrm>
            <a:prstGeom prst="rect">
              <a:avLst/>
            </a:prstGeom>
            <a:gradFill>
              <a:gsLst>
                <a:gs pos="0">
                  <a:schemeClr val="bg1">
                    <a:alpha val="92000"/>
                  </a:schemeClr>
                </a:gs>
                <a:gs pos="100000">
                  <a:schemeClr val="bg1">
                    <a:alpha val="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ea typeface="+mn-ea"/>
                <a:cs typeface="+mn-cs"/>
              </a:endParaRPr>
            </a:p>
          </p:txBody>
        </p:sp>
      </p:grpSp>
    </p:spTree>
    <p:extLst>
      <p:ext uri="{BB962C8B-B14F-4D97-AF65-F5344CB8AC3E}">
        <p14:creationId xmlns:p14="http://schemas.microsoft.com/office/powerpoint/2010/main" val="7599071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5">
          <p15:clr>
            <a:srgbClr val="F26B43"/>
          </p15:clr>
        </p15:guide>
        <p15:guide id="4" pos="7265">
          <p15:clr>
            <a:srgbClr val="F26B43"/>
          </p15:clr>
        </p15:guide>
        <p15:guide id="5" orient="horz" pos="640">
          <p15:clr>
            <a:srgbClr val="F26B43"/>
          </p15:clr>
        </p15:guide>
        <p15:guide id="6" orient="horz" pos="709">
          <p15:clr>
            <a:srgbClr val="F26B43"/>
          </p15:clr>
        </p15:guide>
        <p15:guide id="7" orient="horz" pos="3929">
          <p15:clr>
            <a:srgbClr val="F26B43"/>
          </p15:clr>
        </p15:guide>
        <p15:guide id="8" orient="horz" pos="38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422505" y="973266"/>
            <a:ext cx="9346980" cy="4579808"/>
            <a:chOff x="1593163" y="1524094"/>
            <a:chExt cx="9005668" cy="3364345"/>
          </a:xfrm>
        </p:grpSpPr>
        <p:sp>
          <p:nvSpPr>
            <p:cNvPr id="20" name="矩形 19"/>
            <p:cNvSpPr/>
            <p:nvPr/>
          </p:nvSpPr>
          <p:spPr>
            <a:xfrm>
              <a:off x="2226538" y="2082190"/>
              <a:ext cx="7738918" cy="2248953"/>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2113438" y="2620769"/>
            <a:ext cx="7908798" cy="1569660"/>
          </a:xfrm>
          <a:prstGeom prst="rect">
            <a:avLst/>
          </a:prstGeom>
          <a:noFill/>
          <a:effectLst>
            <a:glow rad="139700">
              <a:schemeClr val="accent1">
                <a:satMod val="175000"/>
                <a:alpha val="40000"/>
              </a:schemeClr>
            </a:glow>
          </a:effectLst>
        </p:spPr>
        <p:txBody>
          <a:bodyPr wrap="square" rtlCol="0">
            <a:spAutoFit/>
          </a:bodyPr>
          <a:lstStyle/>
          <a:p>
            <a:pPr algn="ctr"/>
            <a:r>
              <a:rPr lang="zh-CN" altLang="en-US" sz="4000" dirty="0">
                <a:solidFill>
                  <a:srgbClr val="084772"/>
                </a:solidFill>
                <a:latin typeface="微软雅黑" panose="020B0503020204020204" charset="-122"/>
                <a:ea typeface="微软雅黑" panose="020B0503020204020204" charset="-122"/>
              </a:rPr>
              <a:t>第</a:t>
            </a:r>
            <a:r>
              <a:rPr lang="en-US" altLang="zh-CN" sz="4000" dirty="0">
                <a:solidFill>
                  <a:srgbClr val="084772"/>
                </a:solidFill>
                <a:latin typeface="微软雅黑" panose="020B0503020204020204" charset="-122"/>
                <a:ea typeface="微软雅黑" panose="020B0503020204020204" charset="-122"/>
              </a:rPr>
              <a:t>17</a:t>
            </a:r>
            <a:r>
              <a:rPr lang="zh-CN" altLang="en-US" sz="4000" dirty="0">
                <a:solidFill>
                  <a:srgbClr val="084772"/>
                </a:solidFill>
                <a:latin typeface="微软雅黑" panose="020B0503020204020204" charset="-122"/>
                <a:ea typeface="微软雅黑" panose="020B0503020204020204" charset="-122"/>
              </a:rPr>
              <a:t>章 </a:t>
            </a:r>
            <a:r>
              <a:rPr lang="en-US" altLang="zh-CN" sz="4000" dirty="0">
                <a:solidFill>
                  <a:srgbClr val="084772"/>
                </a:solidFill>
                <a:latin typeface="微软雅黑" panose="020B0503020204020204" charset="-122"/>
                <a:ea typeface="微软雅黑" panose="020B0503020204020204" charset="-122"/>
              </a:rPr>
              <a:t>RT-Thread</a:t>
            </a:r>
            <a:r>
              <a:rPr lang="zh-CN" altLang="en-US" sz="4000" dirty="0">
                <a:solidFill>
                  <a:srgbClr val="084772"/>
                </a:solidFill>
                <a:latin typeface="微软雅黑" panose="020B0503020204020204" charset="-122"/>
                <a:ea typeface="微软雅黑" panose="020B0503020204020204" charset="-122"/>
              </a:rPr>
              <a:t>线程管理</a:t>
            </a:r>
            <a:endParaRPr lang="en-US" altLang="zh-CN" sz="4000" dirty="0">
              <a:solidFill>
                <a:srgbClr val="084772"/>
              </a:solidFill>
              <a:latin typeface="微软雅黑" panose="020B0503020204020204" charset="-122"/>
              <a:ea typeface="微软雅黑" panose="020B0503020204020204" charset="-122"/>
            </a:endParaRPr>
          </a:p>
          <a:p>
            <a:pPr algn="ctr"/>
            <a:endParaRPr lang="en-US" altLang="zh-CN" sz="2800" dirty="0">
              <a:solidFill>
                <a:srgbClr val="084772"/>
              </a:solidFill>
              <a:latin typeface="微软雅黑" panose="020B0503020204020204" charset="-122"/>
              <a:ea typeface="微软雅黑" panose="020B0503020204020204" charset="-122"/>
            </a:endParaRPr>
          </a:p>
          <a:p>
            <a:pPr algn="ctr"/>
            <a:r>
              <a:rPr lang="zh-CN" altLang="en-US" sz="2800" dirty="0">
                <a:solidFill>
                  <a:srgbClr val="084772"/>
                </a:solidFill>
                <a:latin typeface="微软雅黑" panose="020B0503020204020204" charset="-122"/>
                <a:ea typeface="微软雅黑" panose="020B0503020204020204" charset="-122"/>
              </a:rPr>
              <a:t>主讲人：李广宇</a:t>
            </a:r>
          </a:p>
        </p:txBody>
      </p:sp>
      <p:sp>
        <p:nvSpPr>
          <p:cNvPr id="35" name="文本框 34"/>
          <p:cNvSpPr txBox="1"/>
          <p:nvPr/>
        </p:nvSpPr>
        <p:spPr>
          <a:xfrm>
            <a:off x="7555528" y="4860220"/>
            <a:ext cx="2556576" cy="338554"/>
          </a:xfrm>
          <a:prstGeom prst="rect">
            <a:avLst/>
          </a:prstGeom>
          <a:noFill/>
        </p:spPr>
        <p:txBody>
          <a:bodyPr wrap="square" rtlCol="0">
            <a:spAutoFit/>
          </a:bodyPr>
          <a:lstStyle/>
          <a:p>
            <a:pPr algn="ctr"/>
            <a:r>
              <a:rPr lang="en-US" altLang="zh-CN" sz="1600" spc="300" dirty="0">
                <a:solidFill>
                  <a:srgbClr val="084772"/>
                </a:solidFill>
                <a:latin typeface="微软雅黑" panose="020B0503020204020204" charset="-122"/>
                <a:ea typeface="微软雅黑" panose="020B0503020204020204" charset="-122"/>
              </a:rPr>
              <a:t>2025</a:t>
            </a:r>
            <a:r>
              <a:rPr lang="zh-CN" altLang="en-US" sz="1600" spc="300" dirty="0">
                <a:solidFill>
                  <a:srgbClr val="084772"/>
                </a:solidFill>
                <a:latin typeface="微软雅黑" panose="020B0503020204020204" charset="-122"/>
                <a:ea typeface="微软雅黑" panose="020B0503020204020204" charset="-122"/>
              </a:rPr>
              <a:t>年</a:t>
            </a:r>
            <a:r>
              <a:rPr lang="en-US" altLang="zh-CN" sz="1600" spc="300" dirty="0">
                <a:solidFill>
                  <a:srgbClr val="084772"/>
                </a:solidFill>
                <a:latin typeface="微软雅黑" panose="020B0503020204020204" charset="-122"/>
                <a:ea typeface="微软雅黑" panose="020B0503020204020204" charset="-122"/>
              </a:rPr>
              <a:t>4</a:t>
            </a:r>
            <a:r>
              <a:rPr lang="zh-CN" altLang="en-US" sz="1600" spc="300" dirty="0">
                <a:solidFill>
                  <a:srgbClr val="084772"/>
                </a:solidFill>
                <a:latin typeface="微软雅黑" panose="020B0503020204020204" charset="-122"/>
                <a:ea typeface="微软雅黑" panose="020B0503020204020204" charset="-122"/>
              </a:rPr>
              <a:t>月</a:t>
            </a:r>
          </a:p>
        </p:txBody>
      </p:sp>
      <p:sp>
        <p:nvSpPr>
          <p:cNvPr id="22" name="矩形 21"/>
          <p:cNvSpPr/>
          <p:nvPr/>
        </p:nvSpPr>
        <p:spPr>
          <a:xfrm>
            <a:off x="0" y="6315948"/>
            <a:ext cx="12192000"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0" name="组合 27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4815925" y="1050910"/>
            <a:ext cx="2560138" cy="1363370"/>
            <a:chOff x="2525713" y="1527688"/>
            <a:chExt cx="7140575" cy="3802625"/>
          </a:xfrm>
        </p:grpSpPr>
        <p:sp>
          <p:nvSpPr>
            <p:cNvPr id="281" name="iṣḷïḋè"/>
            <p:cNvSpPr/>
            <p:nvPr/>
          </p:nvSpPr>
          <p:spPr bwMode="auto">
            <a:xfrm>
              <a:off x="2525713" y="1527688"/>
              <a:ext cx="7140575" cy="3802625"/>
            </a:xfrm>
            <a:custGeom>
              <a:avLst/>
              <a:gdLst>
                <a:gd name="T0" fmla="*/ 459 w 1693"/>
                <a:gd name="T1" fmla="*/ 159 h 901"/>
                <a:gd name="T2" fmla="*/ 210 w 1693"/>
                <a:gd name="T3" fmla="*/ 259 h 901"/>
                <a:gd name="T4" fmla="*/ 15 w 1693"/>
                <a:gd name="T5" fmla="*/ 435 h 901"/>
                <a:gd name="T6" fmla="*/ 3 w 1693"/>
                <a:gd name="T7" fmla="*/ 508 h 901"/>
                <a:gd name="T8" fmla="*/ 108 w 1693"/>
                <a:gd name="T9" fmla="*/ 632 h 901"/>
                <a:gd name="T10" fmla="*/ 447 w 1693"/>
                <a:gd name="T11" fmla="*/ 776 h 901"/>
                <a:gd name="T12" fmla="*/ 587 w 1693"/>
                <a:gd name="T13" fmla="*/ 851 h 901"/>
                <a:gd name="T14" fmla="*/ 957 w 1693"/>
                <a:gd name="T15" fmla="*/ 815 h 901"/>
                <a:gd name="T16" fmla="*/ 1084 w 1693"/>
                <a:gd name="T17" fmla="*/ 724 h 901"/>
                <a:gd name="T18" fmla="*/ 1322 w 1693"/>
                <a:gd name="T19" fmla="*/ 690 h 901"/>
                <a:gd name="T20" fmla="*/ 1562 w 1693"/>
                <a:gd name="T21" fmla="*/ 661 h 901"/>
                <a:gd name="T22" fmla="*/ 1670 w 1693"/>
                <a:gd name="T23" fmla="*/ 466 h 901"/>
                <a:gd name="T24" fmla="*/ 1568 w 1693"/>
                <a:gd name="T25" fmla="*/ 358 h 901"/>
                <a:gd name="T26" fmla="*/ 1428 w 1693"/>
                <a:gd name="T27" fmla="*/ 298 h 901"/>
                <a:gd name="T28" fmla="*/ 1075 w 1693"/>
                <a:gd name="T29" fmla="*/ 42 h 901"/>
                <a:gd name="T30" fmla="*/ 737 w 1693"/>
                <a:gd name="T31" fmla="*/ 59 h 901"/>
                <a:gd name="T32" fmla="*/ 601 w 1693"/>
                <a:gd name="T33" fmla="*/ 87 h 901"/>
                <a:gd name="T34" fmla="*/ 459 w 1693"/>
                <a:gd name="T35" fmla="*/ 15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93" h="901">
                  <a:moveTo>
                    <a:pt x="459" y="159"/>
                  </a:moveTo>
                  <a:cubicBezTo>
                    <a:pt x="380" y="200"/>
                    <a:pt x="292" y="222"/>
                    <a:pt x="210" y="259"/>
                  </a:cubicBezTo>
                  <a:cubicBezTo>
                    <a:pt x="128" y="296"/>
                    <a:pt x="49" y="352"/>
                    <a:pt x="15" y="435"/>
                  </a:cubicBezTo>
                  <a:cubicBezTo>
                    <a:pt x="6" y="458"/>
                    <a:pt x="0" y="483"/>
                    <a:pt x="3" y="508"/>
                  </a:cubicBezTo>
                  <a:cubicBezTo>
                    <a:pt x="10" y="564"/>
                    <a:pt x="59" y="605"/>
                    <a:pt x="108" y="632"/>
                  </a:cubicBezTo>
                  <a:cubicBezTo>
                    <a:pt x="215" y="693"/>
                    <a:pt x="338" y="719"/>
                    <a:pt x="447" y="776"/>
                  </a:cubicBezTo>
                  <a:cubicBezTo>
                    <a:pt x="494" y="800"/>
                    <a:pt x="538" y="830"/>
                    <a:pt x="587" y="851"/>
                  </a:cubicBezTo>
                  <a:cubicBezTo>
                    <a:pt x="706" y="901"/>
                    <a:pt x="850" y="887"/>
                    <a:pt x="957" y="815"/>
                  </a:cubicBezTo>
                  <a:cubicBezTo>
                    <a:pt x="1001" y="785"/>
                    <a:pt x="1038" y="748"/>
                    <a:pt x="1084" y="724"/>
                  </a:cubicBezTo>
                  <a:cubicBezTo>
                    <a:pt x="1156" y="687"/>
                    <a:pt x="1241" y="687"/>
                    <a:pt x="1322" y="690"/>
                  </a:cubicBezTo>
                  <a:cubicBezTo>
                    <a:pt x="1403" y="692"/>
                    <a:pt x="1488" y="695"/>
                    <a:pt x="1562" y="661"/>
                  </a:cubicBezTo>
                  <a:cubicBezTo>
                    <a:pt x="1635" y="627"/>
                    <a:pt x="1693" y="543"/>
                    <a:pt x="1670" y="466"/>
                  </a:cubicBezTo>
                  <a:cubicBezTo>
                    <a:pt x="1655" y="417"/>
                    <a:pt x="1613" y="382"/>
                    <a:pt x="1568" y="358"/>
                  </a:cubicBezTo>
                  <a:cubicBezTo>
                    <a:pt x="1523" y="335"/>
                    <a:pt x="1473" y="321"/>
                    <a:pt x="1428" y="298"/>
                  </a:cubicBezTo>
                  <a:cubicBezTo>
                    <a:pt x="1298" y="231"/>
                    <a:pt x="1212" y="93"/>
                    <a:pt x="1075" y="42"/>
                  </a:cubicBezTo>
                  <a:cubicBezTo>
                    <a:pt x="965" y="0"/>
                    <a:pt x="845" y="22"/>
                    <a:pt x="737" y="59"/>
                  </a:cubicBezTo>
                  <a:cubicBezTo>
                    <a:pt x="692" y="75"/>
                    <a:pt x="647" y="72"/>
                    <a:pt x="601" y="87"/>
                  </a:cubicBezTo>
                  <a:cubicBezTo>
                    <a:pt x="551" y="103"/>
                    <a:pt x="506" y="134"/>
                    <a:pt x="459" y="159"/>
                  </a:cubicBezTo>
                  <a:close/>
                </a:path>
              </a:pathLst>
            </a:custGeom>
            <a:solidFill>
              <a:srgbClr val="68AFFD">
                <a:alpha val="20000"/>
              </a:srgbClr>
            </a:solidFill>
            <a:ln>
              <a:noFill/>
            </a:ln>
          </p:spPr>
          <p:txBody>
            <a:bodyPr anchor="ctr"/>
            <a:lstStyle/>
            <a:p>
              <a:pPr algn="ctr"/>
              <a:endParaRPr/>
            </a:p>
          </p:txBody>
        </p:sp>
        <p:sp>
          <p:nvSpPr>
            <p:cNvPr id="282" name="iŝḻiďe"/>
            <p:cNvSpPr/>
            <p:nvPr/>
          </p:nvSpPr>
          <p:spPr bwMode="auto">
            <a:xfrm>
              <a:off x="4140915" y="2911568"/>
              <a:ext cx="3421145" cy="1012546"/>
            </a:xfrm>
            <a:custGeom>
              <a:avLst/>
              <a:gdLst>
                <a:gd name="T0" fmla="*/ 406 w 811"/>
                <a:gd name="T1" fmla="*/ 240 h 240"/>
                <a:gd name="T2" fmla="*/ 0 w 811"/>
                <a:gd name="T3" fmla="*/ 120 h 240"/>
                <a:gd name="T4" fmla="*/ 406 w 811"/>
                <a:gd name="T5" fmla="*/ 0 h 240"/>
                <a:gd name="T6" fmla="*/ 811 w 811"/>
                <a:gd name="T7" fmla="*/ 120 h 240"/>
                <a:gd name="T8" fmla="*/ 406 w 811"/>
                <a:gd name="T9" fmla="*/ 240 h 240"/>
                <a:gd name="T10" fmla="*/ 406 w 811"/>
                <a:gd name="T11" fmla="*/ 11 h 240"/>
                <a:gd name="T12" fmla="*/ 11 w 811"/>
                <a:gd name="T13" fmla="*/ 120 h 240"/>
                <a:gd name="T14" fmla="*/ 406 w 811"/>
                <a:gd name="T15" fmla="*/ 229 h 240"/>
                <a:gd name="T16" fmla="*/ 800 w 811"/>
                <a:gd name="T17" fmla="*/ 120 h 240"/>
                <a:gd name="T18" fmla="*/ 406 w 811"/>
                <a:gd name="T19" fmla="*/ 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1" h="240">
                  <a:moveTo>
                    <a:pt x="406" y="240"/>
                  </a:moveTo>
                  <a:cubicBezTo>
                    <a:pt x="178" y="240"/>
                    <a:pt x="0" y="187"/>
                    <a:pt x="0" y="120"/>
                  </a:cubicBezTo>
                  <a:cubicBezTo>
                    <a:pt x="0" y="53"/>
                    <a:pt x="178" y="0"/>
                    <a:pt x="406" y="0"/>
                  </a:cubicBezTo>
                  <a:cubicBezTo>
                    <a:pt x="633" y="0"/>
                    <a:pt x="811" y="53"/>
                    <a:pt x="811" y="120"/>
                  </a:cubicBezTo>
                  <a:cubicBezTo>
                    <a:pt x="811" y="187"/>
                    <a:pt x="633" y="240"/>
                    <a:pt x="406" y="240"/>
                  </a:cubicBezTo>
                  <a:close/>
                  <a:moveTo>
                    <a:pt x="406" y="11"/>
                  </a:moveTo>
                  <a:cubicBezTo>
                    <a:pt x="192" y="11"/>
                    <a:pt x="11" y="61"/>
                    <a:pt x="11" y="120"/>
                  </a:cubicBezTo>
                  <a:cubicBezTo>
                    <a:pt x="11" y="179"/>
                    <a:pt x="192" y="229"/>
                    <a:pt x="406" y="229"/>
                  </a:cubicBezTo>
                  <a:cubicBezTo>
                    <a:pt x="620" y="229"/>
                    <a:pt x="800" y="179"/>
                    <a:pt x="800" y="120"/>
                  </a:cubicBezTo>
                  <a:cubicBezTo>
                    <a:pt x="800" y="61"/>
                    <a:pt x="620" y="11"/>
                    <a:pt x="406"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3" name="îṡliďé"/>
            <p:cNvSpPr/>
            <p:nvPr/>
          </p:nvSpPr>
          <p:spPr bwMode="auto">
            <a:xfrm>
              <a:off x="2959951" y="2546321"/>
              <a:ext cx="5892648" cy="1854642"/>
            </a:xfrm>
            <a:custGeom>
              <a:avLst/>
              <a:gdLst>
                <a:gd name="T0" fmla="*/ 698 w 1397"/>
                <a:gd name="T1" fmla="*/ 440 h 440"/>
                <a:gd name="T2" fmla="*/ 206 w 1397"/>
                <a:gd name="T3" fmla="*/ 377 h 440"/>
                <a:gd name="T4" fmla="*/ 0 w 1397"/>
                <a:gd name="T5" fmla="*/ 220 h 440"/>
                <a:gd name="T6" fmla="*/ 206 w 1397"/>
                <a:gd name="T7" fmla="*/ 63 h 440"/>
                <a:gd name="T8" fmla="*/ 698 w 1397"/>
                <a:gd name="T9" fmla="*/ 0 h 440"/>
                <a:gd name="T10" fmla="*/ 1190 w 1397"/>
                <a:gd name="T11" fmla="*/ 63 h 440"/>
                <a:gd name="T12" fmla="*/ 1397 w 1397"/>
                <a:gd name="T13" fmla="*/ 220 h 440"/>
                <a:gd name="T14" fmla="*/ 1190 w 1397"/>
                <a:gd name="T15" fmla="*/ 377 h 440"/>
                <a:gd name="T16" fmla="*/ 698 w 1397"/>
                <a:gd name="T17" fmla="*/ 440 h 440"/>
                <a:gd name="T18" fmla="*/ 698 w 1397"/>
                <a:gd name="T19" fmla="*/ 11 h 440"/>
                <a:gd name="T20" fmla="*/ 210 w 1397"/>
                <a:gd name="T21" fmla="*/ 74 h 440"/>
                <a:gd name="T22" fmla="*/ 11 w 1397"/>
                <a:gd name="T23" fmla="*/ 220 h 440"/>
                <a:gd name="T24" fmla="*/ 210 w 1397"/>
                <a:gd name="T25" fmla="*/ 366 h 440"/>
                <a:gd name="T26" fmla="*/ 698 w 1397"/>
                <a:gd name="T27" fmla="*/ 429 h 440"/>
                <a:gd name="T28" fmla="*/ 1186 w 1397"/>
                <a:gd name="T29" fmla="*/ 366 h 440"/>
                <a:gd name="T30" fmla="*/ 1385 w 1397"/>
                <a:gd name="T31" fmla="*/ 220 h 440"/>
                <a:gd name="T32" fmla="*/ 1186 w 1397"/>
                <a:gd name="T33" fmla="*/ 74 h 440"/>
                <a:gd name="T34" fmla="*/ 698 w 1397"/>
                <a:gd name="T35" fmla="*/ 1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7" h="440">
                  <a:moveTo>
                    <a:pt x="698" y="440"/>
                  </a:moveTo>
                  <a:cubicBezTo>
                    <a:pt x="512" y="440"/>
                    <a:pt x="338" y="418"/>
                    <a:pt x="206" y="377"/>
                  </a:cubicBezTo>
                  <a:cubicBezTo>
                    <a:pt x="73" y="336"/>
                    <a:pt x="0" y="280"/>
                    <a:pt x="0" y="220"/>
                  </a:cubicBezTo>
                  <a:cubicBezTo>
                    <a:pt x="0" y="160"/>
                    <a:pt x="73" y="104"/>
                    <a:pt x="206" y="63"/>
                  </a:cubicBezTo>
                  <a:cubicBezTo>
                    <a:pt x="338" y="22"/>
                    <a:pt x="513" y="0"/>
                    <a:pt x="698" y="0"/>
                  </a:cubicBezTo>
                  <a:cubicBezTo>
                    <a:pt x="884" y="0"/>
                    <a:pt x="1059" y="22"/>
                    <a:pt x="1190" y="63"/>
                  </a:cubicBezTo>
                  <a:cubicBezTo>
                    <a:pt x="1323" y="104"/>
                    <a:pt x="1397" y="160"/>
                    <a:pt x="1397" y="220"/>
                  </a:cubicBezTo>
                  <a:cubicBezTo>
                    <a:pt x="1397" y="280"/>
                    <a:pt x="1323" y="336"/>
                    <a:pt x="1190" y="377"/>
                  </a:cubicBezTo>
                  <a:cubicBezTo>
                    <a:pt x="1058" y="418"/>
                    <a:pt x="884" y="440"/>
                    <a:pt x="698" y="440"/>
                  </a:cubicBezTo>
                  <a:close/>
                  <a:moveTo>
                    <a:pt x="698" y="11"/>
                  </a:moveTo>
                  <a:cubicBezTo>
                    <a:pt x="514" y="11"/>
                    <a:pt x="340" y="33"/>
                    <a:pt x="210" y="74"/>
                  </a:cubicBezTo>
                  <a:cubicBezTo>
                    <a:pt x="83" y="113"/>
                    <a:pt x="11" y="166"/>
                    <a:pt x="11" y="220"/>
                  </a:cubicBezTo>
                  <a:cubicBezTo>
                    <a:pt x="11" y="274"/>
                    <a:pt x="83" y="327"/>
                    <a:pt x="210" y="366"/>
                  </a:cubicBezTo>
                  <a:cubicBezTo>
                    <a:pt x="340" y="407"/>
                    <a:pt x="514" y="429"/>
                    <a:pt x="698" y="429"/>
                  </a:cubicBezTo>
                  <a:cubicBezTo>
                    <a:pt x="882" y="429"/>
                    <a:pt x="1056" y="407"/>
                    <a:pt x="1186" y="366"/>
                  </a:cubicBezTo>
                  <a:cubicBezTo>
                    <a:pt x="1313" y="327"/>
                    <a:pt x="1385" y="274"/>
                    <a:pt x="1385" y="220"/>
                  </a:cubicBezTo>
                  <a:cubicBezTo>
                    <a:pt x="1385" y="166"/>
                    <a:pt x="1313" y="113"/>
                    <a:pt x="1186" y="74"/>
                  </a:cubicBezTo>
                  <a:cubicBezTo>
                    <a:pt x="1056" y="33"/>
                    <a:pt x="883" y="11"/>
                    <a:pt x="698"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4" name="ïṡ1iḋe"/>
            <p:cNvSpPr/>
            <p:nvPr/>
          </p:nvSpPr>
          <p:spPr bwMode="auto">
            <a:xfrm>
              <a:off x="5216364" y="2528059"/>
              <a:ext cx="1308802" cy="1300685"/>
            </a:xfrm>
            <a:custGeom>
              <a:avLst/>
              <a:gdLst>
                <a:gd name="T0" fmla="*/ 181 w 310"/>
                <a:gd name="T1" fmla="*/ 69 h 308"/>
                <a:gd name="T2" fmla="*/ 180 w 310"/>
                <a:gd name="T3" fmla="*/ 82 h 308"/>
                <a:gd name="T4" fmla="*/ 177 w 310"/>
                <a:gd name="T5" fmla="*/ 73 h 308"/>
                <a:gd name="T6" fmla="*/ 176 w 310"/>
                <a:gd name="T7" fmla="*/ 33 h 308"/>
                <a:gd name="T8" fmla="*/ 157 w 310"/>
                <a:gd name="T9" fmla="*/ 49 h 308"/>
                <a:gd name="T10" fmla="*/ 119 w 310"/>
                <a:gd name="T11" fmla="*/ 57 h 308"/>
                <a:gd name="T12" fmla="*/ 135 w 310"/>
                <a:gd name="T13" fmla="*/ 32 h 308"/>
                <a:gd name="T14" fmla="*/ 169 w 310"/>
                <a:gd name="T15" fmla="*/ 56 h 308"/>
                <a:gd name="T16" fmla="*/ 120 w 310"/>
                <a:gd name="T17" fmla="*/ 30 h 308"/>
                <a:gd name="T18" fmla="*/ 92 w 310"/>
                <a:gd name="T19" fmla="*/ 37 h 308"/>
                <a:gd name="T20" fmla="*/ 91 w 310"/>
                <a:gd name="T21" fmla="*/ 45 h 308"/>
                <a:gd name="T22" fmla="*/ 97 w 310"/>
                <a:gd name="T23" fmla="*/ 61 h 308"/>
                <a:gd name="T24" fmla="*/ 80 w 310"/>
                <a:gd name="T25" fmla="*/ 49 h 308"/>
                <a:gd name="T26" fmla="*/ 102 w 310"/>
                <a:gd name="T27" fmla="*/ 88 h 308"/>
                <a:gd name="T28" fmla="*/ 97 w 310"/>
                <a:gd name="T29" fmla="*/ 240 h 308"/>
                <a:gd name="T30" fmla="*/ 85 w 310"/>
                <a:gd name="T31" fmla="*/ 273 h 308"/>
                <a:gd name="T32" fmla="*/ 70 w 310"/>
                <a:gd name="T33" fmla="*/ 256 h 308"/>
                <a:gd name="T34" fmla="*/ 49 w 310"/>
                <a:gd name="T35" fmla="*/ 194 h 308"/>
                <a:gd name="T36" fmla="*/ 42 w 310"/>
                <a:gd name="T37" fmla="*/ 162 h 308"/>
                <a:gd name="T38" fmla="*/ 12 w 310"/>
                <a:gd name="T39" fmla="*/ 109 h 308"/>
                <a:gd name="T40" fmla="*/ 73 w 310"/>
                <a:gd name="T41" fmla="*/ 43 h 308"/>
                <a:gd name="T42" fmla="*/ 72 w 310"/>
                <a:gd name="T43" fmla="*/ 57 h 308"/>
                <a:gd name="T44" fmla="*/ 66 w 310"/>
                <a:gd name="T45" fmla="*/ 82 h 308"/>
                <a:gd name="T46" fmla="*/ 99 w 310"/>
                <a:gd name="T47" fmla="*/ 67 h 308"/>
                <a:gd name="T48" fmla="*/ 87 w 310"/>
                <a:gd name="T49" fmla="*/ 87 h 308"/>
                <a:gd name="T50" fmla="*/ 68 w 310"/>
                <a:gd name="T51" fmla="*/ 102 h 308"/>
                <a:gd name="T52" fmla="*/ 47 w 310"/>
                <a:gd name="T53" fmla="*/ 129 h 308"/>
                <a:gd name="T54" fmla="*/ 34 w 310"/>
                <a:gd name="T55" fmla="*/ 124 h 308"/>
                <a:gd name="T56" fmla="*/ 32 w 310"/>
                <a:gd name="T57" fmla="*/ 139 h 308"/>
                <a:gd name="T58" fmla="*/ 42 w 310"/>
                <a:gd name="T59" fmla="*/ 156 h 308"/>
                <a:gd name="T60" fmla="*/ 60 w 310"/>
                <a:gd name="T61" fmla="*/ 159 h 308"/>
                <a:gd name="T62" fmla="*/ 97 w 310"/>
                <a:gd name="T63" fmla="*/ 173 h 308"/>
                <a:gd name="T64" fmla="*/ 101 w 310"/>
                <a:gd name="T65" fmla="*/ 180 h 308"/>
                <a:gd name="T66" fmla="*/ 119 w 310"/>
                <a:gd name="T67" fmla="*/ 200 h 308"/>
                <a:gd name="T68" fmla="*/ 265 w 310"/>
                <a:gd name="T69" fmla="*/ 221 h 308"/>
                <a:gd name="T70" fmla="*/ 270 w 310"/>
                <a:gd name="T71" fmla="*/ 209 h 308"/>
                <a:gd name="T72" fmla="*/ 277 w 310"/>
                <a:gd name="T73" fmla="*/ 129 h 308"/>
                <a:gd name="T74" fmla="*/ 255 w 310"/>
                <a:gd name="T75" fmla="*/ 139 h 308"/>
                <a:gd name="T76" fmla="*/ 261 w 310"/>
                <a:gd name="T77" fmla="*/ 157 h 308"/>
                <a:gd name="T78" fmla="*/ 254 w 310"/>
                <a:gd name="T79" fmla="*/ 204 h 308"/>
                <a:gd name="T80" fmla="*/ 218 w 310"/>
                <a:gd name="T81" fmla="*/ 241 h 308"/>
                <a:gd name="T82" fmla="*/ 208 w 310"/>
                <a:gd name="T83" fmla="*/ 195 h 308"/>
                <a:gd name="T84" fmla="*/ 186 w 310"/>
                <a:gd name="T85" fmla="*/ 165 h 308"/>
                <a:gd name="T86" fmla="*/ 158 w 310"/>
                <a:gd name="T87" fmla="*/ 133 h 308"/>
                <a:gd name="T88" fmla="*/ 189 w 310"/>
                <a:gd name="T89" fmla="*/ 110 h 308"/>
                <a:gd name="T90" fmla="*/ 220 w 310"/>
                <a:gd name="T91" fmla="*/ 114 h 308"/>
                <a:gd name="T92" fmla="*/ 243 w 310"/>
                <a:gd name="T93" fmla="*/ 108 h 308"/>
                <a:gd name="T94" fmla="*/ 221 w 310"/>
                <a:gd name="T95" fmla="*/ 106 h 308"/>
                <a:gd name="T96" fmla="*/ 203 w 310"/>
                <a:gd name="T97" fmla="*/ 95 h 308"/>
                <a:gd name="T98" fmla="*/ 195 w 310"/>
                <a:gd name="T99" fmla="*/ 97 h 308"/>
                <a:gd name="T100" fmla="*/ 175 w 310"/>
                <a:gd name="T101" fmla="*/ 96 h 308"/>
                <a:gd name="T102" fmla="*/ 189 w 310"/>
                <a:gd name="T103" fmla="*/ 81 h 308"/>
                <a:gd name="T104" fmla="*/ 214 w 310"/>
                <a:gd name="T105" fmla="*/ 74 h 308"/>
                <a:gd name="T106" fmla="*/ 217 w 310"/>
                <a:gd name="T107" fmla="*/ 59 h 308"/>
                <a:gd name="T108" fmla="*/ 194 w 310"/>
                <a:gd name="T109" fmla="*/ 69 h 308"/>
                <a:gd name="T110" fmla="*/ 230 w 310"/>
                <a:gd name="T111" fmla="*/ 53 h 308"/>
                <a:gd name="T112" fmla="*/ 249 w 310"/>
                <a:gd name="T113" fmla="*/ 5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0" h="308">
                  <a:moveTo>
                    <a:pt x="156" y="1"/>
                  </a:moveTo>
                  <a:cubicBezTo>
                    <a:pt x="71" y="0"/>
                    <a:pt x="2" y="68"/>
                    <a:pt x="1" y="152"/>
                  </a:cubicBezTo>
                  <a:cubicBezTo>
                    <a:pt x="0" y="237"/>
                    <a:pt x="68" y="307"/>
                    <a:pt x="152" y="308"/>
                  </a:cubicBezTo>
                  <a:cubicBezTo>
                    <a:pt x="154" y="308"/>
                    <a:pt x="156" y="308"/>
                    <a:pt x="157" y="308"/>
                  </a:cubicBezTo>
                  <a:cubicBezTo>
                    <a:pt x="242" y="306"/>
                    <a:pt x="310" y="236"/>
                    <a:pt x="308" y="151"/>
                  </a:cubicBezTo>
                  <a:cubicBezTo>
                    <a:pt x="306" y="68"/>
                    <a:pt x="239" y="2"/>
                    <a:pt x="156" y="1"/>
                  </a:cubicBezTo>
                  <a:close/>
                  <a:moveTo>
                    <a:pt x="179" y="71"/>
                  </a:moveTo>
                  <a:cubicBezTo>
                    <a:pt x="179" y="71"/>
                    <a:pt x="179" y="71"/>
                    <a:pt x="179" y="70"/>
                  </a:cubicBezTo>
                  <a:cubicBezTo>
                    <a:pt x="180" y="70"/>
                    <a:pt x="180" y="69"/>
                    <a:pt x="181" y="69"/>
                  </a:cubicBezTo>
                  <a:cubicBezTo>
                    <a:pt x="181" y="68"/>
                    <a:pt x="182" y="69"/>
                    <a:pt x="183" y="70"/>
                  </a:cubicBezTo>
                  <a:cubicBezTo>
                    <a:pt x="181" y="71"/>
                    <a:pt x="182" y="72"/>
                    <a:pt x="184" y="73"/>
                  </a:cubicBezTo>
                  <a:cubicBezTo>
                    <a:pt x="184" y="73"/>
                    <a:pt x="184" y="73"/>
                    <a:pt x="184" y="74"/>
                  </a:cubicBezTo>
                  <a:cubicBezTo>
                    <a:pt x="185" y="75"/>
                    <a:pt x="185" y="76"/>
                    <a:pt x="186" y="77"/>
                  </a:cubicBezTo>
                  <a:cubicBezTo>
                    <a:pt x="187" y="77"/>
                    <a:pt x="188" y="78"/>
                    <a:pt x="189" y="79"/>
                  </a:cubicBezTo>
                  <a:cubicBezTo>
                    <a:pt x="188" y="79"/>
                    <a:pt x="187" y="80"/>
                    <a:pt x="186" y="81"/>
                  </a:cubicBezTo>
                  <a:cubicBezTo>
                    <a:pt x="185" y="81"/>
                    <a:pt x="184" y="82"/>
                    <a:pt x="183" y="82"/>
                  </a:cubicBezTo>
                  <a:cubicBezTo>
                    <a:pt x="182" y="82"/>
                    <a:pt x="181" y="82"/>
                    <a:pt x="180" y="82"/>
                  </a:cubicBezTo>
                  <a:cubicBezTo>
                    <a:pt x="180" y="82"/>
                    <a:pt x="180" y="82"/>
                    <a:pt x="180" y="82"/>
                  </a:cubicBezTo>
                  <a:cubicBezTo>
                    <a:pt x="182" y="81"/>
                    <a:pt x="182" y="81"/>
                    <a:pt x="182" y="81"/>
                  </a:cubicBezTo>
                  <a:cubicBezTo>
                    <a:pt x="181" y="80"/>
                    <a:pt x="180" y="79"/>
                    <a:pt x="180" y="78"/>
                  </a:cubicBezTo>
                  <a:cubicBezTo>
                    <a:pt x="180" y="77"/>
                    <a:pt x="181" y="77"/>
                    <a:pt x="182" y="76"/>
                  </a:cubicBezTo>
                  <a:cubicBezTo>
                    <a:pt x="181" y="74"/>
                    <a:pt x="179" y="74"/>
                    <a:pt x="179" y="74"/>
                  </a:cubicBezTo>
                  <a:cubicBezTo>
                    <a:pt x="176" y="76"/>
                    <a:pt x="176" y="77"/>
                    <a:pt x="177" y="78"/>
                  </a:cubicBezTo>
                  <a:cubicBezTo>
                    <a:pt x="175" y="79"/>
                    <a:pt x="173" y="80"/>
                    <a:pt x="172" y="80"/>
                  </a:cubicBezTo>
                  <a:cubicBezTo>
                    <a:pt x="171" y="79"/>
                    <a:pt x="173" y="77"/>
                    <a:pt x="172" y="75"/>
                  </a:cubicBezTo>
                  <a:cubicBezTo>
                    <a:pt x="172" y="74"/>
                    <a:pt x="174" y="73"/>
                    <a:pt x="175" y="73"/>
                  </a:cubicBezTo>
                  <a:cubicBezTo>
                    <a:pt x="177" y="73"/>
                    <a:pt x="177" y="73"/>
                    <a:pt x="177" y="73"/>
                  </a:cubicBezTo>
                  <a:cubicBezTo>
                    <a:pt x="178" y="73"/>
                    <a:pt x="179" y="73"/>
                    <a:pt x="179" y="71"/>
                  </a:cubicBezTo>
                  <a:close/>
                  <a:moveTo>
                    <a:pt x="135" y="32"/>
                  </a:moveTo>
                  <a:cubicBezTo>
                    <a:pt x="139" y="33"/>
                    <a:pt x="142" y="33"/>
                    <a:pt x="146" y="33"/>
                  </a:cubicBezTo>
                  <a:cubicBezTo>
                    <a:pt x="147" y="34"/>
                    <a:pt x="149" y="33"/>
                    <a:pt x="149" y="32"/>
                  </a:cubicBezTo>
                  <a:cubicBezTo>
                    <a:pt x="150" y="32"/>
                    <a:pt x="151" y="32"/>
                    <a:pt x="152" y="31"/>
                  </a:cubicBezTo>
                  <a:cubicBezTo>
                    <a:pt x="154" y="31"/>
                    <a:pt x="157" y="30"/>
                    <a:pt x="160" y="30"/>
                  </a:cubicBezTo>
                  <a:cubicBezTo>
                    <a:pt x="161" y="30"/>
                    <a:pt x="163" y="30"/>
                    <a:pt x="164" y="30"/>
                  </a:cubicBezTo>
                  <a:cubicBezTo>
                    <a:pt x="168" y="31"/>
                    <a:pt x="171" y="31"/>
                    <a:pt x="175" y="32"/>
                  </a:cubicBezTo>
                  <a:cubicBezTo>
                    <a:pt x="175" y="32"/>
                    <a:pt x="176" y="32"/>
                    <a:pt x="176" y="33"/>
                  </a:cubicBezTo>
                  <a:cubicBezTo>
                    <a:pt x="175" y="33"/>
                    <a:pt x="173" y="33"/>
                    <a:pt x="172" y="33"/>
                  </a:cubicBezTo>
                  <a:cubicBezTo>
                    <a:pt x="171" y="33"/>
                    <a:pt x="170" y="33"/>
                    <a:pt x="169" y="34"/>
                  </a:cubicBezTo>
                  <a:cubicBezTo>
                    <a:pt x="168" y="34"/>
                    <a:pt x="167" y="35"/>
                    <a:pt x="167" y="37"/>
                  </a:cubicBezTo>
                  <a:cubicBezTo>
                    <a:pt x="167" y="39"/>
                    <a:pt x="165" y="41"/>
                    <a:pt x="164" y="41"/>
                  </a:cubicBezTo>
                  <a:cubicBezTo>
                    <a:pt x="162" y="42"/>
                    <a:pt x="160" y="42"/>
                    <a:pt x="158" y="43"/>
                  </a:cubicBezTo>
                  <a:cubicBezTo>
                    <a:pt x="157" y="44"/>
                    <a:pt x="157" y="44"/>
                    <a:pt x="158" y="45"/>
                  </a:cubicBezTo>
                  <a:cubicBezTo>
                    <a:pt x="159" y="45"/>
                    <a:pt x="161" y="46"/>
                    <a:pt x="162" y="47"/>
                  </a:cubicBezTo>
                  <a:cubicBezTo>
                    <a:pt x="160" y="48"/>
                    <a:pt x="160" y="48"/>
                    <a:pt x="155" y="46"/>
                  </a:cubicBezTo>
                  <a:cubicBezTo>
                    <a:pt x="156" y="47"/>
                    <a:pt x="157" y="48"/>
                    <a:pt x="157" y="49"/>
                  </a:cubicBezTo>
                  <a:cubicBezTo>
                    <a:pt x="154" y="50"/>
                    <a:pt x="151" y="51"/>
                    <a:pt x="148" y="51"/>
                  </a:cubicBezTo>
                  <a:cubicBezTo>
                    <a:pt x="145" y="52"/>
                    <a:pt x="143" y="53"/>
                    <a:pt x="141" y="55"/>
                  </a:cubicBezTo>
                  <a:cubicBezTo>
                    <a:pt x="138" y="57"/>
                    <a:pt x="136" y="57"/>
                    <a:pt x="133" y="58"/>
                  </a:cubicBezTo>
                  <a:cubicBezTo>
                    <a:pt x="132" y="58"/>
                    <a:pt x="131" y="58"/>
                    <a:pt x="131" y="60"/>
                  </a:cubicBezTo>
                  <a:cubicBezTo>
                    <a:pt x="131" y="61"/>
                    <a:pt x="130" y="61"/>
                    <a:pt x="129" y="62"/>
                  </a:cubicBezTo>
                  <a:cubicBezTo>
                    <a:pt x="129" y="63"/>
                    <a:pt x="128" y="63"/>
                    <a:pt x="127" y="64"/>
                  </a:cubicBezTo>
                  <a:cubicBezTo>
                    <a:pt x="125" y="65"/>
                    <a:pt x="122" y="65"/>
                    <a:pt x="120" y="63"/>
                  </a:cubicBezTo>
                  <a:cubicBezTo>
                    <a:pt x="120" y="62"/>
                    <a:pt x="119" y="61"/>
                    <a:pt x="119" y="60"/>
                  </a:cubicBezTo>
                  <a:cubicBezTo>
                    <a:pt x="119" y="59"/>
                    <a:pt x="119" y="58"/>
                    <a:pt x="119" y="57"/>
                  </a:cubicBezTo>
                  <a:cubicBezTo>
                    <a:pt x="120" y="56"/>
                    <a:pt x="120" y="55"/>
                    <a:pt x="121" y="54"/>
                  </a:cubicBezTo>
                  <a:cubicBezTo>
                    <a:pt x="121" y="53"/>
                    <a:pt x="121" y="53"/>
                    <a:pt x="122" y="52"/>
                  </a:cubicBezTo>
                  <a:cubicBezTo>
                    <a:pt x="125" y="50"/>
                    <a:pt x="125" y="46"/>
                    <a:pt x="123" y="43"/>
                  </a:cubicBezTo>
                  <a:cubicBezTo>
                    <a:pt x="122" y="42"/>
                    <a:pt x="121" y="41"/>
                    <a:pt x="120" y="41"/>
                  </a:cubicBezTo>
                  <a:cubicBezTo>
                    <a:pt x="118" y="39"/>
                    <a:pt x="115" y="39"/>
                    <a:pt x="113" y="38"/>
                  </a:cubicBezTo>
                  <a:cubicBezTo>
                    <a:pt x="112" y="38"/>
                    <a:pt x="111" y="38"/>
                    <a:pt x="110" y="37"/>
                  </a:cubicBezTo>
                  <a:cubicBezTo>
                    <a:pt x="114" y="37"/>
                    <a:pt x="117" y="36"/>
                    <a:pt x="120" y="36"/>
                  </a:cubicBezTo>
                  <a:cubicBezTo>
                    <a:pt x="121" y="35"/>
                    <a:pt x="123" y="35"/>
                    <a:pt x="124" y="34"/>
                  </a:cubicBezTo>
                  <a:cubicBezTo>
                    <a:pt x="127" y="33"/>
                    <a:pt x="131" y="32"/>
                    <a:pt x="135" y="32"/>
                  </a:cubicBezTo>
                  <a:close/>
                  <a:moveTo>
                    <a:pt x="169" y="56"/>
                  </a:moveTo>
                  <a:cubicBezTo>
                    <a:pt x="169" y="56"/>
                    <a:pt x="168" y="57"/>
                    <a:pt x="168" y="58"/>
                  </a:cubicBezTo>
                  <a:cubicBezTo>
                    <a:pt x="166" y="58"/>
                    <a:pt x="165" y="59"/>
                    <a:pt x="164" y="60"/>
                  </a:cubicBezTo>
                  <a:cubicBezTo>
                    <a:pt x="162" y="60"/>
                    <a:pt x="161" y="60"/>
                    <a:pt x="160" y="59"/>
                  </a:cubicBezTo>
                  <a:cubicBezTo>
                    <a:pt x="159" y="58"/>
                    <a:pt x="159" y="58"/>
                    <a:pt x="158" y="58"/>
                  </a:cubicBezTo>
                  <a:cubicBezTo>
                    <a:pt x="158" y="58"/>
                    <a:pt x="158" y="57"/>
                    <a:pt x="158" y="57"/>
                  </a:cubicBezTo>
                  <a:cubicBezTo>
                    <a:pt x="159" y="57"/>
                    <a:pt x="159" y="57"/>
                    <a:pt x="160" y="56"/>
                  </a:cubicBezTo>
                  <a:cubicBezTo>
                    <a:pt x="162" y="56"/>
                    <a:pt x="164" y="55"/>
                    <a:pt x="166" y="55"/>
                  </a:cubicBezTo>
                  <a:cubicBezTo>
                    <a:pt x="167" y="54"/>
                    <a:pt x="168" y="54"/>
                    <a:pt x="169" y="56"/>
                  </a:cubicBezTo>
                  <a:close/>
                  <a:moveTo>
                    <a:pt x="92" y="37"/>
                  </a:moveTo>
                  <a:cubicBezTo>
                    <a:pt x="93" y="37"/>
                    <a:pt x="94" y="37"/>
                    <a:pt x="95" y="36"/>
                  </a:cubicBezTo>
                  <a:cubicBezTo>
                    <a:pt x="96" y="36"/>
                    <a:pt x="98" y="36"/>
                    <a:pt x="98" y="34"/>
                  </a:cubicBezTo>
                  <a:cubicBezTo>
                    <a:pt x="99" y="34"/>
                    <a:pt x="99" y="33"/>
                    <a:pt x="100" y="33"/>
                  </a:cubicBezTo>
                  <a:cubicBezTo>
                    <a:pt x="101" y="33"/>
                    <a:pt x="101" y="33"/>
                    <a:pt x="101" y="33"/>
                  </a:cubicBezTo>
                  <a:cubicBezTo>
                    <a:pt x="103" y="32"/>
                    <a:pt x="105" y="32"/>
                    <a:pt x="106" y="32"/>
                  </a:cubicBezTo>
                  <a:cubicBezTo>
                    <a:pt x="108" y="32"/>
                    <a:pt x="109" y="32"/>
                    <a:pt x="110" y="31"/>
                  </a:cubicBezTo>
                  <a:cubicBezTo>
                    <a:pt x="113" y="30"/>
                    <a:pt x="115" y="30"/>
                    <a:pt x="118" y="30"/>
                  </a:cubicBezTo>
                  <a:cubicBezTo>
                    <a:pt x="118" y="30"/>
                    <a:pt x="119" y="30"/>
                    <a:pt x="120" y="30"/>
                  </a:cubicBezTo>
                  <a:cubicBezTo>
                    <a:pt x="122" y="30"/>
                    <a:pt x="122" y="30"/>
                    <a:pt x="122" y="30"/>
                  </a:cubicBezTo>
                  <a:cubicBezTo>
                    <a:pt x="122" y="30"/>
                    <a:pt x="122" y="30"/>
                    <a:pt x="122" y="31"/>
                  </a:cubicBezTo>
                  <a:cubicBezTo>
                    <a:pt x="120" y="33"/>
                    <a:pt x="116" y="34"/>
                    <a:pt x="113" y="35"/>
                  </a:cubicBezTo>
                  <a:cubicBezTo>
                    <a:pt x="108" y="35"/>
                    <a:pt x="104" y="37"/>
                    <a:pt x="100" y="40"/>
                  </a:cubicBezTo>
                  <a:cubicBezTo>
                    <a:pt x="98" y="41"/>
                    <a:pt x="97" y="41"/>
                    <a:pt x="96" y="39"/>
                  </a:cubicBezTo>
                  <a:cubicBezTo>
                    <a:pt x="96" y="39"/>
                    <a:pt x="96" y="39"/>
                    <a:pt x="96" y="39"/>
                  </a:cubicBezTo>
                  <a:cubicBezTo>
                    <a:pt x="96" y="39"/>
                    <a:pt x="95" y="39"/>
                    <a:pt x="95" y="39"/>
                  </a:cubicBezTo>
                  <a:cubicBezTo>
                    <a:pt x="93" y="39"/>
                    <a:pt x="92" y="38"/>
                    <a:pt x="91" y="38"/>
                  </a:cubicBezTo>
                  <a:cubicBezTo>
                    <a:pt x="91" y="38"/>
                    <a:pt x="92" y="37"/>
                    <a:pt x="92" y="37"/>
                  </a:cubicBezTo>
                  <a:close/>
                  <a:moveTo>
                    <a:pt x="84" y="41"/>
                  </a:moveTo>
                  <a:cubicBezTo>
                    <a:pt x="84" y="41"/>
                    <a:pt x="84" y="41"/>
                    <a:pt x="84" y="41"/>
                  </a:cubicBezTo>
                  <a:cubicBezTo>
                    <a:pt x="85" y="39"/>
                    <a:pt x="86" y="39"/>
                    <a:pt x="88" y="40"/>
                  </a:cubicBezTo>
                  <a:cubicBezTo>
                    <a:pt x="90" y="41"/>
                    <a:pt x="92" y="41"/>
                    <a:pt x="95" y="40"/>
                  </a:cubicBezTo>
                  <a:cubicBezTo>
                    <a:pt x="95" y="40"/>
                    <a:pt x="95" y="40"/>
                    <a:pt x="95" y="40"/>
                  </a:cubicBezTo>
                  <a:cubicBezTo>
                    <a:pt x="95" y="41"/>
                    <a:pt x="94" y="41"/>
                    <a:pt x="94" y="42"/>
                  </a:cubicBezTo>
                  <a:cubicBezTo>
                    <a:pt x="94" y="42"/>
                    <a:pt x="92" y="42"/>
                    <a:pt x="91" y="42"/>
                  </a:cubicBezTo>
                  <a:cubicBezTo>
                    <a:pt x="90" y="43"/>
                    <a:pt x="90" y="43"/>
                    <a:pt x="90" y="44"/>
                  </a:cubicBezTo>
                  <a:cubicBezTo>
                    <a:pt x="90" y="44"/>
                    <a:pt x="90" y="44"/>
                    <a:pt x="91" y="45"/>
                  </a:cubicBezTo>
                  <a:cubicBezTo>
                    <a:pt x="92" y="45"/>
                    <a:pt x="92" y="45"/>
                    <a:pt x="92" y="45"/>
                  </a:cubicBezTo>
                  <a:cubicBezTo>
                    <a:pt x="103" y="48"/>
                    <a:pt x="103" y="48"/>
                    <a:pt x="103" y="48"/>
                  </a:cubicBezTo>
                  <a:cubicBezTo>
                    <a:pt x="103" y="48"/>
                    <a:pt x="103" y="48"/>
                    <a:pt x="104" y="49"/>
                  </a:cubicBezTo>
                  <a:cubicBezTo>
                    <a:pt x="103" y="49"/>
                    <a:pt x="103" y="50"/>
                    <a:pt x="103" y="50"/>
                  </a:cubicBezTo>
                  <a:cubicBezTo>
                    <a:pt x="103" y="53"/>
                    <a:pt x="103" y="54"/>
                    <a:pt x="106" y="54"/>
                  </a:cubicBezTo>
                  <a:cubicBezTo>
                    <a:pt x="106" y="56"/>
                    <a:pt x="106" y="56"/>
                    <a:pt x="105" y="57"/>
                  </a:cubicBezTo>
                  <a:cubicBezTo>
                    <a:pt x="103" y="57"/>
                    <a:pt x="101" y="58"/>
                    <a:pt x="99" y="58"/>
                  </a:cubicBezTo>
                  <a:cubicBezTo>
                    <a:pt x="98" y="59"/>
                    <a:pt x="97" y="59"/>
                    <a:pt x="97" y="60"/>
                  </a:cubicBezTo>
                  <a:cubicBezTo>
                    <a:pt x="97" y="60"/>
                    <a:pt x="97" y="61"/>
                    <a:pt x="97" y="61"/>
                  </a:cubicBezTo>
                  <a:cubicBezTo>
                    <a:pt x="95" y="62"/>
                    <a:pt x="93" y="62"/>
                    <a:pt x="92" y="61"/>
                  </a:cubicBezTo>
                  <a:cubicBezTo>
                    <a:pt x="90" y="60"/>
                    <a:pt x="91" y="58"/>
                    <a:pt x="92" y="57"/>
                  </a:cubicBezTo>
                  <a:cubicBezTo>
                    <a:pt x="92" y="57"/>
                    <a:pt x="93" y="56"/>
                    <a:pt x="93" y="56"/>
                  </a:cubicBezTo>
                  <a:cubicBezTo>
                    <a:pt x="94" y="56"/>
                    <a:pt x="95" y="56"/>
                    <a:pt x="97" y="56"/>
                  </a:cubicBezTo>
                  <a:cubicBezTo>
                    <a:pt x="97" y="56"/>
                    <a:pt x="98" y="55"/>
                    <a:pt x="98" y="55"/>
                  </a:cubicBezTo>
                  <a:cubicBezTo>
                    <a:pt x="98" y="54"/>
                    <a:pt x="98" y="54"/>
                    <a:pt x="97" y="53"/>
                  </a:cubicBezTo>
                  <a:cubicBezTo>
                    <a:pt x="95" y="51"/>
                    <a:pt x="92" y="50"/>
                    <a:pt x="89" y="49"/>
                  </a:cubicBezTo>
                  <a:cubicBezTo>
                    <a:pt x="88" y="49"/>
                    <a:pt x="87" y="49"/>
                    <a:pt x="86" y="49"/>
                  </a:cubicBezTo>
                  <a:cubicBezTo>
                    <a:pt x="84" y="49"/>
                    <a:pt x="82" y="49"/>
                    <a:pt x="80" y="49"/>
                  </a:cubicBezTo>
                  <a:cubicBezTo>
                    <a:pt x="79" y="49"/>
                    <a:pt x="78" y="49"/>
                    <a:pt x="78" y="47"/>
                  </a:cubicBezTo>
                  <a:cubicBezTo>
                    <a:pt x="77" y="46"/>
                    <a:pt x="78" y="45"/>
                    <a:pt x="79" y="45"/>
                  </a:cubicBezTo>
                  <a:cubicBezTo>
                    <a:pt x="79" y="45"/>
                    <a:pt x="80" y="45"/>
                    <a:pt x="80" y="45"/>
                  </a:cubicBezTo>
                  <a:cubicBezTo>
                    <a:pt x="81" y="45"/>
                    <a:pt x="83" y="45"/>
                    <a:pt x="84" y="44"/>
                  </a:cubicBezTo>
                  <a:cubicBezTo>
                    <a:pt x="85" y="44"/>
                    <a:pt x="86" y="44"/>
                    <a:pt x="86" y="43"/>
                  </a:cubicBezTo>
                  <a:cubicBezTo>
                    <a:pt x="86" y="42"/>
                    <a:pt x="85" y="41"/>
                    <a:pt x="84" y="41"/>
                  </a:cubicBezTo>
                  <a:close/>
                  <a:moveTo>
                    <a:pt x="103" y="84"/>
                  </a:moveTo>
                  <a:cubicBezTo>
                    <a:pt x="104" y="85"/>
                    <a:pt x="105" y="86"/>
                    <a:pt x="105" y="86"/>
                  </a:cubicBezTo>
                  <a:cubicBezTo>
                    <a:pt x="104" y="87"/>
                    <a:pt x="103" y="88"/>
                    <a:pt x="102" y="88"/>
                  </a:cubicBezTo>
                  <a:cubicBezTo>
                    <a:pt x="100" y="88"/>
                    <a:pt x="98" y="87"/>
                    <a:pt x="96" y="87"/>
                  </a:cubicBezTo>
                  <a:cubicBezTo>
                    <a:pt x="98" y="85"/>
                    <a:pt x="100" y="83"/>
                    <a:pt x="103" y="82"/>
                  </a:cubicBezTo>
                  <a:cubicBezTo>
                    <a:pt x="102" y="83"/>
                    <a:pt x="102" y="83"/>
                    <a:pt x="102" y="83"/>
                  </a:cubicBezTo>
                  <a:cubicBezTo>
                    <a:pt x="102" y="83"/>
                    <a:pt x="103" y="84"/>
                    <a:pt x="103" y="84"/>
                  </a:cubicBezTo>
                  <a:close/>
                  <a:moveTo>
                    <a:pt x="109" y="221"/>
                  </a:moveTo>
                  <a:cubicBezTo>
                    <a:pt x="107" y="222"/>
                    <a:pt x="106" y="223"/>
                    <a:pt x="104" y="224"/>
                  </a:cubicBezTo>
                  <a:cubicBezTo>
                    <a:pt x="103" y="226"/>
                    <a:pt x="103" y="227"/>
                    <a:pt x="103" y="228"/>
                  </a:cubicBezTo>
                  <a:cubicBezTo>
                    <a:pt x="102" y="231"/>
                    <a:pt x="102" y="234"/>
                    <a:pt x="101" y="236"/>
                  </a:cubicBezTo>
                  <a:cubicBezTo>
                    <a:pt x="100" y="237"/>
                    <a:pt x="98" y="238"/>
                    <a:pt x="97" y="240"/>
                  </a:cubicBezTo>
                  <a:cubicBezTo>
                    <a:pt x="96" y="242"/>
                    <a:pt x="92" y="243"/>
                    <a:pt x="90" y="241"/>
                  </a:cubicBezTo>
                  <a:cubicBezTo>
                    <a:pt x="89" y="243"/>
                    <a:pt x="91" y="244"/>
                    <a:pt x="91" y="245"/>
                  </a:cubicBezTo>
                  <a:cubicBezTo>
                    <a:pt x="92" y="247"/>
                    <a:pt x="92" y="247"/>
                    <a:pt x="91" y="248"/>
                  </a:cubicBezTo>
                  <a:cubicBezTo>
                    <a:pt x="89" y="249"/>
                    <a:pt x="87" y="251"/>
                    <a:pt x="86" y="252"/>
                  </a:cubicBezTo>
                  <a:cubicBezTo>
                    <a:pt x="85" y="253"/>
                    <a:pt x="84" y="255"/>
                    <a:pt x="85" y="256"/>
                  </a:cubicBezTo>
                  <a:cubicBezTo>
                    <a:pt x="85" y="258"/>
                    <a:pt x="85" y="259"/>
                    <a:pt x="84" y="260"/>
                  </a:cubicBezTo>
                  <a:cubicBezTo>
                    <a:pt x="84" y="261"/>
                    <a:pt x="84" y="262"/>
                    <a:pt x="84" y="262"/>
                  </a:cubicBezTo>
                  <a:cubicBezTo>
                    <a:pt x="84" y="264"/>
                    <a:pt x="85" y="265"/>
                    <a:pt x="85" y="266"/>
                  </a:cubicBezTo>
                  <a:cubicBezTo>
                    <a:pt x="85" y="268"/>
                    <a:pt x="85" y="271"/>
                    <a:pt x="85" y="273"/>
                  </a:cubicBezTo>
                  <a:cubicBezTo>
                    <a:pt x="85" y="274"/>
                    <a:pt x="86" y="274"/>
                    <a:pt x="87" y="274"/>
                  </a:cubicBezTo>
                  <a:cubicBezTo>
                    <a:pt x="87" y="275"/>
                    <a:pt x="88" y="275"/>
                    <a:pt x="88" y="275"/>
                  </a:cubicBezTo>
                  <a:cubicBezTo>
                    <a:pt x="88" y="277"/>
                    <a:pt x="89" y="278"/>
                    <a:pt x="90" y="279"/>
                  </a:cubicBezTo>
                  <a:cubicBezTo>
                    <a:pt x="88" y="280"/>
                    <a:pt x="86" y="280"/>
                    <a:pt x="85" y="279"/>
                  </a:cubicBezTo>
                  <a:cubicBezTo>
                    <a:pt x="85" y="279"/>
                    <a:pt x="85" y="279"/>
                    <a:pt x="85" y="279"/>
                  </a:cubicBezTo>
                  <a:cubicBezTo>
                    <a:pt x="84" y="277"/>
                    <a:pt x="83" y="276"/>
                    <a:pt x="81" y="275"/>
                  </a:cubicBezTo>
                  <a:cubicBezTo>
                    <a:pt x="78" y="274"/>
                    <a:pt x="76" y="272"/>
                    <a:pt x="75" y="270"/>
                  </a:cubicBezTo>
                  <a:cubicBezTo>
                    <a:pt x="73" y="267"/>
                    <a:pt x="72" y="264"/>
                    <a:pt x="73" y="261"/>
                  </a:cubicBezTo>
                  <a:cubicBezTo>
                    <a:pt x="73" y="259"/>
                    <a:pt x="72" y="256"/>
                    <a:pt x="70" y="256"/>
                  </a:cubicBezTo>
                  <a:cubicBezTo>
                    <a:pt x="69" y="256"/>
                    <a:pt x="69" y="255"/>
                    <a:pt x="69" y="254"/>
                  </a:cubicBezTo>
                  <a:cubicBezTo>
                    <a:pt x="69" y="252"/>
                    <a:pt x="69" y="250"/>
                    <a:pt x="68" y="247"/>
                  </a:cubicBezTo>
                  <a:cubicBezTo>
                    <a:pt x="68" y="243"/>
                    <a:pt x="67" y="238"/>
                    <a:pt x="67" y="234"/>
                  </a:cubicBezTo>
                  <a:cubicBezTo>
                    <a:pt x="67" y="230"/>
                    <a:pt x="67" y="227"/>
                    <a:pt x="67" y="223"/>
                  </a:cubicBezTo>
                  <a:cubicBezTo>
                    <a:pt x="67" y="221"/>
                    <a:pt x="67" y="220"/>
                    <a:pt x="67" y="218"/>
                  </a:cubicBezTo>
                  <a:cubicBezTo>
                    <a:pt x="67" y="214"/>
                    <a:pt x="64" y="211"/>
                    <a:pt x="60" y="209"/>
                  </a:cubicBezTo>
                  <a:cubicBezTo>
                    <a:pt x="58" y="209"/>
                    <a:pt x="56" y="207"/>
                    <a:pt x="56" y="205"/>
                  </a:cubicBezTo>
                  <a:cubicBezTo>
                    <a:pt x="56" y="203"/>
                    <a:pt x="55" y="201"/>
                    <a:pt x="54" y="200"/>
                  </a:cubicBezTo>
                  <a:cubicBezTo>
                    <a:pt x="51" y="199"/>
                    <a:pt x="50" y="197"/>
                    <a:pt x="49" y="194"/>
                  </a:cubicBezTo>
                  <a:cubicBezTo>
                    <a:pt x="48" y="194"/>
                    <a:pt x="48" y="193"/>
                    <a:pt x="47" y="192"/>
                  </a:cubicBezTo>
                  <a:cubicBezTo>
                    <a:pt x="46" y="191"/>
                    <a:pt x="46" y="189"/>
                    <a:pt x="46" y="188"/>
                  </a:cubicBezTo>
                  <a:cubicBezTo>
                    <a:pt x="46" y="187"/>
                    <a:pt x="46" y="185"/>
                    <a:pt x="46" y="184"/>
                  </a:cubicBezTo>
                  <a:cubicBezTo>
                    <a:pt x="46" y="184"/>
                    <a:pt x="45" y="183"/>
                    <a:pt x="45" y="182"/>
                  </a:cubicBezTo>
                  <a:cubicBezTo>
                    <a:pt x="46" y="180"/>
                    <a:pt x="47" y="178"/>
                    <a:pt x="48" y="176"/>
                  </a:cubicBezTo>
                  <a:cubicBezTo>
                    <a:pt x="49" y="174"/>
                    <a:pt x="50" y="171"/>
                    <a:pt x="51" y="169"/>
                  </a:cubicBezTo>
                  <a:cubicBezTo>
                    <a:pt x="52" y="167"/>
                    <a:pt x="51" y="164"/>
                    <a:pt x="49" y="162"/>
                  </a:cubicBezTo>
                  <a:cubicBezTo>
                    <a:pt x="48" y="162"/>
                    <a:pt x="48" y="162"/>
                    <a:pt x="47" y="162"/>
                  </a:cubicBezTo>
                  <a:cubicBezTo>
                    <a:pt x="45" y="163"/>
                    <a:pt x="43" y="163"/>
                    <a:pt x="42" y="162"/>
                  </a:cubicBezTo>
                  <a:cubicBezTo>
                    <a:pt x="39" y="160"/>
                    <a:pt x="37" y="158"/>
                    <a:pt x="35" y="155"/>
                  </a:cubicBezTo>
                  <a:cubicBezTo>
                    <a:pt x="35" y="154"/>
                    <a:pt x="35" y="154"/>
                    <a:pt x="34" y="154"/>
                  </a:cubicBezTo>
                  <a:cubicBezTo>
                    <a:pt x="33" y="153"/>
                    <a:pt x="33" y="153"/>
                    <a:pt x="32" y="153"/>
                  </a:cubicBezTo>
                  <a:cubicBezTo>
                    <a:pt x="30" y="153"/>
                    <a:pt x="28" y="152"/>
                    <a:pt x="27" y="151"/>
                  </a:cubicBezTo>
                  <a:cubicBezTo>
                    <a:pt x="25" y="149"/>
                    <a:pt x="23" y="148"/>
                    <a:pt x="20" y="148"/>
                  </a:cubicBezTo>
                  <a:cubicBezTo>
                    <a:pt x="20" y="148"/>
                    <a:pt x="20" y="148"/>
                    <a:pt x="19" y="148"/>
                  </a:cubicBezTo>
                  <a:cubicBezTo>
                    <a:pt x="15" y="147"/>
                    <a:pt x="11" y="145"/>
                    <a:pt x="7" y="141"/>
                  </a:cubicBezTo>
                  <a:cubicBezTo>
                    <a:pt x="6" y="140"/>
                    <a:pt x="6" y="138"/>
                    <a:pt x="6" y="136"/>
                  </a:cubicBezTo>
                  <a:cubicBezTo>
                    <a:pt x="7" y="127"/>
                    <a:pt x="9" y="118"/>
                    <a:pt x="12" y="109"/>
                  </a:cubicBezTo>
                  <a:cubicBezTo>
                    <a:pt x="17" y="95"/>
                    <a:pt x="23" y="82"/>
                    <a:pt x="32" y="70"/>
                  </a:cubicBezTo>
                  <a:cubicBezTo>
                    <a:pt x="35" y="66"/>
                    <a:pt x="38" y="62"/>
                    <a:pt x="42" y="57"/>
                  </a:cubicBezTo>
                  <a:cubicBezTo>
                    <a:pt x="42" y="57"/>
                    <a:pt x="43" y="56"/>
                    <a:pt x="44" y="57"/>
                  </a:cubicBezTo>
                  <a:cubicBezTo>
                    <a:pt x="45" y="57"/>
                    <a:pt x="46" y="58"/>
                    <a:pt x="47" y="57"/>
                  </a:cubicBezTo>
                  <a:cubicBezTo>
                    <a:pt x="50" y="57"/>
                    <a:pt x="52" y="57"/>
                    <a:pt x="55" y="57"/>
                  </a:cubicBezTo>
                  <a:cubicBezTo>
                    <a:pt x="58" y="56"/>
                    <a:pt x="62" y="55"/>
                    <a:pt x="65" y="54"/>
                  </a:cubicBezTo>
                  <a:cubicBezTo>
                    <a:pt x="67" y="52"/>
                    <a:pt x="68" y="50"/>
                    <a:pt x="69" y="47"/>
                  </a:cubicBezTo>
                  <a:cubicBezTo>
                    <a:pt x="69" y="47"/>
                    <a:pt x="69" y="46"/>
                    <a:pt x="69" y="45"/>
                  </a:cubicBezTo>
                  <a:cubicBezTo>
                    <a:pt x="70" y="43"/>
                    <a:pt x="70" y="43"/>
                    <a:pt x="73" y="43"/>
                  </a:cubicBezTo>
                  <a:cubicBezTo>
                    <a:pt x="75" y="44"/>
                    <a:pt x="77" y="44"/>
                    <a:pt x="79" y="44"/>
                  </a:cubicBezTo>
                  <a:cubicBezTo>
                    <a:pt x="77" y="45"/>
                    <a:pt x="75" y="46"/>
                    <a:pt x="74" y="46"/>
                  </a:cubicBezTo>
                  <a:cubicBezTo>
                    <a:pt x="72" y="47"/>
                    <a:pt x="73" y="47"/>
                    <a:pt x="73" y="48"/>
                  </a:cubicBezTo>
                  <a:cubicBezTo>
                    <a:pt x="74" y="49"/>
                    <a:pt x="76" y="51"/>
                    <a:pt x="77" y="52"/>
                  </a:cubicBezTo>
                  <a:cubicBezTo>
                    <a:pt x="77" y="52"/>
                    <a:pt x="78" y="53"/>
                    <a:pt x="78" y="52"/>
                  </a:cubicBezTo>
                  <a:cubicBezTo>
                    <a:pt x="80" y="52"/>
                    <a:pt x="83" y="51"/>
                    <a:pt x="85" y="51"/>
                  </a:cubicBezTo>
                  <a:cubicBezTo>
                    <a:pt x="85" y="53"/>
                    <a:pt x="84" y="53"/>
                    <a:pt x="83" y="54"/>
                  </a:cubicBezTo>
                  <a:cubicBezTo>
                    <a:pt x="82" y="55"/>
                    <a:pt x="81" y="56"/>
                    <a:pt x="80" y="56"/>
                  </a:cubicBezTo>
                  <a:cubicBezTo>
                    <a:pt x="77" y="56"/>
                    <a:pt x="74" y="57"/>
                    <a:pt x="72" y="57"/>
                  </a:cubicBezTo>
                  <a:cubicBezTo>
                    <a:pt x="71" y="59"/>
                    <a:pt x="70" y="60"/>
                    <a:pt x="68" y="60"/>
                  </a:cubicBezTo>
                  <a:cubicBezTo>
                    <a:pt x="64" y="61"/>
                    <a:pt x="61" y="63"/>
                    <a:pt x="58" y="65"/>
                  </a:cubicBezTo>
                  <a:cubicBezTo>
                    <a:pt x="56" y="66"/>
                    <a:pt x="55" y="69"/>
                    <a:pt x="56" y="71"/>
                  </a:cubicBezTo>
                  <a:cubicBezTo>
                    <a:pt x="56" y="72"/>
                    <a:pt x="56" y="73"/>
                    <a:pt x="58" y="72"/>
                  </a:cubicBezTo>
                  <a:cubicBezTo>
                    <a:pt x="58" y="72"/>
                    <a:pt x="58" y="72"/>
                    <a:pt x="59" y="72"/>
                  </a:cubicBezTo>
                  <a:cubicBezTo>
                    <a:pt x="60" y="73"/>
                    <a:pt x="61" y="74"/>
                    <a:pt x="63" y="74"/>
                  </a:cubicBezTo>
                  <a:cubicBezTo>
                    <a:pt x="64" y="75"/>
                    <a:pt x="65" y="76"/>
                    <a:pt x="66" y="75"/>
                  </a:cubicBezTo>
                  <a:cubicBezTo>
                    <a:pt x="67" y="75"/>
                    <a:pt x="67" y="75"/>
                    <a:pt x="67" y="75"/>
                  </a:cubicBezTo>
                  <a:cubicBezTo>
                    <a:pt x="67" y="78"/>
                    <a:pt x="67" y="80"/>
                    <a:pt x="66" y="82"/>
                  </a:cubicBezTo>
                  <a:cubicBezTo>
                    <a:pt x="68" y="82"/>
                    <a:pt x="69" y="81"/>
                    <a:pt x="70" y="80"/>
                  </a:cubicBezTo>
                  <a:cubicBezTo>
                    <a:pt x="73" y="76"/>
                    <a:pt x="75" y="72"/>
                    <a:pt x="78" y="69"/>
                  </a:cubicBezTo>
                  <a:cubicBezTo>
                    <a:pt x="79" y="68"/>
                    <a:pt x="79" y="68"/>
                    <a:pt x="79" y="67"/>
                  </a:cubicBezTo>
                  <a:cubicBezTo>
                    <a:pt x="79" y="67"/>
                    <a:pt x="79" y="67"/>
                    <a:pt x="79" y="67"/>
                  </a:cubicBezTo>
                  <a:cubicBezTo>
                    <a:pt x="81" y="64"/>
                    <a:pt x="84" y="63"/>
                    <a:pt x="87" y="63"/>
                  </a:cubicBezTo>
                  <a:cubicBezTo>
                    <a:pt x="89" y="64"/>
                    <a:pt x="90" y="64"/>
                    <a:pt x="90" y="66"/>
                  </a:cubicBezTo>
                  <a:cubicBezTo>
                    <a:pt x="90" y="67"/>
                    <a:pt x="91" y="67"/>
                    <a:pt x="92" y="67"/>
                  </a:cubicBezTo>
                  <a:cubicBezTo>
                    <a:pt x="94" y="67"/>
                    <a:pt x="96" y="67"/>
                    <a:pt x="99" y="66"/>
                  </a:cubicBezTo>
                  <a:cubicBezTo>
                    <a:pt x="99" y="66"/>
                    <a:pt x="99" y="66"/>
                    <a:pt x="99" y="67"/>
                  </a:cubicBezTo>
                  <a:cubicBezTo>
                    <a:pt x="99" y="67"/>
                    <a:pt x="99" y="68"/>
                    <a:pt x="99" y="68"/>
                  </a:cubicBezTo>
                  <a:cubicBezTo>
                    <a:pt x="98" y="72"/>
                    <a:pt x="100" y="76"/>
                    <a:pt x="103" y="77"/>
                  </a:cubicBezTo>
                  <a:cubicBezTo>
                    <a:pt x="104" y="78"/>
                    <a:pt x="104" y="78"/>
                    <a:pt x="104" y="78"/>
                  </a:cubicBezTo>
                  <a:cubicBezTo>
                    <a:pt x="101" y="80"/>
                    <a:pt x="98" y="82"/>
                    <a:pt x="94" y="82"/>
                  </a:cubicBezTo>
                  <a:cubicBezTo>
                    <a:pt x="92" y="82"/>
                    <a:pt x="89" y="82"/>
                    <a:pt x="87" y="84"/>
                  </a:cubicBezTo>
                  <a:cubicBezTo>
                    <a:pt x="85" y="85"/>
                    <a:pt x="83" y="85"/>
                    <a:pt x="81" y="86"/>
                  </a:cubicBezTo>
                  <a:cubicBezTo>
                    <a:pt x="81" y="86"/>
                    <a:pt x="80" y="87"/>
                    <a:pt x="80" y="87"/>
                  </a:cubicBezTo>
                  <a:cubicBezTo>
                    <a:pt x="80" y="88"/>
                    <a:pt x="80" y="88"/>
                    <a:pt x="80" y="88"/>
                  </a:cubicBezTo>
                  <a:cubicBezTo>
                    <a:pt x="87" y="87"/>
                    <a:pt x="87" y="87"/>
                    <a:pt x="87" y="87"/>
                  </a:cubicBezTo>
                  <a:cubicBezTo>
                    <a:pt x="87" y="89"/>
                    <a:pt x="87" y="90"/>
                    <a:pt x="89" y="90"/>
                  </a:cubicBezTo>
                  <a:cubicBezTo>
                    <a:pt x="90" y="90"/>
                    <a:pt x="90" y="91"/>
                    <a:pt x="91" y="92"/>
                  </a:cubicBezTo>
                  <a:cubicBezTo>
                    <a:pt x="88" y="93"/>
                    <a:pt x="86" y="96"/>
                    <a:pt x="82" y="95"/>
                  </a:cubicBezTo>
                  <a:cubicBezTo>
                    <a:pt x="86" y="92"/>
                    <a:pt x="86" y="92"/>
                    <a:pt x="86" y="92"/>
                  </a:cubicBezTo>
                  <a:cubicBezTo>
                    <a:pt x="84" y="91"/>
                    <a:pt x="84" y="90"/>
                    <a:pt x="82" y="92"/>
                  </a:cubicBezTo>
                  <a:cubicBezTo>
                    <a:pt x="80" y="93"/>
                    <a:pt x="78" y="94"/>
                    <a:pt x="76" y="96"/>
                  </a:cubicBezTo>
                  <a:cubicBezTo>
                    <a:pt x="76" y="96"/>
                    <a:pt x="75" y="97"/>
                    <a:pt x="75" y="97"/>
                  </a:cubicBezTo>
                  <a:cubicBezTo>
                    <a:pt x="72" y="97"/>
                    <a:pt x="70" y="100"/>
                    <a:pt x="68" y="102"/>
                  </a:cubicBezTo>
                  <a:cubicBezTo>
                    <a:pt x="68" y="102"/>
                    <a:pt x="68" y="102"/>
                    <a:pt x="68" y="102"/>
                  </a:cubicBezTo>
                  <a:cubicBezTo>
                    <a:pt x="67" y="104"/>
                    <a:pt x="65" y="104"/>
                    <a:pt x="64" y="104"/>
                  </a:cubicBezTo>
                  <a:cubicBezTo>
                    <a:pt x="63" y="104"/>
                    <a:pt x="63" y="105"/>
                    <a:pt x="62" y="105"/>
                  </a:cubicBezTo>
                  <a:cubicBezTo>
                    <a:pt x="62" y="105"/>
                    <a:pt x="61" y="106"/>
                    <a:pt x="61" y="107"/>
                  </a:cubicBezTo>
                  <a:cubicBezTo>
                    <a:pt x="62" y="110"/>
                    <a:pt x="60" y="112"/>
                    <a:pt x="58" y="113"/>
                  </a:cubicBezTo>
                  <a:cubicBezTo>
                    <a:pt x="55" y="115"/>
                    <a:pt x="53" y="116"/>
                    <a:pt x="51" y="117"/>
                  </a:cubicBezTo>
                  <a:cubicBezTo>
                    <a:pt x="50" y="119"/>
                    <a:pt x="49" y="122"/>
                    <a:pt x="50" y="124"/>
                  </a:cubicBezTo>
                  <a:cubicBezTo>
                    <a:pt x="51" y="126"/>
                    <a:pt x="51" y="128"/>
                    <a:pt x="50" y="129"/>
                  </a:cubicBezTo>
                  <a:cubicBezTo>
                    <a:pt x="50" y="130"/>
                    <a:pt x="49" y="130"/>
                    <a:pt x="48" y="130"/>
                  </a:cubicBezTo>
                  <a:cubicBezTo>
                    <a:pt x="48" y="130"/>
                    <a:pt x="47" y="129"/>
                    <a:pt x="47" y="129"/>
                  </a:cubicBezTo>
                  <a:cubicBezTo>
                    <a:pt x="47" y="127"/>
                    <a:pt x="46" y="125"/>
                    <a:pt x="46" y="123"/>
                  </a:cubicBezTo>
                  <a:cubicBezTo>
                    <a:pt x="46" y="122"/>
                    <a:pt x="45" y="121"/>
                    <a:pt x="45" y="121"/>
                  </a:cubicBezTo>
                  <a:cubicBezTo>
                    <a:pt x="44" y="121"/>
                    <a:pt x="44" y="121"/>
                    <a:pt x="44" y="121"/>
                  </a:cubicBezTo>
                  <a:cubicBezTo>
                    <a:pt x="44" y="122"/>
                    <a:pt x="44" y="122"/>
                    <a:pt x="44" y="123"/>
                  </a:cubicBezTo>
                  <a:cubicBezTo>
                    <a:pt x="44" y="123"/>
                    <a:pt x="44" y="123"/>
                    <a:pt x="44" y="123"/>
                  </a:cubicBezTo>
                  <a:cubicBezTo>
                    <a:pt x="44" y="123"/>
                    <a:pt x="43" y="122"/>
                    <a:pt x="42" y="122"/>
                  </a:cubicBezTo>
                  <a:cubicBezTo>
                    <a:pt x="42" y="121"/>
                    <a:pt x="41" y="120"/>
                    <a:pt x="40" y="120"/>
                  </a:cubicBezTo>
                  <a:cubicBezTo>
                    <a:pt x="39" y="119"/>
                    <a:pt x="38" y="120"/>
                    <a:pt x="37" y="121"/>
                  </a:cubicBezTo>
                  <a:cubicBezTo>
                    <a:pt x="36" y="122"/>
                    <a:pt x="35" y="123"/>
                    <a:pt x="34" y="124"/>
                  </a:cubicBezTo>
                  <a:cubicBezTo>
                    <a:pt x="33" y="123"/>
                    <a:pt x="32" y="122"/>
                    <a:pt x="32" y="122"/>
                  </a:cubicBezTo>
                  <a:cubicBezTo>
                    <a:pt x="31" y="121"/>
                    <a:pt x="31" y="121"/>
                    <a:pt x="30" y="121"/>
                  </a:cubicBezTo>
                  <a:cubicBezTo>
                    <a:pt x="28" y="121"/>
                    <a:pt x="26" y="122"/>
                    <a:pt x="25" y="124"/>
                  </a:cubicBezTo>
                  <a:cubicBezTo>
                    <a:pt x="24" y="126"/>
                    <a:pt x="22" y="127"/>
                    <a:pt x="21" y="128"/>
                  </a:cubicBezTo>
                  <a:cubicBezTo>
                    <a:pt x="19" y="129"/>
                    <a:pt x="19" y="131"/>
                    <a:pt x="20" y="133"/>
                  </a:cubicBezTo>
                  <a:cubicBezTo>
                    <a:pt x="20" y="134"/>
                    <a:pt x="20" y="134"/>
                    <a:pt x="20" y="135"/>
                  </a:cubicBezTo>
                  <a:cubicBezTo>
                    <a:pt x="19" y="139"/>
                    <a:pt x="21" y="143"/>
                    <a:pt x="25" y="144"/>
                  </a:cubicBezTo>
                  <a:cubicBezTo>
                    <a:pt x="27" y="144"/>
                    <a:pt x="29" y="144"/>
                    <a:pt x="30" y="142"/>
                  </a:cubicBezTo>
                  <a:cubicBezTo>
                    <a:pt x="31" y="141"/>
                    <a:pt x="31" y="140"/>
                    <a:pt x="32" y="139"/>
                  </a:cubicBezTo>
                  <a:cubicBezTo>
                    <a:pt x="32" y="138"/>
                    <a:pt x="33" y="137"/>
                    <a:pt x="34" y="138"/>
                  </a:cubicBezTo>
                  <a:cubicBezTo>
                    <a:pt x="34" y="138"/>
                    <a:pt x="34" y="138"/>
                    <a:pt x="34" y="138"/>
                  </a:cubicBezTo>
                  <a:cubicBezTo>
                    <a:pt x="35" y="138"/>
                    <a:pt x="35" y="139"/>
                    <a:pt x="35" y="140"/>
                  </a:cubicBezTo>
                  <a:cubicBezTo>
                    <a:pt x="35" y="142"/>
                    <a:pt x="34" y="143"/>
                    <a:pt x="34" y="145"/>
                  </a:cubicBezTo>
                  <a:cubicBezTo>
                    <a:pt x="33" y="146"/>
                    <a:pt x="34" y="147"/>
                    <a:pt x="35" y="147"/>
                  </a:cubicBezTo>
                  <a:cubicBezTo>
                    <a:pt x="37" y="148"/>
                    <a:pt x="38" y="148"/>
                    <a:pt x="39" y="148"/>
                  </a:cubicBezTo>
                  <a:cubicBezTo>
                    <a:pt x="40" y="148"/>
                    <a:pt x="41" y="149"/>
                    <a:pt x="42" y="150"/>
                  </a:cubicBezTo>
                  <a:cubicBezTo>
                    <a:pt x="42" y="150"/>
                    <a:pt x="42" y="151"/>
                    <a:pt x="42" y="151"/>
                  </a:cubicBezTo>
                  <a:cubicBezTo>
                    <a:pt x="41" y="153"/>
                    <a:pt x="41" y="155"/>
                    <a:pt x="42" y="156"/>
                  </a:cubicBezTo>
                  <a:cubicBezTo>
                    <a:pt x="42" y="158"/>
                    <a:pt x="42" y="159"/>
                    <a:pt x="43" y="159"/>
                  </a:cubicBezTo>
                  <a:cubicBezTo>
                    <a:pt x="44" y="160"/>
                    <a:pt x="45" y="160"/>
                    <a:pt x="45" y="159"/>
                  </a:cubicBezTo>
                  <a:cubicBezTo>
                    <a:pt x="46" y="159"/>
                    <a:pt x="48" y="158"/>
                    <a:pt x="49" y="159"/>
                  </a:cubicBezTo>
                  <a:cubicBezTo>
                    <a:pt x="50" y="159"/>
                    <a:pt x="50" y="159"/>
                    <a:pt x="51" y="159"/>
                  </a:cubicBezTo>
                  <a:cubicBezTo>
                    <a:pt x="53" y="160"/>
                    <a:pt x="54" y="159"/>
                    <a:pt x="55" y="158"/>
                  </a:cubicBezTo>
                  <a:cubicBezTo>
                    <a:pt x="56" y="157"/>
                    <a:pt x="57" y="156"/>
                    <a:pt x="59" y="155"/>
                  </a:cubicBezTo>
                  <a:cubicBezTo>
                    <a:pt x="59" y="155"/>
                    <a:pt x="60" y="155"/>
                    <a:pt x="60" y="156"/>
                  </a:cubicBezTo>
                  <a:cubicBezTo>
                    <a:pt x="60" y="156"/>
                    <a:pt x="60" y="157"/>
                    <a:pt x="60" y="157"/>
                  </a:cubicBezTo>
                  <a:cubicBezTo>
                    <a:pt x="59" y="158"/>
                    <a:pt x="59" y="159"/>
                    <a:pt x="60" y="159"/>
                  </a:cubicBezTo>
                  <a:cubicBezTo>
                    <a:pt x="63" y="160"/>
                    <a:pt x="63" y="160"/>
                    <a:pt x="63" y="160"/>
                  </a:cubicBezTo>
                  <a:cubicBezTo>
                    <a:pt x="61" y="157"/>
                    <a:pt x="64" y="156"/>
                    <a:pt x="65" y="155"/>
                  </a:cubicBezTo>
                  <a:cubicBezTo>
                    <a:pt x="65" y="155"/>
                    <a:pt x="66" y="155"/>
                    <a:pt x="66" y="156"/>
                  </a:cubicBezTo>
                  <a:cubicBezTo>
                    <a:pt x="67" y="157"/>
                    <a:pt x="70" y="158"/>
                    <a:pt x="72" y="158"/>
                  </a:cubicBezTo>
                  <a:cubicBezTo>
                    <a:pt x="72" y="158"/>
                    <a:pt x="72" y="158"/>
                    <a:pt x="72" y="158"/>
                  </a:cubicBezTo>
                  <a:cubicBezTo>
                    <a:pt x="75" y="158"/>
                    <a:pt x="78" y="159"/>
                    <a:pt x="80" y="161"/>
                  </a:cubicBezTo>
                  <a:cubicBezTo>
                    <a:pt x="83" y="164"/>
                    <a:pt x="87" y="166"/>
                    <a:pt x="91" y="166"/>
                  </a:cubicBezTo>
                  <a:cubicBezTo>
                    <a:pt x="92" y="167"/>
                    <a:pt x="94" y="168"/>
                    <a:pt x="95" y="169"/>
                  </a:cubicBezTo>
                  <a:cubicBezTo>
                    <a:pt x="95" y="170"/>
                    <a:pt x="96" y="172"/>
                    <a:pt x="97" y="173"/>
                  </a:cubicBezTo>
                  <a:cubicBezTo>
                    <a:pt x="98" y="175"/>
                    <a:pt x="98" y="176"/>
                    <a:pt x="96" y="177"/>
                  </a:cubicBezTo>
                  <a:cubicBezTo>
                    <a:pt x="94" y="178"/>
                    <a:pt x="94" y="178"/>
                    <a:pt x="94" y="178"/>
                  </a:cubicBezTo>
                  <a:cubicBezTo>
                    <a:pt x="95" y="179"/>
                    <a:pt x="95" y="179"/>
                    <a:pt x="96" y="178"/>
                  </a:cubicBezTo>
                  <a:cubicBezTo>
                    <a:pt x="97" y="178"/>
                    <a:pt x="97" y="178"/>
                    <a:pt x="98" y="177"/>
                  </a:cubicBezTo>
                  <a:cubicBezTo>
                    <a:pt x="99" y="177"/>
                    <a:pt x="99" y="178"/>
                    <a:pt x="100" y="178"/>
                  </a:cubicBezTo>
                  <a:cubicBezTo>
                    <a:pt x="100" y="179"/>
                    <a:pt x="99" y="179"/>
                    <a:pt x="99" y="179"/>
                  </a:cubicBezTo>
                  <a:cubicBezTo>
                    <a:pt x="99" y="180"/>
                    <a:pt x="99" y="180"/>
                    <a:pt x="99" y="180"/>
                  </a:cubicBezTo>
                  <a:cubicBezTo>
                    <a:pt x="100" y="180"/>
                    <a:pt x="100" y="181"/>
                    <a:pt x="100" y="180"/>
                  </a:cubicBezTo>
                  <a:cubicBezTo>
                    <a:pt x="101" y="180"/>
                    <a:pt x="101" y="180"/>
                    <a:pt x="101" y="180"/>
                  </a:cubicBezTo>
                  <a:cubicBezTo>
                    <a:pt x="102" y="179"/>
                    <a:pt x="105" y="179"/>
                    <a:pt x="106" y="180"/>
                  </a:cubicBezTo>
                  <a:cubicBezTo>
                    <a:pt x="106" y="180"/>
                    <a:pt x="106" y="180"/>
                    <a:pt x="106" y="180"/>
                  </a:cubicBezTo>
                  <a:cubicBezTo>
                    <a:pt x="107" y="180"/>
                    <a:pt x="107" y="180"/>
                    <a:pt x="107" y="181"/>
                  </a:cubicBezTo>
                  <a:cubicBezTo>
                    <a:pt x="107" y="183"/>
                    <a:pt x="109" y="182"/>
                    <a:pt x="110" y="182"/>
                  </a:cubicBezTo>
                  <a:cubicBezTo>
                    <a:pt x="111" y="181"/>
                    <a:pt x="113" y="181"/>
                    <a:pt x="114" y="182"/>
                  </a:cubicBezTo>
                  <a:cubicBezTo>
                    <a:pt x="116" y="183"/>
                    <a:pt x="119" y="184"/>
                    <a:pt x="122" y="185"/>
                  </a:cubicBezTo>
                  <a:cubicBezTo>
                    <a:pt x="123" y="185"/>
                    <a:pt x="124" y="186"/>
                    <a:pt x="124" y="187"/>
                  </a:cubicBezTo>
                  <a:cubicBezTo>
                    <a:pt x="124" y="192"/>
                    <a:pt x="123" y="196"/>
                    <a:pt x="120" y="200"/>
                  </a:cubicBezTo>
                  <a:cubicBezTo>
                    <a:pt x="119" y="200"/>
                    <a:pt x="119" y="200"/>
                    <a:pt x="119" y="200"/>
                  </a:cubicBezTo>
                  <a:cubicBezTo>
                    <a:pt x="118" y="201"/>
                    <a:pt x="117" y="202"/>
                    <a:pt x="117" y="203"/>
                  </a:cubicBezTo>
                  <a:cubicBezTo>
                    <a:pt x="117" y="206"/>
                    <a:pt x="117" y="209"/>
                    <a:pt x="117" y="212"/>
                  </a:cubicBezTo>
                  <a:cubicBezTo>
                    <a:pt x="117" y="214"/>
                    <a:pt x="116" y="216"/>
                    <a:pt x="115" y="217"/>
                  </a:cubicBezTo>
                  <a:cubicBezTo>
                    <a:pt x="114" y="219"/>
                    <a:pt x="114" y="220"/>
                    <a:pt x="112" y="220"/>
                  </a:cubicBezTo>
                  <a:cubicBezTo>
                    <a:pt x="111" y="220"/>
                    <a:pt x="110" y="220"/>
                    <a:pt x="110" y="220"/>
                  </a:cubicBezTo>
                  <a:cubicBezTo>
                    <a:pt x="109" y="220"/>
                    <a:pt x="109" y="221"/>
                    <a:pt x="109" y="221"/>
                  </a:cubicBezTo>
                  <a:close/>
                  <a:moveTo>
                    <a:pt x="270" y="209"/>
                  </a:moveTo>
                  <a:cubicBezTo>
                    <a:pt x="268" y="212"/>
                    <a:pt x="268" y="215"/>
                    <a:pt x="267" y="218"/>
                  </a:cubicBezTo>
                  <a:cubicBezTo>
                    <a:pt x="266" y="219"/>
                    <a:pt x="266" y="220"/>
                    <a:pt x="265" y="221"/>
                  </a:cubicBezTo>
                  <a:cubicBezTo>
                    <a:pt x="264" y="223"/>
                    <a:pt x="264" y="223"/>
                    <a:pt x="261" y="223"/>
                  </a:cubicBezTo>
                  <a:cubicBezTo>
                    <a:pt x="258" y="222"/>
                    <a:pt x="257" y="219"/>
                    <a:pt x="258" y="217"/>
                  </a:cubicBezTo>
                  <a:cubicBezTo>
                    <a:pt x="259" y="216"/>
                    <a:pt x="259" y="215"/>
                    <a:pt x="260" y="214"/>
                  </a:cubicBezTo>
                  <a:cubicBezTo>
                    <a:pt x="260" y="212"/>
                    <a:pt x="260" y="211"/>
                    <a:pt x="260" y="210"/>
                  </a:cubicBezTo>
                  <a:cubicBezTo>
                    <a:pt x="260" y="208"/>
                    <a:pt x="261" y="206"/>
                    <a:pt x="263" y="205"/>
                  </a:cubicBezTo>
                  <a:cubicBezTo>
                    <a:pt x="263" y="205"/>
                    <a:pt x="263" y="205"/>
                    <a:pt x="264" y="205"/>
                  </a:cubicBezTo>
                  <a:cubicBezTo>
                    <a:pt x="265" y="203"/>
                    <a:pt x="267" y="202"/>
                    <a:pt x="268" y="200"/>
                  </a:cubicBezTo>
                  <a:cubicBezTo>
                    <a:pt x="269" y="200"/>
                    <a:pt x="269" y="199"/>
                    <a:pt x="269" y="198"/>
                  </a:cubicBezTo>
                  <a:cubicBezTo>
                    <a:pt x="270" y="202"/>
                    <a:pt x="271" y="205"/>
                    <a:pt x="270" y="209"/>
                  </a:cubicBezTo>
                  <a:close/>
                  <a:moveTo>
                    <a:pt x="299" y="130"/>
                  </a:moveTo>
                  <a:cubicBezTo>
                    <a:pt x="298" y="129"/>
                    <a:pt x="296" y="128"/>
                    <a:pt x="295" y="128"/>
                  </a:cubicBezTo>
                  <a:cubicBezTo>
                    <a:pt x="290" y="128"/>
                    <a:pt x="285" y="128"/>
                    <a:pt x="280" y="126"/>
                  </a:cubicBezTo>
                  <a:cubicBezTo>
                    <a:pt x="277" y="125"/>
                    <a:pt x="274" y="124"/>
                    <a:pt x="271" y="122"/>
                  </a:cubicBezTo>
                  <a:cubicBezTo>
                    <a:pt x="269" y="121"/>
                    <a:pt x="266" y="120"/>
                    <a:pt x="263" y="119"/>
                  </a:cubicBezTo>
                  <a:cubicBezTo>
                    <a:pt x="264" y="120"/>
                    <a:pt x="264" y="120"/>
                    <a:pt x="264" y="121"/>
                  </a:cubicBezTo>
                  <a:cubicBezTo>
                    <a:pt x="263" y="124"/>
                    <a:pt x="266" y="126"/>
                    <a:pt x="268" y="128"/>
                  </a:cubicBezTo>
                  <a:cubicBezTo>
                    <a:pt x="269" y="129"/>
                    <a:pt x="270" y="130"/>
                    <a:pt x="271" y="131"/>
                  </a:cubicBezTo>
                  <a:cubicBezTo>
                    <a:pt x="277" y="129"/>
                    <a:pt x="277" y="129"/>
                    <a:pt x="277" y="129"/>
                  </a:cubicBezTo>
                  <a:cubicBezTo>
                    <a:pt x="279" y="129"/>
                    <a:pt x="280" y="129"/>
                    <a:pt x="281" y="131"/>
                  </a:cubicBezTo>
                  <a:cubicBezTo>
                    <a:pt x="282" y="132"/>
                    <a:pt x="283" y="133"/>
                    <a:pt x="285" y="135"/>
                  </a:cubicBezTo>
                  <a:cubicBezTo>
                    <a:pt x="286" y="136"/>
                    <a:pt x="286" y="136"/>
                    <a:pt x="284" y="137"/>
                  </a:cubicBezTo>
                  <a:cubicBezTo>
                    <a:pt x="281" y="139"/>
                    <a:pt x="278" y="142"/>
                    <a:pt x="275" y="144"/>
                  </a:cubicBezTo>
                  <a:cubicBezTo>
                    <a:pt x="275" y="145"/>
                    <a:pt x="274" y="145"/>
                    <a:pt x="274" y="146"/>
                  </a:cubicBezTo>
                  <a:cubicBezTo>
                    <a:pt x="272" y="147"/>
                    <a:pt x="270" y="148"/>
                    <a:pt x="268" y="150"/>
                  </a:cubicBezTo>
                  <a:cubicBezTo>
                    <a:pt x="265" y="151"/>
                    <a:pt x="262" y="150"/>
                    <a:pt x="260" y="147"/>
                  </a:cubicBezTo>
                  <a:cubicBezTo>
                    <a:pt x="260" y="147"/>
                    <a:pt x="260" y="147"/>
                    <a:pt x="260" y="147"/>
                  </a:cubicBezTo>
                  <a:cubicBezTo>
                    <a:pt x="259" y="144"/>
                    <a:pt x="257" y="141"/>
                    <a:pt x="255" y="139"/>
                  </a:cubicBezTo>
                  <a:cubicBezTo>
                    <a:pt x="254" y="137"/>
                    <a:pt x="253" y="136"/>
                    <a:pt x="253" y="134"/>
                  </a:cubicBezTo>
                  <a:cubicBezTo>
                    <a:pt x="252" y="132"/>
                    <a:pt x="251" y="131"/>
                    <a:pt x="249" y="130"/>
                  </a:cubicBezTo>
                  <a:cubicBezTo>
                    <a:pt x="247" y="129"/>
                    <a:pt x="246" y="128"/>
                    <a:pt x="246" y="126"/>
                  </a:cubicBezTo>
                  <a:cubicBezTo>
                    <a:pt x="245" y="124"/>
                    <a:pt x="244" y="122"/>
                    <a:pt x="243" y="120"/>
                  </a:cubicBezTo>
                  <a:cubicBezTo>
                    <a:pt x="240" y="120"/>
                    <a:pt x="240" y="120"/>
                    <a:pt x="241" y="123"/>
                  </a:cubicBezTo>
                  <a:cubicBezTo>
                    <a:pt x="242" y="127"/>
                    <a:pt x="244" y="130"/>
                    <a:pt x="246" y="134"/>
                  </a:cubicBezTo>
                  <a:cubicBezTo>
                    <a:pt x="250" y="139"/>
                    <a:pt x="253" y="144"/>
                    <a:pt x="256" y="150"/>
                  </a:cubicBezTo>
                  <a:cubicBezTo>
                    <a:pt x="256" y="152"/>
                    <a:pt x="257" y="154"/>
                    <a:pt x="257" y="155"/>
                  </a:cubicBezTo>
                  <a:cubicBezTo>
                    <a:pt x="258" y="158"/>
                    <a:pt x="259" y="158"/>
                    <a:pt x="261" y="157"/>
                  </a:cubicBezTo>
                  <a:cubicBezTo>
                    <a:pt x="262" y="157"/>
                    <a:pt x="262" y="156"/>
                    <a:pt x="262" y="156"/>
                  </a:cubicBezTo>
                  <a:cubicBezTo>
                    <a:pt x="271" y="156"/>
                    <a:pt x="271" y="156"/>
                    <a:pt x="271" y="156"/>
                  </a:cubicBezTo>
                  <a:cubicBezTo>
                    <a:pt x="270" y="159"/>
                    <a:pt x="270" y="161"/>
                    <a:pt x="269" y="163"/>
                  </a:cubicBezTo>
                  <a:cubicBezTo>
                    <a:pt x="269" y="165"/>
                    <a:pt x="268" y="167"/>
                    <a:pt x="267" y="168"/>
                  </a:cubicBezTo>
                  <a:cubicBezTo>
                    <a:pt x="265" y="170"/>
                    <a:pt x="263" y="172"/>
                    <a:pt x="260" y="173"/>
                  </a:cubicBezTo>
                  <a:cubicBezTo>
                    <a:pt x="260" y="173"/>
                    <a:pt x="259" y="174"/>
                    <a:pt x="259" y="174"/>
                  </a:cubicBezTo>
                  <a:cubicBezTo>
                    <a:pt x="256" y="179"/>
                    <a:pt x="254" y="184"/>
                    <a:pt x="252" y="188"/>
                  </a:cubicBezTo>
                  <a:cubicBezTo>
                    <a:pt x="251" y="189"/>
                    <a:pt x="251" y="190"/>
                    <a:pt x="252" y="191"/>
                  </a:cubicBezTo>
                  <a:cubicBezTo>
                    <a:pt x="255" y="195"/>
                    <a:pt x="254" y="199"/>
                    <a:pt x="254" y="204"/>
                  </a:cubicBezTo>
                  <a:cubicBezTo>
                    <a:pt x="254" y="204"/>
                    <a:pt x="253" y="205"/>
                    <a:pt x="253" y="205"/>
                  </a:cubicBezTo>
                  <a:cubicBezTo>
                    <a:pt x="250" y="206"/>
                    <a:pt x="248" y="208"/>
                    <a:pt x="246" y="210"/>
                  </a:cubicBezTo>
                  <a:cubicBezTo>
                    <a:pt x="245" y="211"/>
                    <a:pt x="244" y="212"/>
                    <a:pt x="244" y="214"/>
                  </a:cubicBezTo>
                  <a:cubicBezTo>
                    <a:pt x="243" y="217"/>
                    <a:pt x="242" y="221"/>
                    <a:pt x="240" y="224"/>
                  </a:cubicBezTo>
                  <a:cubicBezTo>
                    <a:pt x="238" y="229"/>
                    <a:pt x="235" y="234"/>
                    <a:pt x="233" y="238"/>
                  </a:cubicBezTo>
                  <a:cubicBezTo>
                    <a:pt x="232" y="240"/>
                    <a:pt x="231" y="240"/>
                    <a:pt x="230" y="240"/>
                  </a:cubicBezTo>
                  <a:cubicBezTo>
                    <a:pt x="223" y="241"/>
                    <a:pt x="223" y="241"/>
                    <a:pt x="223" y="241"/>
                  </a:cubicBezTo>
                  <a:cubicBezTo>
                    <a:pt x="222" y="241"/>
                    <a:pt x="221" y="241"/>
                    <a:pt x="220" y="241"/>
                  </a:cubicBezTo>
                  <a:cubicBezTo>
                    <a:pt x="219" y="241"/>
                    <a:pt x="219" y="241"/>
                    <a:pt x="218" y="241"/>
                  </a:cubicBezTo>
                  <a:cubicBezTo>
                    <a:pt x="217" y="240"/>
                    <a:pt x="217" y="239"/>
                    <a:pt x="216" y="239"/>
                  </a:cubicBezTo>
                  <a:cubicBezTo>
                    <a:pt x="216" y="236"/>
                    <a:pt x="215" y="234"/>
                    <a:pt x="214" y="232"/>
                  </a:cubicBezTo>
                  <a:cubicBezTo>
                    <a:pt x="214" y="231"/>
                    <a:pt x="213" y="230"/>
                    <a:pt x="212" y="230"/>
                  </a:cubicBezTo>
                  <a:cubicBezTo>
                    <a:pt x="211" y="227"/>
                    <a:pt x="210" y="224"/>
                    <a:pt x="210" y="222"/>
                  </a:cubicBezTo>
                  <a:cubicBezTo>
                    <a:pt x="210" y="220"/>
                    <a:pt x="209" y="218"/>
                    <a:pt x="209" y="217"/>
                  </a:cubicBezTo>
                  <a:cubicBezTo>
                    <a:pt x="207" y="214"/>
                    <a:pt x="206" y="211"/>
                    <a:pt x="205" y="208"/>
                  </a:cubicBezTo>
                  <a:cubicBezTo>
                    <a:pt x="205" y="206"/>
                    <a:pt x="206" y="204"/>
                    <a:pt x="206" y="202"/>
                  </a:cubicBezTo>
                  <a:cubicBezTo>
                    <a:pt x="206" y="201"/>
                    <a:pt x="207" y="201"/>
                    <a:pt x="207" y="200"/>
                  </a:cubicBezTo>
                  <a:cubicBezTo>
                    <a:pt x="208" y="199"/>
                    <a:pt x="208" y="197"/>
                    <a:pt x="208" y="195"/>
                  </a:cubicBezTo>
                  <a:cubicBezTo>
                    <a:pt x="206" y="190"/>
                    <a:pt x="204" y="184"/>
                    <a:pt x="201" y="180"/>
                  </a:cubicBezTo>
                  <a:cubicBezTo>
                    <a:pt x="200" y="179"/>
                    <a:pt x="200" y="177"/>
                    <a:pt x="201" y="176"/>
                  </a:cubicBezTo>
                  <a:cubicBezTo>
                    <a:pt x="201" y="175"/>
                    <a:pt x="202" y="174"/>
                    <a:pt x="202" y="173"/>
                  </a:cubicBezTo>
                  <a:cubicBezTo>
                    <a:pt x="203" y="172"/>
                    <a:pt x="203" y="171"/>
                    <a:pt x="202" y="171"/>
                  </a:cubicBezTo>
                  <a:cubicBezTo>
                    <a:pt x="201" y="171"/>
                    <a:pt x="200" y="170"/>
                    <a:pt x="200" y="169"/>
                  </a:cubicBezTo>
                  <a:cubicBezTo>
                    <a:pt x="200" y="168"/>
                    <a:pt x="199" y="168"/>
                    <a:pt x="198" y="168"/>
                  </a:cubicBezTo>
                  <a:cubicBezTo>
                    <a:pt x="196" y="168"/>
                    <a:pt x="194" y="167"/>
                    <a:pt x="193" y="166"/>
                  </a:cubicBezTo>
                  <a:cubicBezTo>
                    <a:pt x="192" y="165"/>
                    <a:pt x="190" y="165"/>
                    <a:pt x="189" y="165"/>
                  </a:cubicBezTo>
                  <a:cubicBezTo>
                    <a:pt x="188" y="165"/>
                    <a:pt x="187" y="165"/>
                    <a:pt x="186" y="165"/>
                  </a:cubicBezTo>
                  <a:cubicBezTo>
                    <a:pt x="173" y="169"/>
                    <a:pt x="173" y="169"/>
                    <a:pt x="173" y="169"/>
                  </a:cubicBezTo>
                  <a:cubicBezTo>
                    <a:pt x="171" y="169"/>
                    <a:pt x="168" y="168"/>
                    <a:pt x="167" y="167"/>
                  </a:cubicBezTo>
                  <a:cubicBezTo>
                    <a:pt x="167" y="166"/>
                    <a:pt x="166" y="166"/>
                    <a:pt x="166" y="166"/>
                  </a:cubicBezTo>
                  <a:cubicBezTo>
                    <a:pt x="164" y="164"/>
                    <a:pt x="163" y="162"/>
                    <a:pt x="162" y="160"/>
                  </a:cubicBezTo>
                  <a:cubicBezTo>
                    <a:pt x="162" y="159"/>
                    <a:pt x="162" y="158"/>
                    <a:pt x="161" y="158"/>
                  </a:cubicBezTo>
                  <a:cubicBezTo>
                    <a:pt x="157" y="157"/>
                    <a:pt x="156" y="153"/>
                    <a:pt x="155" y="150"/>
                  </a:cubicBezTo>
                  <a:cubicBezTo>
                    <a:pt x="155" y="149"/>
                    <a:pt x="155" y="148"/>
                    <a:pt x="156" y="147"/>
                  </a:cubicBezTo>
                  <a:cubicBezTo>
                    <a:pt x="157" y="146"/>
                    <a:pt x="157" y="145"/>
                    <a:pt x="157" y="143"/>
                  </a:cubicBezTo>
                  <a:cubicBezTo>
                    <a:pt x="155" y="140"/>
                    <a:pt x="156" y="136"/>
                    <a:pt x="158" y="133"/>
                  </a:cubicBezTo>
                  <a:cubicBezTo>
                    <a:pt x="159" y="131"/>
                    <a:pt x="160" y="129"/>
                    <a:pt x="162" y="128"/>
                  </a:cubicBezTo>
                  <a:cubicBezTo>
                    <a:pt x="163" y="127"/>
                    <a:pt x="163" y="126"/>
                    <a:pt x="164" y="125"/>
                  </a:cubicBezTo>
                  <a:cubicBezTo>
                    <a:pt x="166" y="123"/>
                    <a:pt x="167" y="121"/>
                    <a:pt x="168" y="118"/>
                  </a:cubicBezTo>
                  <a:cubicBezTo>
                    <a:pt x="169" y="116"/>
                    <a:pt x="170" y="115"/>
                    <a:pt x="171" y="115"/>
                  </a:cubicBezTo>
                  <a:cubicBezTo>
                    <a:pt x="172" y="113"/>
                    <a:pt x="174" y="112"/>
                    <a:pt x="176" y="110"/>
                  </a:cubicBezTo>
                  <a:cubicBezTo>
                    <a:pt x="177" y="109"/>
                    <a:pt x="177" y="109"/>
                    <a:pt x="178" y="110"/>
                  </a:cubicBezTo>
                  <a:cubicBezTo>
                    <a:pt x="178" y="111"/>
                    <a:pt x="179" y="111"/>
                    <a:pt x="179" y="111"/>
                  </a:cubicBezTo>
                  <a:cubicBezTo>
                    <a:pt x="186" y="110"/>
                    <a:pt x="186" y="110"/>
                    <a:pt x="186" y="110"/>
                  </a:cubicBezTo>
                  <a:cubicBezTo>
                    <a:pt x="187" y="110"/>
                    <a:pt x="188" y="110"/>
                    <a:pt x="189" y="110"/>
                  </a:cubicBezTo>
                  <a:cubicBezTo>
                    <a:pt x="192" y="110"/>
                    <a:pt x="196" y="109"/>
                    <a:pt x="199" y="108"/>
                  </a:cubicBezTo>
                  <a:cubicBezTo>
                    <a:pt x="199" y="107"/>
                    <a:pt x="200" y="107"/>
                    <a:pt x="201" y="108"/>
                  </a:cubicBezTo>
                  <a:cubicBezTo>
                    <a:pt x="201" y="108"/>
                    <a:pt x="201" y="109"/>
                    <a:pt x="201" y="109"/>
                  </a:cubicBezTo>
                  <a:cubicBezTo>
                    <a:pt x="201" y="111"/>
                    <a:pt x="202" y="112"/>
                    <a:pt x="203" y="113"/>
                  </a:cubicBezTo>
                  <a:cubicBezTo>
                    <a:pt x="207" y="117"/>
                    <a:pt x="207" y="117"/>
                    <a:pt x="207" y="117"/>
                  </a:cubicBezTo>
                  <a:cubicBezTo>
                    <a:pt x="207" y="117"/>
                    <a:pt x="207" y="117"/>
                    <a:pt x="208" y="117"/>
                  </a:cubicBezTo>
                  <a:cubicBezTo>
                    <a:pt x="210" y="118"/>
                    <a:pt x="213" y="118"/>
                    <a:pt x="215" y="118"/>
                  </a:cubicBezTo>
                  <a:cubicBezTo>
                    <a:pt x="216" y="118"/>
                    <a:pt x="217" y="118"/>
                    <a:pt x="217" y="117"/>
                  </a:cubicBezTo>
                  <a:cubicBezTo>
                    <a:pt x="218" y="115"/>
                    <a:pt x="219" y="115"/>
                    <a:pt x="220" y="114"/>
                  </a:cubicBezTo>
                  <a:cubicBezTo>
                    <a:pt x="220" y="114"/>
                    <a:pt x="220" y="114"/>
                    <a:pt x="220" y="114"/>
                  </a:cubicBezTo>
                  <a:cubicBezTo>
                    <a:pt x="220" y="115"/>
                    <a:pt x="221" y="115"/>
                    <a:pt x="222" y="116"/>
                  </a:cubicBezTo>
                  <a:cubicBezTo>
                    <a:pt x="223" y="116"/>
                    <a:pt x="224" y="117"/>
                    <a:pt x="226" y="117"/>
                  </a:cubicBezTo>
                  <a:cubicBezTo>
                    <a:pt x="227" y="117"/>
                    <a:pt x="228" y="117"/>
                    <a:pt x="229" y="117"/>
                  </a:cubicBezTo>
                  <a:cubicBezTo>
                    <a:pt x="229" y="117"/>
                    <a:pt x="230" y="117"/>
                    <a:pt x="231" y="117"/>
                  </a:cubicBezTo>
                  <a:cubicBezTo>
                    <a:pt x="233" y="118"/>
                    <a:pt x="236" y="118"/>
                    <a:pt x="238" y="118"/>
                  </a:cubicBezTo>
                  <a:cubicBezTo>
                    <a:pt x="239" y="119"/>
                    <a:pt x="240" y="118"/>
                    <a:pt x="241" y="118"/>
                  </a:cubicBezTo>
                  <a:cubicBezTo>
                    <a:pt x="243" y="117"/>
                    <a:pt x="244" y="114"/>
                    <a:pt x="243" y="111"/>
                  </a:cubicBezTo>
                  <a:cubicBezTo>
                    <a:pt x="243" y="110"/>
                    <a:pt x="243" y="109"/>
                    <a:pt x="243" y="108"/>
                  </a:cubicBezTo>
                  <a:cubicBezTo>
                    <a:pt x="241" y="108"/>
                    <a:pt x="239" y="108"/>
                    <a:pt x="238" y="109"/>
                  </a:cubicBezTo>
                  <a:cubicBezTo>
                    <a:pt x="236" y="110"/>
                    <a:pt x="233" y="110"/>
                    <a:pt x="232" y="108"/>
                  </a:cubicBezTo>
                  <a:cubicBezTo>
                    <a:pt x="229" y="106"/>
                    <a:pt x="228" y="104"/>
                    <a:pt x="227" y="101"/>
                  </a:cubicBezTo>
                  <a:cubicBezTo>
                    <a:pt x="229" y="102"/>
                    <a:pt x="230" y="101"/>
                    <a:pt x="231" y="99"/>
                  </a:cubicBezTo>
                  <a:cubicBezTo>
                    <a:pt x="228" y="99"/>
                    <a:pt x="225" y="100"/>
                    <a:pt x="223" y="101"/>
                  </a:cubicBezTo>
                  <a:cubicBezTo>
                    <a:pt x="222" y="101"/>
                    <a:pt x="221" y="102"/>
                    <a:pt x="221" y="103"/>
                  </a:cubicBezTo>
                  <a:cubicBezTo>
                    <a:pt x="222" y="103"/>
                    <a:pt x="222" y="103"/>
                    <a:pt x="222" y="103"/>
                  </a:cubicBezTo>
                  <a:cubicBezTo>
                    <a:pt x="222" y="104"/>
                    <a:pt x="222" y="104"/>
                    <a:pt x="222" y="104"/>
                  </a:cubicBezTo>
                  <a:cubicBezTo>
                    <a:pt x="222" y="105"/>
                    <a:pt x="222" y="106"/>
                    <a:pt x="221" y="106"/>
                  </a:cubicBezTo>
                  <a:cubicBezTo>
                    <a:pt x="221" y="106"/>
                    <a:pt x="220" y="106"/>
                    <a:pt x="219" y="105"/>
                  </a:cubicBezTo>
                  <a:cubicBezTo>
                    <a:pt x="219" y="104"/>
                    <a:pt x="218" y="103"/>
                    <a:pt x="217" y="103"/>
                  </a:cubicBezTo>
                  <a:cubicBezTo>
                    <a:pt x="217" y="103"/>
                    <a:pt x="217" y="102"/>
                    <a:pt x="217" y="102"/>
                  </a:cubicBezTo>
                  <a:cubicBezTo>
                    <a:pt x="217" y="100"/>
                    <a:pt x="215" y="98"/>
                    <a:pt x="214" y="96"/>
                  </a:cubicBezTo>
                  <a:cubicBezTo>
                    <a:pt x="213" y="96"/>
                    <a:pt x="213" y="96"/>
                    <a:pt x="212" y="96"/>
                  </a:cubicBezTo>
                  <a:cubicBezTo>
                    <a:pt x="210" y="96"/>
                    <a:pt x="209" y="95"/>
                    <a:pt x="208" y="93"/>
                  </a:cubicBezTo>
                  <a:cubicBezTo>
                    <a:pt x="207" y="93"/>
                    <a:pt x="207" y="92"/>
                    <a:pt x="206" y="92"/>
                  </a:cubicBezTo>
                  <a:cubicBezTo>
                    <a:pt x="205" y="91"/>
                    <a:pt x="204" y="91"/>
                    <a:pt x="204" y="92"/>
                  </a:cubicBezTo>
                  <a:cubicBezTo>
                    <a:pt x="203" y="93"/>
                    <a:pt x="203" y="94"/>
                    <a:pt x="203" y="95"/>
                  </a:cubicBezTo>
                  <a:cubicBezTo>
                    <a:pt x="203" y="95"/>
                    <a:pt x="203" y="95"/>
                    <a:pt x="204" y="95"/>
                  </a:cubicBezTo>
                  <a:cubicBezTo>
                    <a:pt x="205" y="97"/>
                    <a:pt x="207" y="98"/>
                    <a:pt x="209" y="99"/>
                  </a:cubicBezTo>
                  <a:cubicBezTo>
                    <a:pt x="210" y="100"/>
                    <a:pt x="211" y="101"/>
                    <a:pt x="212" y="102"/>
                  </a:cubicBezTo>
                  <a:cubicBezTo>
                    <a:pt x="210" y="104"/>
                    <a:pt x="207" y="103"/>
                    <a:pt x="206" y="101"/>
                  </a:cubicBezTo>
                  <a:cubicBezTo>
                    <a:pt x="205" y="101"/>
                    <a:pt x="205" y="101"/>
                    <a:pt x="205" y="100"/>
                  </a:cubicBezTo>
                  <a:cubicBezTo>
                    <a:pt x="205" y="100"/>
                    <a:pt x="204" y="99"/>
                    <a:pt x="203" y="98"/>
                  </a:cubicBezTo>
                  <a:cubicBezTo>
                    <a:pt x="202" y="97"/>
                    <a:pt x="201" y="96"/>
                    <a:pt x="200" y="94"/>
                  </a:cubicBezTo>
                  <a:cubicBezTo>
                    <a:pt x="198" y="93"/>
                    <a:pt x="195" y="93"/>
                    <a:pt x="195" y="96"/>
                  </a:cubicBezTo>
                  <a:cubicBezTo>
                    <a:pt x="195" y="96"/>
                    <a:pt x="195" y="96"/>
                    <a:pt x="195" y="97"/>
                  </a:cubicBezTo>
                  <a:cubicBezTo>
                    <a:pt x="193" y="96"/>
                    <a:pt x="193" y="96"/>
                    <a:pt x="193" y="96"/>
                  </a:cubicBezTo>
                  <a:cubicBezTo>
                    <a:pt x="192" y="96"/>
                    <a:pt x="189" y="96"/>
                    <a:pt x="188" y="98"/>
                  </a:cubicBezTo>
                  <a:cubicBezTo>
                    <a:pt x="188" y="99"/>
                    <a:pt x="187" y="99"/>
                    <a:pt x="187" y="100"/>
                  </a:cubicBezTo>
                  <a:cubicBezTo>
                    <a:pt x="187" y="100"/>
                    <a:pt x="186" y="101"/>
                    <a:pt x="186" y="101"/>
                  </a:cubicBezTo>
                  <a:cubicBezTo>
                    <a:pt x="185" y="104"/>
                    <a:pt x="184" y="106"/>
                    <a:pt x="181" y="106"/>
                  </a:cubicBezTo>
                  <a:cubicBezTo>
                    <a:pt x="178" y="107"/>
                    <a:pt x="175" y="107"/>
                    <a:pt x="172" y="107"/>
                  </a:cubicBezTo>
                  <a:cubicBezTo>
                    <a:pt x="171" y="107"/>
                    <a:pt x="171" y="106"/>
                    <a:pt x="171" y="106"/>
                  </a:cubicBezTo>
                  <a:cubicBezTo>
                    <a:pt x="170" y="103"/>
                    <a:pt x="170" y="101"/>
                    <a:pt x="171" y="99"/>
                  </a:cubicBezTo>
                  <a:cubicBezTo>
                    <a:pt x="171" y="97"/>
                    <a:pt x="173" y="95"/>
                    <a:pt x="175" y="96"/>
                  </a:cubicBezTo>
                  <a:cubicBezTo>
                    <a:pt x="182" y="96"/>
                    <a:pt x="182" y="96"/>
                    <a:pt x="182" y="96"/>
                  </a:cubicBezTo>
                  <a:cubicBezTo>
                    <a:pt x="183" y="96"/>
                    <a:pt x="183" y="95"/>
                    <a:pt x="183" y="94"/>
                  </a:cubicBezTo>
                  <a:cubicBezTo>
                    <a:pt x="183" y="94"/>
                    <a:pt x="183" y="94"/>
                    <a:pt x="183" y="93"/>
                  </a:cubicBezTo>
                  <a:cubicBezTo>
                    <a:pt x="184" y="91"/>
                    <a:pt x="183" y="90"/>
                    <a:pt x="181" y="89"/>
                  </a:cubicBezTo>
                  <a:cubicBezTo>
                    <a:pt x="180" y="89"/>
                    <a:pt x="180" y="88"/>
                    <a:pt x="179" y="88"/>
                  </a:cubicBezTo>
                  <a:cubicBezTo>
                    <a:pt x="178" y="88"/>
                    <a:pt x="178" y="87"/>
                    <a:pt x="178" y="87"/>
                  </a:cubicBezTo>
                  <a:cubicBezTo>
                    <a:pt x="178" y="87"/>
                    <a:pt x="179" y="86"/>
                    <a:pt x="179" y="86"/>
                  </a:cubicBezTo>
                  <a:cubicBezTo>
                    <a:pt x="180" y="86"/>
                    <a:pt x="181" y="86"/>
                    <a:pt x="181" y="86"/>
                  </a:cubicBezTo>
                  <a:cubicBezTo>
                    <a:pt x="185" y="86"/>
                    <a:pt x="188" y="84"/>
                    <a:pt x="189" y="81"/>
                  </a:cubicBezTo>
                  <a:cubicBezTo>
                    <a:pt x="190" y="79"/>
                    <a:pt x="192" y="78"/>
                    <a:pt x="194" y="77"/>
                  </a:cubicBezTo>
                  <a:cubicBezTo>
                    <a:pt x="197" y="77"/>
                    <a:pt x="197" y="76"/>
                    <a:pt x="198" y="73"/>
                  </a:cubicBezTo>
                  <a:cubicBezTo>
                    <a:pt x="198" y="72"/>
                    <a:pt x="198" y="71"/>
                    <a:pt x="199" y="71"/>
                  </a:cubicBezTo>
                  <a:cubicBezTo>
                    <a:pt x="199" y="71"/>
                    <a:pt x="199" y="71"/>
                    <a:pt x="199" y="71"/>
                  </a:cubicBezTo>
                  <a:cubicBezTo>
                    <a:pt x="200" y="72"/>
                    <a:pt x="200" y="73"/>
                    <a:pt x="201" y="74"/>
                  </a:cubicBezTo>
                  <a:cubicBezTo>
                    <a:pt x="201" y="75"/>
                    <a:pt x="202" y="76"/>
                    <a:pt x="203" y="76"/>
                  </a:cubicBezTo>
                  <a:cubicBezTo>
                    <a:pt x="204" y="76"/>
                    <a:pt x="205" y="76"/>
                    <a:pt x="206" y="76"/>
                  </a:cubicBezTo>
                  <a:cubicBezTo>
                    <a:pt x="208" y="76"/>
                    <a:pt x="210" y="76"/>
                    <a:pt x="212" y="75"/>
                  </a:cubicBezTo>
                  <a:cubicBezTo>
                    <a:pt x="213" y="75"/>
                    <a:pt x="214" y="75"/>
                    <a:pt x="214" y="74"/>
                  </a:cubicBezTo>
                  <a:cubicBezTo>
                    <a:pt x="214" y="73"/>
                    <a:pt x="215" y="73"/>
                    <a:pt x="216" y="72"/>
                  </a:cubicBezTo>
                  <a:cubicBezTo>
                    <a:pt x="216" y="71"/>
                    <a:pt x="217" y="71"/>
                    <a:pt x="217" y="70"/>
                  </a:cubicBezTo>
                  <a:cubicBezTo>
                    <a:pt x="218" y="68"/>
                    <a:pt x="219" y="67"/>
                    <a:pt x="221" y="67"/>
                  </a:cubicBezTo>
                  <a:cubicBezTo>
                    <a:pt x="221" y="68"/>
                    <a:pt x="222" y="68"/>
                    <a:pt x="222" y="68"/>
                  </a:cubicBezTo>
                  <a:cubicBezTo>
                    <a:pt x="223" y="69"/>
                    <a:pt x="223" y="70"/>
                    <a:pt x="223" y="71"/>
                  </a:cubicBezTo>
                  <a:cubicBezTo>
                    <a:pt x="225" y="69"/>
                    <a:pt x="226" y="66"/>
                    <a:pt x="225" y="63"/>
                  </a:cubicBezTo>
                  <a:cubicBezTo>
                    <a:pt x="225" y="63"/>
                    <a:pt x="224" y="64"/>
                    <a:pt x="223" y="64"/>
                  </a:cubicBezTo>
                  <a:cubicBezTo>
                    <a:pt x="222" y="64"/>
                    <a:pt x="221" y="64"/>
                    <a:pt x="219" y="64"/>
                  </a:cubicBezTo>
                  <a:cubicBezTo>
                    <a:pt x="216" y="63"/>
                    <a:pt x="215" y="61"/>
                    <a:pt x="217" y="59"/>
                  </a:cubicBezTo>
                  <a:cubicBezTo>
                    <a:pt x="218" y="58"/>
                    <a:pt x="219" y="56"/>
                    <a:pt x="218" y="55"/>
                  </a:cubicBezTo>
                  <a:cubicBezTo>
                    <a:pt x="217" y="54"/>
                    <a:pt x="216" y="56"/>
                    <a:pt x="215" y="56"/>
                  </a:cubicBezTo>
                  <a:cubicBezTo>
                    <a:pt x="213" y="58"/>
                    <a:pt x="211" y="61"/>
                    <a:pt x="210" y="63"/>
                  </a:cubicBezTo>
                  <a:cubicBezTo>
                    <a:pt x="210" y="66"/>
                    <a:pt x="209" y="68"/>
                    <a:pt x="208" y="70"/>
                  </a:cubicBezTo>
                  <a:cubicBezTo>
                    <a:pt x="207" y="71"/>
                    <a:pt x="205" y="71"/>
                    <a:pt x="204" y="71"/>
                  </a:cubicBezTo>
                  <a:cubicBezTo>
                    <a:pt x="204" y="71"/>
                    <a:pt x="203" y="70"/>
                    <a:pt x="203" y="70"/>
                  </a:cubicBezTo>
                  <a:cubicBezTo>
                    <a:pt x="202" y="69"/>
                    <a:pt x="202" y="68"/>
                    <a:pt x="201" y="68"/>
                  </a:cubicBezTo>
                  <a:cubicBezTo>
                    <a:pt x="201" y="68"/>
                    <a:pt x="201" y="68"/>
                    <a:pt x="201" y="68"/>
                  </a:cubicBezTo>
                  <a:cubicBezTo>
                    <a:pt x="194" y="69"/>
                    <a:pt x="194" y="69"/>
                    <a:pt x="194" y="69"/>
                  </a:cubicBezTo>
                  <a:cubicBezTo>
                    <a:pt x="194" y="68"/>
                    <a:pt x="194" y="68"/>
                    <a:pt x="194" y="68"/>
                  </a:cubicBezTo>
                  <a:cubicBezTo>
                    <a:pt x="193" y="62"/>
                    <a:pt x="192" y="63"/>
                    <a:pt x="197" y="61"/>
                  </a:cubicBezTo>
                  <a:cubicBezTo>
                    <a:pt x="199" y="60"/>
                    <a:pt x="200" y="59"/>
                    <a:pt x="201" y="58"/>
                  </a:cubicBezTo>
                  <a:cubicBezTo>
                    <a:pt x="205" y="55"/>
                    <a:pt x="205" y="55"/>
                    <a:pt x="205" y="55"/>
                  </a:cubicBezTo>
                  <a:cubicBezTo>
                    <a:pt x="205" y="55"/>
                    <a:pt x="205" y="55"/>
                    <a:pt x="205" y="54"/>
                  </a:cubicBezTo>
                  <a:cubicBezTo>
                    <a:pt x="209" y="50"/>
                    <a:pt x="214" y="49"/>
                    <a:pt x="219" y="48"/>
                  </a:cubicBezTo>
                  <a:cubicBezTo>
                    <a:pt x="223" y="48"/>
                    <a:pt x="228" y="49"/>
                    <a:pt x="232" y="51"/>
                  </a:cubicBezTo>
                  <a:cubicBezTo>
                    <a:pt x="239" y="53"/>
                    <a:pt x="239" y="53"/>
                    <a:pt x="239" y="53"/>
                  </a:cubicBezTo>
                  <a:cubicBezTo>
                    <a:pt x="236" y="56"/>
                    <a:pt x="233" y="53"/>
                    <a:pt x="230" y="53"/>
                  </a:cubicBezTo>
                  <a:cubicBezTo>
                    <a:pt x="230" y="53"/>
                    <a:pt x="230" y="54"/>
                    <a:pt x="230" y="54"/>
                  </a:cubicBezTo>
                  <a:cubicBezTo>
                    <a:pt x="232" y="55"/>
                    <a:pt x="233" y="57"/>
                    <a:pt x="235" y="59"/>
                  </a:cubicBezTo>
                  <a:cubicBezTo>
                    <a:pt x="236" y="59"/>
                    <a:pt x="238" y="59"/>
                    <a:pt x="239" y="58"/>
                  </a:cubicBezTo>
                  <a:cubicBezTo>
                    <a:pt x="239" y="57"/>
                    <a:pt x="239" y="57"/>
                    <a:pt x="239" y="57"/>
                  </a:cubicBezTo>
                  <a:cubicBezTo>
                    <a:pt x="239" y="56"/>
                    <a:pt x="239" y="55"/>
                    <a:pt x="241" y="55"/>
                  </a:cubicBezTo>
                  <a:cubicBezTo>
                    <a:pt x="242" y="55"/>
                    <a:pt x="243" y="55"/>
                    <a:pt x="244" y="53"/>
                  </a:cubicBezTo>
                  <a:cubicBezTo>
                    <a:pt x="244" y="52"/>
                    <a:pt x="245" y="52"/>
                    <a:pt x="246" y="52"/>
                  </a:cubicBezTo>
                  <a:cubicBezTo>
                    <a:pt x="246" y="53"/>
                    <a:pt x="246" y="54"/>
                    <a:pt x="248" y="54"/>
                  </a:cubicBezTo>
                  <a:cubicBezTo>
                    <a:pt x="248" y="53"/>
                    <a:pt x="249" y="53"/>
                    <a:pt x="249" y="53"/>
                  </a:cubicBezTo>
                  <a:cubicBezTo>
                    <a:pt x="250" y="52"/>
                    <a:pt x="252" y="52"/>
                    <a:pt x="254" y="52"/>
                  </a:cubicBezTo>
                  <a:cubicBezTo>
                    <a:pt x="256" y="52"/>
                    <a:pt x="259" y="51"/>
                    <a:pt x="261" y="50"/>
                  </a:cubicBezTo>
                  <a:cubicBezTo>
                    <a:pt x="263" y="50"/>
                    <a:pt x="264" y="50"/>
                    <a:pt x="265" y="51"/>
                  </a:cubicBezTo>
                  <a:cubicBezTo>
                    <a:pt x="275" y="62"/>
                    <a:pt x="283" y="73"/>
                    <a:pt x="290" y="86"/>
                  </a:cubicBezTo>
                  <a:cubicBezTo>
                    <a:pt x="298" y="101"/>
                    <a:pt x="304" y="117"/>
                    <a:pt x="306" y="134"/>
                  </a:cubicBezTo>
                  <a:cubicBezTo>
                    <a:pt x="306" y="134"/>
                    <a:pt x="306" y="134"/>
                    <a:pt x="306" y="134"/>
                  </a:cubicBezTo>
                  <a:cubicBezTo>
                    <a:pt x="302" y="135"/>
                    <a:pt x="301" y="132"/>
                    <a:pt x="299" y="13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5" name="işlïḓê"/>
            <p:cNvSpPr/>
            <p:nvPr/>
          </p:nvSpPr>
          <p:spPr bwMode="auto">
            <a:xfrm>
              <a:off x="5869750" y="2730974"/>
              <a:ext cx="637153" cy="813689"/>
            </a:xfrm>
            <a:custGeom>
              <a:avLst/>
              <a:gdLst>
                <a:gd name="T0" fmla="*/ 116 w 151"/>
                <a:gd name="T1" fmla="*/ 74 h 193"/>
                <a:gd name="T2" fmla="*/ 116 w 151"/>
                <a:gd name="T3" fmla="*/ 83 h 193"/>
                <a:gd name="T4" fmla="*/ 129 w 151"/>
                <a:gd name="T5" fmla="*/ 89 h 193"/>
                <a:gd name="T6" fmla="*/ 105 w 151"/>
                <a:gd name="T7" fmla="*/ 99 h 193"/>
                <a:gd name="T8" fmla="*/ 94 w 151"/>
                <a:gd name="T9" fmla="*/ 82 h 193"/>
                <a:gd name="T10" fmla="*/ 91 w 151"/>
                <a:gd name="T11" fmla="*/ 85 h 193"/>
                <a:gd name="T12" fmla="*/ 107 w 151"/>
                <a:gd name="T13" fmla="*/ 108 h 193"/>
                <a:gd name="T14" fmla="*/ 105 w 151"/>
                <a:gd name="T15" fmla="*/ 125 h 193"/>
                <a:gd name="T16" fmla="*/ 99 w 151"/>
                <a:gd name="T17" fmla="*/ 155 h 193"/>
                <a:gd name="T18" fmla="*/ 85 w 151"/>
                <a:gd name="T19" fmla="*/ 176 h 193"/>
                <a:gd name="T20" fmla="*/ 64 w 151"/>
                <a:gd name="T21" fmla="*/ 193 h 193"/>
                <a:gd name="T22" fmla="*/ 57 w 151"/>
                <a:gd name="T23" fmla="*/ 181 h 193"/>
                <a:gd name="T24" fmla="*/ 51 w 151"/>
                <a:gd name="T25" fmla="*/ 154 h 193"/>
                <a:gd name="T26" fmla="*/ 45 w 151"/>
                <a:gd name="T27" fmla="*/ 128 h 193"/>
                <a:gd name="T28" fmla="*/ 43 w 151"/>
                <a:gd name="T29" fmla="*/ 120 h 193"/>
                <a:gd name="T30" fmla="*/ 18 w 151"/>
                <a:gd name="T31" fmla="*/ 120 h 193"/>
                <a:gd name="T32" fmla="*/ 6 w 151"/>
                <a:gd name="T33" fmla="*/ 110 h 193"/>
                <a:gd name="T34" fmla="*/ 2 w 151"/>
                <a:gd name="T35" fmla="*/ 85 h 193"/>
                <a:gd name="T36" fmla="*/ 16 w 151"/>
                <a:gd name="T37" fmla="*/ 66 h 193"/>
                <a:gd name="T38" fmla="*/ 31 w 151"/>
                <a:gd name="T39" fmla="*/ 62 h 193"/>
                <a:gd name="T40" fmla="*/ 46 w 151"/>
                <a:gd name="T41" fmla="*/ 61 h 193"/>
                <a:gd name="T42" fmla="*/ 60 w 151"/>
                <a:gd name="T43" fmla="*/ 70 h 193"/>
                <a:gd name="T44" fmla="*/ 67 w 151"/>
                <a:gd name="T45" fmla="*/ 67 h 193"/>
                <a:gd name="T46" fmla="*/ 83 w 151"/>
                <a:gd name="T47" fmla="*/ 70 h 193"/>
                <a:gd name="T48" fmla="*/ 83 w 151"/>
                <a:gd name="T49" fmla="*/ 60 h 193"/>
                <a:gd name="T50" fmla="*/ 68 w 151"/>
                <a:gd name="T51" fmla="*/ 53 h 193"/>
                <a:gd name="T52" fmla="*/ 67 w 151"/>
                <a:gd name="T53" fmla="*/ 58 h 193"/>
                <a:gd name="T54" fmla="*/ 59 w 151"/>
                <a:gd name="T55" fmla="*/ 48 h 193"/>
                <a:gd name="T56" fmla="*/ 49 w 151"/>
                <a:gd name="T57" fmla="*/ 44 h 193"/>
                <a:gd name="T58" fmla="*/ 57 w 151"/>
                <a:gd name="T59" fmla="*/ 54 h 193"/>
                <a:gd name="T60" fmla="*/ 45 w 151"/>
                <a:gd name="T61" fmla="*/ 46 h 193"/>
                <a:gd name="T62" fmla="*/ 34 w 151"/>
                <a:gd name="T63" fmla="*/ 50 h 193"/>
                <a:gd name="T64" fmla="*/ 17 w 151"/>
                <a:gd name="T65" fmla="*/ 59 h 193"/>
                <a:gd name="T66" fmla="*/ 27 w 151"/>
                <a:gd name="T67" fmla="*/ 47 h 193"/>
                <a:gd name="T68" fmla="*/ 24 w 151"/>
                <a:gd name="T69" fmla="*/ 40 h 193"/>
                <a:gd name="T70" fmla="*/ 35 w 151"/>
                <a:gd name="T71" fmla="*/ 33 h 193"/>
                <a:gd name="T72" fmla="*/ 44 w 151"/>
                <a:gd name="T73" fmla="*/ 23 h 193"/>
                <a:gd name="T74" fmla="*/ 57 w 151"/>
                <a:gd name="T75" fmla="*/ 27 h 193"/>
                <a:gd name="T76" fmla="*/ 66 w 151"/>
                <a:gd name="T77" fmla="*/ 19 h 193"/>
                <a:gd name="T78" fmla="*/ 68 w 151"/>
                <a:gd name="T79" fmla="*/ 16 h 193"/>
                <a:gd name="T80" fmla="*/ 60 w 151"/>
                <a:gd name="T81" fmla="*/ 8 h 193"/>
                <a:gd name="T82" fmla="*/ 48 w 151"/>
                <a:gd name="T83" fmla="*/ 22 h 193"/>
                <a:gd name="T84" fmla="*/ 39 w 151"/>
                <a:gd name="T85" fmla="*/ 19 h 193"/>
                <a:gd name="T86" fmla="*/ 50 w 151"/>
                <a:gd name="T87" fmla="*/ 6 h 193"/>
                <a:gd name="T88" fmla="*/ 75 w 151"/>
                <a:gd name="T89" fmla="*/ 5 h 193"/>
                <a:gd name="T90" fmla="*/ 85 w 151"/>
                <a:gd name="T91" fmla="*/ 7 h 193"/>
                <a:gd name="T92" fmla="*/ 94 w 151"/>
                <a:gd name="T93" fmla="*/ 5 h 193"/>
                <a:gd name="T94" fmla="*/ 135 w 151"/>
                <a:gd name="T95" fmla="*/ 3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93">
                  <a:moveTo>
                    <a:pt x="151" y="86"/>
                  </a:moveTo>
                  <a:cubicBezTo>
                    <a:pt x="147" y="87"/>
                    <a:pt x="146" y="84"/>
                    <a:pt x="144" y="82"/>
                  </a:cubicBezTo>
                  <a:cubicBezTo>
                    <a:pt x="143" y="81"/>
                    <a:pt x="141" y="80"/>
                    <a:pt x="140" y="80"/>
                  </a:cubicBezTo>
                  <a:cubicBezTo>
                    <a:pt x="131" y="80"/>
                    <a:pt x="123" y="78"/>
                    <a:pt x="116" y="74"/>
                  </a:cubicBezTo>
                  <a:cubicBezTo>
                    <a:pt x="114" y="72"/>
                    <a:pt x="111" y="72"/>
                    <a:pt x="108" y="71"/>
                  </a:cubicBezTo>
                  <a:cubicBezTo>
                    <a:pt x="108" y="72"/>
                    <a:pt x="109" y="72"/>
                    <a:pt x="109" y="72"/>
                  </a:cubicBezTo>
                  <a:cubicBezTo>
                    <a:pt x="108" y="76"/>
                    <a:pt x="111" y="78"/>
                    <a:pt x="113" y="80"/>
                  </a:cubicBezTo>
                  <a:cubicBezTo>
                    <a:pt x="114" y="81"/>
                    <a:pt x="115" y="82"/>
                    <a:pt x="116" y="83"/>
                  </a:cubicBezTo>
                  <a:cubicBezTo>
                    <a:pt x="122" y="81"/>
                    <a:pt x="122" y="81"/>
                    <a:pt x="122" y="81"/>
                  </a:cubicBezTo>
                  <a:cubicBezTo>
                    <a:pt x="124" y="81"/>
                    <a:pt x="125" y="81"/>
                    <a:pt x="126" y="83"/>
                  </a:cubicBezTo>
                  <a:cubicBezTo>
                    <a:pt x="127" y="84"/>
                    <a:pt x="128" y="85"/>
                    <a:pt x="130" y="86"/>
                  </a:cubicBezTo>
                  <a:cubicBezTo>
                    <a:pt x="131" y="88"/>
                    <a:pt x="130" y="88"/>
                    <a:pt x="129" y="89"/>
                  </a:cubicBezTo>
                  <a:cubicBezTo>
                    <a:pt x="126" y="91"/>
                    <a:pt x="122" y="93"/>
                    <a:pt x="120" y="96"/>
                  </a:cubicBezTo>
                  <a:cubicBezTo>
                    <a:pt x="119" y="97"/>
                    <a:pt x="119" y="97"/>
                    <a:pt x="119" y="97"/>
                  </a:cubicBezTo>
                  <a:cubicBezTo>
                    <a:pt x="117" y="99"/>
                    <a:pt x="115" y="100"/>
                    <a:pt x="113" y="101"/>
                  </a:cubicBezTo>
                  <a:cubicBezTo>
                    <a:pt x="110" y="103"/>
                    <a:pt x="106" y="102"/>
                    <a:pt x="105" y="99"/>
                  </a:cubicBezTo>
                  <a:cubicBezTo>
                    <a:pt x="105" y="99"/>
                    <a:pt x="105" y="99"/>
                    <a:pt x="105" y="99"/>
                  </a:cubicBezTo>
                  <a:cubicBezTo>
                    <a:pt x="104" y="96"/>
                    <a:pt x="102" y="93"/>
                    <a:pt x="100" y="91"/>
                  </a:cubicBezTo>
                  <a:cubicBezTo>
                    <a:pt x="99" y="89"/>
                    <a:pt x="98" y="88"/>
                    <a:pt x="98" y="86"/>
                  </a:cubicBezTo>
                  <a:cubicBezTo>
                    <a:pt x="97" y="84"/>
                    <a:pt x="96" y="82"/>
                    <a:pt x="94" y="82"/>
                  </a:cubicBezTo>
                  <a:cubicBezTo>
                    <a:pt x="92" y="81"/>
                    <a:pt x="91" y="80"/>
                    <a:pt x="90" y="78"/>
                  </a:cubicBezTo>
                  <a:cubicBezTo>
                    <a:pt x="90" y="76"/>
                    <a:pt x="88" y="74"/>
                    <a:pt x="87" y="71"/>
                  </a:cubicBezTo>
                  <a:cubicBezTo>
                    <a:pt x="85" y="72"/>
                    <a:pt x="85" y="72"/>
                    <a:pt x="86" y="74"/>
                  </a:cubicBezTo>
                  <a:cubicBezTo>
                    <a:pt x="87" y="78"/>
                    <a:pt x="89" y="82"/>
                    <a:pt x="91" y="85"/>
                  </a:cubicBezTo>
                  <a:cubicBezTo>
                    <a:pt x="95" y="91"/>
                    <a:pt x="98" y="96"/>
                    <a:pt x="100" y="102"/>
                  </a:cubicBezTo>
                  <a:cubicBezTo>
                    <a:pt x="101" y="104"/>
                    <a:pt x="101" y="105"/>
                    <a:pt x="102" y="107"/>
                  </a:cubicBezTo>
                  <a:cubicBezTo>
                    <a:pt x="103" y="109"/>
                    <a:pt x="104" y="110"/>
                    <a:pt x="106" y="108"/>
                  </a:cubicBezTo>
                  <a:cubicBezTo>
                    <a:pt x="106" y="108"/>
                    <a:pt x="107" y="108"/>
                    <a:pt x="107" y="108"/>
                  </a:cubicBezTo>
                  <a:cubicBezTo>
                    <a:pt x="116" y="108"/>
                    <a:pt x="116" y="108"/>
                    <a:pt x="116" y="108"/>
                  </a:cubicBezTo>
                  <a:cubicBezTo>
                    <a:pt x="115" y="110"/>
                    <a:pt x="115" y="113"/>
                    <a:pt x="114" y="115"/>
                  </a:cubicBezTo>
                  <a:cubicBezTo>
                    <a:pt x="114" y="117"/>
                    <a:pt x="113" y="119"/>
                    <a:pt x="111" y="120"/>
                  </a:cubicBezTo>
                  <a:cubicBezTo>
                    <a:pt x="109" y="122"/>
                    <a:pt x="107" y="123"/>
                    <a:pt x="105" y="125"/>
                  </a:cubicBezTo>
                  <a:cubicBezTo>
                    <a:pt x="105" y="125"/>
                    <a:pt x="104" y="126"/>
                    <a:pt x="104" y="126"/>
                  </a:cubicBezTo>
                  <a:cubicBezTo>
                    <a:pt x="101" y="131"/>
                    <a:pt x="99" y="135"/>
                    <a:pt x="96" y="140"/>
                  </a:cubicBezTo>
                  <a:cubicBezTo>
                    <a:pt x="96" y="141"/>
                    <a:pt x="96" y="142"/>
                    <a:pt x="96" y="143"/>
                  </a:cubicBezTo>
                  <a:cubicBezTo>
                    <a:pt x="100" y="147"/>
                    <a:pt x="99" y="151"/>
                    <a:pt x="99" y="155"/>
                  </a:cubicBezTo>
                  <a:cubicBezTo>
                    <a:pt x="99" y="156"/>
                    <a:pt x="98" y="156"/>
                    <a:pt x="98" y="157"/>
                  </a:cubicBezTo>
                  <a:cubicBezTo>
                    <a:pt x="95" y="158"/>
                    <a:pt x="92" y="160"/>
                    <a:pt x="90" y="162"/>
                  </a:cubicBezTo>
                  <a:cubicBezTo>
                    <a:pt x="90" y="163"/>
                    <a:pt x="89" y="164"/>
                    <a:pt x="89" y="165"/>
                  </a:cubicBezTo>
                  <a:cubicBezTo>
                    <a:pt x="88" y="169"/>
                    <a:pt x="87" y="173"/>
                    <a:pt x="85" y="176"/>
                  </a:cubicBezTo>
                  <a:cubicBezTo>
                    <a:pt x="83" y="181"/>
                    <a:pt x="80" y="185"/>
                    <a:pt x="78" y="190"/>
                  </a:cubicBezTo>
                  <a:cubicBezTo>
                    <a:pt x="77" y="191"/>
                    <a:pt x="76" y="192"/>
                    <a:pt x="75" y="192"/>
                  </a:cubicBezTo>
                  <a:cubicBezTo>
                    <a:pt x="73" y="192"/>
                    <a:pt x="70" y="192"/>
                    <a:pt x="68" y="193"/>
                  </a:cubicBezTo>
                  <a:cubicBezTo>
                    <a:pt x="67" y="193"/>
                    <a:pt x="65" y="193"/>
                    <a:pt x="64" y="193"/>
                  </a:cubicBezTo>
                  <a:cubicBezTo>
                    <a:pt x="64" y="193"/>
                    <a:pt x="63" y="193"/>
                    <a:pt x="63" y="193"/>
                  </a:cubicBezTo>
                  <a:cubicBezTo>
                    <a:pt x="62" y="192"/>
                    <a:pt x="61" y="191"/>
                    <a:pt x="61" y="190"/>
                  </a:cubicBezTo>
                  <a:cubicBezTo>
                    <a:pt x="61" y="188"/>
                    <a:pt x="60" y="186"/>
                    <a:pt x="59" y="183"/>
                  </a:cubicBezTo>
                  <a:cubicBezTo>
                    <a:pt x="58" y="183"/>
                    <a:pt x="58" y="182"/>
                    <a:pt x="57" y="181"/>
                  </a:cubicBezTo>
                  <a:cubicBezTo>
                    <a:pt x="56" y="179"/>
                    <a:pt x="55" y="176"/>
                    <a:pt x="55" y="173"/>
                  </a:cubicBezTo>
                  <a:cubicBezTo>
                    <a:pt x="55" y="172"/>
                    <a:pt x="54" y="170"/>
                    <a:pt x="53" y="169"/>
                  </a:cubicBezTo>
                  <a:cubicBezTo>
                    <a:pt x="51" y="166"/>
                    <a:pt x="50" y="163"/>
                    <a:pt x="50" y="160"/>
                  </a:cubicBezTo>
                  <a:cubicBezTo>
                    <a:pt x="50" y="158"/>
                    <a:pt x="50" y="156"/>
                    <a:pt x="51" y="154"/>
                  </a:cubicBezTo>
                  <a:cubicBezTo>
                    <a:pt x="51" y="153"/>
                    <a:pt x="52" y="153"/>
                    <a:pt x="52" y="152"/>
                  </a:cubicBezTo>
                  <a:cubicBezTo>
                    <a:pt x="53" y="150"/>
                    <a:pt x="53" y="149"/>
                    <a:pt x="52" y="147"/>
                  </a:cubicBezTo>
                  <a:cubicBezTo>
                    <a:pt x="51" y="142"/>
                    <a:pt x="49" y="136"/>
                    <a:pt x="45" y="132"/>
                  </a:cubicBezTo>
                  <a:cubicBezTo>
                    <a:pt x="45" y="131"/>
                    <a:pt x="45" y="129"/>
                    <a:pt x="45" y="128"/>
                  </a:cubicBezTo>
                  <a:cubicBezTo>
                    <a:pt x="46" y="127"/>
                    <a:pt x="47" y="126"/>
                    <a:pt x="47" y="125"/>
                  </a:cubicBezTo>
                  <a:cubicBezTo>
                    <a:pt x="48" y="124"/>
                    <a:pt x="48" y="123"/>
                    <a:pt x="47" y="123"/>
                  </a:cubicBezTo>
                  <a:cubicBezTo>
                    <a:pt x="46" y="122"/>
                    <a:pt x="45" y="122"/>
                    <a:pt x="45" y="120"/>
                  </a:cubicBezTo>
                  <a:cubicBezTo>
                    <a:pt x="44" y="120"/>
                    <a:pt x="44" y="120"/>
                    <a:pt x="43" y="120"/>
                  </a:cubicBezTo>
                  <a:cubicBezTo>
                    <a:pt x="41" y="120"/>
                    <a:pt x="39" y="119"/>
                    <a:pt x="37" y="118"/>
                  </a:cubicBezTo>
                  <a:cubicBezTo>
                    <a:pt x="36" y="117"/>
                    <a:pt x="35" y="117"/>
                    <a:pt x="34" y="117"/>
                  </a:cubicBezTo>
                  <a:cubicBezTo>
                    <a:pt x="33" y="117"/>
                    <a:pt x="32" y="117"/>
                    <a:pt x="31" y="117"/>
                  </a:cubicBezTo>
                  <a:cubicBezTo>
                    <a:pt x="18" y="120"/>
                    <a:pt x="18" y="120"/>
                    <a:pt x="18" y="120"/>
                  </a:cubicBezTo>
                  <a:cubicBezTo>
                    <a:pt x="16" y="121"/>
                    <a:pt x="13" y="120"/>
                    <a:pt x="12" y="119"/>
                  </a:cubicBezTo>
                  <a:cubicBezTo>
                    <a:pt x="11" y="118"/>
                    <a:pt x="11" y="118"/>
                    <a:pt x="11" y="117"/>
                  </a:cubicBezTo>
                  <a:cubicBezTo>
                    <a:pt x="9" y="116"/>
                    <a:pt x="7" y="114"/>
                    <a:pt x="7" y="112"/>
                  </a:cubicBezTo>
                  <a:cubicBezTo>
                    <a:pt x="7" y="111"/>
                    <a:pt x="7" y="110"/>
                    <a:pt x="6" y="110"/>
                  </a:cubicBezTo>
                  <a:cubicBezTo>
                    <a:pt x="2" y="108"/>
                    <a:pt x="1" y="105"/>
                    <a:pt x="0" y="102"/>
                  </a:cubicBezTo>
                  <a:cubicBezTo>
                    <a:pt x="0" y="101"/>
                    <a:pt x="0" y="100"/>
                    <a:pt x="1" y="99"/>
                  </a:cubicBezTo>
                  <a:cubicBezTo>
                    <a:pt x="2" y="98"/>
                    <a:pt x="2" y="97"/>
                    <a:pt x="1" y="95"/>
                  </a:cubicBezTo>
                  <a:cubicBezTo>
                    <a:pt x="0" y="92"/>
                    <a:pt x="0" y="88"/>
                    <a:pt x="2" y="85"/>
                  </a:cubicBezTo>
                  <a:cubicBezTo>
                    <a:pt x="3" y="83"/>
                    <a:pt x="5" y="81"/>
                    <a:pt x="7" y="80"/>
                  </a:cubicBezTo>
                  <a:cubicBezTo>
                    <a:pt x="8" y="79"/>
                    <a:pt x="8" y="78"/>
                    <a:pt x="9" y="77"/>
                  </a:cubicBezTo>
                  <a:cubicBezTo>
                    <a:pt x="11" y="75"/>
                    <a:pt x="12" y="72"/>
                    <a:pt x="13" y="70"/>
                  </a:cubicBezTo>
                  <a:cubicBezTo>
                    <a:pt x="14" y="68"/>
                    <a:pt x="15" y="67"/>
                    <a:pt x="16" y="66"/>
                  </a:cubicBezTo>
                  <a:cubicBezTo>
                    <a:pt x="17" y="65"/>
                    <a:pt x="19" y="64"/>
                    <a:pt x="21" y="62"/>
                  </a:cubicBezTo>
                  <a:cubicBezTo>
                    <a:pt x="21" y="61"/>
                    <a:pt x="22" y="61"/>
                    <a:pt x="23" y="62"/>
                  </a:cubicBezTo>
                  <a:cubicBezTo>
                    <a:pt x="23" y="63"/>
                    <a:pt x="23" y="63"/>
                    <a:pt x="24" y="63"/>
                  </a:cubicBezTo>
                  <a:cubicBezTo>
                    <a:pt x="26" y="63"/>
                    <a:pt x="29" y="62"/>
                    <a:pt x="31" y="62"/>
                  </a:cubicBezTo>
                  <a:cubicBezTo>
                    <a:pt x="32" y="62"/>
                    <a:pt x="33" y="62"/>
                    <a:pt x="33" y="62"/>
                  </a:cubicBezTo>
                  <a:cubicBezTo>
                    <a:pt x="37" y="62"/>
                    <a:pt x="40" y="61"/>
                    <a:pt x="44" y="59"/>
                  </a:cubicBezTo>
                  <a:cubicBezTo>
                    <a:pt x="44" y="59"/>
                    <a:pt x="45" y="59"/>
                    <a:pt x="46" y="59"/>
                  </a:cubicBezTo>
                  <a:cubicBezTo>
                    <a:pt x="46" y="59"/>
                    <a:pt x="46" y="61"/>
                    <a:pt x="46" y="61"/>
                  </a:cubicBezTo>
                  <a:cubicBezTo>
                    <a:pt x="46" y="63"/>
                    <a:pt x="47" y="64"/>
                    <a:pt x="48" y="65"/>
                  </a:cubicBezTo>
                  <a:cubicBezTo>
                    <a:pt x="49" y="67"/>
                    <a:pt x="51" y="68"/>
                    <a:pt x="52" y="69"/>
                  </a:cubicBezTo>
                  <a:cubicBezTo>
                    <a:pt x="52" y="69"/>
                    <a:pt x="52" y="69"/>
                    <a:pt x="53" y="69"/>
                  </a:cubicBezTo>
                  <a:cubicBezTo>
                    <a:pt x="55" y="70"/>
                    <a:pt x="57" y="70"/>
                    <a:pt x="60" y="70"/>
                  </a:cubicBezTo>
                  <a:cubicBezTo>
                    <a:pt x="61" y="70"/>
                    <a:pt x="62" y="70"/>
                    <a:pt x="62" y="68"/>
                  </a:cubicBezTo>
                  <a:cubicBezTo>
                    <a:pt x="63" y="67"/>
                    <a:pt x="64" y="67"/>
                    <a:pt x="65" y="66"/>
                  </a:cubicBezTo>
                  <a:cubicBezTo>
                    <a:pt x="65" y="66"/>
                    <a:pt x="65" y="66"/>
                    <a:pt x="65" y="66"/>
                  </a:cubicBezTo>
                  <a:cubicBezTo>
                    <a:pt x="66" y="67"/>
                    <a:pt x="66" y="67"/>
                    <a:pt x="67" y="67"/>
                  </a:cubicBezTo>
                  <a:cubicBezTo>
                    <a:pt x="68" y="68"/>
                    <a:pt x="69" y="69"/>
                    <a:pt x="71" y="69"/>
                  </a:cubicBezTo>
                  <a:cubicBezTo>
                    <a:pt x="72" y="69"/>
                    <a:pt x="73" y="69"/>
                    <a:pt x="74" y="69"/>
                  </a:cubicBezTo>
                  <a:cubicBezTo>
                    <a:pt x="74" y="69"/>
                    <a:pt x="75" y="69"/>
                    <a:pt x="76" y="69"/>
                  </a:cubicBezTo>
                  <a:cubicBezTo>
                    <a:pt x="78" y="70"/>
                    <a:pt x="81" y="70"/>
                    <a:pt x="83" y="70"/>
                  </a:cubicBezTo>
                  <a:cubicBezTo>
                    <a:pt x="84" y="71"/>
                    <a:pt x="85" y="70"/>
                    <a:pt x="86" y="70"/>
                  </a:cubicBezTo>
                  <a:cubicBezTo>
                    <a:pt x="88" y="68"/>
                    <a:pt x="89" y="66"/>
                    <a:pt x="88" y="63"/>
                  </a:cubicBezTo>
                  <a:cubicBezTo>
                    <a:pt x="88" y="62"/>
                    <a:pt x="88" y="61"/>
                    <a:pt x="88" y="60"/>
                  </a:cubicBezTo>
                  <a:cubicBezTo>
                    <a:pt x="86" y="59"/>
                    <a:pt x="84" y="60"/>
                    <a:pt x="83" y="60"/>
                  </a:cubicBezTo>
                  <a:cubicBezTo>
                    <a:pt x="81" y="62"/>
                    <a:pt x="79" y="61"/>
                    <a:pt x="77" y="60"/>
                  </a:cubicBezTo>
                  <a:cubicBezTo>
                    <a:pt x="74" y="58"/>
                    <a:pt x="73" y="56"/>
                    <a:pt x="72" y="53"/>
                  </a:cubicBezTo>
                  <a:cubicBezTo>
                    <a:pt x="74" y="54"/>
                    <a:pt x="75" y="53"/>
                    <a:pt x="76" y="51"/>
                  </a:cubicBezTo>
                  <a:cubicBezTo>
                    <a:pt x="73" y="51"/>
                    <a:pt x="71" y="52"/>
                    <a:pt x="68" y="53"/>
                  </a:cubicBezTo>
                  <a:cubicBezTo>
                    <a:pt x="67" y="53"/>
                    <a:pt x="66" y="54"/>
                    <a:pt x="67" y="55"/>
                  </a:cubicBezTo>
                  <a:cubicBezTo>
                    <a:pt x="67" y="55"/>
                    <a:pt x="67" y="55"/>
                    <a:pt x="67" y="55"/>
                  </a:cubicBezTo>
                  <a:cubicBezTo>
                    <a:pt x="67" y="56"/>
                    <a:pt x="67" y="56"/>
                    <a:pt x="67" y="56"/>
                  </a:cubicBezTo>
                  <a:cubicBezTo>
                    <a:pt x="67" y="57"/>
                    <a:pt x="67" y="58"/>
                    <a:pt x="67" y="58"/>
                  </a:cubicBezTo>
                  <a:cubicBezTo>
                    <a:pt x="66" y="58"/>
                    <a:pt x="65" y="58"/>
                    <a:pt x="64" y="57"/>
                  </a:cubicBezTo>
                  <a:cubicBezTo>
                    <a:pt x="64" y="57"/>
                    <a:pt x="64" y="55"/>
                    <a:pt x="62" y="55"/>
                  </a:cubicBezTo>
                  <a:cubicBezTo>
                    <a:pt x="62" y="55"/>
                    <a:pt x="62" y="54"/>
                    <a:pt x="62" y="54"/>
                  </a:cubicBezTo>
                  <a:cubicBezTo>
                    <a:pt x="62" y="52"/>
                    <a:pt x="60" y="50"/>
                    <a:pt x="59" y="48"/>
                  </a:cubicBezTo>
                  <a:cubicBezTo>
                    <a:pt x="59" y="48"/>
                    <a:pt x="58" y="48"/>
                    <a:pt x="57" y="48"/>
                  </a:cubicBezTo>
                  <a:cubicBezTo>
                    <a:pt x="55" y="48"/>
                    <a:pt x="54" y="47"/>
                    <a:pt x="53" y="45"/>
                  </a:cubicBezTo>
                  <a:cubicBezTo>
                    <a:pt x="52" y="45"/>
                    <a:pt x="52" y="44"/>
                    <a:pt x="51" y="44"/>
                  </a:cubicBezTo>
                  <a:cubicBezTo>
                    <a:pt x="50" y="43"/>
                    <a:pt x="49" y="43"/>
                    <a:pt x="49" y="44"/>
                  </a:cubicBezTo>
                  <a:cubicBezTo>
                    <a:pt x="48" y="45"/>
                    <a:pt x="48" y="46"/>
                    <a:pt x="48" y="47"/>
                  </a:cubicBezTo>
                  <a:cubicBezTo>
                    <a:pt x="48" y="47"/>
                    <a:pt x="48" y="47"/>
                    <a:pt x="49" y="47"/>
                  </a:cubicBezTo>
                  <a:cubicBezTo>
                    <a:pt x="50" y="49"/>
                    <a:pt x="52" y="50"/>
                    <a:pt x="54" y="51"/>
                  </a:cubicBezTo>
                  <a:cubicBezTo>
                    <a:pt x="55" y="51"/>
                    <a:pt x="56" y="53"/>
                    <a:pt x="57" y="54"/>
                  </a:cubicBezTo>
                  <a:cubicBezTo>
                    <a:pt x="55" y="55"/>
                    <a:pt x="52" y="55"/>
                    <a:pt x="51" y="53"/>
                  </a:cubicBezTo>
                  <a:cubicBezTo>
                    <a:pt x="50" y="53"/>
                    <a:pt x="50" y="53"/>
                    <a:pt x="50" y="52"/>
                  </a:cubicBezTo>
                  <a:cubicBezTo>
                    <a:pt x="50" y="51"/>
                    <a:pt x="49" y="51"/>
                    <a:pt x="48" y="50"/>
                  </a:cubicBezTo>
                  <a:cubicBezTo>
                    <a:pt x="47" y="49"/>
                    <a:pt x="46" y="48"/>
                    <a:pt x="45" y="46"/>
                  </a:cubicBezTo>
                  <a:cubicBezTo>
                    <a:pt x="43" y="45"/>
                    <a:pt x="40" y="45"/>
                    <a:pt x="40" y="48"/>
                  </a:cubicBezTo>
                  <a:cubicBezTo>
                    <a:pt x="40" y="48"/>
                    <a:pt x="40" y="48"/>
                    <a:pt x="40" y="48"/>
                  </a:cubicBezTo>
                  <a:cubicBezTo>
                    <a:pt x="39" y="48"/>
                    <a:pt x="39" y="48"/>
                    <a:pt x="39" y="48"/>
                  </a:cubicBezTo>
                  <a:cubicBezTo>
                    <a:pt x="37" y="47"/>
                    <a:pt x="34" y="48"/>
                    <a:pt x="34" y="50"/>
                  </a:cubicBezTo>
                  <a:cubicBezTo>
                    <a:pt x="33" y="51"/>
                    <a:pt x="33" y="51"/>
                    <a:pt x="32" y="52"/>
                  </a:cubicBezTo>
                  <a:cubicBezTo>
                    <a:pt x="32" y="52"/>
                    <a:pt x="31" y="53"/>
                    <a:pt x="31" y="53"/>
                  </a:cubicBezTo>
                  <a:cubicBezTo>
                    <a:pt x="30" y="56"/>
                    <a:pt x="29" y="57"/>
                    <a:pt x="26" y="58"/>
                  </a:cubicBezTo>
                  <a:cubicBezTo>
                    <a:pt x="23" y="58"/>
                    <a:pt x="20" y="59"/>
                    <a:pt x="17" y="59"/>
                  </a:cubicBezTo>
                  <a:cubicBezTo>
                    <a:pt x="16" y="59"/>
                    <a:pt x="16" y="58"/>
                    <a:pt x="16" y="57"/>
                  </a:cubicBezTo>
                  <a:cubicBezTo>
                    <a:pt x="15" y="55"/>
                    <a:pt x="15" y="53"/>
                    <a:pt x="16" y="51"/>
                  </a:cubicBezTo>
                  <a:cubicBezTo>
                    <a:pt x="16" y="49"/>
                    <a:pt x="18" y="47"/>
                    <a:pt x="20" y="47"/>
                  </a:cubicBezTo>
                  <a:cubicBezTo>
                    <a:pt x="22" y="47"/>
                    <a:pt x="25" y="47"/>
                    <a:pt x="27" y="47"/>
                  </a:cubicBezTo>
                  <a:cubicBezTo>
                    <a:pt x="28" y="47"/>
                    <a:pt x="28" y="47"/>
                    <a:pt x="28" y="46"/>
                  </a:cubicBezTo>
                  <a:cubicBezTo>
                    <a:pt x="28" y="46"/>
                    <a:pt x="28" y="45"/>
                    <a:pt x="28" y="45"/>
                  </a:cubicBezTo>
                  <a:cubicBezTo>
                    <a:pt x="29" y="43"/>
                    <a:pt x="28" y="42"/>
                    <a:pt x="26" y="41"/>
                  </a:cubicBezTo>
                  <a:cubicBezTo>
                    <a:pt x="25" y="40"/>
                    <a:pt x="25" y="40"/>
                    <a:pt x="24" y="40"/>
                  </a:cubicBezTo>
                  <a:cubicBezTo>
                    <a:pt x="23" y="39"/>
                    <a:pt x="23" y="39"/>
                    <a:pt x="23" y="39"/>
                  </a:cubicBezTo>
                  <a:cubicBezTo>
                    <a:pt x="23" y="39"/>
                    <a:pt x="24" y="38"/>
                    <a:pt x="24" y="38"/>
                  </a:cubicBezTo>
                  <a:cubicBezTo>
                    <a:pt x="25" y="38"/>
                    <a:pt x="26" y="38"/>
                    <a:pt x="27" y="38"/>
                  </a:cubicBezTo>
                  <a:cubicBezTo>
                    <a:pt x="30" y="38"/>
                    <a:pt x="33" y="36"/>
                    <a:pt x="35" y="33"/>
                  </a:cubicBezTo>
                  <a:cubicBezTo>
                    <a:pt x="35" y="31"/>
                    <a:pt x="37" y="29"/>
                    <a:pt x="39" y="29"/>
                  </a:cubicBezTo>
                  <a:cubicBezTo>
                    <a:pt x="42" y="29"/>
                    <a:pt x="42" y="28"/>
                    <a:pt x="43" y="25"/>
                  </a:cubicBezTo>
                  <a:cubicBezTo>
                    <a:pt x="43" y="24"/>
                    <a:pt x="43" y="23"/>
                    <a:pt x="44" y="23"/>
                  </a:cubicBezTo>
                  <a:cubicBezTo>
                    <a:pt x="44" y="23"/>
                    <a:pt x="44" y="23"/>
                    <a:pt x="44" y="23"/>
                  </a:cubicBezTo>
                  <a:cubicBezTo>
                    <a:pt x="45" y="24"/>
                    <a:pt x="45" y="25"/>
                    <a:pt x="46" y="26"/>
                  </a:cubicBezTo>
                  <a:cubicBezTo>
                    <a:pt x="46" y="27"/>
                    <a:pt x="47" y="28"/>
                    <a:pt x="48" y="28"/>
                  </a:cubicBezTo>
                  <a:cubicBezTo>
                    <a:pt x="49" y="28"/>
                    <a:pt x="50" y="28"/>
                    <a:pt x="51" y="28"/>
                  </a:cubicBezTo>
                  <a:cubicBezTo>
                    <a:pt x="53" y="28"/>
                    <a:pt x="55" y="28"/>
                    <a:pt x="57" y="27"/>
                  </a:cubicBezTo>
                  <a:cubicBezTo>
                    <a:pt x="58" y="27"/>
                    <a:pt x="59" y="27"/>
                    <a:pt x="59" y="26"/>
                  </a:cubicBezTo>
                  <a:cubicBezTo>
                    <a:pt x="59" y="25"/>
                    <a:pt x="60" y="25"/>
                    <a:pt x="61" y="24"/>
                  </a:cubicBezTo>
                  <a:cubicBezTo>
                    <a:pt x="61" y="23"/>
                    <a:pt x="62" y="23"/>
                    <a:pt x="62" y="22"/>
                  </a:cubicBezTo>
                  <a:cubicBezTo>
                    <a:pt x="62" y="20"/>
                    <a:pt x="64" y="19"/>
                    <a:pt x="66" y="19"/>
                  </a:cubicBezTo>
                  <a:cubicBezTo>
                    <a:pt x="66" y="19"/>
                    <a:pt x="67" y="20"/>
                    <a:pt x="67" y="20"/>
                  </a:cubicBezTo>
                  <a:cubicBezTo>
                    <a:pt x="68" y="21"/>
                    <a:pt x="68" y="22"/>
                    <a:pt x="68" y="23"/>
                  </a:cubicBezTo>
                  <a:cubicBezTo>
                    <a:pt x="70" y="21"/>
                    <a:pt x="71" y="18"/>
                    <a:pt x="70" y="15"/>
                  </a:cubicBezTo>
                  <a:cubicBezTo>
                    <a:pt x="70" y="15"/>
                    <a:pt x="69" y="15"/>
                    <a:pt x="68" y="16"/>
                  </a:cubicBezTo>
                  <a:cubicBezTo>
                    <a:pt x="67" y="16"/>
                    <a:pt x="66" y="16"/>
                    <a:pt x="64" y="16"/>
                  </a:cubicBezTo>
                  <a:cubicBezTo>
                    <a:pt x="61" y="15"/>
                    <a:pt x="60" y="13"/>
                    <a:pt x="62" y="10"/>
                  </a:cubicBezTo>
                  <a:cubicBezTo>
                    <a:pt x="63" y="10"/>
                    <a:pt x="64" y="7"/>
                    <a:pt x="63" y="7"/>
                  </a:cubicBezTo>
                  <a:cubicBezTo>
                    <a:pt x="62" y="6"/>
                    <a:pt x="61" y="8"/>
                    <a:pt x="60" y="8"/>
                  </a:cubicBezTo>
                  <a:cubicBezTo>
                    <a:pt x="58" y="10"/>
                    <a:pt x="56" y="12"/>
                    <a:pt x="56" y="15"/>
                  </a:cubicBezTo>
                  <a:cubicBezTo>
                    <a:pt x="55" y="18"/>
                    <a:pt x="54" y="20"/>
                    <a:pt x="53" y="22"/>
                  </a:cubicBezTo>
                  <a:cubicBezTo>
                    <a:pt x="52" y="23"/>
                    <a:pt x="50" y="23"/>
                    <a:pt x="49" y="23"/>
                  </a:cubicBezTo>
                  <a:cubicBezTo>
                    <a:pt x="49" y="23"/>
                    <a:pt x="48" y="22"/>
                    <a:pt x="48" y="22"/>
                  </a:cubicBezTo>
                  <a:cubicBezTo>
                    <a:pt x="47" y="21"/>
                    <a:pt x="47" y="20"/>
                    <a:pt x="46" y="20"/>
                  </a:cubicBezTo>
                  <a:cubicBezTo>
                    <a:pt x="46" y="20"/>
                    <a:pt x="46" y="20"/>
                    <a:pt x="46" y="20"/>
                  </a:cubicBezTo>
                  <a:cubicBezTo>
                    <a:pt x="39" y="20"/>
                    <a:pt x="39" y="20"/>
                    <a:pt x="39" y="20"/>
                  </a:cubicBezTo>
                  <a:cubicBezTo>
                    <a:pt x="39" y="20"/>
                    <a:pt x="39" y="20"/>
                    <a:pt x="39" y="19"/>
                  </a:cubicBezTo>
                  <a:cubicBezTo>
                    <a:pt x="38" y="14"/>
                    <a:pt x="37" y="15"/>
                    <a:pt x="42" y="13"/>
                  </a:cubicBezTo>
                  <a:cubicBezTo>
                    <a:pt x="44" y="12"/>
                    <a:pt x="45" y="11"/>
                    <a:pt x="46" y="10"/>
                  </a:cubicBezTo>
                  <a:cubicBezTo>
                    <a:pt x="50" y="7"/>
                    <a:pt x="50" y="7"/>
                    <a:pt x="50" y="7"/>
                  </a:cubicBezTo>
                  <a:cubicBezTo>
                    <a:pt x="50" y="7"/>
                    <a:pt x="50" y="7"/>
                    <a:pt x="50" y="6"/>
                  </a:cubicBezTo>
                  <a:cubicBezTo>
                    <a:pt x="54" y="2"/>
                    <a:pt x="59" y="1"/>
                    <a:pt x="64" y="0"/>
                  </a:cubicBezTo>
                  <a:cubicBezTo>
                    <a:pt x="68" y="0"/>
                    <a:pt x="73" y="1"/>
                    <a:pt x="77" y="3"/>
                  </a:cubicBezTo>
                  <a:cubicBezTo>
                    <a:pt x="79" y="3"/>
                    <a:pt x="81" y="4"/>
                    <a:pt x="84" y="5"/>
                  </a:cubicBezTo>
                  <a:cubicBezTo>
                    <a:pt x="81" y="7"/>
                    <a:pt x="78" y="5"/>
                    <a:pt x="75" y="5"/>
                  </a:cubicBezTo>
                  <a:cubicBezTo>
                    <a:pt x="75" y="6"/>
                    <a:pt x="75" y="6"/>
                    <a:pt x="75" y="6"/>
                  </a:cubicBezTo>
                  <a:cubicBezTo>
                    <a:pt x="77" y="7"/>
                    <a:pt x="78" y="9"/>
                    <a:pt x="80" y="10"/>
                  </a:cubicBezTo>
                  <a:cubicBezTo>
                    <a:pt x="81" y="11"/>
                    <a:pt x="83" y="10"/>
                    <a:pt x="84" y="9"/>
                  </a:cubicBezTo>
                  <a:cubicBezTo>
                    <a:pt x="84" y="7"/>
                    <a:pt x="84" y="7"/>
                    <a:pt x="85" y="7"/>
                  </a:cubicBezTo>
                  <a:cubicBezTo>
                    <a:pt x="87" y="7"/>
                    <a:pt x="88" y="6"/>
                    <a:pt x="89" y="5"/>
                  </a:cubicBezTo>
                  <a:cubicBezTo>
                    <a:pt x="89" y="4"/>
                    <a:pt x="90" y="4"/>
                    <a:pt x="91" y="4"/>
                  </a:cubicBezTo>
                  <a:cubicBezTo>
                    <a:pt x="91" y="5"/>
                    <a:pt x="91" y="6"/>
                    <a:pt x="93" y="5"/>
                  </a:cubicBezTo>
                  <a:cubicBezTo>
                    <a:pt x="93" y="5"/>
                    <a:pt x="94" y="5"/>
                    <a:pt x="94" y="5"/>
                  </a:cubicBezTo>
                  <a:cubicBezTo>
                    <a:pt x="95" y="4"/>
                    <a:pt x="97" y="4"/>
                    <a:pt x="99" y="4"/>
                  </a:cubicBezTo>
                  <a:cubicBezTo>
                    <a:pt x="101" y="4"/>
                    <a:pt x="104" y="3"/>
                    <a:pt x="106" y="2"/>
                  </a:cubicBezTo>
                  <a:cubicBezTo>
                    <a:pt x="107" y="2"/>
                    <a:pt x="109" y="2"/>
                    <a:pt x="110" y="3"/>
                  </a:cubicBezTo>
                  <a:cubicBezTo>
                    <a:pt x="120" y="13"/>
                    <a:pt x="128" y="25"/>
                    <a:pt x="135" y="38"/>
                  </a:cubicBezTo>
                  <a:cubicBezTo>
                    <a:pt x="143" y="53"/>
                    <a:pt x="148" y="69"/>
                    <a:pt x="151"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6" name="ïṧlïďe"/>
            <p:cNvSpPr/>
            <p:nvPr/>
          </p:nvSpPr>
          <p:spPr bwMode="auto">
            <a:xfrm>
              <a:off x="5242744" y="2706624"/>
              <a:ext cx="497142" cy="1002400"/>
            </a:xfrm>
            <a:custGeom>
              <a:avLst/>
              <a:gdLst>
                <a:gd name="T0" fmla="*/ 64 w 118"/>
                <a:gd name="T1" fmla="*/ 37 h 238"/>
                <a:gd name="T2" fmla="*/ 81 w 118"/>
                <a:gd name="T3" fmla="*/ 21 h 238"/>
                <a:gd name="T4" fmla="*/ 92 w 118"/>
                <a:gd name="T5" fmla="*/ 23 h 238"/>
                <a:gd name="T6" fmla="*/ 97 w 118"/>
                <a:gd name="T7" fmla="*/ 35 h 238"/>
                <a:gd name="T8" fmla="*/ 81 w 118"/>
                <a:gd name="T9" fmla="*/ 41 h 238"/>
                <a:gd name="T10" fmla="*/ 74 w 118"/>
                <a:gd name="T11" fmla="*/ 45 h 238"/>
                <a:gd name="T12" fmla="*/ 85 w 118"/>
                <a:gd name="T13" fmla="*/ 49 h 238"/>
                <a:gd name="T14" fmla="*/ 76 w 118"/>
                <a:gd name="T15" fmla="*/ 49 h 238"/>
                <a:gd name="T16" fmla="*/ 62 w 118"/>
                <a:gd name="T17" fmla="*/ 60 h 238"/>
                <a:gd name="T18" fmla="*/ 55 w 118"/>
                <a:gd name="T19" fmla="*/ 64 h 238"/>
                <a:gd name="T20" fmla="*/ 44 w 118"/>
                <a:gd name="T21" fmla="*/ 82 h 238"/>
                <a:gd name="T22" fmla="*/ 41 w 118"/>
                <a:gd name="T23" fmla="*/ 86 h 238"/>
                <a:gd name="T24" fmla="*/ 38 w 118"/>
                <a:gd name="T25" fmla="*/ 78 h 238"/>
                <a:gd name="T26" fmla="*/ 36 w 118"/>
                <a:gd name="T27" fmla="*/ 79 h 238"/>
                <a:gd name="T28" fmla="*/ 28 w 118"/>
                <a:gd name="T29" fmla="*/ 82 h 238"/>
                <a:gd name="T30" fmla="*/ 19 w 118"/>
                <a:gd name="T31" fmla="*/ 82 h 238"/>
                <a:gd name="T32" fmla="*/ 14 w 118"/>
                <a:gd name="T33" fmla="*/ 93 h 238"/>
                <a:gd name="T34" fmla="*/ 25 w 118"/>
                <a:gd name="T35" fmla="*/ 97 h 238"/>
                <a:gd name="T36" fmla="*/ 29 w 118"/>
                <a:gd name="T37" fmla="*/ 98 h 238"/>
                <a:gd name="T38" fmla="*/ 33 w 118"/>
                <a:gd name="T39" fmla="*/ 106 h 238"/>
                <a:gd name="T40" fmla="*/ 35 w 118"/>
                <a:gd name="T41" fmla="*/ 114 h 238"/>
                <a:gd name="T42" fmla="*/ 43 w 118"/>
                <a:gd name="T43" fmla="*/ 117 h 238"/>
                <a:gd name="T44" fmla="*/ 53 w 118"/>
                <a:gd name="T45" fmla="*/ 113 h 238"/>
                <a:gd name="T46" fmla="*/ 54 w 118"/>
                <a:gd name="T47" fmla="*/ 117 h 238"/>
                <a:gd name="T48" fmla="*/ 60 w 118"/>
                <a:gd name="T49" fmla="*/ 113 h 238"/>
                <a:gd name="T50" fmla="*/ 85 w 118"/>
                <a:gd name="T51" fmla="*/ 124 h 238"/>
                <a:gd name="T52" fmla="*/ 91 w 118"/>
                <a:gd name="T53" fmla="*/ 134 h 238"/>
                <a:gd name="T54" fmla="*/ 90 w 118"/>
                <a:gd name="T55" fmla="*/ 136 h 238"/>
                <a:gd name="T56" fmla="*/ 93 w 118"/>
                <a:gd name="T57" fmla="*/ 137 h 238"/>
                <a:gd name="T58" fmla="*/ 95 w 118"/>
                <a:gd name="T59" fmla="*/ 138 h 238"/>
                <a:gd name="T60" fmla="*/ 101 w 118"/>
                <a:gd name="T61" fmla="*/ 138 h 238"/>
                <a:gd name="T62" fmla="*/ 116 w 118"/>
                <a:gd name="T63" fmla="*/ 143 h 238"/>
                <a:gd name="T64" fmla="*/ 113 w 118"/>
                <a:gd name="T65" fmla="*/ 158 h 238"/>
                <a:gd name="T66" fmla="*/ 109 w 118"/>
                <a:gd name="T67" fmla="*/ 175 h 238"/>
                <a:gd name="T68" fmla="*/ 98 w 118"/>
                <a:gd name="T69" fmla="*/ 182 h 238"/>
                <a:gd name="T70" fmla="*/ 91 w 118"/>
                <a:gd name="T71" fmla="*/ 197 h 238"/>
                <a:gd name="T72" fmla="*/ 85 w 118"/>
                <a:gd name="T73" fmla="*/ 206 h 238"/>
                <a:gd name="T74" fmla="*/ 78 w 118"/>
                <a:gd name="T75" fmla="*/ 218 h 238"/>
                <a:gd name="T76" fmla="*/ 79 w 118"/>
                <a:gd name="T77" fmla="*/ 231 h 238"/>
                <a:gd name="T78" fmla="*/ 83 w 118"/>
                <a:gd name="T79" fmla="*/ 237 h 238"/>
                <a:gd name="T80" fmla="*/ 75 w 118"/>
                <a:gd name="T81" fmla="*/ 233 h 238"/>
                <a:gd name="T82" fmla="*/ 64 w 118"/>
                <a:gd name="T83" fmla="*/ 213 h 238"/>
                <a:gd name="T84" fmla="*/ 61 w 118"/>
                <a:gd name="T85" fmla="*/ 191 h 238"/>
                <a:gd name="T86" fmla="*/ 54 w 118"/>
                <a:gd name="T87" fmla="*/ 167 h 238"/>
                <a:gd name="T88" fmla="*/ 43 w 118"/>
                <a:gd name="T89" fmla="*/ 152 h 238"/>
                <a:gd name="T90" fmla="*/ 40 w 118"/>
                <a:gd name="T91" fmla="*/ 142 h 238"/>
                <a:gd name="T92" fmla="*/ 45 w 118"/>
                <a:gd name="T93" fmla="*/ 127 h 238"/>
                <a:gd name="T94" fmla="*/ 36 w 118"/>
                <a:gd name="T95" fmla="*/ 120 h 238"/>
                <a:gd name="T96" fmla="*/ 26 w 118"/>
                <a:gd name="T97" fmla="*/ 111 h 238"/>
                <a:gd name="T98" fmla="*/ 13 w 118"/>
                <a:gd name="T99" fmla="*/ 106 h 238"/>
                <a:gd name="T100" fmla="*/ 6 w 118"/>
                <a:gd name="T101" fmla="*/ 67 h 238"/>
                <a:gd name="T102" fmla="*/ 37 w 118"/>
                <a:gd name="T103" fmla="*/ 14 h 238"/>
                <a:gd name="T104" fmla="*/ 58 w 118"/>
                <a:gd name="T105" fmla="*/ 11 h 238"/>
                <a:gd name="T106" fmla="*/ 67 w 118"/>
                <a:gd name="T107" fmla="*/ 1 h 238"/>
                <a:gd name="T108" fmla="*/ 67 w 118"/>
                <a:gd name="T109" fmla="*/ 6 h 238"/>
                <a:gd name="T110" fmla="*/ 79 w 118"/>
                <a:gd name="T111" fmla="*/ 9 h 238"/>
                <a:gd name="T112" fmla="*/ 65 w 118"/>
                <a:gd name="T113" fmla="*/ 15 h 238"/>
                <a:gd name="T114" fmla="*/ 50 w 118"/>
                <a:gd name="T115" fmla="*/ 28 h 238"/>
                <a:gd name="T116" fmla="*/ 57 w 118"/>
                <a:gd name="T117" fmla="*/ 3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 h="238">
                  <a:moveTo>
                    <a:pt x="61" y="33"/>
                  </a:moveTo>
                  <a:cubicBezTo>
                    <a:pt x="60" y="39"/>
                    <a:pt x="60" y="39"/>
                    <a:pt x="60" y="39"/>
                  </a:cubicBezTo>
                  <a:cubicBezTo>
                    <a:pt x="62" y="39"/>
                    <a:pt x="63" y="39"/>
                    <a:pt x="64" y="37"/>
                  </a:cubicBezTo>
                  <a:cubicBezTo>
                    <a:pt x="67" y="34"/>
                    <a:pt x="69" y="30"/>
                    <a:pt x="72" y="26"/>
                  </a:cubicBezTo>
                  <a:cubicBezTo>
                    <a:pt x="72" y="26"/>
                    <a:pt x="73" y="25"/>
                    <a:pt x="73" y="25"/>
                  </a:cubicBezTo>
                  <a:cubicBezTo>
                    <a:pt x="75" y="22"/>
                    <a:pt x="78" y="20"/>
                    <a:pt x="81" y="21"/>
                  </a:cubicBezTo>
                  <a:cubicBezTo>
                    <a:pt x="83" y="21"/>
                    <a:pt x="84" y="22"/>
                    <a:pt x="84" y="24"/>
                  </a:cubicBezTo>
                  <a:cubicBezTo>
                    <a:pt x="84" y="24"/>
                    <a:pt x="85" y="25"/>
                    <a:pt x="86" y="25"/>
                  </a:cubicBezTo>
                  <a:cubicBezTo>
                    <a:pt x="88" y="25"/>
                    <a:pt x="90" y="24"/>
                    <a:pt x="92" y="23"/>
                  </a:cubicBezTo>
                  <a:cubicBezTo>
                    <a:pt x="93" y="23"/>
                    <a:pt x="93" y="24"/>
                    <a:pt x="93" y="24"/>
                  </a:cubicBezTo>
                  <a:cubicBezTo>
                    <a:pt x="93" y="25"/>
                    <a:pt x="93" y="25"/>
                    <a:pt x="93" y="26"/>
                  </a:cubicBezTo>
                  <a:cubicBezTo>
                    <a:pt x="92" y="29"/>
                    <a:pt x="94" y="33"/>
                    <a:pt x="97" y="35"/>
                  </a:cubicBezTo>
                  <a:cubicBezTo>
                    <a:pt x="98" y="35"/>
                    <a:pt x="98" y="35"/>
                    <a:pt x="98" y="35"/>
                  </a:cubicBezTo>
                  <a:cubicBezTo>
                    <a:pt x="95" y="38"/>
                    <a:pt x="92" y="39"/>
                    <a:pt x="88" y="39"/>
                  </a:cubicBezTo>
                  <a:cubicBezTo>
                    <a:pt x="86" y="39"/>
                    <a:pt x="83" y="40"/>
                    <a:pt x="81" y="41"/>
                  </a:cubicBezTo>
                  <a:cubicBezTo>
                    <a:pt x="79" y="42"/>
                    <a:pt x="77" y="43"/>
                    <a:pt x="75" y="43"/>
                  </a:cubicBezTo>
                  <a:cubicBezTo>
                    <a:pt x="75" y="44"/>
                    <a:pt x="74" y="44"/>
                    <a:pt x="73" y="45"/>
                  </a:cubicBezTo>
                  <a:cubicBezTo>
                    <a:pt x="74" y="45"/>
                    <a:pt x="74" y="45"/>
                    <a:pt x="74" y="45"/>
                  </a:cubicBezTo>
                  <a:cubicBezTo>
                    <a:pt x="81" y="45"/>
                    <a:pt x="81" y="45"/>
                    <a:pt x="81" y="45"/>
                  </a:cubicBezTo>
                  <a:cubicBezTo>
                    <a:pt x="81" y="47"/>
                    <a:pt x="81" y="48"/>
                    <a:pt x="83" y="48"/>
                  </a:cubicBezTo>
                  <a:cubicBezTo>
                    <a:pt x="84" y="48"/>
                    <a:pt x="84" y="49"/>
                    <a:pt x="85" y="49"/>
                  </a:cubicBezTo>
                  <a:cubicBezTo>
                    <a:pt x="82" y="50"/>
                    <a:pt x="80" y="53"/>
                    <a:pt x="76" y="53"/>
                  </a:cubicBezTo>
                  <a:cubicBezTo>
                    <a:pt x="79" y="50"/>
                    <a:pt x="79" y="50"/>
                    <a:pt x="79" y="50"/>
                  </a:cubicBezTo>
                  <a:cubicBezTo>
                    <a:pt x="78" y="48"/>
                    <a:pt x="78" y="48"/>
                    <a:pt x="76" y="49"/>
                  </a:cubicBezTo>
                  <a:cubicBezTo>
                    <a:pt x="74" y="50"/>
                    <a:pt x="72" y="52"/>
                    <a:pt x="70" y="53"/>
                  </a:cubicBezTo>
                  <a:cubicBezTo>
                    <a:pt x="70" y="54"/>
                    <a:pt x="69" y="54"/>
                    <a:pt x="69" y="54"/>
                  </a:cubicBezTo>
                  <a:cubicBezTo>
                    <a:pt x="66" y="55"/>
                    <a:pt x="64" y="57"/>
                    <a:pt x="62" y="60"/>
                  </a:cubicBezTo>
                  <a:cubicBezTo>
                    <a:pt x="61" y="61"/>
                    <a:pt x="60" y="62"/>
                    <a:pt x="58" y="62"/>
                  </a:cubicBezTo>
                  <a:cubicBezTo>
                    <a:pt x="57" y="62"/>
                    <a:pt x="57" y="62"/>
                    <a:pt x="56" y="63"/>
                  </a:cubicBezTo>
                  <a:cubicBezTo>
                    <a:pt x="56" y="63"/>
                    <a:pt x="55" y="64"/>
                    <a:pt x="55" y="64"/>
                  </a:cubicBezTo>
                  <a:cubicBezTo>
                    <a:pt x="56" y="67"/>
                    <a:pt x="54" y="70"/>
                    <a:pt x="51" y="71"/>
                  </a:cubicBezTo>
                  <a:cubicBezTo>
                    <a:pt x="49" y="72"/>
                    <a:pt x="47" y="73"/>
                    <a:pt x="45" y="75"/>
                  </a:cubicBezTo>
                  <a:cubicBezTo>
                    <a:pt x="43" y="77"/>
                    <a:pt x="43" y="79"/>
                    <a:pt x="44" y="82"/>
                  </a:cubicBezTo>
                  <a:cubicBezTo>
                    <a:pt x="45" y="83"/>
                    <a:pt x="45" y="85"/>
                    <a:pt x="44" y="87"/>
                  </a:cubicBezTo>
                  <a:cubicBezTo>
                    <a:pt x="44" y="87"/>
                    <a:pt x="43" y="87"/>
                    <a:pt x="42" y="87"/>
                  </a:cubicBezTo>
                  <a:cubicBezTo>
                    <a:pt x="42" y="87"/>
                    <a:pt x="41" y="87"/>
                    <a:pt x="41" y="86"/>
                  </a:cubicBezTo>
                  <a:cubicBezTo>
                    <a:pt x="41" y="84"/>
                    <a:pt x="40" y="82"/>
                    <a:pt x="40" y="80"/>
                  </a:cubicBezTo>
                  <a:cubicBezTo>
                    <a:pt x="40" y="80"/>
                    <a:pt x="39" y="79"/>
                    <a:pt x="39" y="78"/>
                  </a:cubicBezTo>
                  <a:cubicBezTo>
                    <a:pt x="38" y="78"/>
                    <a:pt x="38" y="78"/>
                    <a:pt x="38" y="78"/>
                  </a:cubicBezTo>
                  <a:cubicBezTo>
                    <a:pt x="38" y="81"/>
                    <a:pt x="38" y="81"/>
                    <a:pt x="38" y="81"/>
                  </a:cubicBezTo>
                  <a:cubicBezTo>
                    <a:pt x="38" y="81"/>
                    <a:pt x="38" y="81"/>
                    <a:pt x="38" y="81"/>
                  </a:cubicBezTo>
                  <a:cubicBezTo>
                    <a:pt x="37" y="80"/>
                    <a:pt x="37" y="80"/>
                    <a:pt x="36" y="79"/>
                  </a:cubicBezTo>
                  <a:cubicBezTo>
                    <a:pt x="36" y="79"/>
                    <a:pt x="35" y="78"/>
                    <a:pt x="34" y="78"/>
                  </a:cubicBezTo>
                  <a:cubicBezTo>
                    <a:pt x="33" y="77"/>
                    <a:pt x="32" y="77"/>
                    <a:pt x="31" y="78"/>
                  </a:cubicBezTo>
                  <a:cubicBezTo>
                    <a:pt x="30" y="80"/>
                    <a:pt x="29" y="81"/>
                    <a:pt x="28" y="82"/>
                  </a:cubicBezTo>
                  <a:cubicBezTo>
                    <a:pt x="27" y="81"/>
                    <a:pt x="26" y="80"/>
                    <a:pt x="25" y="79"/>
                  </a:cubicBezTo>
                  <a:cubicBezTo>
                    <a:pt x="25" y="79"/>
                    <a:pt x="25" y="79"/>
                    <a:pt x="24" y="79"/>
                  </a:cubicBezTo>
                  <a:cubicBezTo>
                    <a:pt x="22" y="79"/>
                    <a:pt x="20" y="80"/>
                    <a:pt x="19" y="82"/>
                  </a:cubicBezTo>
                  <a:cubicBezTo>
                    <a:pt x="18" y="83"/>
                    <a:pt x="16" y="85"/>
                    <a:pt x="15" y="86"/>
                  </a:cubicBezTo>
                  <a:cubicBezTo>
                    <a:pt x="13" y="87"/>
                    <a:pt x="13" y="89"/>
                    <a:pt x="14" y="91"/>
                  </a:cubicBezTo>
                  <a:cubicBezTo>
                    <a:pt x="14" y="91"/>
                    <a:pt x="14" y="92"/>
                    <a:pt x="14" y="93"/>
                  </a:cubicBezTo>
                  <a:cubicBezTo>
                    <a:pt x="13" y="96"/>
                    <a:pt x="15" y="100"/>
                    <a:pt x="19" y="101"/>
                  </a:cubicBezTo>
                  <a:cubicBezTo>
                    <a:pt x="21" y="102"/>
                    <a:pt x="23" y="101"/>
                    <a:pt x="24" y="99"/>
                  </a:cubicBezTo>
                  <a:cubicBezTo>
                    <a:pt x="25" y="98"/>
                    <a:pt x="25" y="97"/>
                    <a:pt x="25" y="97"/>
                  </a:cubicBezTo>
                  <a:cubicBezTo>
                    <a:pt x="26" y="96"/>
                    <a:pt x="27" y="95"/>
                    <a:pt x="28" y="95"/>
                  </a:cubicBezTo>
                  <a:cubicBezTo>
                    <a:pt x="28" y="95"/>
                    <a:pt x="28" y="95"/>
                    <a:pt x="28" y="95"/>
                  </a:cubicBezTo>
                  <a:cubicBezTo>
                    <a:pt x="29" y="96"/>
                    <a:pt x="29" y="97"/>
                    <a:pt x="29" y="98"/>
                  </a:cubicBezTo>
                  <a:cubicBezTo>
                    <a:pt x="29" y="99"/>
                    <a:pt x="28" y="101"/>
                    <a:pt x="28" y="102"/>
                  </a:cubicBezTo>
                  <a:cubicBezTo>
                    <a:pt x="27" y="104"/>
                    <a:pt x="28" y="105"/>
                    <a:pt x="29" y="105"/>
                  </a:cubicBezTo>
                  <a:cubicBezTo>
                    <a:pt x="31" y="105"/>
                    <a:pt x="32" y="105"/>
                    <a:pt x="33" y="106"/>
                  </a:cubicBezTo>
                  <a:cubicBezTo>
                    <a:pt x="34" y="106"/>
                    <a:pt x="35" y="107"/>
                    <a:pt x="35" y="108"/>
                  </a:cubicBezTo>
                  <a:cubicBezTo>
                    <a:pt x="36" y="108"/>
                    <a:pt x="35" y="108"/>
                    <a:pt x="35" y="108"/>
                  </a:cubicBezTo>
                  <a:cubicBezTo>
                    <a:pt x="35" y="110"/>
                    <a:pt x="35" y="112"/>
                    <a:pt x="35" y="114"/>
                  </a:cubicBezTo>
                  <a:cubicBezTo>
                    <a:pt x="36" y="115"/>
                    <a:pt x="36" y="116"/>
                    <a:pt x="37" y="117"/>
                  </a:cubicBezTo>
                  <a:cubicBezTo>
                    <a:pt x="38" y="117"/>
                    <a:pt x="39" y="117"/>
                    <a:pt x="39" y="117"/>
                  </a:cubicBezTo>
                  <a:cubicBezTo>
                    <a:pt x="40" y="116"/>
                    <a:pt x="42" y="116"/>
                    <a:pt x="43" y="117"/>
                  </a:cubicBezTo>
                  <a:cubicBezTo>
                    <a:pt x="45" y="117"/>
                    <a:pt x="45" y="117"/>
                    <a:pt x="45" y="117"/>
                  </a:cubicBezTo>
                  <a:cubicBezTo>
                    <a:pt x="47" y="118"/>
                    <a:pt x="48" y="117"/>
                    <a:pt x="49" y="116"/>
                  </a:cubicBezTo>
                  <a:cubicBezTo>
                    <a:pt x="50" y="115"/>
                    <a:pt x="51" y="114"/>
                    <a:pt x="53" y="113"/>
                  </a:cubicBezTo>
                  <a:cubicBezTo>
                    <a:pt x="53" y="113"/>
                    <a:pt x="53" y="113"/>
                    <a:pt x="54" y="113"/>
                  </a:cubicBezTo>
                  <a:cubicBezTo>
                    <a:pt x="54" y="114"/>
                    <a:pt x="54" y="114"/>
                    <a:pt x="54" y="115"/>
                  </a:cubicBezTo>
                  <a:cubicBezTo>
                    <a:pt x="53" y="116"/>
                    <a:pt x="53" y="116"/>
                    <a:pt x="54" y="117"/>
                  </a:cubicBezTo>
                  <a:cubicBezTo>
                    <a:pt x="57" y="118"/>
                    <a:pt x="57" y="118"/>
                    <a:pt x="57" y="118"/>
                  </a:cubicBezTo>
                  <a:cubicBezTo>
                    <a:pt x="55" y="115"/>
                    <a:pt x="58" y="114"/>
                    <a:pt x="59" y="112"/>
                  </a:cubicBezTo>
                  <a:cubicBezTo>
                    <a:pt x="59" y="113"/>
                    <a:pt x="59" y="113"/>
                    <a:pt x="60" y="113"/>
                  </a:cubicBezTo>
                  <a:cubicBezTo>
                    <a:pt x="61" y="115"/>
                    <a:pt x="64" y="116"/>
                    <a:pt x="66" y="116"/>
                  </a:cubicBezTo>
                  <a:cubicBezTo>
                    <a:pt x="69" y="115"/>
                    <a:pt x="72" y="117"/>
                    <a:pt x="74" y="119"/>
                  </a:cubicBezTo>
                  <a:cubicBezTo>
                    <a:pt x="77" y="121"/>
                    <a:pt x="81" y="123"/>
                    <a:pt x="85" y="124"/>
                  </a:cubicBezTo>
                  <a:cubicBezTo>
                    <a:pt x="86" y="124"/>
                    <a:pt x="88" y="125"/>
                    <a:pt x="89" y="127"/>
                  </a:cubicBezTo>
                  <a:cubicBezTo>
                    <a:pt x="89" y="128"/>
                    <a:pt x="90" y="129"/>
                    <a:pt x="91" y="130"/>
                  </a:cubicBezTo>
                  <a:cubicBezTo>
                    <a:pt x="92" y="131"/>
                    <a:pt x="92" y="133"/>
                    <a:pt x="91" y="134"/>
                  </a:cubicBezTo>
                  <a:cubicBezTo>
                    <a:pt x="91" y="134"/>
                    <a:pt x="90" y="134"/>
                    <a:pt x="90" y="134"/>
                  </a:cubicBezTo>
                  <a:cubicBezTo>
                    <a:pt x="88" y="135"/>
                    <a:pt x="88" y="135"/>
                    <a:pt x="88" y="135"/>
                  </a:cubicBezTo>
                  <a:cubicBezTo>
                    <a:pt x="89" y="136"/>
                    <a:pt x="89" y="136"/>
                    <a:pt x="90" y="136"/>
                  </a:cubicBezTo>
                  <a:cubicBezTo>
                    <a:pt x="91" y="136"/>
                    <a:pt x="91" y="135"/>
                    <a:pt x="92" y="135"/>
                  </a:cubicBezTo>
                  <a:cubicBezTo>
                    <a:pt x="93" y="135"/>
                    <a:pt x="93" y="135"/>
                    <a:pt x="94" y="136"/>
                  </a:cubicBezTo>
                  <a:cubicBezTo>
                    <a:pt x="94" y="136"/>
                    <a:pt x="93" y="137"/>
                    <a:pt x="93" y="137"/>
                  </a:cubicBezTo>
                  <a:cubicBezTo>
                    <a:pt x="93" y="137"/>
                    <a:pt x="93" y="138"/>
                    <a:pt x="93" y="138"/>
                  </a:cubicBezTo>
                  <a:cubicBezTo>
                    <a:pt x="94" y="138"/>
                    <a:pt x="94" y="138"/>
                    <a:pt x="94" y="138"/>
                  </a:cubicBezTo>
                  <a:cubicBezTo>
                    <a:pt x="95" y="138"/>
                    <a:pt x="95" y="138"/>
                    <a:pt x="95" y="138"/>
                  </a:cubicBezTo>
                  <a:cubicBezTo>
                    <a:pt x="96" y="136"/>
                    <a:pt x="99" y="136"/>
                    <a:pt x="100" y="137"/>
                  </a:cubicBezTo>
                  <a:cubicBezTo>
                    <a:pt x="100" y="137"/>
                    <a:pt x="100" y="138"/>
                    <a:pt x="100" y="138"/>
                  </a:cubicBezTo>
                  <a:cubicBezTo>
                    <a:pt x="100" y="138"/>
                    <a:pt x="101" y="138"/>
                    <a:pt x="101" y="138"/>
                  </a:cubicBezTo>
                  <a:cubicBezTo>
                    <a:pt x="101" y="141"/>
                    <a:pt x="103" y="140"/>
                    <a:pt x="104" y="139"/>
                  </a:cubicBezTo>
                  <a:cubicBezTo>
                    <a:pt x="105" y="139"/>
                    <a:pt x="106" y="139"/>
                    <a:pt x="108" y="139"/>
                  </a:cubicBezTo>
                  <a:cubicBezTo>
                    <a:pt x="110" y="141"/>
                    <a:pt x="113" y="142"/>
                    <a:pt x="116" y="143"/>
                  </a:cubicBezTo>
                  <a:cubicBezTo>
                    <a:pt x="117" y="143"/>
                    <a:pt x="118" y="144"/>
                    <a:pt x="118" y="145"/>
                  </a:cubicBezTo>
                  <a:cubicBezTo>
                    <a:pt x="118" y="149"/>
                    <a:pt x="117" y="154"/>
                    <a:pt x="114" y="157"/>
                  </a:cubicBezTo>
                  <a:cubicBezTo>
                    <a:pt x="114" y="157"/>
                    <a:pt x="113" y="158"/>
                    <a:pt x="113" y="158"/>
                  </a:cubicBezTo>
                  <a:cubicBezTo>
                    <a:pt x="112" y="158"/>
                    <a:pt x="111" y="159"/>
                    <a:pt x="111" y="161"/>
                  </a:cubicBezTo>
                  <a:cubicBezTo>
                    <a:pt x="111" y="164"/>
                    <a:pt x="111" y="167"/>
                    <a:pt x="111" y="169"/>
                  </a:cubicBezTo>
                  <a:cubicBezTo>
                    <a:pt x="111" y="171"/>
                    <a:pt x="110" y="173"/>
                    <a:pt x="109" y="175"/>
                  </a:cubicBezTo>
                  <a:cubicBezTo>
                    <a:pt x="108" y="176"/>
                    <a:pt x="108" y="177"/>
                    <a:pt x="106" y="177"/>
                  </a:cubicBezTo>
                  <a:cubicBezTo>
                    <a:pt x="105" y="177"/>
                    <a:pt x="103" y="178"/>
                    <a:pt x="103" y="179"/>
                  </a:cubicBezTo>
                  <a:cubicBezTo>
                    <a:pt x="101" y="180"/>
                    <a:pt x="99" y="181"/>
                    <a:pt x="98" y="182"/>
                  </a:cubicBezTo>
                  <a:cubicBezTo>
                    <a:pt x="97" y="183"/>
                    <a:pt x="97" y="185"/>
                    <a:pt x="97" y="186"/>
                  </a:cubicBezTo>
                  <a:cubicBezTo>
                    <a:pt x="96" y="189"/>
                    <a:pt x="96" y="191"/>
                    <a:pt x="95" y="194"/>
                  </a:cubicBezTo>
                  <a:cubicBezTo>
                    <a:pt x="94" y="195"/>
                    <a:pt x="92" y="196"/>
                    <a:pt x="91" y="197"/>
                  </a:cubicBezTo>
                  <a:cubicBezTo>
                    <a:pt x="90" y="200"/>
                    <a:pt x="86" y="200"/>
                    <a:pt x="84" y="199"/>
                  </a:cubicBezTo>
                  <a:cubicBezTo>
                    <a:pt x="83" y="201"/>
                    <a:pt x="85" y="202"/>
                    <a:pt x="85" y="203"/>
                  </a:cubicBezTo>
                  <a:cubicBezTo>
                    <a:pt x="86" y="205"/>
                    <a:pt x="86" y="205"/>
                    <a:pt x="85" y="206"/>
                  </a:cubicBezTo>
                  <a:cubicBezTo>
                    <a:pt x="83" y="207"/>
                    <a:pt x="81" y="209"/>
                    <a:pt x="80" y="210"/>
                  </a:cubicBezTo>
                  <a:cubicBezTo>
                    <a:pt x="79" y="211"/>
                    <a:pt x="78" y="212"/>
                    <a:pt x="79" y="214"/>
                  </a:cubicBezTo>
                  <a:cubicBezTo>
                    <a:pt x="79" y="215"/>
                    <a:pt x="79" y="217"/>
                    <a:pt x="78" y="218"/>
                  </a:cubicBezTo>
                  <a:cubicBezTo>
                    <a:pt x="78" y="219"/>
                    <a:pt x="78" y="219"/>
                    <a:pt x="78" y="220"/>
                  </a:cubicBezTo>
                  <a:cubicBezTo>
                    <a:pt x="78" y="221"/>
                    <a:pt x="79" y="223"/>
                    <a:pt x="79" y="224"/>
                  </a:cubicBezTo>
                  <a:cubicBezTo>
                    <a:pt x="79" y="226"/>
                    <a:pt x="79" y="228"/>
                    <a:pt x="79" y="231"/>
                  </a:cubicBezTo>
                  <a:cubicBezTo>
                    <a:pt x="79" y="231"/>
                    <a:pt x="80" y="232"/>
                    <a:pt x="81" y="232"/>
                  </a:cubicBezTo>
                  <a:cubicBezTo>
                    <a:pt x="81" y="232"/>
                    <a:pt x="82" y="233"/>
                    <a:pt x="82" y="233"/>
                  </a:cubicBezTo>
                  <a:cubicBezTo>
                    <a:pt x="82" y="234"/>
                    <a:pt x="83" y="236"/>
                    <a:pt x="83" y="237"/>
                  </a:cubicBezTo>
                  <a:cubicBezTo>
                    <a:pt x="82" y="238"/>
                    <a:pt x="80" y="238"/>
                    <a:pt x="79" y="236"/>
                  </a:cubicBezTo>
                  <a:cubicBezTo>
                    <a:pt x="79" y="236"/>
                    <a:pt x="79" y="236"/>
                    <a:pt x="79" y="236"/>
                  </a:cubicBezTo>
                  <a:cubicBezTo>
                    <a:pt x="78" y="235"/>
                    <a:pt x="77" y="234"/>
                    <a:pt x="75" y="233"/>
                  </a:cubicBezTo>
                  <a:cubicBezTo>
                    <a:pt x="72" y="232"/>
                    <a:pt x="70" y="230"/>
                    <a:pt x="69" y="227"/>
                  </a:cubicBezTo>
                  <a:cubicBezTo>
                    <a:pt x="67" y="225"/>
                    <a:pt x="66" y="222"/>
                    <a:pt x="67" y="218"/>
                  </a:cubicBezTo>
                  <a:cubicBezTo>
                    <a:pt x="67" y="216"/>
                    <a:pt x="66" y="214"/>
                    <a:pt x="64" y="213"/>
                  </a:cubicBezTo>
                  <a:cubicBezTo>
                    <a:pt x="63" y="213"/>
                    <a:pt x="63" y="212"/>
                    <a:pt x="63" y="212"/>
                  </a:cubicBezTo>
                  <a:cubicBezTo>
                    <a:pt x="63" y="210"/>
                    <a:pt x="63" y="207"/>
                    <a:pt x="62" y="205"/>
                  </a:cubicBezTo>
                  <a:cubicBezTo>
                    <a:pt x="62" y="200"/>
                    <a:pt x="61" y="196"/>
                    <a:pt x="61" y="191"/>
                  </a:cubicBezTo>
                  <a:cubicBezTo>
                    <a:pt x="61" y="188"/>
                    <a:pt x="61" y="184"/>
                    <a:pt x="61" y="181"/>
                  </a:cubicBezTo>
                  <a:cubicBezTo>
                    <a:pt x="61" y="179"/>
                    <a:pt x="61" y="178"/>
                    <a:pt x="61" y="176"/>
                  </a:cubicBezTo>
                  <a:cubicBezTo>
                    <a:pt x="61" y="172"/>
                    <a:pt x="58" y="168"/>
                    <a:pt x="54" y="167"/>
                  </a:cubicBezTo>
                  <a:cubicBezTo>
                    <a:pt x="52" y="167"/>
                    <a:pt x="50" y="165"/>
                    <a:pt x="50" y="163"/>
                  </a:cubicBezTo>
                  <a:cubicBezTo>
                    <a:pt x="50" y="161"/>
                    <a:pt x="49" y="159"/>
                    <a:pt x="48" y="158"/>
                  </a:cubicBezTo>
                  <a:cubicBezTo>
                    <a:pt x="45" y="157"/>
                    <a:pt x="44" y="155"/>
                    <a:pt x="43" y="152"/>
                  </a:cubicBezTo>
                  <a:cubicBezTo>
                    <a:pt x="42" y="151"/>
                    <a:pt x="42" y="151"/>
                    <a:pt x="41" y="150"/>
                  </a:cubicBezTo>
                  <a:cubicBezTo>
                    <a:pt x="40" y="149"/>
                    <a:pt x="39" y="147"/>
                    <a:pt x="40" y="145"/>
                  </a:cubicBezTo>
                  <a:cubicBezTo>
                    <a:pt x="40" y="144"/>
                    <a:pt x="40" y="143"/>
                    <a:pt x="40" y="142"/>
                  </a:cubicBezTo>
                  <a:cubicBezTo>
                    <a:pt x="39" y="141"/>
                    <a:pt x="39" y="140"/>
                    <a:pt x="39" y="140"/>
                  </a:cubicBezTo>
                  <a:cubicBezTo>
                    <a:pt x="40" y="137"/>
                    <a:pt x="41" y="135"/>
                    <a:pt x="42" y="133"/>
                  </a:cubicBezTo>
                  <a:cubicBezTo>
                    <a:pt x="43" y="131"/>
                    <a:pt x="44" y="129"/>
                    <a:pt x="45" y="127"/>
                  </a:cubicBezTo>
                  <a:cubicBezTo>
                    <a:pt x="46" y="124"/>
                    <a:pt x="45" y="121"/>
                    <a:pt x="43" y="120"/>
                  </a:cubicBezTo>
                  <a:cubicBezTo>
                    <a:pt x="42" y="120"/>
                    <a:pt x="42" y="120"/>
                    <a:pt x="41" y="120"/>
                  </a:cubicBezTo>
                  <a:cubicBezTo>
                    <a:pt x="39" y="121"/>
                    <a:pt x="37" y="121"/>
                    <a:pt x="36" y="120"/>
                  </a:cubicBezTo>
                  <a:cubicBezTo>
                    <a:pt x="33" y="118"/>
                    <a:pt x="31" y="115"/>
                    <a:pt x="29" y="112"/>
                  </a:cubicBezTo>
                  <a:cubicBezTo>
                    <a:pt x="29" y="112"/>
                    <a:pt x="29" y="111"/>
                    <a:pt x="28" y="111"/>
                  </a:cubicBezTo>
                  <a:cubicBezTo>
                    <a:pt x="27" y="111"/>
                    <a:pt x="27" y="111"/>
                    <a:pt x="26" y="111"/>
                  </a:cubicBezTo>
                  <a:cubicBezTo>
                    <a:pt x="24" y="111"/>
                    <a:pt x="22" y="110"/>
                    <a:pt x="21" y="108"/>
                  </a:cubicBezTo>
                  <a:cubicBezTo>
                    <a:pt x="19" y="106"/>
                    <a:pt x="17" y="106"/>
                    <a:pt x="14" y="106"/>
                  </a:cubicBezTo>
                  <a:cubicBezTo>
                    <a:pt x="14" y="106"/>
                    <a:pt x="14" y="106"/>
                    <a:pt x="13" y="106"/>
                  </a:cubicBezTo>
                  <a:cubicBezTo>
                    <a:pt x="9" y="105"/>
                    <a:pt x="5" y="102"/>
                    <a:pt x="1" y="99"/>
                  </a:cubicBezTo>
                  <a:cubicBezTo>
                    <a:pt x="0" y="97"/>
                    <a:pt x="0" y="96"/>
                    <a:pt x="0" y="94"/>
                  </a:cubicBezTo>
                  <a:cubicBezTo>
                    <a:pt x="1" y="85"/>
                    <a:pt x="3" y="75"/>
                    <a:pt x="6" y="67"/>
                  </a:cubicBezTo>
                  <a:cubicBezTo>
                    <a:pt x="11" y="53"/>
                    <a:pt x="17" y="40"/>
                    <a:pt x="26" y="28"/>
                  </a:cubicBezTo>
                  <a:cubicBezTo>
                    <a:pt x="29" y="23"/>
                    <a:pt x="32" y="19"/>
                    <a:pt x="36" y="15"/>
                  </a:cubicBezTo>
                  <a:cubicBezTo>
                    <a:pt x="36" y="14"/>
                    <a:pt x="37" y="14"/>
                    <a:pt x="37" y="14"/>
                  </a:cubicBezTo>
                  <a:cubicBezTo>
                    <a:pt x="39" y="15"/>
                    <a:pt x="40" y="15"/>
                    <a:pt x="41" y="15"/>
                  </a:cubicBezTo>
                  <a:cubicBezTo>
                    <a:pt x="44" y="15"/>
                    <a:pt x="46" y="15"/>
                    <a:pt x="49" y="14"/>
                  </a:cubicBezTo>
                  <a:cubicBezTo>
                    <a:pt x="52" y="13"/>
                    <a:pt x="55" y="12"/>
                    <a:pt x="58" y="11"/>
                  </a:cubicBezTo>
                  <a:cubicBezTo>
                    <a:pt x="61" y="10"/>
                    <a:pt x="62" y="8"/>
                    <a:pt x="63" y="5"/>
                  </a:cubicBezTo>
                  <a:cubicBezTo>
                    <a:pt x="63" y="4"/>
                    <a:pt x="63" y="4"/>
                    <a:pt x="63" y="3"/>
                  </a:cubicBezTo>
                  <a:cubicBezTo>
                    <a:pt x="64" y="0"/>
                    <a:pt x="64" y="0"/>
                    <a:pt x="67" y="1"/>
                  </a:cubicBezTo>
                  <a:cubicBezTo>
                    <a:pt x="72" y="2"/>
                    <a:pt x="72" y="2"/>
                    <a:pt x="72" y="2"/>
                  </a:cubicBezTo>
                  <a:cubicBezTo>
                    <a:pt x="71" y="3"/>
                    <a:pt x="69" y="3"/>
                    <a:pt x="68" y="4"/>
                  </a:cubicBezTo>
                  <a:cubicBezTo>
                    <a:pt x="67" y="4"/>
                    <a:pt x="67" y="5"/>
                    <a:pt x="67" y="6"/>
                  </a:cubicBezTo>
                  <a:cubicBezTo>
                    <a:pt x="68" y="6"/>
                    <a:pt x="69" y="8"/>
                    <a:pt x="70" y="10"/>
                  </a:cubicBezTo>
                  <a:cubicBezTo>
                    <a:pt x="71" y="10"/>
                    <a:pt x="71" y="10"/>
                    <a:pt x="72" y="10"/>
                  </a:cubicBezTo>
                  <a:cubicBezTo>
                    <a:pt x="74" y="9"/>
                    <a:pt x="77" y="9"/>
                    <a:pt x="79" y="9"/>
                  </a:cubicBezTo>
                  <a:cubicBezTo>
                    <a:pt x="78" y="10"/>
                    <a:pt x="78" y="11"/>
                    <a:pt x="77" y="12"/>
                  </a:cubicBezTo>
                  <a:cubicBezTo>
                    <a:pt x="76" y="13"/>
                    <a:pt x="75" y="13"/>
                    <a:pt x="74" y="13"/>
                  </a:cubicBezTo>
                  <a:cubicBezTo>
                    <a:pt x="71" y="14"/>
                    <a:pt x="68" y="14"/>
                    <a:pt x="65" y="15"/>
                  </a:cubicBezTo>
                  <a:cubicBezTo>
                    <a:pt x="65" y="17"/>
                    <a:pt x="63" y="18"/>
                    <a:pt x="61" y="18"/>
                  </a:cubicBezTo>
                  <a:cubicBezTo>
                    <a:pt x="58" y="19"/>
                    <a:pt x="54" y="20"/>
                    <a:pt x="52" y="23"/>
                  </a:cubicBezTo>
                  <a:cubicBezTo>
                    <a:pt x="50" y="24"/>
                    <a:pt x="49" y="26"/>
                    <a:pt x="50" y="28"/>
                  </a:cubicBezTo>
                  <a:cubicBezTo>
                    <a:pt x="50" y="29"/>
                    <a:pt x="50" y="30"/>
                    <a:pt x="52" y="30"/>
                  </a:cubicBezTo>
                  <a:cubicBezTo>
                    <a:pt x="52" y="30"/>
                    <a:pt x="52" y="30"/>
                    <a:pt x="53" y="30"/>
                  </a:cubicBezTo>
                  <a:cubicBezTo>
                    <a:pt x="54" y="31"/>
                    <a:pt x="55" y="31"/>
                    <a:pt x="57" y="32"/>
                  </a:cubicBezTo>
                  <a:cubicBezTo>
                    <a:pt x="58" y="33"/>
                    <a:pt x="59" y="33"/>
                    <a:pt x="60" y="33"/>
                  </a:cubicBezTo>
                  <a:cubicBezTo>
                    <a:pt x="61" y="33"/>
                    <a:pt x="61" y="33"/>
                    <a:pt x="61"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7" name="iṣḷîḓè"/>
            <p:cNvSpPr/>
            <p:nvPr/>
          </p:nvSpPr>
          <p:spPr bwMode="auto">
            <a:xfrm>
              <a:off x="5681040" y="2655895"/>
              <a:ext cx="277994" cy="146099"/>
            </a:xfrm>
            <a:custGeom>
              <a:avLst/>
              <a:gdLst>
                <a:gd name="T0" fmla="*/ 0 w 66"/>
                <a:gd name="T1" fmla="*/ 7 h 35"/>
                <a:gd name="T2" fmla="*/ 10 w 66"/>
                <a:gd name="T3" fmla="*/ 6 h 35"/>
                <a:gd name="T4" fmla="*/ 14 w 66"/>
                <a:gd name="T5" fmla="*/ 4 h 35"/>
                <a:gd name="T6" fmla="*/ 25 w 66"/>
                <a:gd name="T7" fmla="*/ 2 h 35"/>
                <a:gd name="T8" fmla="*/ 36 w 66"/>
                <a:gd name="T9" fmla="*/ 3 h 35"/>
                <a:gd name="T10" fmla="*/ 39 w 66"/>
                <a:gd name="T11" fmla="*/ 2 h 35"/>
                <a:gd name="T12" fmla="*/ 41 w 66"/>
                <a:gd name="T13" fmla="*/ 1 h 35"/>
                <a:gd name="T14" fmla="*/ 50 w 66"/>
                <a:gd name="T15" fmla="*/ 0 h 35"/>
                <a:gd name="T16" fmla="*/ 54 w 66"/>
                <a:gd name="T17" fmla="*/ 0 h 35"/>
                <a:gd name="T18" fmla="*/ 65 w 66"/>
                <a:gd name="T19" fmla="*/ 2 h 35"/>
                <a:gd name="T20" fmla="*/ 66 w 66"/>
                <a:gd name="T21" fmla="*/ 3 h 35"/>
                <a:gd name="T22" fmla="*/ 62 w 66"/>
                <a:gd name="T23" fmla="*/ 3 h 35"/>
                <a:gd name="T24" fmla="*/ 59 w 66"/>
                <a:gd name="T25" fmla="*/ 4 h 35"/>
                <a:gd name="T26" fmla="*/ 57 w 66"/>
                <a:gd name="T27" fmla="*/ 7 h 35"/>
                <a:gd name="T28" fmla="*/ 53 w 66"/>
                <a:gd name="T29" fmla="*/ 11 h 35"/>
                <a:gd name="T30" fmla="*/ 48 w 66"/>
                <a:gd name="T31" fmla="*/ 13 h 35"/>
                <a:gd name="T32" fmla="*/ 48 w 66"/>
                <a:gd name="T33" fmla="*/ 15 h 35"/>
                <a:gd name="T34" fmla="*/ 52 w 66"/>
                <a:gd name="T35" fmla="*/ 17 h 35"/>
                <a:gd name="T36" fmla="*/ 45 w 66"/>
                <a:gd name="T37" fmla="*/ 16 h 35"/>
                <a:gd name="T38" fmla="*/ 47 w 66"/>
                <a:gd name="T39" fmla="*/ 19 h 35"/>
                <a:gd name="T40" fmla="*/ 38 w 66"/>
                <a:gd name="T41" fmla="*/ 21 h 35"/>
                <a:gd name="T42" fmla="*/ 31 w 66"/>
                <a:gd name="T43" fmla="*/ 25 h 35"/>
                <a:gd name="T44" fmla="*/ 23 w 66"/>
                <a:gd name="T45" fmla="*/ 27 h 35"/>
                <a:gd name="T46" fmla="*/ 21 w 66"/>
                <a:gd name="T47" fmla="*/ 30 h 35"/>
                <a:gd name="T48" fmla="*/ 19 w 66"/>
                <a:gd name="T49" fmla="*/ 32 h 35"/>
                <a:gd name="T50" fmla="*/ 17 w 66"/>
                <a:gd name="T51" fmla="*/ 34 h 35"/>
                <a:gd name="T52" fmla="*/ 10 w 66"/>
                <a:gd name="T53" fmla="*/ 33 h 35"/>
                <a:gd name="T54" fmla="*/ 9 w 66"/>
                <a:gd name="T55" fmla="*/ 30 h 35"/>
                <a:gd name="T56" fmla="*/ 9 w 66"/>
                <a:gd name="T57" fmla="*/ 27 h 35"/>
                <a:gd name="T58" fmla="*/ 11 w 66"/>
                <a:gd name="T59" fmla="*/ 24 h 35"/>
                <a:gd name="T60" fmla="*/ 12 w 66"/>
                <a:gd name="T61" fmla="*/ 22 h 35"/>
                <a:gd name="T62" fmla="*/ 13 w 66"/>
                <a:gd name="T63" fmla="*/ 13 h 35"/>
                <a:gd name="T64" fmla="*/ 10 w 66"/>
                <a:gd name="T65" fmla="*/ 11 h 35"/>
                <a:gd name="T66" fmla="*/ 2 w 66"/>
                <a:gd name="T67" fmla="*/ 8 h 35"/>
                <a:gd name="T68" fmla="*/ 0 w 66"/>
                <a:gd name="T69"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35">
                  <a:moveTo>
                    <a:pt x="0" y="7"/>
                  </a:moveTo>
                  <a:cubicBezTo>
                    <a:pt x="3" y="7"/>
                    <a:pt x="7" y="6"/>
                    <a:pt x="10" y="6"/>
                  </a:cubicBezTo>
                  <a:cubicBezTo>
                    <a:pt x="11" y="5"/>
                    <a:pt x="13" y="5"/>
                    <a:pt x="14" y="4"/>
                  </a:cubicBezTo>
                  <a:cubicBezTo>
                    <a:pt x="17" y="3"/>
                    <a:pt x="21" y="2"/>
                    <a:pt x="25" y="2"/>
                  </a:cubicBezTo>
                  <a:cubicBezTo>
                    <a:pt x="28" y="3"/>
                    <a:pt x="32" y="3"/>
                    <a:pt x="36" y="3"/>
                  </a:cubicBezTo>
                  <a:cubicBezTo>
                    <a:pt x="37" y="4"/>
                    <a:pt x="38" y="3"/>
                    <a:pt x="39" y="2"/>
                  </a:cubicBezTo>
                  <a:cubicBezTo>
                    <a:pt x="40" y="2"/>
                    <a:pt x="41" y="2"/>
                    <a:pt x="41" y="1"/>
                  </a:cubicBezTo>
                  <a:cubicBezTo>
                    <a:pt x="44" y="1"/>
                    <a:pt x="47" y="0"/>
                    <a:pt x="50" y="0"/>
                  </a:cubicBezTo>
                  <a:cubicBezTo>
                    <a:pt x="51" y="0"/>
                    <a:pt x="53" y="0"/>
                    <a:pt x="54" y="0"/>
                  </a:cubicBezTo>
                  <a:cubicBezTo>
                    <a:pt x="58" y="1"/>
                    <a:pt x="61" y="1"/>
                    <a:pt x="65" y="2"/>
                  </a:cubicBezTo>
                  <a:cubicBezTo>
                    <a:pt x="65" y="2"/>
                    <a:pt x="66" y="2"/>
                    <a:pt x="66" y="3"/>
                  </a:cubicBezTo>
                  <a:cubicBezTo>
                    <a:pt x="65" y="3"/>
                    <a:pt x="63" y="3"/>
                    <a:pt x="62" y="3"/>
                  </a:cubicBezTo>
                  <a:cubicBezTo>
                    <a:pt x="61" y="3"/>
                    <a:pt x="60" y="3"/>
                    <a:pt x="59" y="4"/>
                  </a:cubicBezTo>
                  <a:cubicBezTo>
                    <a:pt x="58" y="4"/>
                    <a:pt x="57" y="5"/>
                    <a:pt x="57" y="7"/>
                  </a:cubicBezTo>
                  <a:cubicBezTo>
                    <a:pt x="57" y="9"/>
                    <a:pt x="55" y="10"/>
                    <a:pt x="53" y="11"/>
                  </a:cubicBezTo>
                  <a:cubicBezTo>
                    <a:pt x="52" y="12"/>
                    <a:pt x="50" y="12"/>
                    <a:pt x="48" y="13"/>
                  </a:cubicBezTo>
                  <a:cubicBezTo>
                    <a:pt x="47" y="14"/>
                    <a:pt x="47" y="14"/>
                    <a:pt x="48" y="15"/>
                  </a:cubicBezTo>
                  <a:cubicBezTo>
                    <a:pt x="52" y="17"/>
                    <a:pt x="52" y="17"/>
                    <a:pt x="52" y="17"/>
                  </a:cubicBezTo>
                  <a:cubicBezTo>
                    <a:pt x="50" y="18"/>
                    <a:pt x="50" y="18"/>
                    <a:pt x="45" y="16"/>
                  </a:cubicBezTo>
                  <a:cubicBezTo>
                    <a:pt x="47" y="19"/>
                    <a:pt x="47" y="19"/>
                    <a:pt x="47" y="19"/>
                  </a:cubicBezTo>
                  <a:cubicBezTo>
                    <a:pt x="44" y="20"/>
                    <a:pt x="41" y="21"/>
                    <a:pt x="38" y="21"/>
                  </a:cubicBezTo>
                  <a:cubicBezTo>
                    <a:pt x="35" y="22"/>
                    <a:pt x="33" y="23"/>
                    <a:pt x="31" y="25"/>
                  </a:cubicBezTo>
                  <a:cubicBezTo>
                    <a:pt x="28" y="26"/>
                    <a:pt x="26" y="27"/>
                    <a:pt x="23" y="27"/>
                  </a:cubicBezTo>
                  <a:cubicBezTo>
                    <a:pt x="22" y="28"/>
                    <a:pt x="20" y="28"/>
                    <a:pt x="21" y="30"/>
                  </a:cubicBezTo>
                  <a:cubicBezTo>
                    <a:pt x="20" y="31"/>
                    <a:pt x="20" y="31"/>
                    <a:pt x="19" y="32"/>
                  </a:cubicBezTo>
                  <a:cubicBezTo>
                    <a:pt x="19" y="33"/>
                    <a:pt x="18" y="33"/>
                    <a:pt x="17" y="34"/>
                  </a:cubicBezTo>
                  <a:cubicBezTo>
                    <a:pt x="15" y="35"/>
                    <a:pt x="12" y="35"/>
                    <a:pt x="10" y="33"/>
                  </a:cubicBezTo>
                  <a:cubicBezTo>
                    <a:pt x="9" y="32"/>
                    <a:pt x="9" y="31"/>
                    <a:pt x="9" y="30"/>
                  </a:cubicBezTo>
                  <a:cubicBezTo>
                    <a:pt x="9" y="29"/>
                    <a:pt x="9" y="28"/>
                    <a:pt x="9" y="27"/>
                  </a:cubicBezTo>
                  <a:cubicBezTo>
                    <a:pt x="9" y="26"/>
                    <a:pt x="10" y="25"/>
                    <a:pt x="11" y="24"/>
                  </a:cubicBezTo>
                  <a:cubicBezTo>
                    <a:pt x="11" y="23"/>
                    <a:pt x="11" y="23"/>
                    <a:pt x="12" y="22"/>
                  </a:cubicBezTo>
                  <a:cubicBezTo>
                    <a:pt x="14" y="20"/>
                    <a:pt x="15" y="16"/>
                    <a:pt x="13" y="13"/>
                  </a:cubicBezTo>
                  <a:cubicBezTo>
                    <a:pt x="12" y="12"/>
                    <a:pt x="11" y="11"/>
                    <a:pt x="10" y="11"/>
                  </a:cubicBezTo>
                  <a:cubicBezTo>
                    <a:pt x="7" y="9"/>
                    <a:pt x="5" y="9"/>
                    <a:pt x="2" y="8"/>
                  </a:cubicBezTo>
                  <a:cubicBezTo>
                    <a:pt x="2" y="8"/>
                    <a:pt x="1" y="8"/>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8" name="íSḻîḍè"/>
            <p:cNvSpPr/>
            <p:nvPr/>
          </p:nvSpPr>
          <p:spPr bwMode="auto">
            <a:xfrm>
              <a:off x="5541028" y="2692419"/>
              <a:ext cx="121749" cy="97399"/>
            </a:xfrm>
            <a:custGeom>
              <a:avLst/>
              <a:gdLst>
                <a:gd name="T0" fmla="*/ 7 w 29"/>
                <a:gd name="T1" fmla="*/ 2 h 23"/>
                <a:gd name="T2" fmla="*/ 11 w 29"/>
                <a:gd name="T3" fmla="*/ 1 h 23"/>
                <a:gd name="T4" fmla="*/ 17 w 29"/>
                <a:gd name="T5" fmla="*/ 1 h 23"/>
                <a:gd name="T6" fmla="*/ 18 w 29"/>
                <a:gd name="T7" fmla="*/ 2 h 23"/>
                <a:gd name="T8" fmla="*/ 17 w 29"/>
                <a:gd name="T9" fmla="*/ 3 h 23"/>
                <a:gd name="T10" fmla="*/ 14 w 29"/>
                <a:gd name="T11" fmla="*/ 4 h 23"/>
                <a:gd name="T12" fmla="*/ 13 w 29"/>
                <a:gd name="T13" fmla="*/ 5 h 23"/>
                <a:gd name="T14" fmla="*/ 14 w 29"/>
                <a:gd name="T15" fmla="*/ 6 h 23"/>
                <a:gd name="T16" fmla="*/ 26 w 29"/>
                <a:gd name="T17" fmla="*/ 9 h 23"/>
                <a:gd name="T18" fmla="*/ 26 w 29"/>
                <a:gd name="T19" fmla="*/ 10 h 23"/>
                <a:gd name="T20" fmla="*/ 26 w 29"/>
                <a:gd name="T21" fmla="*/ 12 h 23"/>
                <a:gd name="T22" fmla="*/ 29 w 29"/>
                <a:gd name="T23" fmla="*/ 16 h 23"/>
                <a:gd name="T24" fmla="*/ 27 w 29"/>
                <a:gd name="T25" fmla="*/ 18 h 23"/>
                <a:gd name="T26" fmla="*/ 22 w 29"/>
                <a:gd name="T27" fmla="*/ 19 h 23"/>
                <a:gd name="T28" fmla="*/ 20 w 29"/>
                <a:gd name="T29" fmla="*/ 21 h 23"/>
                <a:gd name="T30" fmla="*/ 20 w 29"/>
                <a:gd name="T31" fmla="*/ 22 h 23"/>
                <a:gd name="T32" fmla="*/ 14 w 29"/>
                <a:gd name="T33" fmla="*/ 22 h 23"/>
                <a:gd name="T34" fmla="*/ 15 w 29"/>
                <a:gd name="T35" fmla="*/ 18 h 23"/>
                <a:gd name="T36" fmla="*/ 16 w 29"/>
                <a:gd name="T37" fmla="*/ 17 h 23"/>
                <a:gd name="T38" fmla="*/ 19 w 29"/>
                <a:gd name="T39" fmla="*/ 17 h 23"/>
                <a:gd name="T40" fmla="*/ 21 w 29"/>
                <a:gd name="T41" fmla="*/ 16 h 23"/>
                <a:gd name="T42" fmla="*/ 20 w 29"/>
                <a:gd name="T43" fmla="*/ 15 h 23"/>
                <a:gd name="T44" fmla="*/ 9 w 29"/>
                <a:gd name="T45" fmla="*/ 10 h 23"/>
                <a:gd name="T46" fmla="*/ 3 w 29"/>
                <a:gd name="T47" fmla="*/ 10 h 23"/>
                <a:gd name="T48" fmla="*/ 0 w 29"/>
                <a:gd name="T49" fmla="*/ 8 h 23"/>
                <a:gd name="T50" fmla="*/ 2 w 29"/>
                <a:gd name="T51" fmla="*/ 6 h 23"/>
                <a:gd name="T52" fmla="*/ 3 w 29"/>
                <a:gd name="T53" fmla="*/ 6 h 23"/>
                <a:gd name="T54" fmla="*/ 7 w 29"/>
                <a:gd name="T55" fmla="*/ 6 h 23"/>
                <a:gd name="T56" fmla="*/ 9 w 29"/>
                <a:gd name="T57" fmla="*/ 5 h 23"/>
                <a:gd name="T58" fmla="*/ 7 w 29"/>
                <a:gd name="T59" fmla="*/ 3 h 23"/>
                <a:gd name="T60" fmla="*/ 7 w 29"/>
                <a:gd name="T61"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3">
                  <a:moveTo>
                    <a:pt x="7" y="2"/>
                  </a:moveTo>
                  <a:cubicBezTo>
                    <a:pt x="8" y="0"/>
                    <a:pt x="9" y="0"/>
                    <a:pt x="11" y="1"/>
                  </a:cubicBezTo>
                  <a:cubicBezTo>
                    <a:pt x="13" y="2"/>
                    <a:pt x="15" y="2"/>
                    <a:pt x="17" y="1"/>
                  </a:cubicBezTo>
                  <a:cubicBezTo>
                    <a:pt x="18" y="2"/>
                    <a:pt x="18" y="2"/>
                    <a:pt x="18" y="2"/>
                  </a:cubicBezTo>
                  <a:cubicBezTo>
                    <a:pt x="17" y="2"/>
                    <a:pt x="17" y="3"/>
                    <a:pt x="17" y="3"/>
                  </a:cubicBezTo>
                  <a:cubicBezTo>
                    <a:pt x="16" y="3"/>
                    <a:pt x="15" y="3"/>
                    <a:pt x="14" y="4"/>
                  </a:cubicBezTo>
                  <a:cubicBezTo>
                    <a:pt x="13" y="4"/>
                    <a:pt x="13" y="4"/>
                    <a:pt x="13" y="5"/>
                  </a:cubicBezTo>
                  <a:cubicBezTo>
                    <a:pt x="13" y="5"/>
                    <a:pt x="13" y="6"/>
                    <a:pt x="14" y="6"/>
                  </a:cubicBezTo>
                  <a:cubicBezTo>
                    <a:pt x="26" y="9"/>
                    <a:pt x="26" y="9"/>
                    <a:pt x="26" y="9"/>
                  </a:cubicBezTo>
                  <a:cubicBezTo>
                    <a:pt x="26" y="9"/>
                    <a:pt x="26" y="10"/>
                    <a:pt x="26" y="10"/>
                  </a:cubicBezTo>
                  <a:cubicBezTo>
                    <a:pt x="26" y="11"/>
                    <a:pt x="26" y="11"/>
                    <a:pt x="26" y="12"/>
                  </a:cubicBezTo>
                  <a:cubicBezTo>
                    <a:pt x="25" y="15"/>
                    <a:pt x="26" y="16"/>
                    <a:pt x="29" y="16"/>
                  </a:cubicBezTo>
                  <a:cubicBezTo>
                    <a:pt x="29" y="17"/>
                    <a:pt x="28" y="18"/>
                    <a:pt x="27" y="18"/>
                  </a:cubicBezTo>
                  <a:cubicBezTo>
                    <a:pt x="26" y="18"/>
                    <a:pt x="23" y="19"/>
                    <a:pt x="22" y="19"/>
                  </a:cubicBezTo>
                  <a:cubicBezTo>
                    <a:pt x="21" y="20"/>
                    <a:pt x="20" y="20"/>
                    <a:pt x="20" y="21"/>
                  </a:cubicBezTo>
                  <a:cubicBezTo>
                    <a:pt x="20" y="22"/>
                    <a:pt x="20" y="22"/>
                    <a:pt x="20" y="22"/>
                  </a:cubicBezTo>
                  <a:cubicBezTo>
                    <a:pt x="18" y="23"/>
                    <a:pt x="16" y="23"/>
                    <a:pt x="14" y="22"/>
                  </a:cubicBezTo>
                  <a:cubicBezTo>
                    <a:pt x="13" y="21"/>
                    <a:pt x="13" y="19"/>
                    <a:pt x="15" y="18"/>
                  </a:cubicBezTo>
                  <a:cubicBezTo>
                    <a:pt x="15" y="18"/>
                    <a:pt x="15" y="18"/>
                    <a:pt x="16" y="17"/>
                  </a:cubicBezTo>
                  <a:cubicBezTo>
                    <a:pt x="17" y="17"/>
                    <a:pt x="18" y="17"/>
                    <a:pt x="19" y="17"/>
                  </a:cubicBezTo>
                  <a:cubicBezTo>
                    <a:pt x="20" y="17"/>
                    <a:pt x="20" y="16"/>
                    <a:pt x="21" y="16"/>
                  </a:cubicBezTo>
                  <a:cubicBezTo>
                    <a:pt x="21" y="16"/>
                    <a:pt x="20" y="15"/>
                    <a:pt x="20" y="15"/>
                  </a:cubicBezTo>
                  <a:cubicBezTo>
                    <a:pt x="17" y="12"/>
                    <a:pt x="13" y="10"/>
                    <a:pt x="9" y="10"/>
                  </a:cubicBezTo>
                  <a:cubicBezTo>
                    <a:pt x="7" y="10"/>
                    <a:pt x="5" y="10"/>
                    <a:pt x="3" y="10"/>
                  </a:cubicBezTo>
                  <a:cubicBezTo>
                    <a:pt x="2" y="10"/>
                    <a:pt x="1" y="10"/>
                    <a:pt x="0" y="8"/>
                  </a:cubicBezTo>
                  <a:cubicBezTo>
                    <a:pt x="0" y="7"/>
                    <a:pt x="1" y="6"/>
                    <a:pt x="2" y="6"/>
                  </a:cubicBezTo>
                  <a:cubicBezTo>
                    <a:pt x="2" y="6"/>
                    <a:pt x="2" y="6"/>
                    <a:pt x="3" y="6"/>
                  </a:cubicBezTo>
                  <a:cubicBezTo>
                    <a:pt x="4" y="6"/>
                    <a:pt x="5" y="6"/>
                    <a:pt x="7" y="6"/>
                  </a:cubicBezTo>
                  <a:cubicBezTo>
                    <a:pt x="7" y="6"/>
                    <a:pt x="8" y="5"/>
                    <a:pt x="9" y="5"/>
                  </a:cubicBezTo>
                  <a:cubicBezTo>
                    <a:pt x="9" y="4"/>
                    <a:pt x="8" y="3"/>
                    <a:pt x="7" y="3"/>
                  </a:cubicBezTo>
                  <a:cubicBezTo>
                    <a:pt x="7" y="2"/>
                    <a:pt x="7" y="2"/>
                    <a:pt x="7"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9" name="ïṣḻîďe"/>
            <p:cNvSpPr/>
            <p:nvPr/>
          </p:nvSpPr>
          <p:spPr bwMode="auto">
            <a:xfrm>
              <a:off x="6299930" y="3368127"/>
              <a:ext cx="58846" cy="101457"/>
            </a:xfrm>
            <a:custGeom>
              <a:avLst/>
              <a:gdLst>
                <a:gd name="T0" fmla="*/ 12 w 14"/>
                <a:gd name="T1" fmla="*/ 0 h 24"/>
                <a:gd name="T2" fmla="*/ 13 w 14"/>
                <a:gd name="T3" fmla="*/ 10 h 24"/>
                <a:gd name="T4" fmla="*/ 10 w 14"/>
                <a:gd name="T5" fmla="*/ 19 h 24"/>
                <a:gd name="T6" fmla="*/ 8 w 14"/>
                <a:gd name="T7" fmla="*/ 22 h 24"/>
                <a:gd name="T8" fmla="*/ 4 w 14"/>
                <a:gd name="T9" fmla="*/ 24 h 24"/>
                <a:gd name="T10" fmla="*/ 1 w 14"/>
                <a:gd name="T11" fmla="*/ 18 h 24"/>
                <a:gd name="T12" fmla="*/ 1 w 14"/>
                <a:gd name="T13" fmla="*/ 18 h 24"/>
                <a:gd name="T14" fmla="*/ 3 w 14"/>
                <a:gd name="T15" fmla="*/ 15 h 24"/>
                <a:gd name="T16" fmla="*/ 3 w 14"/>
                <a:gd name="T17" fmla="*/ 11 h 24"/>
                <a:gd name="T18" fmla="*/ 5 w 14"/>
                <a:gd name="T19" fmla="*/ 6 h 24"/>
                <a:gd name="T20" fmla="*/ 7 w 14"/>
                <a:gd name="T21" fmla="*/ 6 h 24"/>
                <a:gd name="T22" fmla="*/ 11 w 14"/>
                <a:gd name="T23" fmla="*/ 1 h 24"/>
                <a:gd name="T24" fmla="*/ 12 w 14"/>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4">
                  <a:moveTo>
                    <a:pt x="12" y="0"/>
                  </a:moveTo>
                  <a:cubicBezTo>
                    <a:pt x="13" y="3"/>
                    <a:pt x="14" y="7"/>
                    <a:pt x="13" y="10"/>
                  </a:cubicBezTo>
                  <a:cubicBezTo>
                    <a:pt x="11" y="13"/>
                    <a:pt x="11" y="16"/>
                    <a:pt x="10" y="19"/>
                  </a:cubicBezTo>
                  <a:cubicBezTo>
                    <a:pt x="9" y="20"/>
                    <a:pt x="9" y="21"/>
                    <a:pt x="8" y="22"/>
                  </a:cubicBezTo>
                  <a:cubicBezTo>
                    <a:pt x="7" y="24"/>
                    <a:pt x="7" y="24"/>
                    <a:pt x="4" y="24"/>
                  </a:cubicBezTo>
                  <a:cubicBezTo>
                    <a:pt x="1" y="23"/>
                    <a:pt x="0" y="20"/>
                    <a:pt x="1" y="18"/>
                  </a:cubicBezTo>
                  <a:cubicBezTo>
                    <a:pt x="1" y="18"/>
                    <a:pt x="1" y="18"/>
                    <a:pt x="1" y="18"/>
                  </a:cubicBezTo>
                  <a:cubicBezTo>
                    <a:pt x="2" y="17"/>
                    <a:pt x="2" y="16"/>
                    <a:pt x="3" y="15"/>
                  </a:cubicBezTo>
                  <a:cubicBezTo>
                    <a:pt x="3" y="13"/>
                    <a:pt x="3" y="12"/>
                    <a:pt x="3" y="11"/>
                  </a:cubicBezTo>
                  <a:cubicBezTo>
                    <a:pt x="3" y="9"/>
                    <a:pt x="4" y="7"/>
                    <a:pt x="5" y="6"/>
                  </a:cubicBezTo>
                  <a:cubicBezTo>
                    <a:pt x="6" y="6"/>
                    <a:pt x="6" y="6"/>
                    <a:pt x="7" y="6"/>
                  </a:cubicBezTo>
                  <a:cubicBezTo>
                    <a:pt x="8" y="4"/>
                    <a:pt x="10" y="3"/>
                    <a:pt x="11" y="1"/>
                  </a:cubicBezTo>
                  <a:cubicBezTo>
                    <a:pt x="12" y="1"/>
                    <a:pt x="12" y="0"/>
                    <a:pt x="1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0" name="ïṧľîḓè"/>
            <p:cNvSpPr/>
            <p:nvPr/>
          </p:nvSpPr>
          <p:spPr bwMode="auto">
            <a:xfrm>
              <a:off x="5599874" y="2655895"/>
              <a:ext cx="131895" cy="44641"/>
            </a:xfrm>
            <a:custGeom>
              <a:avLst/>
              <a:gdLst>
                <a:gd name="T0" fmla="*/ 31 w 31"/>
                <a:gd name="T1" fmla="*/ 0 h 11"/>
                <a:gd name="T2" fmla="*/ 22 w 31"/>
                <a:gd name="T3" fmla="*/ 4 h 11"/>
                <a:gd name="T4" fmla="*/ 9 w 31"/>
                <a:gd name="T5" fmla="*/ 10 h 11"/>
                <a:gd name="T6" fmla="*/ 5 w 31"/>
                <a:gd name="T7" fmla="*/ 9 h 11"/>
                <a:gd name="T8" fmla="*/ 4 w 31"/>
                <a:gd name="T9" fmla="*/ 8 h 11"/>
                <a:gd name="T10" fmla="*/ 0 w 31"/>
                <a:gd name="T11" fmla="*/ 8 h 11"/>
                <a:gd name="T12" fmla="*/ 1 w 31"/>
                <a:gd name="T13" fmla="*/ 7 h 11"/>
                <a:gd name="T14" fmla="*/ 4 w 31"/>
                <a:gd name="T15" fmla="*/ 6 h 11"/>
                <a:gd name="T16" fmla="*/ 7 w 31"/>
                <a:gd name="T17" fmla="*/ 4 h 11"/>
                <a:gd name="T18" fmla="*/ 9 w 31"/>
                <a:gd name="T19" fmla="*/ 3 h 11"/>
                <a:gd name="T20" fmla="*/ 15 w 31"/>
                <a:gd name="T21" fmla="*/ 2 h 11"/>
                <a:gd name="T22" fmla="*/ 19 w 31"/>
                <a:gd name="T23" fmla="*/ 1 h 11"/>
                <a:gd name="T24" fmla="*/ 27 w 31"/>
                <a:gd name="T25" fmla="*/ 0 h 11"/>
                <a:gd name="T26" fmla="*/ 29 w 31"/>
                <a:gd name="T27" fmla="*/ 0 h 11"/>
                <a:gd name="T28" fmla="*/ 31 w 31"/>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11">
                  <a:moveTo>
                    <a:pt x="31" y="0"/>
                  </a:moveTo>
                  <a:cubicBezTo>
                    <a:pt x="28" y="3"/>
                    <a:pt x="25" y="4"/>
                    <a:pt x="22" y="4"/>
                  </a:cubicBezTo>
                  <a:cubicBezTo>
                    <a:pt x="17" y="5"/>
                    <a:pt x="13" y="7"/>
                    <a:pt x="9" y="10"/>
                  </a:cubicBezTo>
                  <a:cubicBezTo>
                    <a:pt x="7" y="10"/>
                    <a:pt x="6" y="11"/>
                    <a:pt x="5" y="9"/>
                  </a:cubicBezTo>
                  <a:cubicBezTo>
                    <a:pt x="5" y="9"/>
                    <a:pt x="4" y="9"/>
                    <a:pt x="4" y="8"/>
                  </a:cubicBezTo>
                  <a:cubicBezTo>
                    <a:pt x="2" y="8"/>
                    <a:pt x="1" y="8"/>
                    <a:pt x="0" y="8"/>
                  </a:cubicBezTo>
                  <a:cubicBezTo>
                    <a:pt x="0" y="7"/>
                    <a:pt x="1" y="7"/>
                    <a:pt x="1" y="7"/>
                  </a:cubicBezTo>
                  <a:cubicBezTo>
                    <a:pt x="2" y="7"/>
                    <a:pt x="3" y="6"/>
                    <a:pt x="4" y="6"/>
                  </a:cubicBezTo>
                  <a:cubicBezTo>
                    <a:pt x="5" y="6"/>
                    <a:pt x="7" y="6"/>
                    <a:pt x="7" y="4"/>
                  </a:cubicBezTo>
                  <a:cubicBezTo>
                    <a:pt x="7" y="3"/>
                    <a:pt x="8" y="3"/>
                    <a:pt x="9" y="3"/>
                  </a:cubicBezTo>
                  <a:cubicBezTo>
                    <a:pt x="11" y="2"/>
                    <a:pt x="13" y="2"/>
                    <a:pt x="15" y="2"/>
                  </a:cubicBezTo>
                  <a:cubicBezTo>
                    <a:pt x="16" y="2"/>
                    <a:pt x="18" y="1"/>
                    <a:pt x="19" y="1"/>
                  </a:cubicBezTo>
                  <a:cubicBezTo>
                    <a:pt x="21" y="0"/>
                    <a:pt x="24" y="0"/>
                    <a:pt x="27" y="0"/>
                  </a:cubicBezTo>
                  <a:cubicBezTo>
                    <a:pt x="27" y="0"/>
                    <a:pt x="28" y="0"/>
                    <a:pt x="29" y="0"/>
                  </a:cubicBezTo>
                  <a:cubicBezTo>
                    <a:pt x="31" y="0"/>
                    <a:pt x="31" y="0"/>
                    <a:pt x="3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1" name="iṡḻide"/>
            <p:cNvSpPr/>
            <p:nvPr/>
          </p:nvSpPr>
          <p:spPr bwMode="auto">
            <a:xfrm>
              <a:off x="5938741" y="2820256"/>
              <a:ext cx="75079" cy="54788"/>
            </a:xfrm>
            <a:custGeom>
              <a:avLst/>
              <a:gdLst>
                <a:gd name="T0" fmla="*/ 11 w 18"/>
                <a:gd name="T1" fmla="*/ 7 h 13"/>
                <a:gd name="T2" fmla="*/ 7 w 18"/>
                <a:gd name="T3" fmla="*/ 5 h 13"/>
                <a:gd name="T4" fmla="*/ 6 w 18"/>
                <a:gd name="T5" fmla="*/ 10 h 13"/>
                <a:gd name="T6" fmla="*/ 0 w 18"/>
                <a:gd name="T7" fmla="*/ 12 h 13"/>
                <a:gd name="T8" fmla="*/ 0 w 18"/>
                <a:gd name="T9" fmla="*/ 6 h 13"/>
                <a:gd name="T10" fmla="*/ 4 w 18"/>
                <a:gd name="T11" fmla="*/ 4 h 13"/>
                <a:gd name="T12" fmla="*/ 6 w 18"/>
                <a:gd name="T13" fmla="*/ 4 h 13"/>
                <a:gd name="T14" fmla="*/ 8 w 18"/>
                <a:gd name="T15" fmla="*/ 3 h 13"/>
                <a:gd name="T16" fmla="*/ 8 w 18"/>
                <a:gd name="T17" fmla="*/ 1 h 13"/>
                <a:gd name="T18" fmla="*/ 10 w 18"/>
                <a:gd name="T19" fmla="*/ 0 h 13"/>
                <a:gd name="T20" fmla="*/ 12 w 18"/>
                <a:gd name="T21" fmla="*/ 1 h 13"/>
                <a:gd name="T22" fmla="*/ 12 w 18"/>
                <a:gd name="T23" fmla="*/ 4 h 13"/>
                <a:gd name="T24" fmla="*/ 13 w 18"/>
                <a:gd name="T25" fmla="*/ 5 h 13"/>
                <a:gd name="T26" fmla="*/ 15 w 18"/>
                <a:gd name="T27" fmla="*/ 8 h 13"/>
                <a:gd name="T28" fmla="*/ 18 w 18"/>
                <a:gd name="T29" fmla="*/ 10 h 13"/>
                <a:gd name="T30" fmla="*/ 15 w 18"/>
                <a:gd name="T31" fmla="*/ 12 h 13"/>
                <a:gd name="T32" fmla="*/ 12 w 18"/>
                <a:gd name="T33" fmla="*/ 13 h 13"/>
                <a:gd name="T34" fmla="*/ 9 w 18"/>
                <a:gd name="T35" fmla="*/ 13 h 13"/>
                <a:gd name="T36" fmla="*/ 9 w 18"/>
                <a:gd name="T37" fmla="*/ 13 h 13"/>
                <a:gd name="T38" fmla="*/ 11 w 18"/>
                <a:gd name="T39" fmla="*/ 12 h 13"/>
                <a:gd name="T40" fmla="*/ 9 w 18"/>
                <a:gd name="T41" fmla="*/ 9 h 13"/>
                <a:gd name="T42" fmla="*/ 11 w 18"/>
                <a:gd name="T4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3">
                  <a:moveTo>
                    <a:pt x="11" y="7"/>
                  </a:moveTo>
                  <a:cubicBezTo>
                    <a:pt x="10" y="5"/>
                    <a:pt x="8" y="5"/>
                    <a:pt x="7" y="5"/>
                  </a:cubicBezTo>
                  <a:cubicBezTo>
                    <a:pt x="5" y="7"/>
                    <a:pt x="5" y="8"/>
                    <a:pt x="6" y="10"/>
                  </a:cubicBezTo>
                  <a:cubicBezTo>
                    <a:pt x="0" y="12"/>
                    <a:pt x="0" y="12"/>
                    <a:pt x="0" y="12"/>
                  </a:cubicBezTo>
                  <a:cubicBezTo>
                    <a:pt x="0" y="10"/>
                    <a:pt x="2" y="8"/>
                    <a:pt x="0" y="6"/>
                  </a:cubicBezTo>
                  <a:cubicBezTo>
                    <a:pt x="1" y="5"/>
                    <a:pt x="3" y="4"/>
                    <a:pt x="4" y="4"/>
                  </a:cubicBezTo>
                  <a:cubicBezTo>
                    <a:pt x="6" y="4"/>
                    <a:pt x="6" y="4"/>
                    <a:pt x="6" y="4"/>
                  </a:cubicBezTo>
                  <a:cubicBezTo>
                    <a:pt x="7" y="4"/>
                    <a:pt x="8" y="4"/>
                    <a:pt x="8" y="3"/>
                  </a:cubicBezTo>
                  <a:cubicBezTo>
                    <a:pt x="8" y="2"/>
                    <a:pt x="8" y="2"/>
                    <a:pt x="8" y="1"/>
                  </a:cubicBezTo>
                  <a:cubicBezTo>
                    <a:pt x="9" y="1"/>
                    <a:pt x="9" y="0"/>
                    <a:pt x="10" y="0"/>
                  </a:cubicBezTo>
                  <a:cubicBezTo>
                    <a:pt x="10" y="0"/>
                    <a:pt x="11" y="0"/>
                    <a:pt x="12" y="1"/>
                  </a:cubicBezTo>
                  <a:cubicBezTo>
                    <a:pt x="10" y="2"/>
                    <a:pt x="11" y="3"/>
                    <a:pt x="12" y="4"/>
                  </a:cubicBezTo>
                  <a:cubicBezTo>
                    <a:pt x="13" y="4"/>
                    <a:pt x="13" y="4"/>
                    <a:pt x="13" y="5"/>
                  </a:cubicBezTo>
                  <a:cubicBezTo>
                    <a:pt x="14" y="6"/>
                    <a:pt x="14" y="7"/>
                    <a:pt x="15" y="8"/>
                  </a:cubicBezTo>
                  <a:cubicBezTo>
                    <a:pt x="16" y="9"/>
                    <a:pt x="17" y="9"/>
                    <a:pt x="18" y="10"/>
                  </a:cubicBezTo>
                  <a:cubicBezTo>
                    <a:pt x="17" y="10"/>
                    <a:pt x="16" y="11"/>
                    <a:pt x="15" y="12"/>
                  </a:cubicBezTo>
                  <a:cubicBezTo>
                    <a:pt x="14" y="13"/>
                    <a:pt x="13" y="13"/>
                    <a:pt x="12" y="13"/>
                  </a:cubicBezTo>
                  <a:cubicBezTo>
                    <a:pt x="11" y="13"/>
                    <a:pt x="10" y="13"/>
                    <a:pt x="9" y="13"/>
                  </a:cubicBezTo>
                  <a:cubicBezTo>
                    <a:pt x="9" y="13"/>
                    <a:pt x="9" y="13"/>
                    <a:pt x="9" y="13"/>
                  </a:cubicBezTo>
                  <a:cubicBezTo>
                    <a:pt x="11" y="12"/>
                    <a:pt x="11" y="12"/>
                    <a:pt x="11" y="12"/>
                  </a:cubicBezTo>
                  <a:cubicBezTo>
                    <a:pt x="10" y="11"/>
                    <a:pt x="9" y="10"/>
                    <a:pt x="9" y="9"/>
                  </a:cubicBezTo>
                  <a:cubicBezTo>
                    <a:pt x="9" y="8"/>
                    <a:pt x="10" y="8"/>
                    <a:pt x="11"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2" name="išľíḋè"/>
            <p:cNvSpPr/>
            <p:nvPr/>
          </p:nvSpPr>
          <p:spPr bwMode="auto">
            <a:xfrm>
              <a:off x="5883955" y="2761411"/>
              <a:ext cx="44641" cy="20291"/>
            </a:xfrm>
            <a:custGeom>
              <a:avLst/>
              <a:gdLst>
                <a:gd name="T0" fmla="*/ 0 w 11"/>
                <a:gd name="T1" fmla="*/ 2 h 5"/>
                <a:gd name="T2" fmla="*/ 2 w 11"/>
                <a:gd name="T3" fmla="*/ 2 h 5"/>
                <a:gd name="T4" fmla="*/ 8 w 11"/>
                <a:gd name="T5" fmla="*/ 0 h 5"/>
                <a:gd name="T6" fmla="*/ 11 w 11"/>
                <a:gd name="T7" fmla="*/ 1 h 5"/>
                <a:gd name="T8" fmla="*/ 10 w 11"/>
                <a:gd name="T9" fmla="*/ 3 h 5"/>
                <a:gd name="T10" fmla="*/ 6 w 11"/>
                <a:gd name="T11" fmla="*/ 5 h 5"/>
                <a:gd name="T12" fmla="*/ 2 w 11"/>
                <a:gd name="T13" fmla="*/ 4 h 5"/>
                <a:gd name="T14" fmla="*/ 0 w 11"/>
                <a:gd name="T15" fmla="*/ 3 h 5"/>
                <a:gd name="T16" fmla="*/ 0 w 11"/>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2"/>
                  </a:moveTo>
                  <a:cubicBezTo>
                    <a:pt x="0" y="2"/>
                    <a:pt x="1" y="2"/>
                    <a:pt x="2" y="2"/>
                  </a:cubicBezTo>
                  <a:cubicBezTo>
                    <a:pt x="4" y="1"/>
                    <a:pt x="6" y="0"/>
                    <a:pt x="8" y="0"/>
                  </a:cubicBezTo>
                  <a:cubicBezTo>
                    <a:pt x="9" y="0"/>
                    <a:pt x="10" y="0"/>
                    <a:pt x="11" y="1"/>
                  </a:cubicBezTo>
                  <a:cubicBezTo>
                    <a:pt x="11" y="2"/>
                    <a:pt x="10" y="2"/>
                    <a:pt x="10" y="3"/>
                  </a:cubicBezTo>
                  <a:cubicBezTo>
                    <a:pt x="8" y="4"/>
                    <a:pt x="7" y="4"/>
                    <a:pt x="6" y="5"/>
                  </a:cubicBezTo>
                  <a:cubicBezTo>
                    <a:pt x="4" y="5"/>
                    <a:pt x="3" y="5"/>
                    <a:pt x="2" y="4"/>
                  </a:cubicBezTo>
                  <a:cubicBezTo>
                    <a:pt x="1" y="3"/>
                    <a:pt x="0" y="3"/>
                    <a:pt x="0" y="3"/>
                  </a:cubicBez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3" name="ïśļîďe"/>
            <p:cNvSpPr/>
            <p:nvPr/>
          </p:nvSpPr>
          <p:spPr bwMode="auto">
            <a:xfrm>
              <a:off x="5622194" y="2875043"/>
              <a:ext cx="36525" cy="24350"/>
            </a:xfrm>
            <a:custGeom>
              <a:avLst/>
              <a:gdLst>
                <a:gd name="T0" fmla="*/ 0 w 9"/>
                <a:gd name="T1" fmla="*/ 5 h 6"/>
                <a:gd name="T2" fmla="*/ 7 w 9"/>
                <a:gd name="T3" fmla="*/ 0 h 6"/>
                <a:gd name="T4" fmla="*/ 5 w 9"/>
                <a:gd name="T5" fmla="*/ 1 h 6"/>
                <a:gd name="T6" fmla="*/ 7 w 9"/>
                <a:gd name="T7" fmla="*/ 2 h 6"/>
                <a:gd name="T8" fmla="*/ 8 w 9"/>
                <a:gd name="T9" fmla="*/ 4 h 6"/>
                <a:gd name="T10" fmla="*/ 6 w 9"/>
                <a:gd name="T11" fmla="*/ 6 h 6"/>
                <a:gd name="T12" fmla="*/ 0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0" y="5"/>
                  </a:moveTo>
                  <a:cubicBezTo>
                    <a:pt x="2" y="3"/>
                    <a:pt x="4" y="1"/>
                    <a:pt x="7" y="0"/>
                  </a:cubicBezTo>
                  <a:cubicBezTo>
                    <a:pt x="5" y="1"/>
                    <a:pt x="5" y="1"/>
                    <a:pt x="5" y="1"/>
                  </a:cubicBezTo>
                  <a:cubicBezTo>
                    <a:pt x="6" y="1"/>
                    <a:pt x="7" y="2"/>
                    <a:pt x="7" y="2"/>
                  </a:cubicBezTo>
                  <a:cubicBezTo>
                    <a:pt x="7" y="2"/>
                    <a:pt x="9" y="4"/>
                    <a:pt x="8" y="4"/>
                  </a:cubicBezTo>
                  <a:cubicBezTo>
                    <a:pt x="8" y="5"/>
                    <a:pt x="7" y="6"/>
                    <a:pt x="6" y="6"/>
                  </a:cubicBezTo>
                  <a:cubicBezTo>
                    <a:pt x="4" y="5"/>
                    <a:pt x="2"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4" name="iṡľïďe"/>
            <p:cNvSpPr/>
            <p:nvPr/>
          </p:nvSpPr>
          <p:spPr bwMode="auto">
            <a:xfrm>
              <a:off x="5137228" y="2540234"/>
              <a:ext cx="1075449" cy="1379821"/>
            </a:xfrm>
            <a:custGeom>
              <a:avLst/>
              <a:gdLst>
                <a:gd name="T0" fmla="*/ 255 w 255"/>
                <a:gd name="T1" fmla="*/ 281 h 327"/>
                <a:gd name="T2" fmla="*/ 254 w 255"/>
                <a:gd name="T3" fmla="*/ 283 h 327"/>
                <a:gd name="T4" fmla="*/ 43 w 255"/>
                <a:gd name="T5" fmla="*/ 230 h 327"/>
                <a:gd name="T6" fmla="*/ 96 w 255"/>
                <a:gd name="T7" fmla="*/ 20 h 327"/>
                <a:gd name="T8" fmla="*/ 150 w 255"/>
                <a:gd name="T9" fmla="*/ 0 h 327"/>
                <a:gd name="T10" fmla="*/ 120 w 255"/>
                <a:gd name="T11" fmla="*/ 30 h 327"/>
                <a:gd name="T12" fmla="*/ 115 w 255"/>
                <a:gd name="T13" fmla="*/ 36 h 327"/>
                <a:gd name="T14" fmla="*/ 111 w 255"/>
                <a:gd name="T15" fmla="*/ 42 h 327"/>
                <a:gd name="T16" fmla="*/ 108 w 255"/>
                <a:gd name="T17" fmla="*/ 46 h 327"/>
                <a:gd name="T18" fmla="*/ 98 w 255"/>
                <a:gd name="T19" fmla="*/ 64 h 327"/>
                <a:gd name="T20" fmla="*/ 98 w 255"/>
                <a:gd name="T21" fmla="*/ 64 h 327"/>
                <a:gd name="T22" fmla="*/ 87 w 255"/>
                <a:gd name="T23" fmla="*/ 99 h 327"/>
                <a:gd name="T24" fmla="*/ 91 w 255"/>
                <a:gd name="T25" fmla="*/ 155 h 327"/>
                <a:gd name="T26" fmla="*/ 103 w 255"/>
                <a:gd name="T27" fmla="*/ 181 h 327"/>
                <a:gd name="T28" fmla="*/ 129 w 255"/>
                <a:gd name="T29" fmla="*/ 217 h 327"/>
                <a:gd name="T30" fmla="*/ 255 w 255"/>
                <a:gd name="T31" fmla="*/ 28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5" h="327">
                  <a:moveTo>
                    <a:pt x="255" y="281"/>
                  </a:moveTo>
                  <a:cubicBezTo>
                    <a:pt x="254" y="283"/>
                    <a:pt x="254" y="283"/>
                    <a:pt x="254" y="283"/>
                  </a:cubicBezTo>
                  <a:cubicBezTo>
                    <a:pt x="182" y="327"/>
                    <a:pt x="87" y="303"/>
                    <a:pt x="43" y="230"/>
                  </a:cubicBezTo>
                  <a:cubicBezTo>
                    <a:pt x="0" y="158"/>
                    <a:pt x="23" y="63"/>
                    <a:pt x="96" y="20"/>
                  </a:cubicBezTo>
                  <a:cubicBezTo>
                    <a:pt x="113" y="10"/>
                    <a:pt x="131" y="3"/>
                    <a:pt x="150" y="0"/>
                  </a:cubicBezTo>
                  <a:cubicBezTo>
                    <a:pt x="139" y="9"/>
                    <a:pt x="129" y="19"/>
                    <a:pt x="120" y="30"/>
                  </a:cubicBezTo>
                  <a:cubicBezTo>
                    <a:pt x="119" y="32"/>
                    <a:pt x="117" y="34"/>
                    <a:pt x="115" y="36"/>
                  </a:cubicBezTo>
                  <a:cubicBezTo>
                    <a:pt x="113" y="39"/>
                    <a:pt x="112" y="40"/>
                    <a:pt x="111" y="42"/>
                  </a:cubicBezTo>
                  <a:cubicBezTo>
                    <a:pt x="110" y="44"/>
                    <a:pt x="109" y="45"/>
                    <a:pt x="108" y="46"/>
                  </a:cubicBezTo>
                  <a:cubicBezTo>
                    <a:pt x="104" y="52"/>
                    <a:pt x="101" y="58"/>
                    <a:pt x="98" y="64"/>
                  </a:cubicBezTo>
                  <a:cubicBezTo>
                    <a:pt x="98" y="64"/>
                    <a:pt x="98" y="64"/>
                    <a:pt x="98" y="64"/>
                  </a:cubicBezTo>
                  <a:cubicBezTo>
                    <a:pt x="93" y="75"/>
                    <a:pt x="89" y="87"/>
                    <a:pt x="87" y="99"/>
                  </a:cubicBezTo>
                  <a:cubicBezTo>
                    <a:pt x="83" y="118"/>
                    <a:pt x="85" y="137"/>
                    <a:pt x="91" y="155"/>
                  </a:cubicBezTo>
                  <a:cubicBezTo>
                    <a:pt x="94" y="164"/>
                    <a:pt x="98" y="173"/>
                    <a:pt x="103" y="181"/>
                  </a:cubicBezTo>
                  <a:cubicBezTo>
                    <a:pt x="111" y="194"/>
                    <a:pt x="119" y="206"/>
                    <a:pt x="129" y="217"/>
                  </a:cubicBezTo>
                  <a:cubicBezTo>
                    <a:pt x="187" y="285"/>
                    <a:pt x="255" y="281"/>
                    <a:pt x="255" y="281"/>
                  </a:cubicBezTo>
                  <a:close/>
                </a:path>
              </a:pathLst>
            </a:custGeom>
            <a:solidFill>
              <a:srgbClr val="000000">
                <a:alpha val="20000"/>
              </a:srgbClr>
            </a:solidFill>
            <a:ln>
              <a:noFill/>
            </a:ln>
          </p:spPr>
          <p:txBody>
            <a:bodyPr anchor="ctr"/>
            <a:lstStyle/>
            <a:p>
              <a:pPr algn="ctr"/>
              <a:endParaRPr/>
            </a:p>
          </p:txBody>
        </p:sp>
        <p:sp>
          <p:nvSpPr>
            <p:cNvPr id="295" name="ïṩḻide"/>
            <p:cNvSpPr/>
            <p:nvPr/>
          </p:nvSpPr>
          <p:spPr bwMode="auto">
            <a:xfrm>
              <a:off x="8304729" y="3301164"/>
              <a:ext cx="606716" cy="375393"/>
            </a:xfrm>
            <a:custGeom>
              <a:avLst/>
              <a:gdLst>
                <a:gd name="T0" fmla="*/ 140 w 144"/>
                <a:gd name="T1" fmla="*/ 73 h 89"/>
                <a:gd name="T2" fmla="*/ 117 w 144"/>
                <a:gd name="T3" fmla="*/ 86 h 89"/>
                <a:gd name="T4" fmla="*/ 2 w 144"/>
                <a:gd name="T5" fmla="*/ 86 h 89"/>
                <a:gd name="T6" fmla="*/ 2 w 144"/>
                <a:gd name="T7" fmla="*/ 76 h 89"/>
                <a:gd name="T8" fmla="*/ 2 w 144"/>
                <a:gd name="T9" fmla="*/ 75 h 89"/>
                <a:gd name="T10" fmla="*/ 34 w 144"/>
                <a:gd name="T11" fmla="*/ 75 h 89"/>
                <a:gd name="T12" fmla="*/ 25 w 144"/>
                <a:gd name="T13" fmla="*/ 31 h 89"/>
                <a:gd name="T14" fmla="*/ 108 w 144"/>
                <a:gd name="T15" fmla="*/ 0 h 89"/>
                <a:gd name="T16" fmla="*/ 116 w 144"/>
                <a:gd name="T17" fmla="*/ 0 h 89"/>
                <a:gd name="T18" fmla="*/ 140 w 144"/>
                <a:gd name="T19" fmla="*/ 7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89">
                  <a:moveTo>
                    <a:pt x="140" y="73"/>
                  </a:moveTo>
                  <a:cubicBezTo>
                    <a:pt x="136" y="89"/>
                    <a:pt x="117" y="86"/>
                    <a:pt x="117" y="86"/>
                  </a:cubicBezTo>
                  <a:cubicBezTo>
                    <a:pt x="117" y="86"/>
                    <a:pt x="5" y="88"/>
                    <a:pt x="2" y="86"/>
                  </a:cubicBezTo>
                  <a:cubicBezTo>
                    <a:pt x="0" y="84"/>
                    <a:pt x="2" y="78"/>
                    <a:pt x="2" y="76"/>
                  </a:cubicBezTo>
                  <a:cubicBezTo>
                    <a:pt x="2" y="75"/>
                    <a:pt x="2" y="75"/>
                    <a:pt x="2" y="75"/>
                  </a:cubicBezTo>
                  <a:cubicBezTo>
                    <a:pt x="34" y="75"/>
                    <a:pt x="34" y="75"/>
                    <a:pt x="34" y="75"/>
                  </a:cubicBezTo>
                  <a:cubicBezTo>
                    <a:pt x="34" y="75"/>
                    <a:pt x="49" y="67"/>
                    <a:pt x="25" y="31"/>
                  </a:cubicBezTo>
                  <a:cubicBezTo>
                    <a:pt x="4" y="1"/>
                    <a:pt x="82" y="0"/>
                    <a:pt x="108" y="0"/>
                  </a:cubicBezTo>
                  <a:cubicBezTo>
                    <a:pt x="113" y="0"/>
                    <a:pt x="116" y="0"/>
                    <a:pt x="116" y="0"/>
                  </a:cubicBezTo>
                  <a:cubicBezTo>
                    <a:pt x="116" y="0"/>
                    <a:pt x="144" y="57"/>
                    <a:pt x="140" y="7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6" name="îṡḻíḍè"/>
            <p:cNvSpPr/>
            <p:nvPr/>
          </p:nvSpPr>
          <p:spPr bwMode="auto">
            <a:xfrm>
              <a:off x="8312845" y="3301164"/>
              <a:ext cx="539754" cy="328722"/>
            </a:xfrm>
            <a:custGeom>
              <a:avLst/>
              <a:gdLst>
                <a:gd name="T0" fmla="*/ 125 w 128"/>
                <a:gd name="T1" fmla="*/ 61 h 78"/>
                <a:gd name="T2" fmla="*/ 101 w 128"/>
                <a:gd name="T3" fmla="*/ 75 h 78"/>
                <a:gd name="T4" fmla="*/ 0 w 128"/>
                <a:gd name="T5" fmla="*/ 76 h 78"/>
                <a:gd name="T6" fmla="*/ 0 w 128"/>
                <a:gd name="T7" fmla="*/ 75 h 78"/>
                <a:gd name="T8" fmla="*/ 32 w 128"/>
                <a:gd name="T9" fmla="*/ 75 h 78"/>
                <a:gd name="T10" fmla="*/ 23 w 128"/>
                <a:gd name="T11" fmla="*/ 31 h 78"/>
                <a:gd name="T12" fmla="*/ 106 w 128"/>
                <a:gd name="T13" fmla="*/ 0 h 78"/>
                <a:gd name="T14" fmla="*/ 125 w 128"/>
                <a:gd name="T15" fmla="*/ 61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78">
                  <a:moveTo>
                    <a:pt x="125" y="61"/>
                  </a:moveTo>
                  <a:cubicBezTo>
                    <a:pt x="121" y="78"/>
                    <a:pt x="101" y="75"/>
                    <a:pt x="101" y="75"/>
                  </a:cubicBezTo>
                  <a:cubicBezTo>
                    <a:pt x="101" y="75"/>
                    <a:pt x="30" y="76"/>
                    <a:pt x="0" y="76"/>
                  </a:cubicBezTo>
                  <a:cubicBezTo>
                    <a:pt x="0" y="75"/>
                    <a:pt x="0" y="75"/>
                    <a:pt x="0" y="75"/>
                  </a:cubicBezTo>
                  <a:cubicBezTo>
                    <a:pt x="32" y="75"/>
                    <a:pt x="32" y="75"/>
                    <a:pt x="32" y="75"/>
                  </a:cubicBezTo>
                  <a:cubicBezTo>
                    <a:pt x="32" y="75"/>
                    <a:pt x="47" y="67"/>
                    <a:pt x="23" y="31"/>
                  </a:cubicBezTo>
                  <a:cubicBezTo>
                    <a:pt x="2" y="1"/>
                    <a:pt x="80" y="0"/>
                    <a:pt x="106" y="0"/>
                  </a:cubicBezTo>
                  <a:cubicBezTo>
                    <a:pt x="114" y="18"/>
                    <a:pt x="128" y="50"/>
                    <a:pt x="125" y="6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7" name="ísḻïḑé"/>
            <p:cNvSpPr/>
            <p:nvPr/>
          </p:nvSpPr>
          <p:spPr bwMode="auto">
            <a:xfrm>
              <a:off x="8312845" y="3301164"/>
              <a:ext cx="555987" cy="336839"/>
            </a:xfrm>
            <a:custGeom>
              <a:avLst/>
              <a:gdLst>
                <a:gd name="T0" fmla="*/ 129 w 132"/>
                <a:gd name="T1" fmla="*/ 64 h 80"/>
                <a:gd name="T2" fmla="*/ 101 w 132"/>
                <a:gd name="T3" fmla="*/ 75 h 80"/>
                <a:gd name="T4" fmla="*/ 0 w 132"/>
                <a:gd name="T5" fmla="*/ 76 h 80"/>
                <a:gd name="T6" fmla="*/ 0 w 132"/>
                <a:gd name="T7" fmla="*/ 75 h 80"/>
                <a:gd name="T8" fmla="*/ 32 w 132"/>
                <a:gd name="T9" fmla="*/ 75 h 80"/>
                <a:gd name="T10" fmla="*/ 23 w 132"/>
                <a:gd name="T11" fmla="*/ 31 h 80"/>
                <a:gd name="T12" fmla="*/ 106 w 132"/>
                <a:gd name="T13" fmla="*/ 0 h 80"/>
                <a:gd name="T14" fmla="*/ 129 w 132"/>
                <a:gd name="T15" fmla="*/ 64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80">
                  <a:moveTo>
                    <a:pt x="129" y="64"/>
                  </a:moveTo>
                  <a:cubicBezTo>
                    <a:pt x="125" y="80"/>
                    <a:pt x="101" y="75"/>
                    <a:pt x="101" y="75"/>
                  </a:cubicBezTo>
                  <a:cubicBezTo>
                    <a:pt x="101" y="75"/>
                    <a:pt x="30" y="76"/>
                    <a:pt x="0" y="76"/>
                  </a:cubicBezTo>
                  <a:cubicBezTo>
                    <a:pt x="0" y="75"/>
                    <a:pt x="0" y="75"/>
                    <a:pt x="0" y="75"/>
                  </a:cubicBezTo>
                  <a:cubicBezTo>
                    <a:pt x="32" y="75"/>
                    <a:pt x="32" y="75"/>
                    <a:pt x="32" y="75"/>
                  </a:cubicBezTo>
                  <a:cubicBezTo>
                    <a:pt x="32" y="75"/>
                    <a:pt x="48" y="67"/>
                    <a:pt x="23" y="31"/>
                  </a:cubicBezTo>
                  <a:cubicBezTo>
                    <a:pt x="2" y="1"/>
                    <a:pt x="80" y="0"/>
                    <a:pt x="106" y="0"/>
                  </a:cubicBezTo>
                  <a:cubicBezTo>
                    <a:pt x="114" y="18"/>
                    <a:pt x="132" y="52"/>
                    <a:pt x="129" y="64"/>
                  </a:cubicBezTo>
                  <a:close/>
                </a:path>
              </a:pathLst>
            </a:custGeom>
            <a:solidFill>
              <a:srgbClr val="000000">
                <a:alpha val="20000"/>
              </a:srgbClr>
            </a:solidFill>
            <a:ln>
              <a:noFill/>
            </a:ln>
          </p:spPr>
          <p:txBody>
            <a:bodyPr anchor="ctr"/>
            <a:lstStyle/>
            <a:p>
              <a:pPr algn="ctr"/>
              <a:endParaRPr/>
            </a:p>
          </p:txBody>
        </p:sp>
        <p:sp>
          <p:nvSpPr>
            <p:cNvPr id="298" name="iṥľîḓé"/>
            <p:cNvSpPr/>
            <p:nvPr/>
          </p:nvSpPr>
          <p:spPr bwMode="auto">
            <a:xfrm>
              <a:off x="7953686" y="2621400"/>
              <a:ext cx="120328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9" name="îSḻíḍè"/>
            <p:cNvSpPr/>
            <p:nvPr/>
          </p:nvSpPr>
          <p:spPr bwMode="auto">
            <a:xfrm>
              <a:off x="7953686" y="2621400"/>
              <a:ext cx="120328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000000">
                <a:alpha val="20000"/>
              </a:srgbClr>
            </a:solidFill>
            <a:ln>
              <a:noFill/>
            </a:ln>
          </p:spPr>
          <p:txBody>
            <a:bodyPr anchor="ctr"/>
            <a:lstStyle/>
            <a:p>
              <a:pPr algn="ctr"/>
              <a:endParaRPr/>
            </a:p>
          </p:txBody>
        </p:sp>
        <p:sp>
          <p:nvSpPr>
            <p:cNvPr id="300" name="ïśľïdé"/>
            <p:cNvSpPr/>
            <p:nvPr/>
          </p:nvSpPr>
          <p:spPr bwMode="auto">
            <a:xfrm>
              <a:off x="7929337" y="2621400"/>
              <a:ext cx="120125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1" name="işḻíḓê"/>
            <p:cNvSpPr/>
            <p:nvPr/>
          </p:nvSpPr>
          <p:spPr bwMode="auto">
            <a:xfrm>
              <a:off x="7929337" y="2621400"/>
              <a:ext cx="1201256" cy="805573"/>
            </a:xfrm>
            <a:custGeom>
              <a:avLst/>
              <a:gdLst>
                <a:gd name="T0" fmla="*/ 23 w 285"/>
                <a:gd name="T1" fmla="*/ 0 h 191"/>
                <a:gd name="T2" fmla="*/ 262 w 285"/>
                <a:gd name="T3" fmla="*/ 0 h 191"/>
                <a:gd name="T4" fmla="*/ 285 w 285"/>
                <a:gd name="T5" fmla="*/ 23 h 191"/>
                <a:gd name="T6" fmla="*/ 285 w 285"/>
                <a:gd name="T7" fmla="*/ 169 h 191"/>
                <a:gd name="T8" fmla="*/ 262 w 285"/>
                <a:gd name="T9" fmla="*/ 191 h 191"/>
                <a:gd name="T10" fmla="*/ 23 w 285"/>
                <a:gd name="T11" fmla="*/ 191 h 191"/>
                <a:gd name="T12" fmla="*/ 0 w 285"/>
                <a:gd name="T13" fmla="*/ 169 h 191"/>
                <a:gd name="T14" fmla="*/ 0 w 285"/>
                <a:gd name="T15" fmla="*/ 23 h 191"/>
                <a:gd name="T16" fmla="*/ 23 w 28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191">
                  <a:moveTo>
                    <a:pt x="23" y="0"/>
                  </a:moveTo>
                  <a:cubicBezTo>
                    <a:pt x="262" y="0"/>
                    <a:pt x="262" y="0"/>
                    <a:pt x="262" y="0"/>
                  </a:cubicBezTo>
                  <a:cubicBezTo>
                    <a:pt x="275" y="0"/>
                    <a:pt x="285" y="10"/>
                    <a:pt x="285" y="23"/>
                  </a:cubicBezTo>
                  <a:cubicBezTo>
                    <a:pt x="285" y="169"/>
                    <a:pt x="285" y="169"/>
                    <a:pt x="285" y="169"/>
                  </a:cubicBezTo>
                  <a:cubicBezTo>
                    <a:pt x="285" y="181"/>
                    <a:pt x="275" y="191"/>
                    <a:pt x="262" y="191"/>
                  </a:cubicBezTo>
                  <a:cubicBezTo>
                    <a:pt x="23" y="191"/>
                    <a:pt x="23" y="191"/>
                    <a:pt x="23" y="191"/>
                  </a:cubicBezTo>
                  <a:cubicBezTo>
                    <a:pt x="10" y="191"/>
                    <a:pt x="0" y="181"/>
                    <a:pt x="0" y="169"/>
                  </a:cubicBezTo>
                  <a:cubicBezTo>
                    <a:pt x="0" y="23"/>
                    <a:pt x="0" y="23"/>
                    <a:pt x="0" y="23"/>
                  </a:cubicBezTo>
                  <a:cubicBezTo>
                    <a:pt x="0" y="10"/>
                    <a:pt x="10" y="0"/>
                    <a:pt x="23" y="0"/>
                  </a:cubicBezTo>
                  <a:close/>
                </a:path>
              </a:pathLst>
            </a:custGeom>
            <a:gradFill>
              <a:gsLst>
                <a:gs pos="100000">
                  <a:schemeClr val="bg1">
                    <a:alpha val="0"/>
                  </a:schemeClr>
                </a:gs>
                <a:gs pos="6000">
                  <a:srgbClr val="68AFFD"/>
                </a:gs>
              </a:gsLst>
              <a:lin ang="5400000" scaled="1"/>
            </a:gradFill>
            <a:ln>
              <a:noFill/>
            </a:ln>
          </p:spPr>
          <p:txBody>
            <a:bodyPr anchor="ctr"/>
            <a:lstStyle/>
            <a:p>
              <a:pPr algn="ctr"/>
              <a:endParaRPr/>
            </a:p>
          </p:txBody>
        </p:sp>
        <p:sp>
          <p:nvSpPr>
            <p:cNvPr id="302" name="îṡḻiḋê"/>
            <p:cNvSpPr/>
            <p:nvPr/>
          </p:nvSpPr>
          <p:spPr bwMode="auto">
            <a:xfrm>
              <a:off x="7929337" y="3254494"/>
              <a:ext cx="1201256" cy="172478"/>
            </a:xfrm>
            <a:custGeom>
              <a:avLst/>
              <a:gdLst>
                <a:gd name="T0" fmla="*/ 285 w 285"/>
                <a:gd name="T1" fmla="*/ 0 h 41"/>
                <a:gd name="T2" fmla="*/ 285 w 285"/>
                <a:gd name="T3" fmla="*/ 19 h 41"/>
                <a:gd name="T4" fmla="*/ 262 w 285"/>
                <a:gd name="T5" fmla="*/ 41 h 41"/>
                <a:gd name="T6" fmla="*/ 262 w 285"/>
                <a:gd name="T7" fmla="*/ 41 h 41"/>
                <a:gd name="T8" fmla="*/ 23 w 285"/>
                <a:gd name="T9" fmla="*/ 41 h 41"/>
                <a:gd name="T10" fmla="*/ 0 w 285"/>
                <a:gd name="T11" fmla="*/ 19 h 41"/>
                <a:gd name="T12" fmla="*/ 0 w 285"/>
                <a:gd name="T13" fmla="*/ 19 h 41"/>
                <a:gd name="T14" fmla="*/ 0 w 285"/>
                <a:gd name="T15" fmla="*/ 0 h 41"/>
                <a:gd name="T16" fmla="*/ 285 w 285"/>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5" h="41">
                  <a:moveTo>
                    <a:pt x="285" y="0"/>
                  </a:moveTo>
                  <a:cubicBezTo>
                    <a:pt x="285" y="19"/>
                    <a:pt x="285" y="19"/>
                    <a:pt x="285" y="19"/>
                  </a:cubicBezTo>
                  <a:cubicBezTo>
                    <a:pt x="285" y="31"/>
                    <a:pt x="275" y="41"/>
                    <a:pt x="262" y="41"/>
                  </a:cubicBezTo>
                  <a:cubicBezTo>
                    <a:pt x="262" y="41"/>
                    <a:pt x="262" y="41"/>
                    <a:pt x="262" y="41"/>
                  </a:cubicBezTo>
                  <a:cubicBezTo>
                    <a:pt x="23" y="41"/>
                    <a:pt x="23" y="41"/>
                    <a:pt x="23" y="41"/>
                  </a:cubicBezTo>
                  <a:cubicBezTo>
                    <a:pt x="10" y="41"/>
                    <a:pt x="0" y="31"/>
                    <a:pt x="0" y="19"/>
                  </a:cubicBezTo>
                  <a:cubicBezTo>
                    <a:pt x="0" y="19"/>
                    <a:pt x="0" y="19"/>
                    <a:pt x="0" y="19"/>
                  </a:cubicBezTo>
                  <a:cubicBezTo>
                    <a:pt x="0" y="0"/>
                    <a:pt x="0" y="0"/>
                    <a:pt x="0" y="0"/>
                  </a:cubicBezTo>
                  <a:lnTo>
                    <a:pt x="285" y="0"/>
                  </a:ln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3" name="iśḷïḓè"/>
            <p:cNvSpPr/>
            <p:nvPr/>
          </p:nvSpPr>
          <p:spPr bwMode="auto">
            <a:xfrm>
              <a:off x="8312845" y="3621770"/>
              <a:ext cx="472792" cy="40583"/>
            </a:xfrm>
            <a:prstGeom prst="rect">
              <a:avLst/>
            </a:prstGeom>
            <a:solidFill>
              <a:srgbClr val="000000">
                <a:alpha val="20000"/>
              </a:srgbClr>
            </a:solidFill>
            <a:ln>
              <a:noFill/>
            </a:ln>
          </p:spPr>
          <p:txBody>
            <a:bodyPr anchor="ctr"/>
            <a:lstStyle/>
            <a:p>
              <a:pPr algn="ctr"/>
              <a:endParaRPr/>
            </a:p>
          </p:txBody>
        </p:sp>
        <p:sp>
          <p:nvSpPr>
            <p:cNvPr id="304" name="ïṩḷíḑê"/>
            <p:cNvSpPr/>
            <p:nvPr/>
          </p:nvSpPr>
          <p:spPr bwMode="auto">
            <a:xfrm>
              <a:off x="8785637" y="3571042"/>
              <a:ext cx="75079" cy="101457"/>
            </a:xfrm>
            <a:custGeom>
              <a:avLst/>
              <a:gdLst>
                <a:gd name="T0" fmla="*/ 17 w 18"/>
                <a:gd name="T1" fmla="*/ 0 h 24"/>
                <a:gd name="T2" fmla="*/ 18 w 18"/>
                <a:gd name="T3" fmla="*/ 19 h 24"/>
                <a:gd name="T4" fmla="*/ 0 w 18"/>
                <a:gd name="T5" fmla="*/ 22 h 24"/>
                <a:gd name="T6" fmla="*/ 0 w 18"/>
                <a:gd name="T7" fmla="*/ 12 h 24"/>
                <a:gd name="T8" fmla="*/ 17 w 18"/>
                <a:gd name="T9" fmla="*/ 0 h 24"/>
              </a:gdLst>
              <a:ahLst/>
              <a:cxnLst>
                <a:cxn ang="0">
                  <a:pos x="T0" y="T1"/>
                </a:cxn>
                <a:cxn ang="0">
                  <a:pos x="T2" y="T3"/>
                </a:cxn>
                <a:cxn ang="0">
                  <a:pos x="T4" y="T5"/>
                </a:cxn>
                <a:cxn ang="0">
                  <a:pos x="T6" y="T7"/>
                </a:cxn>
                <a:cxn ang="0">
                  <a:pos x="T8" y="T9"/>
                </a:cxn>
              </a:cxnLst>
              <a:rect l="0" t="0" r="r" b="b"/>
              <a:pathLst>
                <a:path w="18" h="24">
                  <a:moveTo>
                    <a:pt x="17" y="0"/>
                  </a:moveTo>
                  <a:cubicBezTo>
                    <a:pt x="18" y="19"/>
                    <a:pt x="18" y="19"/>
                    <a:pt x="18" y="19"/>
                  </a:cubicBezTo>
                  <a:cubicBezTo>
                    <a:pt x="13" y="22"/>
                    <a:pt x="6" y="24"/>
                    <a:pt x="0" y="22"/>
                  </a:cubicBezTo>
                  <a:cubicBezTo>
                    <a:pt x="0" y="12"/>
                    <a:pt x="0" y="12"/>
                    <a:pt x="0" y="12"/>
                  </a:cubicBezTo>
                  <a:cubicBezTo>
                    <a:pt x="0" y="12"/>
                    <a:pt x="16" y="16"/>
                    <a:pt x="17" y="0"/>
                  </a:cubicBezTo>
                  <a:close/>
                </a:path>
              </a:pathLst>
            </a:custGeom>
            <a:solidFill>
              <a:srgbClr val="000000">
                <a:alpha val="20000"/>
              </a:srgbClr>
            </a:solidFill>
            <a:ln>
              <a:noFill/>
            </a:ln>
          </p:spPr>
          <p:txBody>
            <a:bodyPr anchor="ctr"/>
            <a:lstStyle/>
            <a:p>
              <a:pPr algn="ctr"/>
              <a:endParaRPr/>
            </a:p>
          </p:txBody>
        </p:sp>
        <p:sp>
          <p:nvSpPr>
            <p:cNvPr id="305" name="íśḻíḑe"/>
            <p:cNvSpPr/>
            <p:nvPr/>
          </p:nvSpPr>
          <p:spPr bwMode="auto">
            <a:xfrm>
              <a:off x="3229828" y="2870985"/>
              <a:ext cx="460617" cy="282052"/>
            </a:xfrm>
            <a:custGeom>
              <a:avLst/>
              <a:gdLst>
                <a:gd name="T0" fmla="*/ 3 w 109"/>
                <a:gd name="T1" fmla="*/ 55 h 67"/>
                <a:gd name="T2" fmla="*/ 21 w 109"/>
                <a:gd name="T3" fmla="*/ 65 h 67"/>
                <a:gd name="T4" fmla="*/ 107 w 109"/>
                <a:gd name="T5" fmla="*/ 65 h 67"/>
                <a:gd name="T6" fmla="*/ 107 w 109"/>
                <a:gd name="T7" fmla="*/ 57 h 67"/>
                <a:gd name="T8" fmla="*/ 107 w 109"/>
                <a:gd name="T9" fmla="*/ 57 h 67"/>
                <a:gd name="T10" fmla="*/ 83 w 109"/>
                <a:gd name="T11" fmla="*/ 57 h 67"/>
                <a:gd name="T12" fmla="*/ 90 w 109"/>
                <a:gd name="T13" fmla="*/ 24 h 67"/>
                <a:gd name="T14" fmla="*/ 27 w 109"/>
                <a:gd name="T15" fmla="*/ 0 h 67"/>
                <a:gd name="T16" fmla="*/ 21 w 109"/>
                <a:gd name="T17" fmla="*/ 0 h 67"/>
                <a:gd name="T18" fmla="*/ 3 w 109"/>
                <a:gd name="T19" fmla="*/ 5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67">
                  <a:moveTo>
                    <a:pt x="3" y="55"/>
                  </a:moveTo>
                  <a:cubicBezTo>
                    <a:pt x="6" y="67"/>
                    <a:pt x="21" y="65"/>
                    <a:pt x="21" y="65"/>
                  </a:cubicBezTo>
                  <a:cubicBezTo>
                    <a:pt x="21" y="65"/>
                    <a:pt x="105" y="67"/>
                    <a:pt x="107" y="65"/>
                  </a:cubicBezTo>
                  <a:cubicBezTo>
                    <a:pt x="109" y="64"/>
                    <a:pt x="108" y="59"/>
                    <a:pt x="107" y="57"/>
                  </a:cubicBezTo>
                  <a:cubicBezTo>
                    <a:pt x="107" y="57"/>
                    <a:pt x="107" y="57"/>
                    <a:pt x="107" y="57"/>
                  </a:cubicBezTo>
                  <a:cubicBezTo>
                    <a:pt x="83" y="57"/>
                    <a:pt x="83" y="57"/>
                    <a:pt x="83" y="57"/>
                  </a:cubicBezTo>
                  <a:cubicBezTo>
                    <a:pt x="83" y="57"/>
                    <a:pt x="71" y="51"/>
                    <a:pt x="90" y="24"/>
                  </a:cubicBezTo>
                  <a:cubicBezTo>
                    <a:pt x="106" y="1"/>
                    <a:pt x="46" y="0"/>
                    <a:pt x="27" y="0"/>
                  </a:cubicBezTo>
                  <a:cubicBezTo>
                    <a:pt x="23" y="0"/>
                    <a:pt x="21" y="0"/>
                    <a:pt x="21" y="0"/>
                  </a:cubicBezTo>
                  <a:cubicBezTo>
                    <a:pt x="21" y="0"/>
                    <a:pt x="0" y="43"/>
                    <a:pt x="3" y="55"/>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6" name="ïŝḻiḑé"/>
            <p:cNvSpPr/>
            <p:nvPr/>
          </p:nvSpPr>
          <p:spPr bwMode="auto">
            <a:xfrm>
              <a:off x="3272440" y="2870985"/>
              <a:ext cx="407860" cy="247556"/>
            </a:xfrm>
            <a:custGeom>
              <a:avLst/>
              <a:gdLst>
                <a:gd name="T0" fmla="*/ 3 w 97"/>
                <a:gd name="T1" fmla="*/ 46 h 59"/>
                <a:gd name="T2" fmla="*/ 21 w 97"/>
                <a:gd name="T3" fmla="*/ 56 h 59"/>
                <a:gd name="T4" fmla="*/ 97 w 97"/>
                <a:gd name="T5" fmla="*/ 57 h 59"/>
                <a:gd name="T6" fmla="*/ 97 w 97"/>
                <a:gd name="T7" fmla="*/ 56 h 59"/>
                <a:gd name="T8" fmla="*/ 73 w 97"/>
                <a:gd name="T9" fmla="*/ 56 h 59"/>
                <a:gd name="T10" fmla="*/ 80 w 97"/>
                <a:gd name="T11" fmla="*/ 23 h 59"/>
                <a:gd name="T12" fmla="*/ 17 w 97"/>
                <a:gd name="T13" fmla="*/ 0 h 59"/>
                <a:gd name="T14" fmla="*/ 3 w 97"/>
                <a:gd name="T15" fmla="*/ 46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59">
                  <a:moveTo>
                    <a:pt x="3" y="46"/>
                  </a:moveTo>
                  <a:cubicBezTo>
                    <a:pt x="6" y="59"/>
                    <a:pt x="21" y="56"/>
                    <a:pt x="21" y="56"/>
                  </a:cubicBezTo>
                  <a:cubicBezTo>
                    <a:pt x="21" y="56"/>
                    <a:pt x="74" y="57"/>
                    <a:pt x="97" y="57"/>
                  </a:cubicBezTo>
                  <a:cubicBezTo>
                    <a:pt x="97" y="57"/>
                    <a:pt x="97" y="57"/>
                    <a:pt x="97" y="56"/>
                  </a:cubicBezTo>
                  <a:cubicBezTo>
                    <a:pt x="73" y="56"/>
                    <a:pt x="73" y="56"/>
                    <a:pt x="73" y="56"/>
                  </a:cubicBezTo>
                  <a:cubicBezTo>
                    <a:pt x="73" y="56"/>
                    <a:pt x="61" y="50"/>
                    <a:pt x="80" y="23"/>
                  </a:cubicBezTo>
                  <a:cubicBezTo>
                    <a:pt x="96" y="1"/>
                    <a:pt x="36" y="0"/>
                    <a:pt x="17" y="0"/>
                  </a:cubicBezTo>
                  <a:cubicBezTo>
                    <a:pt x="11" y="13"/>
                    <a:pt x="0" y="37"/>
                    <a:pt x="3" y="46"/>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7" name="îŝḻîdè"/>
            <p:cNvSpPr/>
            <p:nvPr/>
          </p:nvSpPr>
          <p:spPr bwMode="auto">
            <a:xfrm>
              <a:off x="3258236" y="2870985"/>
              <a:ext cx="422063" cy="255673"/>
            </a:xfrm>
            <a:custGeom>
              <a:avLst/>
              <a:gdLst>
                <a:gd name="T0" fmla="*/ 2 w 100"/>
                <a:gd name="T1" fmla="*/ 48 h 61"/>
                <a:gd name="T2" fmla="*/ 24 w 100"/>
                <a:gd name="T3" fmla="*/ 57 h 61"/>
                <a:gd name="T4" fmla="*/ 100 w 100"/>
                <a:gd name="T5" fmla="*/ 57 h 61"/>
                <a:gd name="T6" fmla="*/ 100 w 100"/>
                <a:gd name="T7" fmla="*/ 57 h 61"/>
                <a:gd name="T8" fmla="*/ 76 w 100"/>
                <a:gd name="T9" fmla="*/ 57 h 61"/>
                <a:gd name="T10" fmla="*/ 83 w 100"/>
                <a:gd name="T11" fmla="*/ 24 h 61"/>
                <a:gd name="T12" fmla="*/ 20 w 100"/>
                <a:gd name="T13" fmla="*/ 0 h 61"/>
                <a:gd name="T14" fmla="*/ 2 w 100"/>
                <a:gd name="T15" fmla="*/ 4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1">
                  <a:moveTo>
                    <a:pt x="2" y="48"/>
                  </a:moveTo>
                  <a:cubicBezTo>
                    <a:pt x="5" y="61"/>
                    <a:pt x="24" y="57"/>
                    <a:pt x="24" y="57"/>
                  </a:cubicBezTo>
                  <a:cubicBezTo>
                    <a:pt x="24" y="57"/>
                    <a:pt x="77" y="58"/>
                    <a:pt x="100" y="57"/>
                  </a:cubicBezTo>
                  <a:cubicBezTo>
                    <a:pt x="100" y="57"/>
                    <a:pt x="100" y="57"/>
                    <a:pt x="100" y="57"/>
                  </a:cubicBezTo>
                  <a:cubicBezTo>
                    <a:pt x="76" y="57"/>
                    <a:pt x="76" y="57"/>
                    <a:pt x="76" y="57"/>
                  </a:cubicBezTo>
                  <a:cubicBezTo>
                    <a:pt x="76" y="57"/>
                    <a:pt x="64" y="51"/>
                    <a:pt x="83" y="24"/>
                  </a:cubicBezTo>
                  <a:cubicBezTo>
                    <a:pt x="99" y="1"/>
                    <a:pt x="39" y="0"/>
                    <a:pt x="20" y="0"/>
                  </a:cubicBezTo>
                  <a:cubicBezTo>
                    <a:pt x="14" y="13"/>
                    <a:pt x="0" y="39"/>
                    <a:pt x="2" y="48"/>
                  </a:cubicBezTo>
                  <a:close/>
                </a:path>
              </a:pathLst>
            </a:custGeom>
            <a:solidFill>
              <a:srgbClr val="000000">
                <a:alpha val="20000"/>
              </a:srgbClr>
            </a:solidFill>
            <a:ln>
              <a:noFill/>
            </a:ln>
          </p:spPr>
          <p:txBody>
            <a:bodyPr anchor="ctr"/>
            <a:lstStyle/>
            <a:p>
              <a:pPr algn="ctr"/>
              <a:endParaRPr/>
            </a:p>
          </p:txBody>
        </p:sp>
        <p:sp>
          <p:nvSpPr>
            <p:cNvPr id="308" name="îśḻïde"/>
            <p:cNvSpPr/>
            <p:nvPr/>
          </p:nvSpPr>
          <p:spPr bwMode="auto">
            <a:xfrm>
              <a:off x="3043147" y="2355581"/>
              <a:ext cx="913117" cy="610774"/>
            </a:xfrm>
            <a:custGeom>
              <a:avLst/>
              <a:gdLst>
                <a:gd name="T0" fmla="*/ 17 w 216"/>
                <a:gd name="T1" fmla="*/ 0 h 145"/>
                <a:gd name="T2" fmla="*/ 198 w 216"/>
                <a:gd name="T3" fmla="*/ 0 h 145"/>
                <a:gd name="T4" fmla="*/ 216 w 216"/>
                <a:gd name="T5" fmla="*/ 17 h 145"/>
                <a:gd name="T6" fmla="*/ 216 w 216"/>
                <a:gd name="T7" fmla="*/ 127 h 145"/>
                <a:gd name="T8" fmla="*/ 198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8" y="0"/>
                    <a:pt x="198" y="0"/>
                    <a:pt x="198" y="0"/>
                  </a:cubicBezTo>
                  <a:cubicBezTo>
                    <a:pt x="208" y="0"/>
                    <a:pt x="216" y="7"/>
                    <a:pt x="216" y="17"/>
                  </a:cubicBezTo>
                  <a:cubicBezTo>
                    <a:pt x="216" y="127"/>
                    <a:pt x="216" y="127"/>
                    <a:pt x="216" y="127"/>
                  </a:cubicBezTo>
                  <a:cubicBezTo>
                    <a:pt x="216" y="137"/>
                    <a:pt x="208" y="145"/>
                    <a:pt x="198" y="145"/>
                  </a:cubicBezTo>
                  <a:cubicBezTo>
                    <a:pt x="17" y="145"/>
                    <a:pt x="17" y="145"/>
                    <a:pt x="17" y="145"/>
                  </a:cubicBezTo>
                  <a:cubicBezTo>
                    <a:pt x="7" y="145"/>
                    <a:pt x="0" y="137"/>
                    <a:pt x="0" y="127"/>
                  </a:cubicBezTo>
                  <a:cubicBezTo>
                    <a:pt x="0" y="17"/>
                    <a:pt x="0" y="17"/>
                    <a:pt x="0" y="17"/>
                  </a:cubicBezTo>
                  <a:cubicBezTo>
                    <a:pt x="0" y="7"/>
                    <a:pt x="7" y="0"/>
                    <a:pt x="17"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9" name="îšľiďé"/>
            <p:cNvSpPr/>
            <p:nvPr/>
          </p:nvSpPr>
          <p:spPr bwMode="auto">
            <a:xfrm>
              <a:off x="3043147" y="2355581"/>
              <a:ext cx="913117" cy="610774"/>
            </a:xfrm>
            <a:custGeom>
              <a:avLst/>
              <a:gdLst>
                <a:gd name="T0" fmla="*/ 17 w 216"/>
                <a:gd name="T1" fmla="*/ 0 h 145"/>
                <a:gd name="T2" fmla="*/ 198 w 216"/>
                <a:gd name="T3" fmla="*/ 0 h 145"/>
                <a:gd name="T4" fmla="*/ 216 w 216"/>
                <a:gd name="T5" fmla="*/ 17 h 145"/>
                <a:gd name="T6" fmla="*/ 216 w 216"/>
                <a:gd name="T7" fmla="*/ 127 h 145"/>
                <a:gd name="T8" fmla="*/ 198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8" y="0"/>
                    <a:pt x="198" y="0"/>
                    <a:pt x="198" y="0"/>
                  </a:cubicBezTo>
                  <a:cubicBezTo>
                    <a:pt x="208" y="0"/>
                    <a:pt x="216" y="7"/>
                    <a:pt x="216" y="17"/>
                  </a:cubicBezTo>
                  <a:cubicBezTo>
                    <a:pt x="216" y="127"/>
                    <a:pt x="216" y="127"/>
                    <a:pt x="216" y="127"/>
                  </a:cubicBezTo>
                  <a:cubicBezTo>
                    <a:pt x="216" y="137"/>
                    <a:pt x="208" y="145"/>
                    <a:pt x="198" y="145"/>
                  </a:cubicBezTo>
                  <a:cubicBezTo>
                    <a:pt x="17" y="145"/>
                    <a:pt x="17" y="145"/>
                    <a:pt x="17" y="145"/>
                  </a:cubicBezTo>
                  <a:cubicBezTo>
                    <a:pt x="7" y="145"/>
                    <a:pt x="0" y="137"/>
                    <a:pt x="0" y="127"/>
                  </a:cubicBezTo>
                  <a:cubicBezTo>
                    <a:pt x="0" y="17"/>
                    <a:pt x="0" y="17"/>
                    <a:pt x="0" y="17"/>
                  </a:cubicBezTo>
                  <a:cubicBezTo>
                    <a:pt x="0" y="7"/>
                    <a:pt x="7" y="0"/>
                    <a:pt x="17" y="0"/>
                  </a:cubicBezTo>
                  <a:close/>
                </a:path>
              </a:pathLst>
            </a:custGeom>
            <a:solidFill>
              <a:srgbClr val="000000">
                <a:alpha val="20000"/>
              </a:srgbClr>
            </a:solidFill>
            <a:ln>
              <a:noFill/>
            </a:ln>
          </p:spPr>
          <p:txBody>
            <a:bodyPr anchor="ctr"/>
            <a:lstStyle/>
            <a:p>
              <a:pPr algn="ctr"/>
              <a:endParaRPr/>
            </a:p>
          </p:txBody>
        </p:sp>
        <p:sp>
          <p:nvSpPr>
            <p:cNvPr id="310" name="ïšľïdè"/>
            <p:cNvSpPr/>
            <p:nvPr/>
          </p:nvSpPr>
          <p:spPr bwMode="auto">
            <a:xfrm>
              <a:off x="3061408" y="2355581"/>
              <a:ext cx="911088" cy="610774"/>
            </a:xfrm>
            <a:custGeom>
              <a:avLst/>
              <a:gdLst>
                <a:gd name="T0" fmla="*/ 17 w 216"/>
                <a:gd name="T1" fmla="*/ 0 h 145"/>
                <a:gd name="T2" fmla="*/ 199 w 216"/>
                <a:gd name="T3" fmla="*/ 0 h 145"/>
                <a:gd name="T4" fmla="*/ 216 w 216"/>
                <a:gd name="T5" fmla="*/ 17 h 145"/>
                <a:gd name="T6" fmla="*/ 216 w 216"/>
                <a:gd name="T7" fmla="*/ 127 h 145"/>
                <a:gd name="T8" fmla="*/ 199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9" y="0"/>
                    <a:pt x="199" y="0"/>
                    <a:pt x="199" y="0"/>
                  </a:cubicBezTo>
                  <a:cubicBezTo>
                    <a:pt x="208" y="0"/>
                    <a:pt x="216" y="7"/>
                    <a:pt x="216" y="17"/>
                  </a:cubicBezTo>
                  <a:cubicBezTo>
                    <a:pt x="216" y="127"/>
                    <a:pt x="216" y="127"/>
                    <a:pt x="216" y="127"/>
                  </a:cubicBezTo>
                  <a:cubicBezTo>
                    <a:pt x="216" y="137"/>
                    <a:pt x="208" y="145"/>
                    <a:pt x="199" y="145"/>
                  </a:cubicBezTo>
                  <a:cubicBezTo>
                    <a:pt x="17" y="145"/>
                    <a:pt x="17" y="145"/>
                    <a:pt x="17" y="145"/>
                  </a:cubicBezTo>
                  <a:cubicBezTo>
                    <a:pt x="8" y="145"/>
                    <a:pt x="0" y="137"/>
                    <a:pt x="0" y="127"/>
                  </a:cubicBezTo>
                  <a:cubicBezTo>
                    <a:pt x="0" y="17"/>
                    <a:pt x="0" y="17"/>
                    <a:pt x="0" y="17"/>
                  </a:cubicBezTo>
                  <a:cubicBezTo>
                    <a:pt x="0" y="7"/>
                    <a:pt x="8" y="0"/>
                    <a:pt x="17"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1" name="ïSḷîḋé"/>
            <p:cNvSpPr/>
            <p:nvPr/>
          </p:nvSpPr>
          <p:spPr bwMode="auto">
            <a:xfrm>
              <a:off x="3061408" y="2355581"/>
              <a:ext cx="911088" cy="610774"/>
            </a:xfrm>
            <a:custGeom>
              <a:avLst/>
              <a:gdLst>
                <a:gd name="T0" fmla="*/ 17 w 216"/>
                <a:gd name="T1" fmla="*/ 0 h 145"/>
                <a:gd name="T2" fmla="*/ 199 w 216"/>
                <a:gd name="T3" fmla="*/ 0 h 145"/>
                <a:gd name="T4" fmla="*/ 216 w 216"/>
                <a:gd name="T5" fmla="*/ 17 h 145"/>
                <a:gd name="T6" fmla="*/ 216 w 216"/>
                <a:gd name="T7" fmla="*/ 127 h 145"/>
                <a:gd name="T8" fmla="*/ 199 w 216"/>
                <a:gd name="T9" fmla="*/ 145 h 145"/>
                <a:gd name="T10" fmla="*/ 17 w 216"/>
                <a:gd name="T11" fmla="*/ 145 h 145"/>
                <a:gd name="T12" fmla="*/ 0 w 216"/>
                <a:gd name="T13" fmla="*/ 127 h 145"/>
                <a:gd name="T14" fmla="*/ 0 w 216"/>
                <a:gd name="T15" fmla="*/ 17 h 145"/>
                <a:gd name="T16" fmla="*/ 17 w 216"/>
                <a:gd name="T1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45">
                  <a:moveTo>
                    <a:pt x="17" y="0"/>
                  </a:moveTo>
                  <a:cubicBezTo>
                    <a:pt x="199" y="0"/>
                    <a:pt x="199" y="0"/>
                    <a:pt x="199" y="0"/>
                  </a:cubicBezTo>
                  <a:cubicBezTo>
                    <a:pt x="208" y="0"/>
                    <a:pt x="216" y="7"/>
                    <a:pt x="216" y="17"/>
                  </a:cubicBezTo>
                  <a:cubicBezTo>
                    <a:pt x="216" y="127"/>
                    <a:pt x="216" y="127"/>
                    <a:pt x="216" y="127"/>
                  </a:cubicBezTo>
                  <a:cubicBezTo>
                    <a:pt x="216" y="137"/>
                    <a:pt x="208" y="145"/>
                    <a:pt x="199" y="145"/>
                  </a:cubicBezTo>
                  <a:cubicBezTo>
                    <a:pt x="17" y="145"/>
                    <a:pt x="17" y="145"/>
                    <a:pt x="17" y="145"/>
                  </a:cubicBezTo>
                  <a:cubicBezTo>
                    <a:pt x="8" y="145"/>
                    <a:pt x="0" y="137"/>
                    <a:pt x="0" y="127"/>
                  </a:cubicBezTo>
                  <a:cubicBezTo>
                    <a:pt x="0" y="17"/>
                    <a:pt x="0" y="17"/>
                    <a:pt x="0" y="17"/>
                  </a:cubicBezTo>
                  <a:cubicBezTo>
                    <a:pt x="0" y="7"/>
                    <a:pt x="8" y="0"/>
                    <a:pt x="17" y="0"/>
                  </a:cubicBezTo>
                  <a:close/>
                </a:path>
              </a:pathLst>
            </a:custGeom>
            <a:gradFill>
              <a:gsLst>
                <a:gs pos="100000">
                  <a:schemeClr val="bg1">
                    <a:alpha val="0"/>
                  </a:schemeClr>
                </a:gs>
                <a:gs pos="6000">
                  <a:srgbClr val="68AFFD"/>
                </a:gs>
              </a:gsLst>
              <a:lin ang="5400000" scaled="1"/>
            </a:gradFill>
            <a:ln>
              <a:noFill/>
            </a:ln>
          </p:spPr>
          <p:txBody>
            <a:bodyPr anchor="ctr"/>
            <a:lstStyle/>
            <a:p>
              <a:pPr algn="ctr"/>
              <a:endParaRPr/>
            </a:p>
          </p:txBody>
        </p:sp>
        <p:sp>
          <p:nvSpPr>
            <p:cNvPr id="312" name="ïSḷiḋe"/>
            <p:cNvSpPr/>
            <p:nvPr/>
          </p:nvSpPr>
          <p:spPr bwMode="auto">
            <a:xfrm>
              <a:off x="3065467" y="2832431"/>
              <a:ext cx="907030" cy="133924"/>
            </a:xfrm>
            <a:custGeom>
              <a:avLst/>
              <a:gdLst>
                <a:gd name="T0" fmla="*/ 0 w 215"/>
                <a:gd name="T1" fmla="*/ 0 h 32"/>
                <a:gd name="T2" fmla="*/ 0 w 215"/>
                <a:gd name="T3" fmla="*/ 14 h 32"/>
                <a:gd name="T4" fmla="*/ 17 w 215"/>
                <a:gd name="T5" fmla="*/ 32 h 32"/>
                <a:gd name="T6" fmla="*/ 17 w 215"/>
                <a:gd name="T7" fmla="*/ 32 h 32"/>
                <a:gd name="T8" fmla="*/ 198 w 215"/>
                <a:gd name="T9" fmla="*/ 32 h 32"/>
                <a:gd name="T10" fmla="*/ 215 w 215"/>
                <a:gd name="T11" fmla="*/ 14 h 32"/>
                <a:gd name="T12" fmla="*/ 215 w 215"/>
                <a:gd name="T13" fmla="*/ 14 h 32"/>
                <a:gd name="T14" fmla="*/ 215 w 215"/>
                <a:gd name="T15" fmla="*/ 0 h 32"/>
                <a:gd name="T16" fmla="*/ 0 w 215"/>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32">
                  <a:moveTo>
                    <a:pt x="0" y="0"/>
                  </a:moveTo>
                  <a:cubicBezTo>
                    <a:pt x="0" y="14"/>
                    <a:pt x="0" y="14"/>
                    <a:pt x="0" y="14"/>
                  </a:cubicBezTo>
                  <a:cubicBezTo>
                    <a:pt x="0" y="24"/>
                    <a:pt x="7" y="32"/>
                    <a:pt x="17" y="32"/>
                  </a:cubicBezTo>
                  <a:cubicBezTo>
                    <a:pt x="17" y="32"/>
                    <a:pt x="17" y="32"/>
                    <a:pt x="17" y="32"/>
                  </a:cubicBezTo>
                  <a:cubicBezTo>
                    <a:pt x="198" y="32"/>
                    <a:pt x="198" y="32"/>
                    <a:pt x="198" y="32"/>
                  </a:cubicBezTo>
                  <a:cubicBezTo>
                    <a:pt x="207" y="32"/>
                    <a:pt x="215" y="24"/>
                    <a:pt x="215" y="14"/>
                  </a:cubicBezTo>
                  <a:cubicBezTo>
                    <a:pt x="215" y="14"/>
                    <a:pt x="215" y="14"/>
                    <a:pt x="215" y="14"/>
                  </a:cubicBezTo>
                  <a:cubicBezTo>
                    <a:pt x="215" y="0"/>
                    <a:pt x="215" y="0"/>
                    <a:pt x="215" y="0"/>
                  </a:cubicBezTo>
                  <a:lnTo>
                    <a:pt x="0" y="0"/>
                  </a:ln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3" name="ísľíḑe"/>
            <p:cNvSpPr/>
            <p:nvPr/>
          </p:nvSpPr>
          <p:spPr bwMode="auto">
            <a:xfrm>
              <a:off x="3323169" y="3110424"/>
              <a:ext cx="357130" cy="34496"/>
            </a:xfrm>
            <a:prstGeom prst="rect">
              <a:avLst/>
            </a:prstGeom>
            <a:solidFill>
              <a:srgbClr val="000000">
                <a:alpha val="20000"/>
              </a:srgbClr>
            </a:solidFill>
            <a:ln>
              <a:noFill/>
            </a:ln>
          </p:spPr>
          <p:txBody>
            <a:bodyPr anchor="ctr"/>
            <a:lstStyle/>
            <a:p>
              <a:pPr algn="ctr"/>
              <a:endParaRPr/>
            </a:p>
          </p:txBody>
        </p:sp>
        <p:sp>
          <p:nvSpPr>
            <p:cNvPr id="314" name="iślïďé"/>
            <p:cNvSpPr/>
            <p:nvPr/>
          </p:nvSpPr>
          <p:spPr bwMode="auto">
            <a:xfrm>
              <a:off x="3264323" y="3071871"/>
              <a:ext cx="58846" cy="77108"/>
            </a:xfrm>
            <a:custGeom>
              <a:avLst/>
              <a:gdLst>
                <a:gd name="T0" fmla="*/ 1 w 14"/>
                <a:gd name="T1" fmla="*/ 0 h 18"/>
                <a:gd name="T2" fmla="*/ 0 w 14"/>
                <a:gd name="T3" fmla="*/ 15 h 18"/>
                <a:gd name="T4" fmla="*/ 14 w 14"/>
                <a:gd name="T5" fmla="*/ 17 h 18"/>
                <a:gd name="T6" fmla="*/ 14 w 14"/>
                <a:gd name="T7" fmla="*/ 9 h 18"/>
                <a:gd name="T8" fmla="*/ 1 w 14"/>
                <a:gd name="T9" fmla="*/ 0 h 18"/>
              </a:gdLst>
              <a:ahLst/>
              <a:cxnLst>
                <a:cxn ang="0">
                  <a:pos x="T0" y="T1"/>
                </a:cxn>
                <a:cxn ang="0">
                  <a:pos x="T2" y="T3"/>
                </a:cxn>
                <a:cxn ang="0">
                  <a:pos x="T4" y="T5"/>
                </a:cxn>
                <a:cxn ang="0">
                  <a:pos x="T6" y="T7"/>
                </a:cxn>
                <a:cxn ang="0">
                  <a:pos x="T8" y="T9"/>
                </a:cxn>
              </a:cxnLst>
              <a:rect l="0" t="0" r="r" b="b"/>
              <a:pathLst>
                <a:path w="14" h="18">
                  <a:moveTo>
                    <a:pt x="1" y="0"/>
                  </a:moveTo>
                  <a:cubicBezTo>
                    <a:pt x="0" y="15"/>
                    <a:pt x="0" y="15"/>
                    <a:pt x="0" y="15"/>
                  </a:cubicBezTo>
                  <a:cubicBezTo>
                    <a:pt x="5" y="18"/>
                    <a:pt x="10" y="18"/>
                    <a:pt x="14" y="17"/>
                  </a:cubicBezTo>
                  <a:cubicBezTo>
                    <a:pt x="14" y="9"/>
                    <a:pt x="14" y="9"/>
                    <a:pt x="14" y="9"/>
                  </a:cubicBezTo>
                  <a:cubicBezTo>
                    <a:pt x="14" y="9"/>
                    <a:pt x="2" y="12"/>
                    <a:pt x="1" y="0"/>
                  </a:cubicBezTo>
                  <a:close/>
                </a:path>
              </a:pathLst>
            </a:custGeom>
            <a:solidFill>
              <a:srgbClr val="000000">
                <a:alpha val="20000"/>
              </a:srgbClr>
            </a:solidFill>
            <a:ln>
              <a:noFill/>
            </a:ln>
          </p:spPr>
          <p:txBody>
            <a:bodyPr anchor="ctr"/>
            <a:lstStyle/>
            <a:p>
              <a:pPr algn="ctr"/>
              <a:endParaRPr/>
            </a:p>
          </p:txBody>
        </p:sp>
        <p:sp>
          <p:nvSpPr>
            <p:cNvPr id="315" name="îşḷíḋé"/>
            <p:cNvSpPr/>
            <p:nvPr/>
          </p:nvSpPr>
          <p:spPr bwMode="auto">
            <a:xfrm>
              <a:off x="6515019" y="2199337"/>
              <a:ext cx="574250" cy="519462"/>
            </a:xfrm>
            <a:custGeom>
              <a:avLst/>
              <a:gdLst>
                <a:gd name="T0" fmla="*/ 126 w 136"/>
                <a:gd name="T1" fmla="*/ 123 h 123"/>
                <a:gd name="T2" fmla="*/ 15 w 136"/>
                <a:gd name="T3" fmla="*/ 106 h 123"/>
                <a:gd name="T4" fmla="*/ 9 w 136"/>
                <a:gd name="T5" fmla="*/ 99 h 123"/>
                <a:gd name="T6" fmla="*/ 1 w 136"/>
                <a:gd name="T7" fmla="*/ 9 h 123"/>
                <a:gd name="T8" fmla="*/ 8 w 136"/>
                <a:gd name="T9" fmla="*/ 0 h 123"/>
                <a:gd name="T10" fmla="*/ 10 w 136"/>
                <a:gd name="T11" fmla="*/ 0 h 123"/>
                <a:gd name="T12" fmla="*/ 121 w 136"/>
                <a:gd name="T13" fmla="*/ 17 h 123"/>
                <a:gd name="T14" fmla="*/ 127 w 136"/>
                <a:gd name="T15" fmla="*/ 24 h 123"/>
                <a:gd name="T16" fmla="*/ 135 w 136"/>
                <a:gd name="T17" fmla="*/ 114 h 123"/>
                <a:gd name="T18" fmla="*/ 128 w 136"/>
                <a:gd name="T19" fmla="*/ 123 h 123"/>
                <a:gd name="T20" fmla="*/ 126 w 136"/>
                <a:gd name="T21"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 h="123">
                  <a:moveTo>
                    <a:pt x="126" y="123"/>
                  </a:moveTo>
                  <a:cubicBezTo>
                    <a:pt x="15" y="106"/>
                    <a:pt x="15" y="106"/>
                    <a:pt x="15" y="106"/>
                  </a:cubicBezTo>
                  <a:cubicBezTo>
                    <a:pt x="12" y="106"/>
                    <a:pt x="9" y="103"/>
                    <a:pt x="9" y="99"/>
                  </a:cubicBezTo>
                  <a:cubicBezTo>
                    <a:pt x="1" y="9"/>
                    <a:pt x="1" y="9"/>
                    <a:pt x="1" y="9"/>
                  </a:cubicBezTo>
                  <a:cubicBezTo>
                    <a:pt x="0" y="5"/>
                    <a:pt x="3" y="1"/>
                    <a:pt x="8" y="0"/>
                  </a:cubicBezTo>
                  <a:cubicBezTo>
                    <a:pt x="8" y="0"/>
                    <a:pt x="9" y="0"/>
                    <a:pt x="10" y="0"/>
                  </a:cubicBezTo>
                  <a:cubicBezTo>
                    <a:pt x="121" y="17"/>
                    <a:pt x="121" y="17"/>
                    <a:pt x="121" y="17"/>
                  </a:cubicBezTo>
                  <a:cubicBezTo>
                    <a:pt x="124" y="18"/>
                    <a:pt x="127" y="21"/>
                    <a:pt x="127" y="24"/>
                  </a:cubicBezTo>
                  <a:cubicBezTo>
                    <a:pt x="135" y="114"/>
                    <a:pt x="135" y="114"/>
                    <a:pt x="135" y="114"/>
                  </a:cubicBezTo>
                  <a:cubicBezTo>
                    <a:pt x="136" y="119"/>
                    <a:pt x="132" y="123"/>
                    <a:pt x="128" y="123"/>
                  </a:cubicBezTo>
                  <a:cubicBezTo>
                    <a:pt x="127" y="123"/>
                    <a:pt x="127" y="123"/>
                    <a:pt x="126" y="12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6" name="iṧļíḓê"/>
            <p:cNvSpPr/>
            <p:nvPr/>
          </p:nvSpPr>
          <p:spPr bwMode="auto">
            <a:xfrm>
              <a:off x="6545457" y="2225715"/>
              <a:ext cx="515404" cy="450471"/>
            </a:xfrm>
            <a:custGeom>
              <a:avLst/>
              <a:gdLst>
                <a:gd name="T0" fmla="*/ 114 w 122"/>
                <a:gd name="T1" fmla="*/ 107 h 107"/>
                <a:gd name="T2" fmla="*/ 14 w 122"/>
                <a:gd name="T3" fmla="*/ 92 h 107"/>
                <a:gd name="T4" fmla="*/ 8 w 122"/>
                <a:gd name="T5" fmla="*/ 85 h 107"/>
                <a:gd name="T6" fmla="*/ 0 w 122"/>
                <a:gd name="T7" fmla="*/ 7 h 107"/>
                <a:gd name="T8" fmla="*/ 7 w 122"/>
                <a:gd name="T9" fmla="*/ 0 h 107"/>
                <a:gd name="T10" fmla="*/ 8 w 122"/>
                <a:gd name="T11" fmla="*/ 0 h 107"/>
                <a:gd name="T12" fmla="*/ 108 w 122"/>
                <a:gd name="T13" fmla="*/ 15 h 107"/>
                <a:gd name="T14" fmla="*/ 115 w 122"/>
                <a:gd name="T15" fmla="*/ 21 h 107"/>
                <a:gd name="T16" fmla="*/ 122 w 122"/>
                <a:gd name="T17" fmla="*/ 99 h 107"/>
                <a:gd name="T18" fmla="*/ 116 w 122"/>
                <a:gd name="T19" fmla="*/ 107 h 107"/>
                <a:gd name="T20" fmla="*/ 114 w 122"/>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07">
                  <a:moveTo>
                    <a:pt x="114" y="107"/>
                  </a:moveTo>
                  <a:cubicBezTo>
                    <a:pt x="14" y="92"/>
                    <a:pt x="14" y="92"/>
                    <a:pt x="14" y="92"/>
                  </a:cubicBezTo>
                  <a:cubicBezTo>
                    <a:pt x="10" y="91"/>
                    <a:pt x="8" y="89"/>
                    <a:pt x="8" y="85"/>
                  </a:cubicBezTo>
                  <a:cubicBezTo>
                    <a:pt x="0" y="7"/>
                    <a:pt x="0" y="7"/>
                    <a:pt x="0" y="7"/>
                  </a:cubicBezTo>
                  <a:cubicBezTo>
                    <a:pt x="0" y="3"/>
                    <a:pt x="3" y="0"/>
                    <a:pt x="7" y="0"/>
                  </a:cubicBezTo>
                  <a:cubicBezTo>
                    <a:pt x="7" y="0"/>
                    <a:pt x="8" y="0"/>
                    <a:pt x="8" y="0"/>
                  </a:cubicBezTo>
                  <a:cubicBezTo>
                    <a:pt x="108" y="15"/>
                    <a:pt x="108" y="15"/>
                    <a:pt x="108" y="15"/>
                  </a:cubicBezTo>
                  <a:cubicBezTo>
                    <a:pt x="112" y="15"/>
                    <a:pt x="114" y="18"/>
                    <a:pt x="115" y="21"/>
                  </a:cubicBezTo>
                  <a:cubicBezTo>
                    <a:pt x="122" y="99"/>
                    <a:pt x="122" y="99"/>
                    <a:pt x="122" y="99"/>
                  </a:cubicBezTo>
                  <a:cubicBezTo>
                    <a:pt x="122" y="103"/>
                    <a:pt x="119" y="106"/>
                    <a:pt x="116" y="107"/>
                  </a:cubicBezTo>
                  <a:cubicBezTo>
                    <a:pt x="115" y="107"/>
                    <a:pt x="114" y="107"/>
                    <a:pt x="114" y="107"/>
                  </a:cubicBezTo>
                  <a:close/>
                </a:path>
              </a:pathLst>
            </a:custGeom>
            <a:solidFill>
              <a:srgbClr val="000000">
                <a:alpha val="20000"/>
              </a:srgbClr>
            </a:solidFill>
            <a:ln>
              <a:noFill/>
            </a:ln>
          </p:spPr>
          <p:txBody>
            <a:bodyPr anchor="ctr"/>
            <a:lstStyle/>
            <a:p>
              <a:pPr algn="ctr"/>
              <a:endParaRPr/>
            </a:p>
          </p:txBody>
        </p:sp>
        <p:sp>
          <p:nvSpPr>
            <p:cNvPr id="317" name="îş1íde"/>
            <p:cNvSpPr/>
            <p:nvPr/>
          </p:nvSpPr>
          <p:spPr bwMode="auto">
            <a:xfrm>
              <a:off x="6561690" y="2633575"/>
              <a:ext cx="655416" cy="135954"/>
            </a:xfrm>
            <a:custGeom>
              <a:avLst/>
              <a:gdLst>
                <a:gd name="T0" fmla="*/ 6 w 155"/>
                <a:gd name="T1" fmla="*/ 0 h 32"/>
                <a:gd name="T2" fmla="*/ 151 w 155"/>
                <a:gd name="T3" fmla="*/ 22 h 32"/>
                <a:gd name="T4" fmla="*/ 155 w 155"/>
                <a:gd name="T5" fmla="*/ 27 h 32"/>
                <a:gd name="T6" fmla="*/ 155 w 155"/>
                <a:gd name="T7" fmla="*/ 27 h 32"/>
                <a:gd name="T8" fmla="*/ 155 w 155"/>
                <a:gd name="T9" fmla="*/ 27 h 32"/>
                <a:gd name="T10" fmla="*/ 149 w 155"/>
                <a:gd name="T11" fmla="*/ 32 h 32"/>
                <a:gd name="T12" fmla="*/ 149 w 155"/>
                <a:gd name="T13" fmla="*/ 32 h 32"/>
                <a:gd name="T14" fmla="*/ 5 w 155"/>
                <a:gd name="T15" fmla="*/ 10 h 32"/>
                <a:gd name="T16" fmla="*/ 1 w 155"/>
                <a:gd name="T17" fmla="*/ 4 h 32"/>
                <a:gd name="T18" fmla="*/ 1 w 155"/>
                <a:gd name="T19" fmla="*/ 4 h 32"/>
                <a:gd name="T20" fmla="*/ 1 w 155"/>
                <a:gd name="T21" fmla="*/ 4 h 32"/>
                <a:gd name="T22" fmla="*/ 6 w 155"/>
                <a:gd name="T23" fmla="*/ 0 h 32"/>
                <a:gd name="T24" fmla="*/ 6 w 155"/>
                <a:gd name="T2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32">
                  <a:moveTo>
                    <a:pt x="6" y="0"/>
                  </a:moveTo>
                  <a:cubicBezTo>
                    <a:pt x="151" y="22"/>
                    <a:pt x="151" y="22"/>
                    <a:pt x="151" y="22"/>
                  </a:cubicBezTo>
                  <a:cubicBezTo>
                    <a:pt x="153" y="22"/>
                    <a:pt x="155" y="25"/>
                    <a:pt x="155" y="27"/>
                  </a:cubicBezTo>
                  <a:cubicBezTo>
                    <a:pt x="155" y="27"/>
                    <a:pt x="155" y="27"/>
                    <a:pt x="155" y="27"/>
                  </a:cubicBezTo>
                  <a:cubicBezTo>
                    <a:pt x="155" y="27"/>
                    <a:pt x="155" y="27"/>
                    <a:pt x="155" y="27"/>
                  </a:cubicBezTo>
                  <a:cubicBezTo>
                    <a:pt x="155" y="30"/>
                    <a:pt x="152" y="32"/>
                    <a:pt x="149" y="32"/>
                  </a:cubicBezTo>
                  <a:cubicBezTo>
                    <a:pt x="149" y="32"/>
                    <a:pt x="149" y="32"/>
                    <a:pt x="149" y="32"/>
                  </a:cubicBezTo>
                  <a:cubicBezTo>
                    <a:pt x="5" y="10"/>
                    <a:pt x="5" y="10"/>
                    <a:pt x="5" y="10"/>
                  </a:cubicBezTo>
                  <a:cubicBezTo>
                    <a:pt x="2" y="10"/>
                    <a:pt x="0" y="7"/>
                    <a:pt x="1" y="4"/>
                  </a:cubicBezTo>
                  <a:cubicBezTo>
                    <a:pt x="1" y="4"/>
                    <a:pt x="1" y="4"/>
                    <a:pt x="1" y="4"/>
                  </a:cubicBezTo>
                  <a:cubicBezTo>
                    <a:pt x="1" y="4"/>
                    <a:pt x="1" y="4"/>
                    <a:pt x="1" y="4"/>
                  </a:cubicBezTo>
                  <a:cubicBezTo>
                    <a:pt x="1" y="2"/>
                    <a:pt x="4" y="0"/>
                    <a:pt x="6" y="0"/>
                  </a:cubicBezTo>
                  <a:cubicBezTo>
                    <a:pt x="6" y="0"/>
                    <a:pt x="6" y="0"/>
                    <a:pt x="6" y="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8" name="íṩḷíḑê"/>
            <p:cNvSpPr/>
            <p:nvPr/>
          </p:nvSpPr>
          <p:spPr bwMode="auto">
            <a:xfrm>
              <a:off x="6831567" y="2672128"/>
              <a:ext cx="531637" cy="117691"/>
            </a:xfrm>
            <a:custGeom>
              <a:avLst/>
              <a:gdLst>
                <a:gd name="T0" fmla="*/ 6 w 126"/>
                <a:gd name="T1" fmla="*/ 1 h 28"/>
                <a:gd name="T2" fmla="*/ 122 w 126"/>
                <a:gd name="T3" fmla="*/ 18 h 28"/>
                <a:gd name="T4" fmla="*/ 125 w 126"/>
                <a:gd name="T5" fmla="*/ 23 h 28"/>
                <a:gd name="T6" fmla="*/ 125 w 126"/>
                <a:gd name="T7" fmla="*/ 24 h 28"/>
                <a:gd name="T8" fmla="*/ 120 w 126"/>
                <a:gd name="T9" fmla="*/ 28 h 28"/>
                <a:gd name="T10" fmla="*/ 4 w 126"/>
                <a:gd name="T11" fmla="*/ 10 h 28"/>
                <a:gd name="T12" fmla="*/ 0 w 126"/>
                <a:gd name="T13" fmla="*/ 5 h 28"/>
                <a:gd name="T14" fmla="*/ 1 w 126"/>
                <a:gd name="T15" fmla="*/ 4 h 28"/>
                <a:gd name="T16" fmla="*/ 6 w 126"/>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8">
                  <a:moveTo>
                    <a:pt x="6" y="1"/>
                  </a:moveTo>
                  <a:cubicBezTo>
                    <a:pt x="122" y="18"/>
                    <a:pt x="122" y="18"/>
                    <a:pt x="122" y="18"/>
                  </a:cubicBezTo>
                  <a:cubicBezTo>
                    <a:pt x="124" y="18"/>
                    <a:pt x="126" y="21"/>
                    <a:pt x="125" y="23"/>
                  </a:cubicBezTo>
                  <a:cubicBezTo>
                    <a:pt x="125" y="24"/>
                    <a:pt x="125" y="24"/>
                    <a:pt x="125" y="24"/>
                  </a:cubicBezTo>
                  <a:cubicBezTo>
                    <a:pt x="125" y="26"/>
                    <a:pt x="123" y="28"/>
                    <a:pt x="120" y="28"/>
                  </a:cubicBezTo>
                  <a:cubicBezTo>
                    <a:pt x="4" y="10"/>
                    <a:pt x="4" y="10"/>
                    <a:pt x="4" y="10"/>
                  </a:cubicBezTo>
                  <a:cubicBezTo>
                    <a:pt x="2" y="10"/>
                    <a:pt x="0" y="8"/>
                    <a:pt x="0" y="5"/>
                  </a:cubicBezTo>
                  <a:cubicBezTo>
                    <a:pt x="1" y="4"/>
                    <a:pt x="1" y="4"/>
                    <a:pt x="1" y="4"/>
                  </a:cubicBezTo>
                  <a:cubicBezTo>
                    <a:pt x="1" y="2"/>
                    <a:pt x="3" y="0"/>
                    <a:pt x="6" y="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9" name="iṣlíďê"/>
            <p:cNvSpPr/>
            <p:nvPr/>
          </p:nvSpPr>
          <p:spPr bwMode="auto">
            <a:xfrm>
              <a:off x="6831567" y="2672128"/>
              <a:ext cx="531637" cy="117691"/>
            </a:xfrm>
            <a:custGeom>
              <a:avLst/>
              <a:gdLst>
                <a:gd name="T0" fmla="*/ 6 w 126"/>
                <a:gd name="T1" fmla="*/ 1 h 28"/>
                <a:gd name="T2" fmla="*/ 122 w 126"/>
                <a:gd name="T3" fmla="*/ 18 h 28"/>
                <a:gd name="T4" fmla="*/ 125 w 126"/>
                <a:gd name="T5" fmla="*/ 23 h 28"/>
                <a:gd name="T6" fmla="*/ 125 w 126"/>
                <a:gd name="T7" fmla="*/ 24 h 28"/>
                <a:gd name="T8" fmla="*/ 120 w 126"/>
                <a:gd name="T9" fmla="*/ 28 h 28"/>
                <a:gd name="T10" fmla="*/ 4 w 126"/>
                <a:gd name="T11" fmla="*/ 10 h 28"/>
                <a:gd name="T12" fmla="*/ 0 w 126"/>
                <a:gd name="T13" fmla="*/ 5 h 28"/>
                <a:gd name="T14" fmla="*/ 1 w 126"/>
                <a:gd name="T15" fmla="*/ 4 h 28"/>
                <a:gd name="T16" fmla="*/ 6 w 126"/>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8">
                  <a:moveTo>
                    <a:pt x="6" y="1"/>
                  </a:moveTo>
                  <a:cubicBezTo>
                    <a:pt x="122" y="18"/>
                    <a:pt x="122" y="18"/>
                    <a:pt x="122" y="18"/>
                  </a:cubicBezTo>
                  <a:cubicBezTo>
                    <a:pt x="124" y="18"/>
                    <a:pt x="126" y="21"/>
                    <a:pt x="125" y="23"/>
                  </a:cubicBezTo>
                  <a:cubicBezTo>
                    <a:pt x="125" y="24"/>
                    <a:pt x="125" y="24"/>
                    <a:pt x="125" y="24"/>
                  </a:cubicBezTo>
                  <a:cubicBezTo>
                    <a:pt x="125" y="26"/>
                    <a:pt x="123" y="28"/>
                    <a:pt x="120" y="28"/>
                  </a:cubicBezTo>
                  <a:cubicBezTo>
                    <a:pt x="4" y="10"/>
                    <a:pt x="4" y="10"/>
                    <a:pt x="4" y="10"/>
                  </a:cubicBezTo>
                  <a:cubicBezTo>
                    <a:pt x="2" y="10"/>
                    <a:pt x="0" y="8"/>
                    <a:pt x="0" y="5"/>
                  </a:cubicBezTo>
                  <a:cubicBezTo>
                    <a:pt x="1" y="4"/>
                    <a:pt x="1" y="4"/>
                    <a:pt x="1" y="4"/>
                  </a:cubicBezTo>
                  <a:cubicBezTo>
                    <a:pt x="1" y="2"/>
                    <a:pt x="3" y="0"/>
                    <a:pt x="6" y="1"/>
                  </a:cubicBezTo>
                  <a:close/>
                </a:path>
              </a:pathLst>
            </a:custGeom>
            <a:solidFill>
              <a:srgbClr val="000000">
                <a:alpha val="20000"/>
              </a:srgbClr>
            </a:solidFill>
            <a:ln>
              <a:noFill/>
            </a:ln>
          </p:spPr>
          <p:txBody>
            <a:bodyPr anchor="ctr"/>
            <a:lstStyle/>
            <a:p>
              <a:pPr algn="ctr"/>
              <a:endParaRPr/>
            </a:p>
          </p:txBody>
        </p:sp>
        <p:sp>
          <p:nvSpPr>
            <p:cNvPr id="320" name="ís1ïdè"/>
            <p:cNvSpPr/>
            <p:nvPr/>
          </p:nvSpPr>
          <p:spPr bwMode="auto">
            <a:xfrm>
              <a:off x="3976555" y="2992733"/>
              <a:ext cx="675707" cy="515404"/>
            </a:xfrm>
            <a:custGeom>
              <a:avLst/>
              <a:gdLst>
                <a:gd name="T0" fmla="*/ 155 w 160"/>
                <a:gd name="T1" fmla="*/ 84 h 122"/>
                <a:gd name="T2" fmla="*/ 58 w 160"/>
                <a:gd name="T3" fmla="*/ 121 h 122"/>
                <a:gd name="T4" fmla="*/ 49 w 160"/>
                <a:gd name="T5" fmla="*/ 118 h 122"/>
                <a:gd name="T6" fmla="*/ 2 w 160"/>
                <a:gd name="T7" fmla="*/ 49 h 122"/>
                <a:gd name="T8" fmla="*/ 4 w 160"/>
                <a:gd name="T9" fmla="*/ 39 h 122"/>
                <a:gd name="T10" fmla="*/ 6 w 160"/>
                <a:gd name="T11" fmla="*/ 38 h 122"/>
                <a:gd name="T12" fmla="*/ 102 w 160"/>
                <a:gd name="T13" fmla="*/ 1 h 122"/>
                <a:gd name="T14" fmla="*/ 111 w 160"/>
                <a:gd name="T15" fmla="*/ 4 h 122"/>
                <a:gd name="T16" fmla="*/ 158 w 160"/>
                <a:gd name="T17" fmla="*/ 73 h 122"/>
                <a:gd name="T18" fmla="*/ 156 w 160"/>
                <a:gd name="T19" fmla="*/ 83 h 122"/>
                <a:gd name="T20" fmla="*/ 155 w 160"/>
                <a:gd name="T21" fmla="*/ 8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22">
                  <a:moveTo>
                    <a:pt x="155" y="84"/>
                  </a:moveTo>
                  <a:cubicBezTo>
                    <a:pt x="58" y="121"/>
                    <a:pt x="58" y="121"/>
                    <a:pt x="58" y="121"/>
                  </a:cubicBezTo>
                  <a:cubicBezTo>
                    <a:pt x="55" y="122"/>
                    <a:pt x="51" y="121"/>
                    <a:pt x="49" y="118"/>
                  </a:cubicBezTo>
                  <a:cubicBezTo>
                    <a:pt x="2" y="49"/>
                    <a:pt x="2" y="49"/>
                    <a:pt x="2" y="49"/>
                  </a:cubicBezTo>
                  <a:cubicBezTo>
                    <a:pt x="0" y="46"/>
                    <a:pt x="1" y="41"/>
                    <a:pt x="4" y="39"/>
                  </a:cubicBezTo>
                  <a:cubicBezTo>
                    <a:pt x="5" y="38"/>
                    <a:pt x="5" y="38"/>
                    <a:pt x="6" y="38"/>
                  </a:cubicBezTo>
                  <a:cubicBezTo>
                    <a:pt x="102" y="1"/>
                    <a:pt x="102" y="1"/>
                    <a:pt x="102" y="1"/>
                  </a:cubicBezTo>
                  <a:cubicBezTo>
                    <a:pt x="106" y="0"/>
                    <a:pt x="109" y="1"/>
                    <a:pt x="111" y="4"/>
                  </a:cubicBezTo>
                  <a:cubicBezTo>
                    <a:pt x="158" y="73"/>
                    <a:pt x="158" y="73"/>
                    <a:pt x="158" y="73"/>
                  </a:cubicBezTo>
                  <a:cubicBezTo>
                    <a:pt x="160" y="76"/>
                    <a:pt x="159" y="81"/>
                    <a:pt x="156" y="83"/>
                  </a:cubicBezTo>
                  <a:cubicBezTo>
                    <a:pt x="156" y="84"/>
                    <a:pt x="155" y="84"/>
                    <a:pt x="155" y="84"/>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1" name="ïṣḷiďè"/>
            <p:cNvSpPr/>
            <p:nvPr/>
          </p:nvSpPr>
          <p:spPr bwMode="auto">
            <a:xfrm>
              <a:off x="4004963" y="3013025"/>
              <a:ext cx="608745" cy="456559"/>
            </a:xfrm>
            <a:custGeom>
              <a:avLst/>
              <a:gdLst>
                <a:gd name="T0" fmla="*/ 139 w 144"/>
                <a:gd name="T1" fmla="*/ 73 h 108"/>
                <a:gd name="T2" fmla="*/ 51 w 144"/>
                <a:gd name="T3" fmla="*/ 106 h 108"/>
                <a:gd name="T4" fmla="*/ 43 w 144"/>
                <a:gd name="T5" fmla="*/ 104 h 108"/>
                <a:gd name="T6" fmla="*/ 2 w 144"/>
                <a:gd name="T7" fmla="*/ 44 h 108"/>
                <a:gd name="T8" fmla="*/ 4 w 144"/>
                <a:gd name="T9" fmla="*/ 35 h 108"/>
                <a:gd name="T10" fmla="*/ 5 w 144"/>
                <a:gd name="T11" fmla="*/ 35 h 108"/>
                <a:gd name="T12" fmla="*/ 93 w 144"/>
                <a:gd name="T13" fmla="*/ 2 h 108"/>
                <a:gd name="T14" fmla="*/ 101 w 144"/>
                <a:gd name="T15" fmla="*/ 4 h 108"/>
                <a:gd name="T16" fmla="*/ 142 w 144"/>
                <a:gd name="T17" fmla="*/ 64 h 108"/>
                <a:gd name="T18" fmla="*/ 140 w 144"/>
                <a:gd name="T19" fmla="*/ 73 h 108"/>
                <a:gd name="T20" fmla="*/ 139 w 144"/>
                <a:gd name="T21" fmla="*/ 7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08">
                  <a:moveTo>
                    <a:pt x="139" y="73"/>
                  </a:moveTo>
                  <a:cubicBezTo>
                    <a:pt x="51" y="106"/>
                    <a:pt x="51" y="106"/>
                    <a:pt x="51" y="106"/>
                  </a:cubicBezTo>
                  <a:cubicBezTo>
                    <a:pt x="48" y="108"/>
                    <a:pt x="45" y="107"/>
                    <a:pt x="43" y="104"/>
                  </a:cubicBezTo>
                  <a:cubicBezTo>
                    <a:pt x="2" y="44"/>
                    <a:pt x="2" y="44"/>
                    <a:pt x="2" y="44"/>
                  </a:cubicBezTo>
                  <a:cubicBezTo>
                    <a:pt x="0" y="42"/>
                    <a:pt x="1" y="37"/>
                    <a:pt x="4" y="35"/>
                  </a:cubicBezTo>
                  <a:cubicBezTo>
                    <a:pt x="4" y="35"/>
                    <a:pt x="5" y="35"/>
                    <a:pt x="5" y="35"/>
                  </a:cubicBezTo>
                  <a:cubicBezTo>
                    <a:pt x="93" y="2"/>
                    <a:pt x="93" y="2"/>
                    <a:pt x="93" y="2"/>
                  </a:cubicBezTo>
                  <a:cubicBezTo>
                    <a:pt x="96" y="0"/>
                    <a:pt x="99" y="1"/>
                    <a:pt x="101" y="4"/>
                  </a:cubicBezTo>
                  <a:cubicBezTo>
                    <a:pt x="142" y="64"/>
                    <a:pt x="142" y="64"/>
                    <a:pt x="142" y="64"/>
                  </a:cubicBezTo>
                  <a:cubicBezTo>
                    <a:pt x="144" y="67"/>
                    <a:pt x="143" y="71"/>
                    <a:pt x="140" y="73"/>
                  </a:cubicBezTo>
                  <a:cubicBezTo>
                    <a:pt x="140" y="73"/>
                    <a:pt x="139" y="73"/>
                    <a:pt x="139" y="73"/>
                  </a:cubicBezTo>
                  <a:close/>
                </a:path>
              </a:pathLst>
            </a:custGeom>
            <a:solidFill>
              <a:srgbClr val="000000">
                <a:alpha val="20000"/>
              </a:srgbClr>
            </a:solidFill>
            <a:ln>
              <a:noFill/>
            </a:ln>
          </p:spPr>
          <p:txBody>
            <a:bodyPr anchor="ctr"/>
            <a:lstStyle/>
            <a:p>
              <a:pPr algn="ctr"/>
              <a:endParaRPr/>
            </a:p>
          </p:txBody>
        </p:sp>
        <p:sp>
          <p:nvSpPr>
            <p:cNvPr id="322" name="îSlîḓé"/>
            <p:cNvSpPr/>
            <p:nvPr/>
          </p:nvSpPr>
          <p:spPr bwMode="auto">
            <a:xfrm>
              <a:off x="4203820" y="3282902"/>
              <a:ext cx="578308" cy="245528"/>
            </a:xfrm>
            <a:custGeom>
              <a:avLst/>
              <a:gdLst>
                <a:gd name="T0" fmla="*/ 4 w 137"/>
                <a:gd name="T1" fmla="*/ 48 h 58"/>
                <a:gd name="T2" fmla="*/ 130 w 137"/>
                <a:gd name="T3" fmla="*/ 1 h 58"/>
                <a:gd name="T4" fmla="*/ 136 w 137"/>
                <a:gd name="T5" fmla="*/ 3 h 58"/>
                <a:gd name="T6" fmla="*/ 136 w 137"/>
                <a:gd name="T7" fmla="*/ 3 h 58"/>
                <a:gd name="T8" fmla="*/ 133 w 137"/>
                <a:gd name="T9" fmla="*/ 9 h 58"/>
                <a:gd name="T10" fmla="*/ 7 w 137"/>
                <a:gd name="T11" fmla="*/ 57 h 58"/>
                <a:gd name="T12" fmla="*/ 1 w 137"/>
                <a:gd name="T13" fmla="*/ 54 h 58"/>
                <a:gd name="T14" fmla="*/ 1 w 137"/>
                <a:gd name="T15" fmla="*/ 54 h 58"/>
                <a:gd name="T16" fmla="*/ 1 w 137"/>
                <a:gd name="T17" fmla="*/ 54 h 58"/>
                <a:gd name="T18" fmla="*/ 4 w 137"/>
                <a:gd name="T19" fmla="*/ 48 h 58"/>
                <a:gd name="T20" fmla="*/ 4 w 137"/>
                <a:gd name="T21" fmla="*/ 4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7" h="58">
                  <a:moveTo>
                    <a:pt x="4" y="48"/>
                  </a:moveTo>
                  <a:cubicBezTo>
                    <a:pt x="130" y="1"/>
                    <a:pt x="130" y="1"/>
                    <a:pt x="130" y="1"/>
                  </a:cubicBezTo>
                  <a:cubicBezTo>
                    <a:pt x="133" y="0"/>
                    <a:pt x="135" y="1"/>
                    <a:pt x="136" y="3"/>
                  </a:cubicBezTo>
                  <a:cubicBezTo>
                    <a:pt x="136" y="3"/>
                    <a:pt x="136" y="3"/>
                    <a:pt x="136" y="3"/>
                  </a:cubicBezTo>
                  <a:cubicBezTo>
                    <a:pt x="137" y="6"/>
                    <a:pt x="136" y="8"/>
                    <a:pt x="133" y="9"/>
                  </a:cubicBezTo>
                  <a:cubicBezTo>
                    <a:pt x="7" y="57"/>
                    <a:pt x="7" y="57"/>
                    <a:pt x="7" y="57"/>
                  </a:cubicBezTo>
                  <a:cubicBezTo>
                    <a:pt x="5" y="58"/>
                    <a:pt x="2" y="57"/>
                    <a:pt x="1" y="54"/>
                  </a:cubicBezTo>
                  <a:cubicBezTo>
                    <a:pt x="1" y="54"/>
                    <a:pt x="1" y="54"/>
                    <a:pt x="1" y="54"/>
                  </a:cubicBezTo>
                  <a:cubicBezTo>
                    <a:pt x="1" y="54"/>
                    <a:pt x="1" y="54"/>
                    <a:pt x="1" y="54"/>
                  </a:cubicBezTo>
                  <a:cubicBezTo>
                    <a:pt x="0" y="52"/>
                    <a:pt x="2" y="49"/>
                    <a:pt x="4" y="48"/>
                  </a:cubicBezTo>
                  <a:cubicBezTo>
                    <a:pt x="4" y="48"/>
                    <a:pt x="4" y="48"/>
                    <a:pt x="4" y="48"/>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3" name="iṧliḍè"/>
            <p:cNvSpPr/>
            <p:nvPr/>
          </p:nvSpPr>
          <p:spPr bwMode="auto">
            <a:xfrm>
              <a:off x="4441229" y="3232173"/>
              <a:ext cx="466704" cy="206973"/>
            </a:xfrm>
            <a:custGeom>
              <a:avLst/>
              <a:gdLst>
                <a:gd name="T0" fmla="*/ 3 w 111"/>
                <a:gd name="T1" fmla="*/ 39 h 49"/>
                <a:gd name="T2" fmla="*/ 105 w 111"/>
                <a:gd name="T3" fmla="*/ 1 h 49"/>
                <a:gd name="T4" fmla="*/ 110 w 111"/>
                <a:gd name="T5" fmla="*/ 3 h 49"/>
                <a:gd name="T6" fmla="*/ 110 w 111"/>
                <a:gd name="T7" fmla="*/ 4 h 49"/>
                <a:gd name="T8" fmla="*/ 108 w 111"/>
                <a:gd name="T9" fmla="*/ 10 h 49"/>
                <a:gd name="T10" fmla="*/ 6 w 111"/>
                <a:gd name="T11" fmla="*/ 48 h 49"/>
                <a:gd name="T12" fmla="*/ 1 w 111"/>
                <a:gd name="T13" fmla="*/ 46 h 49"/>
                <a:gd name="T14" fmla="*/ 1 w 111"/>
                <a:gd name="T15" fmla="*/ 45 h 49"/>
                <a:gd name="T16" fmla="*/ 3 w 111"/>
                <a:gd name="T1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9">
                  <a:moveTo>
                    <a:pt x="3" y="39"/>
                  </a:moveTo>
                  <a:cubicBezTo>
                    <a:pt x="105" y="1"/>
                    <a:pt x="105" y="1"/>
                    <a:pt x="105" y="1"/>
                  </a:cubicBezTo>
                  <a:cubicBezTo>
                    <a:pt x="107" y="0"/>
                    <a:pt x="109" y="1"/>
                    <a:pt x="110" y="3"/>
                  </a:cubicBezTo>
                  <a:cubicBezTo>
                    <a:pt x="110" y="4"/>
                    <a:pt x="110" y="4"/>
                    <a:pt x="110" y="4"/>
                  </a:cubicBezTo>
                  <a:cubicBezTo>
                    <a:pt x="111" y="6"/>
                    <a:pt x="110" y="9"/>
                    <a:pt x="108" y="10"/>
                  </a:cubicBezTo>
                  <a:cubicBezTo>
                    <a:pt x="6" y="48"/>
                    <a:pt x="6" y="48"/>
                    <a:pt x="6" y="48"/>
                  </a:cubicBezTo>
                  <a:cubicBezTo>
                    <a:pt x="4" y="49"/>
                    <a:pt x="2" y="48"/>
                    <a:pt x="1" y="46"/>
                  </a:cubicBezTo>
                  <a:cubicBezTo>
                    <a:pt x="1" y="45"/>
                    <a:pt x="1" y="45"/>
                    <a:pt x="1" y="45"/>
                  </a:cubicBezTo>
                  <a:cubicBezTo>
                    <a:pt x="0" y="43"/>
                    <a:pt x="1" y="40"/>
                    <a:pt x="3" y="39"/>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4" name="iśľïdé"/>
            <p:cNvSpPr/>
            <p:nvPr/>
          </p:nvSpPr>
          <p:spPr bwMode="auto">
            <a:xfrm>
              <a:off x="4441229" y="3232173"/>
              <a:ext cx="466704" cy="206973"/>
            </a:xfrm>
            <a:custGeom>
              <a:avLst/>
              <a:gdLst>
                <a:gd name="T0" fmla="*/ 3 w 111"/>
                <a:gd name="T1" fmla="*/ 39 h 49"/>
                <a:gd name="T2" fmla="*/ 105 w 111"/>
                <a:gd name="T3" fmla="*/ 1 h 49"/>
                <a:gd name="T4" fmla="*/ 110 w 111"/>
                <a:gd name="T5" fmla="*/ 3 h 49"/>
                <a:gd name="T6" fmla="*/ 110 w 111"/>
                <a:gd name="T7" fmla="*/ 4 h 49"/>
                <a:gd name="T8" fmla="*/ 108 w 111"/>
                <a:gd name="T9" fmla="*/ 10 h 49"/>
                <a:gd name="T10" fmla="*/ 6 w 111"/>
                <a:gd name="T11" fmla="*/ 48 h 49"/>
                <a:gd name="T12" fmla="*/ 1 w 111"/>
                <a:gd name="T13" fmla="*/ 46 h 49"/>
                <a:gd name="T14" fmla="*/ 1 w 111"/>
                <a:gd name="T15" fmla="*/ 45 h 49"/>
                <a:gd name="T16" fmla="*/ 3 w 111"/>
                <a:gd name="T17" fmla="*/ 3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49">
                  <a:moveTo>
                    <a:pt x="3" y="39"/>
                  </a:moveTo>
                  <a:cubicBezTo>
                    <a:pt x="105" y="1"/>
                    <a:pt x="105" y="1"/>
                    <a:pt x="105" y="1"/>
                  </a:cubicBezTo>
                  <a:cubicBezTo>
                    <a:pt x="107" y="0"/>
                    <a:pt x="109" y="1"/>
                    <a:pt x="110" y="3"/>
                  </a:cubicBezTo>
                  <a:cubicBezTo>
                    <a:pt x="110" y="4"/>
                    <a:pt x="110" y="4"/>
                    <a:pt x="110" y="4"/>
                  </a:cubicBezTo>
                  <a:cubicBezTo>
                    <a:pt x="111" y="6"/>
                    <a:pt x="110" y="9"/>
                    <a:pt x="108" y="10"/>
                  </a:cubicBezTo>
                  <a:cubicBezTo>
                    <a:pt x="6" y="48"/>
                    <a:pt x="6" y="48"/>
                    <a:pt x="6" y="48"/>
                  </a:cubicBezTo>
                  <a:cubicBezTo>
                    <a:pt x="4" y="49"/>
                    <a:pt x="2" y="48"/>
                    <a:pt x="1" y="46"/>
                  </a:cubicBezTo>
                  <a:cubicBezTo>
                    <a:pt x="1" y="45"/>
                    <a:pt x="1" y="45"/>
                    <a:pt x="1" y="45"/>
                  </a:cubicBezTo>
                  <a:cubicBezTo>
                    <a:pt x="0" y="43"/>
                    <a:pt x="1" y="40"/>
                    <a:pt x="3" y="39"/>
                  </a:cubicBezTo>
                  <a:close/>
                </a:path>
              </a:pathLst>
            </a:custGeom>
            <a:solidFill>
              <a:srgbClr val="000000">
                <a:alpha val="20000"/>
              </a:srgbClr>
            </a:solidFill>
            <a:ln>
              <a:noFill/>
            </a:ln>
          </p:spPr>
          <p:txBody>
            <a:bodyPr anchor="ctr"/>
            <a:lstStyle/>
            <a:p>
              <a:pPr algn="ctr"/>
              <a:endParaRPr/>
            </a:p>
          </p:txBody>
        </p:sp>
        <p:sp>
          <p:nvSpPr>
            <p:cNvPr id="325" name="íšḻïḋé"/>
            <p:cNvSpPr/>
            <p:nvPr/>
          </p:nvSpPr>
          <p:spPr bwMode="auto">
            <a:xfrm>
              <a:off x="4508192" y="3524370"/>
              <a:ext cx="728465" cy="1290539"/>
            </a:xfrm>
            <a:custGeom>
              <a:avLst/>
              <a:gdLst>
                <a:gd name="T0" fmla="*/ 25 w 173"/>
                <a:gd name="T1" fmla="*/ 11 h 306"/>
                <a:gd name="T2" fmla="*/ 121 w 173"/>
                <a:gd name="T3" fmla="*/ 2 h 306"/>
                <a:gd name="T4" fmla="*/ 149 w 173"/>
                <a:gd name="T5" fmla="*/ 25 h 306"/>
                <a:gd name="T6" fmla="*/ 172 w 173"/>
                <a:gd name="T7" fmla="*/ 267 h 306"/>
                <a:gd name="T8" fmla="*/ 149 w 173"/>
                <a:gd name="T9" fmla="*/ 296 h 306"/>
                <a:gd name="T10" fmla="*/ 53 w 173"/>
                <a:gd name="T11" fmla="*/ 305 h 306"/>
                <a:gd name="T12" fmla="*/ 25 w 173"/>
                <a:gd name="T13" fmla="*/ 281 h 306"/>
                <a:gd name="T14" fmla="*/ 2 w 173"/>
                <a:gd name="T15" fmla="*/ 39 h 306"/>
                <a:gd name="T16" fmla="*/ 25 w 173"/>
                <a:gd name="T17" fmla="*/ 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306">
                  <a:moveTo>
                    <a:pt x="25" y="11"/>
                  </a:moveTo>
                  <a:cubicBezTo>
                    <a:pt x="121" y="2"/>
                    <a:pt x="121" y="2"/>
                    <a:pt x="121" y="2"/>
                  </a:cubicBezTo>
                  <a:cubicBezTo>
                    <a:pt x="135" y="0"/>
                    <a:pt x="148" y="11"/>
                    <a:pt x="149" y="25"/>
                  </a:cubicBezTo>
                  <a:cubicBezTo>
                    <a:pt x="172" y="267"/>
                    <a:pt x="172" y="267"/>
                    <a:pt x="172" y="267"/>
                  </a:cubicBezTo>
                  <a:cubicBezTo>
                    <a:pt x="173" y="281"/>
                    <a:pt x="163" y="294"/>
                    <a:pt x="149" y="296"/>
                  </a:cubicBezTo>
                  <a:cubicBezTo>
                    <a:pt x="53" y="305"/>
                    <a:pt x="53" y="305"/>
                    <a:pt x="53" y="305"/>
                  </a:cubicBezTo>
                  <a:cubicBezTo>
                    <a:pt x="39" y="306"/>
                    <a:pt x="26" y="295"/>
                    <a:pt x="25" y="281"/>
                  </a:cubicBezTo>
                  <a:cubicBezTo>
                    <a:pt x="2" y="39"/>
                    <a:pt x="2" y="39"/>
                    <a:pt x="2" y="39"/>
                  </a:cubicBezTo>
                  <a:cubicBezTo>
                    <a:pt x="0" y="25"/>
                    <a:pt x="11" y="12"/>
                    <a:pt x="25" y="1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6" name="ïṣḻïḍè"/>
            <p:cNvSpPr/>
            <p:nvPr/>
          </p:nvSpPr>
          <p:spPr bwMode="auto">
            <a:xfrm>
              <a:off x="4508192" y="3524370"/>
              <a:ext cx="728465" cy="1290539"/>
            </a:xfrm>
            <a:custGeom>
              <a:avLst/>
              <a:gdLst>
                <a:gd name="T0" fmla="*/ 25 w 173"/>
                <a:gd name="T1" fmla="*/ 11 h 306"/>
                <a:gd name="T2" fmla="*/ 121 w 173"/>
                <a:gd name="T3" fmla="*/ 2 h 306"/>
                <a:gd name="T4" fmla="*/ 149 w 173"/>
                <a:gd name="T5" fmla="*/ 25 h 306"/>
                <a:gd name="T6" fmla="*/ 172 w 173"/>
                <a:gd name="T7" fmla="*/ 267 h 306"/>
                <a:gd name="T8" fmla="*/ 149 w 173"/>
                <a:gd name="T9" fmla="*/ 296 h 306"/>
                <a:gd name="T10" fmla="*/ 53 w 173"/>
                <a:gd name="T11" fmla="*/ 305 h 306"/>
                <a:gd name="T12" fmla="*/ 25 w 173"/>
                <a:gd name="T13" fmla="*/ 281 h 306"/>
                <a:gd name="T14" fmla="*/ 2 w 173"/>
                <a:gd name="T15" fmla="*/ 39 h 306"/>
                <a:gd name="T16" fmla="*/ 25 w 173"/>
                <a:gd name="T17" fmla="*/ 11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306">
                  <a:moveTo>
                    <a:pt x="25" y="11"/>
                  </a:moveTo>
                  <a:cubicBezTo>
                    <a:pt x="121" y="2"/>
                    <a:pt x="121" y="2"/>
                    <a:pt x="121" y="2"/>
                  </a:cubicBezTo>
                  <a:cubicBezTo>
                    <a:pt x="135" y="0"/>
                    <a:pt x="148" y="11"/>
                    <a:pt x="149" y="25"/>
                  </a:cubicBezTo>
                  <a:cubicBezTo>
                    <a:pt x="172" y="267"/>
                    <a:pt x="172" y="267"/>
                    <a:pt x="172" y="267"/>
                  </a:cubicBezTo>
                  <a:cubicBezTo>
                    <a:pt x="173" y="281"/>
                    <a:pt x="163" y="294"/>
                    <a:pt x="149" y="296"/>
                  </a:cubicBezTo>
                  <a:cubicBezTo>
                    <a:pt x="53" y="305"/>
                    <a:pt x="53" y="305"/>
                    <a:pt x="53" y="305"/>
                  </a:cubicBezTo>
                  <a:cubicBezTo>
                    <a:pt x="39" y="306"/>
                    <a:pt x="26" y="295"/>
                    <a:pt x="25" y="281"/>
                  </a:cubicBezTo>
                  <a:cubicBezTo>
                    <a:pt x="2" y="39"/>
                    <a:pt x="2" y="39"/>
                    <a:pt x="2" y="39"/>
                  </a:cubicBezTo>
                  <a:cubicBezTo>
                    <a:pt x="0" y="25"/>
                    <a:pt x="11" y="12"/>
                    <a:pt x="25" y="11"/>
                  </a:cubicBezTo>
                  <a:close/>
                </a:path>
              </a:pathLst>
            </a:custGeom>
            <a:solidFill>
              <a:srgbClr val="000000">
                <a:alpha val="20000"/>
              </a:srgbClr>
            </a:solidFill>
            <a:ln>
              <a:noFill/>
            </a:ln>
          </p:spPr>
          <p:txBody>
            <a:bodyPr anchor="ctr"/>
            <a:lstStyle/>
            <a:p>
              <a:pPr algn="ctr"/>
              <a:endParaRPr/>
            </a:p>
          </p:txBody>
        </p:sp>
        <p:sp>
          <p:nvSpPr>
            <p:cNvPr id="327" name="íṩľiďé"/>
            <p:cNvSpPr/>
            <p:nvPr/>
          </p:nvSpPr>
          <p:spPr bwMode="auto">
            <a:xfrm>
              <a:off x="4508192" y="3524370"/>
              <a:ext cx="728465" cy="1260102"/>
            </a:xfrm>
            <a:custGeom>
              <a:avLst/>
              <a:gdLst>
                <a:gd name="T0" fmla="*/ 25 w 173"/>
                <a:gd name="T1" fmla="*/ 10 h 299"/>
                <a:gd name="T2" fmla="*/ 121 w 173"/>
                <a:gd name="T3" fmla="*/ 1 h 299"/>
                <a:gd name="T4" fmla="*/ 149 w 173"/>
                <a:gd name="T5" fmla="*/ 25 h 299"/>
                <a:gd name="T6" fmla="*/ 172 w 173"/>
                <a:gd name="T7" fmla="*/ 261 h 299"/>
                <a:gd name="T8" fmla="*/ 148 w 173"/>
                <a:gd name="T9" fmla="*/ 289 h 299"/>
                <a:gd name="T10" fmla="*/ 52 w 173"/>
                <a:gd name="T11" fmla="*/ 298 h 299"/>
                <a:gd name="T12" fmla="*/ 24 w 173"/>
                <a:gd name="T13" fmla="*/ 275 h 299"/>
                <a:gd name="T14" fmla="*/ 2 w 173"/>
                <a:gd name="T15" fmla="*/ 39 h 299"/>
                <a:gd name="T16" fmla="*/ 25 w 173"/>
                <a:gd name="T17" fmla="*/ 1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299">
                  <a:moveTo>
                    <a:pt x="25" y="10"/>
                  </a:moveTo>
                  <a:cubicBezTo>
                    <a:pt x="121" y="1"/>
                    <a:pt x="121" y="1"/>
                    <a:pt x="121" y="1"/>
                  </a:cubicBezTo>
                  <a:cubicBezTo>
                    <a:pt x="135" y="0"/>
                    <a:pt x="148" y="10"/>
                    <a:pt x="149" y="25"/>
                  </a:cubicBezTo>
                  <a:cubicBezTo>
                    <a:pt x="172" y="261"/>
                    <a:pt x="172" y="261"/>
                    <a:pt x="172" y="261"/>
                  </a:cubicBezTo>
                  <a:cubicBezTo>
                    <a:pt x="173" y="275"/>
                    <a:pt x="162" y="288"/>
                    <a:pt x="148" y="289"/>
                  </a:cubicBezTo>
                  <a:cubicBezTo>
                    <a:pt x="52" y="298"/>
                    <a:pt x="52" y="298"/>
                    <a:pt x="52" y="298"/>
                  </a:cubicBezTo>
                  <a:cubicBezTo>
                    <a:pt x="38" y="299"/>
                    <a:pt x="25" y="289"/>
                    <a:pt x="24" y="275"/>
                  </a:cubicBezTo>
                  <a:cubicBezTo>
                    <a:pt x="2" y="39"/>
                    <a:pt x="2" y="39"/>
                    <a:pt x="2" y="39"/>
                  </a:cubicBezTo>
                  <a:cubicBezTo>
                    <a:pt x="0" y="24"/>
                    <a:pt x="11" y="12"/>
                    <a:pt x="25" y="10"/>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8" name="îṣḻîde"/>
            <p:cNvSpPr/>
            <p:nvPr/>
          </p:nvSpPr>
          <p:spPr bwMode="auto">
            <a:xfrm>
              <a:off x="4546745" y="3552779"/>
              <a:ext cx="653386" cy="1136323"/>
            </a:xfrm>
            <a:custGeom>
              <a:avLst/>
              <a:gdLst>
                <a:gd name="T0" fmla="*/ 22 w 155"/>
                <a:gd name="T1" fmla="*/ 10 h 269"/>
                <a:gd name="T2" fmla="*/ 108 w 155"/>
                <a:gd name="T3" fmla="*/ 1 h 269"/>
                <a:gd name="T4" fmla="*/ 134 w 155"/>
                <a:gd name="T5" fmla="*/ 22 h 269"/>
                <a:gd name="T6" fmla="*/ 154 w 155"/>
                <a:gd name="T7" fmla="*/ 234 h 269"/>
                <a:gd name="T8" fmla="*/ 133 w 155"/>
                <a:gd name="T9" fmla="*/ 260 h 269"/>
                <a:gd name="T10" fmla="*/ 46 w 155"/>
                <a:gd name="T11" fmla="*/ 268 h 269"/>
                <a:gd name="T12" fmla="*/ 21 w 155"/>
                <a:gd name="T13" fmla="*/ 247 h 269"/>
                <a:gd name="T14" fmla="*/ 1 w 155"/>
                <a:gd name="T15" fmla="*/ 35 h 269"/>
                <a:gd name="T16" fmla="*/ 22 w 155"/>
                <a:gd name="T17" fmla="*/ 1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269">
                  <a:moveTo>
                    <a:pt x="22" y="10"/>
                  </a:moveTo>
                  <a:cubicBezTo>
                    <a:pt x="108" y="1"/>
                    <a:pt x="108" y="1"/>
                    <a:pt x="108" y="1"/>
                  </a:cubicBezTo>
                  <a:cubicBezTo>
                    <a:pt x="121" y="0"/>
                    <a:pt x="132" y="10"/>
                    <a:pt x="134" y="22"/>
                  </a:cubicBezTo>
                  <a:cubicBezTo>
                    <a:pt x="154" y="234"/>
                    <a:pt x="154" y="234"/>
                    <a:pt x="154" y="234"/>
                  </a:cubicBezTo>
                  <a:cubicBezTo>
                    <a:pt x="155" y="247"/>
                    <a:pt x="145" y="258"/>
                    <a:pt x="133" y="260"/>
                  </a:cubicBezTo>
                  <a:cubicBezTo>
                    <a:pt x="46" y="268"/>
                    <a:pt x="46" y="268"/>
                    <a:pt x="46" y="268"/>
                  </a:cubicBezTo>
                  <a:cubicBezTo>
                    <a:pt x="33" y="269"/>
                    <a:pt x="22" y="260"/>
                    <a:pt x="21" y="247"/>
                  </a:cubicBezTo>
                  <a:cubicBezTo>
                    <a:pt x="1" y="35"/>
                    <a:pt x="1" y="35"/>
                    <a:pt x="1" y="35"/>
                  </a:cubicBezTo>
                  <a:cubicBezTo>
                    <a:pt x="0" y="22"/>
                    <a:pt x="9" y="11"/>
                    <a:pt x="22"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9" name="îsḷîďê"/>
            <p:cNvSpPr/>
            <p:nvPr/>
          </p:nvSpPr>
          <p:spPr bwMode="auto">
            <a:xfrm>
              <a:off x="5567408" y="2136433"/>
              <a:ext cx="501200" cy="243498"/>
            </a:xfrm>
            <a:custGeom>
              <a:avLst/>
              <a:gdLst>
                <a:gd name="T0" fmla="*/ 13 w 119"/>
                <a:gd name="T1" fmla="*/ 58 h 58"/>
                <a:gd name="T2" fmla="*/ 0 w 119"/>
                <a:gd name="T3" fmla="*/ 46 h 58"/>
                <a:gd name="T4" fmla="*/ 5 w 119"/>
                <a:gd name="T5" fmla="*/ 36 h 58"/>
                <a:gd name="T6" fmla="*/ 112 w 119"/>
                <a:gd name="T7" fmla="*/ 32 h 58"/>
                <a:gd name="T8" fmla="*/ 115 w 119"/>
                <a:gd name="T9" fmla="*/ 49 h 58"/>
                <a:gd name="T10" fmla="*/ 98 w 119"/>
                <a:gd name="T11" fmla="*/ 52 h 58"/>
                <a:gd name="T12" fmla="*/ 98 w 119"/>
                <a:gd name="T13" fmla="*/ 52 h 58"/>
                <a:gd name="T14" fmla="*/ 20 w 119"/>
                <a:gd name="T15" fmla="*/ 55 h 58"/>
                <a:gd name="T16" fmla="*/ 13 w 119"/>
                <a:gd name="T1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58">
                  <a:moveTo>
                    <a:pt x="13" y="58"/>
                  </a:moveTo>
                  <a:cubicBezTo>
                    <a:pt x="6" y="58"/>
                    <a:pt x="0" y="53"/>
                    <a:pt x="0" y="46"/>
                  </a:cubicBezTo>
                  <a:cubicBezTo>
                    <a:pt x="0" y="42"/>
                    <a:pt x="2" y="39"/>
                    <a:pt x="5" y="36"/>
                  </a:cubicBezTo>
                  <a:cubicBezTo>
                    <a:pt x="23" y="21"/>
                    <a:pt x="70" y="0"/>
                    <a:pt x="112" y="32"/>
                  </a:cubicBezTo>
                  <a:cubicBezTo>
                    <a:pt x="118" y="36"/>
                    <a:pt x="119" y="44"/>
                    <a:pt x="115" y="49"/>
                  </a:cubicBezTo>
                  <a:cubicBezTo>
                    <a:pt x="112" y="55"/>
                    <a:pt x="104" y="56"/>
                    <a:pt x="98" y="52"/>
                  </a:cubicBezTo>
                  <a:cubicBezTo>
                    <a:pt x="98" y="52"/>
                    <a:pt x="98" y="52"/>
                    <a:pt x="98" y="52"/>
                  </a:cubicBezTo>
                  <a:cubicBezTo>
                    <a:pt x="60" y="23"/>
                    <a:pt x="22" y="54"/>
                    <a:pt x="20" y="55"/>
                  </a:cubicBezTo>
                  <a:cubicBezTo>
                    <a:pt x="18" y="57"/>
                    <a:pt x="15" y="58"/>
                    <a:pt x="13" y="58"/>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0" name="ïSľiḑe"/>
            <p:cNvSpPr/>
            <p:nvPr/>
          </p:nvSpPr>
          <p:spPr bwMode="auto">
            <a:xfrm>
              <a:off x="5439571" y="1828002"/>
              <a:ext cx="730494" cy="383510"/>
            </a:xfrm>
            <a:custGeom>
              <a:avLst/>
              <a:gdLst>
                <a:gd name="T0" fmla="*/ 14 w 173"/>
                <a:gd name="T1" fmla="*/ 91 h 91"/>
                <a:gd name="T2" fmla="*/ 5 w 173"/>
                <a:gd name="T3" fmla="*/ 88 h 91"/>
                <a:gd name="T4" fmla="*/ 5 w 173"/>
                <a:gd name="T5" fmla="*/ 71 h 91"/>
                <a:gd name="T6" fmla="*/ 167 w 173"/>
                <a:gd name="T7" fmla="*/ 65 h 91"/>
                <a:gd name="T8" fmla="*/ 169 w 173"/>
                <a:gd name="T9" fmla="*/ 82 h 91"/>
                <a:gd name="T10" fmla="*/ 152 w 173"/>
                <a:gd name="T11" fmla="*/ 85 h 91"/>
                <a:gd name="T12" fmla="*/ 22 w 173"/>
                <a:gd name="T13" fmla="*/ 88 h 91"/>
                <a:gd name="T14" fmla="*/ 14 w 173"/>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91">
                  <a:moveTo>
                    <a:pt x="14" y="91"/>
                  </a:moveTo>
                  <a:cubicBezTo>
                    <a:pt x="10" y="91"/>
                    <a:pt x="7" y="90"/>
                    <a:pt x="5" y="88"/>
                  </a:cubicBezTo>
                  <a:cubicBezTo>
                    <a:pt x="0" y="83"/>
                    <a:pt x="0" y="75"/>
                    <a:pt x="5" y="71"/>
                  </a:cubicBezTo>
                  <a:cubicBezTo>
                    <a:pt x="6" y="70"/>
                    <a:pt x="76" y="0"/>
                    <a:pt x="167" y="65"/>
                  </a:cubicBezTo>
                  <a:cubicBezTo>
                    <a:pt x="172" y="69"/>
                    <a:pt x="173" y="77"/>
                    <a:pt x="169" y="82"/>
                  </a:cubicBezTo>
                  <a:cubicBezTo>
                    <a:pt x="166" y="88"/>
                    <a:pt x="158" y="89"/>
                    <a:pt x="152" y="85"/>
                  </a:cubicBezTo>
                  <a:cubicBezTo>
                    <a:pt x="79" y="33"/>
                    <a:pt x="25" y="86"/>
                    <a:pt x="22" y="88"/>
                  </a:cubicBezTo>
                  <a:cubicBezTo>
                    <a:pt x="20" y="90"/>
                    <a:pt x="17" y="91"/>
                    <a:pt x="14" y="91"/>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1" name="îŝḷîḑe"/>
            <p:cNvSpPr/>
            <p:nvPr/>
          </p:nvSpPr>
          <p:spPr bwMode="auto">
            <a:xfrm>
              <a:off x="5283327" y="1545951"/>
              <a:ext cx="1042982" cy="480909"/>
            </a:xfrm>
            <a:custGeom>
              <a:avLst/>
              <a:gdLst>
                <a:gd name="T0" fmla="*/ 233 w 247"/>
                <a:gd name="T1" fmla="*/ 113 h 114"/>
                <a:gd name="T2" fmla="*/ 226 w 247"/>
                <a:gd name="T3" fmla="*/ 110 h 114"/>
                <a:gd name="T4" fmla="*/ 21 w 247"/>
                <a:gd name="T5" fmla="*/ 110 h 114"/>
                <a:gd name="T6" fmla="*/ 4 w 247"/>
                <a:gd name="T7" fmla="*/ 108 h 114"/>
                <a:gd name="T8" fmla="*/ 5 w 247"/>
                <a:gd name="T9" fmla="*/ 91 h 114"/>
                <a:gd name="T10" fmla="*/ 241 w 247"/>
                <a:gd name="T11" fmla="*/ 90 h 114"/>
                <a:gd name="T12" fmla="*/ 243 w 247"/>
                <a:gd name="T13" fmla="*/ 108 h 114"/>
                <a:gd name="T14" fmla="*/ 233 w 247"/>
                <a:gd name="T15" fmla="*/ 113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7" h="114">
                  <a:moveTo>
                    <a:pt x="233" y="113"/>
                  </a:moveTo>
                  <a:cubicBezTo>
                    <a:pt x="231" y="113"/>
                    <a:pt x="228" y="112"/>
                    <a:pt x="226" y="110"/>
                  </a:cubicBezTo>
                  <a:cubicBezTo>
                    <a:pt x="118" y="31"/>
                    <a:pt x="25" y="106"/>
                    <a:pt x="21" y="110"/>
                  </a:cubicBezTo>
                  <a:cubicBezTo>
                    <a:pt x="16" y="114"/>
                    <a:pt x="8" y="113"/>
                    <a:pt x="4" y="108"/>
                  </a:cubicBezTo>
                  <a:cubicBezTo>
                    <a:pt x="0" y="103"/>
                    <a:pt x="1" y="95"/>
                    <a:pt x="5" y="91"/>
                  </a:cubicBezTo>
                  <a:cubicBezTo>
                    <a:pt x="7" y="90"/>
                    <a:pt x="116" y="0"/>
                    <a:pt x="241" y="90"/>
                  </a:cubicBezTo>
                  <a:cubicBezTo>
                    <a:pt x="246" y="95"/>
                    <a:pt x="247" y="102"/>
                    <a:pt x="243" y="108"/>
                  </a:cubicBezTo>
                  <a:cubicBezTo>
                    <a:pt x="241" y="111"/>
                    <a:pt x="237" y="113"/>
                    <a:pt x="233" y="113"/>
                  </a:cubicBezTo>
                  <a:close/>
                </a:path>
              </a:pathLst>
            </a:custGeom>
            <a:solidFill>
              <a:srgbClr val="68A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1" grpId="0" bldLvl="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1" grpId="0" bldLvl="0" animBg="1"/>
          <p:bldP spid="3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sp>
        <p:nvSpPr>
          <p:cNvPr id="12" name="文本框 11"/>
          <p:cNvSpPr txBox="1"/>
          <p:nvPr/>
        </p:nvSpPr>
        <p:spPr>
          <a:xfrm>
            <a:off x="793792" y="1528607"/>
            <a:ext cx="10627064" cy="4524315"/>
          </a:xfrm>
          <a:prstGeom prst="rect">
            <a:avLst/>
          </a:prstGeom>
          <a:noFill/>
        </p:spPr>
        <p:txBody>
          <a:bodyPr wrap="square">
            <a:spAutoFit/>
          </a:bodyPr>
          <a:lstStyle/>
          <a:p>
            <a:pPr marL="342900" lvl="1" indent="-3429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线程名称</a:t>
            </a:r>
            <a:endParaRPr lang="en-US" altLang="zh-CN" sz="2400" b="1" dirty="0">
              <a:solidFill>
                <a:schemeClr val="accent5"/>
              </a:solidFill>
              <a:latin typeface="黑体" panose="02010609060101010101" pitchFamily="49" charset="-122"/>
              <a:ea typeface="黑体" panose="02010609060101010101" pitchFamily="49" charset="-122"/>
            </a:endParaRPr>
          </a:p>
          <a:p>
            <a:pPr marL="0" lvl="1" indent="457200" algn="just">
              <a:lnSpc>
                <a:spcPct val="150000"/>
              </a:lnSpc>
            </a:pPr>
            <a:r>
              <a:rPr lang="zh-CN" altLang="en-US" sz="2400" dirty="0">
                <a:latin typeface="+mn-ea"/>
              </a:rPr>
              <a:t>线程名称即线程的名字，由用户命名，命名规则遵循</a:t>
            </a:r>
            <a:r>
              <a:rPr lang="en-US" altLang="zh-CN" sz="2400" dirty="0">
                <a:latin typeface="+mn-ea"/>
              </a:rPr>
              <a:t>C</a:t>
            </a:r>
            <a:r>
              <a:rPr lang="zh-CN" altLang="en-US" sz="2400" dirty="0">
                <a:latin typeface="+mn-ea"/>
              </a:rPr>
              <a:t>语言变量命名规则，通常以字母开头，线程名称的最大长度由 </a:t>
            </a:r>
            <a:r>
              <a:rPr lang="en-US" altLang="zh-CN" sz="2400" dirty="0" err="1">
                <a:latin typeface="+mn-ea"/>
              </a:rPr>
              <a:t>rtconfig.h</a:t>
            </a:r>
            <a:r>
              <a:rPr lang="en-US" altLang="zh-CN" sz="2400" dirty="0">
                <a:latin typeface="+mn-ea"/>
              </a:rPr>
              <a:t> </a:t>
            </a:r>
            <a:r>
              <a:rPr lang="zh-CN" altLang="en-US" sz="2400" dirty="0">
                <a:latin typeface="+mn-ea"/>
              </a:rPr>
              <a:t>中的宏 </a:t>
            </a:r>
            <a:r>
              <a:rPr lang="en-US" altLang="zh-CN" sz="2400" dirty="0">
                <a:latin typeface="+mn-ea"/>
              </a:rPr>
              <a:t>RT_NAME_MAX </a:t>
            </a:r>
            <a:r>
              <a:rPr lang="zh-CN" altLang="en-US" sz="2400" dirty="0">
                <a:latin typeface="+mn-ea"/>
              </a:rPr>
              <a:t>指定，多余部分会被自动截掉，默认长度为</a:t>
            </a:r>
            <a:r>
              <a:rPr lang="en-US" altLang="zh-CN" sz="2400" dirty="0">
                <a:latin typeface="+mn-ea"/>
              </a:rPr>
              <a:t>8</a:t>
            </a:r>
            <a:r>
              <a:rPr lang="zh-CN" altLang="en-US" sz="2400" dirty="0">
                <a:latin typeface="+mn-ea"/>
              </a:rPr>
              <a:t>位。</a:t>
            </a:r>
            <a:endParaRPr lang="en-US" altLang="zh-CN" sz="2400" dirty="0">
              <a:latin typeface="+mn-ea"/>
            </a:endParaRPr>
          </a:p>
          <a:p>
            <a:pPr marL="342900" lvl="1" indent="-3429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线程入口函数</a:t>
            </a:r>
          </a:p>
          <a:p>
            <a:pPr marL="0" lvl="1" indent="457200" algn="just">
              <a:lnSpc>
                <a:spcPct val="150000"/>
              </a:lnSpc>
            </a:pPr>
            <a:r>
              <a:rPr lang="zh-CN" altLang="en-US" sz="2400" dirty="0">
                <a:latin typeface="+mn-ea"/>
              </a:rPr>
              <a:t>线程入口函数是线程实现预期功能的函数，线程的入口函数由用户设计实现，有</a:t>
            </a:r>
            <a:r>
              <a:rPr lang="zh-CN" altLang="en-US" sz="2400" b="1" dirty="0">
                <a:solidFill>
                  <a:srgbClr val="FF0000"/>
                </a:solidFill>
                <a:latin typeface="+mn-ea"/>
              </a:rPr>
              <a:t>无限循环</a:t>
            </a:r>
            <a:r>
              <a:rPr lang="zh-CN" altLang="en-US" sz="2400" dirty="0">
                <a:latin typeface="+mn-ea"/>
              </a:rPr>
              <a:t>和</a:t>
            </a:r>
            <a:r>
              <a:rPr lang="zh-CN" altLang="en-US" sz="2400" b="1" dirty="0">
                <a:solidFill>
                  <a:srgbClr val="FF0000"/>
                </a:solidFill>
                <a:latin typeface="+mn-ea"/>
              </a:rPr>
              <a:t>顺序执行或有限次循环</a:t>
            </a:r>
            <a:r>
              <a:rPr lang="zh-CN" altLang="en-US" sz="2400" dirty="0">
                <a:latin typeface="+mn-ea"/>
              </a:rPr>
              <a:t>两种模式，在创建线程或初始化线程时可以传入参数。</a:t>
            </a:r>
          </a:p>
        </p:txBody>
      </p:sp>
    </p:spTree>
    <p:extLst>
      <p:ext uri="{BB962C8B-B14F-4D97-AF65-F5344CB8AC3E}">
        <p14:creationId xmlns:p14="http://schemas.microsoft.com/office/powerpoint/2010/main" val="13101181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sp>
        <p:nvSpPr>
          <p:cNvPr id="9" name="矩形 8"/>
          <p:cNvSpPr/>
          <p:nvPr/>
        </p:nvSpPr>
        <p:spPr>
          <a:xfrm>
            <a:off x="784648" y="1629329"/>
            <a:ext cx="5076656" cy="3416320"/>
          </a:xfrm>
          <a:prstGeom prst="rect">
            <a:avLst/>
          </a:prstGeom>
          <a:solidFill>
            <a:schemeClr val="accent6">
              <a:lumMod val="20000"/>
              <a:lumOff val="80000"/>
            </a:schemeClr>
          </a:solidFill>
        </p:spPr>
        <p:txBody>
          <a:bodyPr wrap="square">
            <a:spAutoFit/>
          </a:bodyPr>
          <a:lstStyle/>
          <a:p>
            <a:r>
              <a:rPr lang="zh-CN" altLang="en-US" sz="2400" dirty="0">
                <a:solidFill>
                  <a:srgbClr val="FF0000"/>
                </a:solidFill>
                <a:latin typeface="+mn-ea"/>
              </a:rPr>
              <a:t>无限循环模式</a:t>
            </a:r>
            <a:endParaRPr lang="en-US" altLang="zh-CN" sz="2400" dirty="0">
              <a:solidFill>
                <a:srgbClr val="FF0000"/>
              </a:solidFill>
            </a:endParaRPr>
          </a:p>
          <a:p>
            <a:r>
              <a:rPr lang="en-US" altLang="zh-CN" sz="2400" dirty="0"/>
              <a:t>void </a:t>
            </a:r>
            <a:r>
              <a:rPr lang="en-US" altLang="zh-CN" sz="2400" dirty="0" err="1"/>
              <a:t>thread_entry</a:t>
            </a:r>
            <a:r>
              <a:rPr lang="en-US" altLang="zh-CN" sz="2400" dirty="0"/>
              <a:t>(void* </a:t>
            </a:r>
            <a:r>
              <a:rPr lang="en-US" altLang="zh-CN" sz="2400" dirty="0" err="1"/>
              <a:t>paramenter</a:t>
            </a:r>
            <a:r>
              <a:rPr lang="en-US" altLang="zh-CN" sz="2400" dirty="0"/>
              <a:t>)</a:t>
            </a:r>
          </a:p>
          <a:p>
            <a:r>
              <a:rPr lang="en-US" altLang="zh-CN" sz="2400" dirty="0"/>
              <a:t>{</a:t>
            </a:r>
          </a:p>
          <a:p>
            <a:r>
              <a:rPr lang="en-US" altLang="zh-CN" sz="2400" dirty="0"/>
              <a:t>    while (1)</a:t>
            </a:r>
          </a:p>
          <a:p>
            <a:r>
              <a:rPr lang="en-US" altLang="zh-CN" sz="2400" dirty="0"/>
              <a:t>    {</a:t>
            </a:r>
          </a:p>
          <a:p>
            <a:r>
              <a:rPr lang="en-US" altLang="zh-CN" sz="2400" dirty="0"/>
              <a:t>    /* </a:t>
            </a:r>
            <a:r>
              <a:rPr lang="zh-CN" altLang="en-US" sz="2400" dirty="0"/>
              <a:t>等待事件的发生 *</a:t>
            </a:r>
            <a:r>
              <a:rPr lang="en-US" altLang="zh-CN" sz="2400" dirty="0"/>
              <a:t>/</a:t>
            </a:r>
          </a:p>
          <a:p>
            <a:r>
              <a:rPr lang="en-US" altLang="zh-CN" sz="2400" dirty="0"/>
              <a:t>    /* </a:t>
            </a:r>
            <a:r>
              <a:rPr lang="zh-CN" altLang="en-US" sz="2400" dirty="0"/>
              <a:t>对事件进行服务、进行处理 *</a:t>
            </a:r>
            <a:r>
              <a:rPr lang="en-US" altLang="zh-CN" sz="2400" dirty="0"/>
              <a:t>/</a:t>
            </a:r>
          </a:p>
          <a:p>
            <a:r>
              <a:rPr lang="en-US" altLang="zh-CN" sz="2400" dirty="0"/>
              <a:t>    }</a:t>
            </a:r>
          </a:p>
          <a:p>
            <a:r>
              <a:rPr lang="en-US" altLang="zh-CN" sz="2400" dirty="0"/>
              <a:t>}</a:t>
            </a:r>
            <a:endParaRPr lang="zh-CN" altLang="en-US" sz="2400" dirty="0"/>
          </a:p>
        </p:txBody>
      </p:sp>
      <p:sp>
        <p:nvSpPr>
          <p:cNvPr id="13" name="文本框 12"/>
          <p:cNvSpPr txBox="1"/>
          <p:nvPr/>
        </p:nvSpPr>
        <p:spPr>
          <a:xfrm>
            <a:off x="793792" y="5346340"/>
            <a:ext cx="4824228" cy="461665"/>
          </a:xfrm>
          <a:prstGeom prst="rect">
            <a:avLst/>
          </a:prstGeom>
          <a:noFill/>
        </p:spPr>
        <p:txBody>
          <a:bodyPr wrap="square">
            <a:spAutoFit/>
          </a:bodyPr>
          <a:lstStyle/>
          <a:p>
            <a:r>
              <a:rPr lang="zh-CN" altLang="en-US" sz="2400" b="1" dirty="0">
                <a:solidFill>
                  <a:srgbClr val="FF0000"/>
                </a:solidFill>
                <a:latin typeface="+mn-ea"/>
              </a:rPr>
              <a:t>注意：调用延时函数或者主动挂起。</a:t>
            </a:r>
            <a:endParaRPr lang="zh-CN" altLang="en-US" sz="2000" b="1" dirty="0">
              <a:solidFill>
                <a:srgbClr val="FF0000"/>
              </a:solidFill>
              <a:latin typeface="+mn-ea"/>
            </a:endParaRPr>
          </a:p>
        </p:txBody>
      </p:sp>
      <p:sp>
        <p:nvSpPr>
          <p:cNvPr id="14" name="矩形 13"/>
          <p:cNvSpPr/>
          <p:nvPr/>
        </p:nvSpPr>
        <p:spPr>
          <a:xfrm>
            <a:off x="6135625" y="1629329"/>
            <a:ext cx="5632704" cy="3416320"/>
          </a:xfrm>
          <a:prstGeom prst="rect">
            <a:avLst/>
          </a:prstGeom>
          <a:solidFill>
            <a:schemeClr val="accent6">
              <a:lumMod val="20000"/>
              <a:lumOff val="80000"/>
            </a:schemeClr>
          </a:solidFill>
        </p:spPr>
        <p:txBody>
          <a:bodyPr wrap="square">
            <a:spAutoFit/>
          </a:bodyPr>
          <a:lstStyle/>
          <a:p>
            <a:r>
              <a:rPr lang="zh-CN" altLang="en-US" sz="2400" dirty="0">
                <a:solidFill>
                  <a:srgbClr val="FF0000"/>
                </a:solidFill>
                <a:latin typeface="+mn-ea"/>
              </a:rPr>
              <a:t>顺序执行或有限次循环模式</a:t>
            </a:r>
            <a:endParaRPr lang="en-US" altLang="zh-CN" sz="2400" dirty="0">
              <a:solidFill>
                <a:srgbClr val="FF0000"/>
              </a:solidFill>
              <a:latin typeface="+mn-ea"/>
            </a:endParaRPr>
          </a:p>
          <a:p>
            <a:r>
              <a:rPr lang="en-US" altLang="zh-CN" sz="2400" dirty="0"/>
              <a:t>static void </a:t>
            </a:r>
            <a:r>
              <a:rPr lang="en-US" altLang="zh-CN" sz="2400" dirty="0" err="1"/>
              <a:t>thread_entry</a:t>
            </a:r>
            <a:r>
              <a:rPr lang="en-US" altLang="zh-CN" sz="2400" dirty="0"/>
              <a:t>(void* parameter)</a:t>
            </a:r>
          </a:p>
          <a:p>
            <a:r>
              <a:rPr lang="en-US" altLang="zh-CN" sz="2400" dirty="0"/>
              <a:t>{</a:t>
            </a:r>
          </a:p>
          <a:p>
            <a:r>
              <a:rPr lang="en-US" altLang="zh-CN" sz="2400" dirty="0"/>
              <a:t>    /* </a:t>
            </a:r>
            <a:r>
              <a:rPr lang="zh-CN" altLang="en-US" sz="2400" dirty="0"/>
              <a:t>处理事务 </a:t>
            </a:r>
            <a:r>
              <a:rPr lang="en-US" altLang="zh-CN" sz="2400" dirty="0"/>
              <a:t>#1 */</a:t>
            </a:r>
          </a:p>
          <a:p>
            <a:r>
              <a:rPr lang="en-US" altLang="zh-CN" sz="2400" dirty="0"/>
              <a:t>    …</a:t>
            </a:r>
          </a:p>
          <a:p>
            <a:r>
              <a:rPr lang="en-US" altLang="zh-CN" sz="2400" dirty="0"/>
              <a:t>    /* </a:t>
            </a:r>
            <a:r>
              <a:rPr lang="zh-CN" altLang="en-US" sz="2400" dirty="0"/>
              <a:t>处理事务 </a:t>
            </a:r>
            <a:r>
              <a:rPr lang="en-US" altLang="zh-CN" sz="2400" dirty="0"/>
              <a:t>#2 */</a:t>
            </a:r>
          </a:p>
          <a:p>
            <a:r>
              <a:rPr lang="en-US" altLang="zh-CN" sz="2400" dirty="0"/>
              <a:t>    …</a:t>
            </a:r>
          </a:p>
          <a:p>
            <a:r>
              <a:rPr lang="en-US" altLang="zh-CN" sz="2400" dirty="0"/>
              <a:t>    /* </a:t>
            </a:r>
            <a:r>
              <a:rPr lang="zh-CN" altLang="en-US" sz="2400" dirty="0"/>
              <a:t>处理事务 </a:t>
            </a:r>
            <a:r>
              <a:rPr lang="en-US" altLang="zh-CN" sz="2400" dirty="0"/>
              <a:t>#3 */</a:t>
            </a:r>
          </a:p>
          <a:p>
            <a:r>
              <a:rPr lang="en-US" altLang="zh-CN" sz="2400" dirty="0"/>
              <a:t>}</a:t>
            </a:r>
            <a:endParaRPr lang="zh-CN" altLang="en-US" sz="2400" dirty="0"/>
          </a:p>
        </p:txBody>
      </p:sp>
      <p:sp>
        <p:nvSpPr>
          <p:cNvPr id="15" name="文本框 14"/>
          <p:cNvSpPr txBox="1"/>
          <p:nvPr/>
        </p:nvSpPr>
        <p:spPr>
          <a:xfrm>
            <a:off x="6138781" y="5366437"/>
            <a:ext cx="5629547" cy="830997"/>
          </a:xfrm>
          <a:prstGeom prst="rect">
            <a:avLst/>
          </a:prstGeom>
          <a:noFill/>
        </p:spPr>
        <p:txBody>
          <a:bodyPr wrap="square">
            <a:spAutoFit/>
          </a:bodyPr>
          <a:lstStyle/>
          <a:p>
            <a:r>
              <a:rPr lang="zh-CN" altLang="en-US" sz="2400" b="1" dirty="0">
                <a:solidFill>
                  <a:srgbClr val="FF0000"/>
                </a:solidFill>
                <a:latin typeface="+mn-ea"/>
              </a:rPr>
              <a:t>注意：简单的顺序语句、</a:t>
            </a:r>
            <a:r>
              <a:rPr lang="en-US" altLang="zh-CN" sz="2400" b="1" dirty="0">
                <a:solidFill>
                  <a:srgbClr val="FF0000"/>
                </a:solidFill>
                <a:latin typeface="+mn-ea"/>
              </a:rPr>
              <a:t>do </a:t>
            </a:r>
            <a:r>
              <a:rPr lang="en-US" altLang="zh-CN" sz="2400" b="1" dirty="0" err="1">
                <a:solidFill>
                  <a:srgbClr val="FF0000"/>
                </a:solidFill>
                <a:latin typeface="+mn-ea"/>
              </a:rPr>
              <a:t>whlie</a:t>
            </a:r>
            <a:r>
              <a:rPr lang="en-US" altLang="zh-CN" sz="2400" b="1" dirty="0">
                <a:solidFill>
                  <a:srgbClr val="FF0000"/>
                </a:solidFill>
                <a:latin typeface="+mn-ea"/>
              </a:rPr>
              <a:t>() </a:t>
            </a:r>
            <a:r>
              <a:rPr lang="zh-CN" altLang="en-US" sz="2400" b="1" dirty="0">
                <a:solidFill>
                  <a:srgbClr val="FF0000"/>
                </a:solidFill>
                <a:latin typeface="+mn-ea"/>
              </a:rPr>
              <a:t>或 </a:t>
            </a:r>
            <a:r>
              <a:rPr lang="en-US" altLang="zh-CN" sz="2400" b="1" dirty="0">
                <a:solidFill>
                  <a:srgbClr val="FF0000"/>
                </a:solidFill>
                <a:latin typeface="+mn-ea"/>
              </a:rPr>
              <a:t>for()</a:t>
            </a:r>
            <a:r>
              <a:rPr lang="zh-CN" altLang="en-US" sz="2400" b="1" dirty="0">
                <a:solidFill>
                  <a:srgbClr val="FF0000"/>
                </a:solidFill>
                <a:latin typeface="+mn-ea"/>
              </a:rPr>
              <a:t>循环</a:t>
            </a:r>
          </a:p>
        </p:txBody>
      </p:sp>
    </p:spTree>
    <p:extLst>
      <p:ext uri="{BB962C8B-B14F-4D97-AF65-F5344CB8AC3E}">
        <p14:creationId xmlns:p14="http://schemas.microsoft.com/office/powerpoint/2010/main" val="24648636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sp>
        <p:nvSpPr>
          <p:cNvPr id="9" name="文本框 8"/>
          <p:cNvSpPr txBox="1"/>
          <p:nvPr/>
        </p:nvSpPr>
        <p:spPr>
          <a:xfrm>
            <a:off x="757216" y="1592615"/>
            <a:ext cx="10709360" cy="4201150"/>
          </a:xfrm>
          <a:prstGeom prst="rect">
            <a:avLst/>
          </a:prstGeom>
          <a:noFill/>
        </p:spPr>
        <p:txBody>
          <a:bodyPr wrap="square">
            <a:spAutoFit/>
          </a:bodyPr>
          <a:lstStyle/>
          <a:p>
            <a:pPr marL="342900" lvl="1" indent="-3429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线程栈</a:t>
            </a:r>
            <a:endParaRPr lang="en-US" altLang="zh-CN" sz="2400" b="1" dirty="0">
              <a:solidFill>
                <a:schemeClr val="accent5"/>
              </a:solidFill>
              <a:latin typeface="黑体" panose="02010609060101010101" pitchFamily="49" charset="-122"/>
              <a:ea typeface="黑体" panose="02010609060101010101" pitchFamily="49" charset="-122"/>
            </a:endParaRPr>
          </a:p>
          <a:p>
            <a:pPr marL="0" lvl="1" indent="457200" algn="just">
              <a:lnSpc>
                <a:spcPct val="150000"/>
              </a:lnSpc>
              <a:spcBef>
                <a:spcPts val="600"/>
              </a:spcBef>
              <a:spcAft>
                <a:spcPts val="600"/>
              </a:spcAft>
            </a:pPr>
            <a:r>
              <a:rPr lang="en-US" altLang="zh-CN" sz="2400" dirty="0">
                <a:latin typeface="+mn-ea"/>
              </a:rPr>
              <a:t>RT-Thread </a:t>
            </a:r>
            <a:r>
              <a:rPr lang="zh-CN" altLang="en-US" sz="2400" dirty="0">
                <a:latin typeface="+mn-ea"/>
              </a:rPr>
              <a:t>线程具有独立的栈，当进行线程切换时，会将当前线程的上下文信息保存在栈中，当线程恢复运行时，再从栈中读取上下文信息，进行恢复。</a:t>
            </a:r>
            <a:endParaRPr lang="en-US" altLang="zh-CN" sz="2400" dirty="0">
              <a:latin typeface="+mn-ea"/>
            </a:endParaRPr>
          </a:p>
          <a:p>
            <a:pPr marL="0" lvl="1" indent="457200" algn="just">
              <a:lnSpc>
                <a:spcPct val="150000"/>
              </a:lnSpc>
              <a:spcBef>
                <a:spcPts val="600"/>
              </a:spcBef>
              <a:spcAft>
                <a:spcPts val="600"/>
              </a:spcAft>
            </a:pPr>
            <a:r>
              <a:rPr lang="zh-CN" altLang="en-US" sz="2400" dirty="0">
                <a:latin typeface="+mn-ea"/>
              </a:rPr>
              <a:t>线程栈大小可根据实际情况设定，对于资源相对较大的 </a:t>
            </a:r>
            <a:r>
              <a:rPr lang="en-US" altLang="zh-CN" sz="2400" dirty="0">
                <a:latin typeface="+mn-ea"/>
              </a:rPr>
              <a:t>MCU</a:t>
            </a:r>
            <a:r>
              <a:rPr lang="zh-CN" altLang="en-US" sz="2400" dirty="0">
                <a:latin typeface="+mn-ea"/>
              </a:rPr>
              <a:t>，可以适当设计较大的线程栈，对于资源较小的</a:t>
            </a:r>
            <a:r>
              <a:rPr lang="en-US" altLang="zh-CN" sz="2400" dirty="0">
                <a:latin typeface="+mn-ea"/>
              </a:rPr>
              <a:t>MUC</a:t>
            </a:r>
            <a:r>
              <a:rPr lang="zh-CN" altLang="en-US" sz="2400" dirty="0">
                <a:latin typeface="+mn-ea"/>
              </a:rPr>
              <a:t>可以在初始时设置较大的栈，如</a:t>
            </a:r>
            <a:r>
              <a:rPr lang="en-US" altLang="zh-CN" sz="2400" dirty="0">
                <a:latin typeface="+mn-ea"/>
              </a:rPr>
              <a:t>1K </a:t>
            </a:r>
            <a:r>
              <a:rPr lang="zh-CN" altLang="en-US" sz="2400" dirty="0">
                <a:latin typeface="+mn-ea"/>
              </a:rPr>
              <a:t>或 </a:t>
            </a:r>
            <a:r>
              <a:rPr lang="en-US" altLang="zh-CN" sz="2400" dirty="0">
                <a:latin typeface="+mn-ea"/>
              </a:rPr>
              <a:t>2K </a:t>
            </a:r>
            <a:r>
              <a:rPr lang="zh-CN" altLang="en-US" sz="2400" dirty="0">
                <a:latin typeface="+mn-ea"/>
              </a:rPr>
              <a:t>字节，然后在 </a:t>
            </a:r>
            <a:r>
              <a:rPr lang="en-US" altLang="zh-CN" sz="2400" dirty="0" err="1">
                <a:latin typeface="+mn-ea"/>
              </a:rPr>
              <a:t>FinSH</a:t>
            </a:r>
            <a:r>
              <a:rPr lang="en-US" altLang="zh-CN" sz="2400" dirty="0">
                <a:latin typeface="+mn-ea"/>
              </a:rPr>
              <a:t> </a:t>
            </a:r>
            <a:r>
              <a:rPr lang="zh-CN" altLang="en-US" sz="2400" dirty="0">
                <a:latin typeface="+mn-ea"/>
              </a:rPr>
              <a:t>中用 </a:t>
            </a:r>
            <a:r>
              <a:rPr lang="en-US" altLang="zh-CN" sz="2400" dirty="0" err="1">
                <a:latin typeface="+mn-ea"/>
              </a:rPr>
              <a:t>list_thread</a:t>
            </a:r>
            <a:r>
              <a:rPr lang="en-US" altLang="zh-CN" sz="2400" dirty="0">
                <a:latin typeface="+mn-ea"/>
              </a:rPr>
              <a:t> </a:t>
            </a:r>
            <a:r>
              <a:rPr lang="zh-CN" altLang="en-US" sz="2400" dirty="0">
                <a:latin typeface="+mn-ea"/>
              </a:rPr>
              <a:t>命令查看线程运行过程中使用栈的大小，加上适当的余量形成最终的线程栈大小。</a:t>
            </a:r>
            <a:endParaRPr lang="en-US" altLang="zh-CN" sz="2400" dirty="0">
              <a:latin typeface="+mn-ea"/>
            </a:endParaRPr>
          </a:p>
        </p:txBody>
      </p:sp>
    </p:spTree>
    <p:extLst>
      <p:ext uri="{BB962C8B-B14F-4D97-AF65-F5344CB8AC3E}">
        <p14:creationId xmlns:p14="http://schemas.microsoft.com/office/powerpoint/2010/main" val="26012513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sp>
        <p:nvSpPr>
          <p:cNvPr id="9" name="文本框 8"/>
          <p:cNvSpPr txBox="1"/>
          <p:nvPr/>
        </p:nvSpPr>
        <p:spPr>
          <a:xfrm>
            <a:off x="738928" y="1729775"/>
            <a:ext cx="10700216" cy="3647152"/>
          </a:xfrm>
          <a:prstGeom prst="rect">
            <a:avLst/>
          </a:prstGeom>
          <a:noFill/>
        </p:spPr>
        <p:txBody>
          <a:bodyPr wrap="square">
            <a:spAutoFit/>
          </a:bodyPr>
          <a:lstStyle/>
          <a:p>
            <a:pPr marL="342900" lvl="1" indent="-3429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线程优先级</a:t>
            </a:r>
          </a:p>
          <a:p>
            <a:pPr marL="0" lvl="1" indent="457200" algn="just">
              <a:lnSpc>
                <a:spcPct val="150000"/>
              </a:lnSpc>
              <a:spcBef>
                <a:spcPts val="600"/>
              </a:spcBef>
              <a:spcAft>
                <a:spcPts val="600"/>
              </a:spcAft>
            </a:pPr>
            <a:r>
              <a:rPr lang="zh-CN" altLang="en-US" sz="2400" dirty="0">
                <a:latin typeface="+mn-ea"/>
              </a:rPr>
              <a:t>线程的优先级表示线程被调度的优先程度，每个线程都具有优先级，应给重要的线程赋予较高的优先级，增大其被调度的可能。</a:t>
            </a:r>
            <a:endParaRPr lang="en-US" altLang="zh-CN" sz="2400" dirty="0">
              <a:latin typeface="+mn-ea"/>
            </a:endParaRPr>
          </a:p>
          <a:p>
            <a:pPr marL="0" lvl="1" indent="457200" algn="just">
              <a:lnSpc>
                <a:spcPct val="150000"/>
              </a:lnSpc>
              <a:spcBef>
                <a:spcPts val="600"/>
              </a:spcBef>
              <a:spcAft>
                <a:spcPts val="600"/>
              </a:spcAft>
            </a:pPr>
            <a:r>
              <a:rPr lang="zh-CN" altLang="en-US" sz="2400" dirty="0">
                <a:latin typeface="+mn-ea"/>
              </a:rPr>
              <a:t>对于 </a:t>
            </a:r>
            <a:r>
              <a:rPr lang="en-US" altLang="zh-CN" sz="2400" dirty="0">
                <a:latin typeface="+mn-ea"/>
              </a:rPr>
              <a:t>ARM Cortex-M </a:t>
            </a:r>
            <a:r>
              <a:rPr lang="zh-CN" altLang="en-US" sz="2400" dirty="0">
                <a:latin typeface="+mn-ea"/>
              </a:rPr>
              <a:t>系列，普遍采用 </a:t>
            </a:r>
            <a:r>
              <a:rPr lang="en-US" altLang="zh-CN" sz="2400" dirty="0">
                <a:latin typeface="+mn-ea"/>
              </a:rPr>
              <a:t>32 </a:t>
            </a:r>
            <a:r>
              <a:rPr lang="zh-CN" altLang="en-US" sz="2400" dirty="0">
                <a:latin typeface="+mn-ea"/>
              </a:rPr>
              <a:t>个优先级。最低优先级默认分配给</a:t>
            </a:r>
            <a:r>
              <a:rPr lang="zh-CN" altLang="en-US" sz="2400" dirty="0">
                <a:solidFill>
                  <a:srgbClr val="FF0000"/>
                </a:solidFill>
                <a:latin typeface="+mn-ea"/>
              </a:rPr>
              <a:t>空闲线程（</a:t>
            </a:r>
            <a:r>
              <a:rPr lang="en-US" altLang="zh-CN" sz="2400" dirty="0">
                <a:solidFill>
                  <a:srgbClr val="FF0000"/>
                </a:solidFill>
                <a:latin typeface="+mn-ea"/>
              </a:rPr>
              <a:t>31</a:t>
            </a:r>
            <a:r>
              <a:rPr lang="zh-CN" altLang="en-US" sz="2400" dirty="0">
                <a:solidFill>
                  <a:srgbClr val="FF0000"/>
                </a:solidFill>
                <a:latin typeface="+mn-ea"/>
              </a:rPr>
              <a:t>）</a:t>
            </a:r>
            <a:r>
              <a:rPr lang="zh-CN" altLang="en-US" sz="2400" dirty="0">
                <a:latin typeface="+mn-ea"/>
              </a:rPr>
              <a:t>，用户一般不使用。在系统中，当有比当前线程优先级更高的线程就绪时，当前线程将立刻被换出，高优先级线程抢占处理器运行。</a:t>
            </a:r>
          </a:p>
        </p:txBody>
      </p:sp>
    </p:spTree>
    <p:extLst>
      <p:ext uri="{BB962C8B-B14F-4D97-AF65-F5344CB8AC3E}">
        <p14:creationId xmlns:p14="http://schemas.microsoft.com/office/powerpoint/2010/main" val="253930550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sp>
        <p:nvSpPr>
          <p:cNvPr id="9" name="文本框 8"/>
          <p:cNvSpPr txBox="1"/>
          <p:nvPr/>
        </p:nvSpPr>
        <p:spPr>
          <a:xfrm>
            <a:off x="784648" y="1400591"/>
            <a:ext cx="10636208" cy="1754326"/>
          </a:xfrm>
          <a:prstGeom prst="rect">
            <a:avLst/>
          </a:prstGeom>
          <a:noFill/>
        </p:spPr>
        <p:txBody>
          <a:bodyPr wrap="square">
            <a:spAutoFit/>
          </a:bodyPr>
          <a:lstStyle/>
          <a:p>
            <a:pPr lvl="1" indent="-4572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时间片</a:t>
            </a:r>
          </a:p>
          <a:p>
            <a:pPr marL="0" lvl="1" indent="457200" algn="just">
              <a:lnSpc>
                <a:spcPct val="150000"/>
              </a:lnSpc>
            </a:pPr>
            <a:r>
              <a:rPr lang="zh-CN" altLang="en-US" sz="2400" dirty="0">
                <a:latin typeface="+mn-ea"/>
              </a:rPr>
              <a:t>当线程优先级相同时，时间片才起作用，系统对优先级相同的就绪态线程采用时间片轮转算法进行调度，即线程轮转执行相应个系统节拍（</a:t>
            </a:r>
            <a:r>
              <a:rPr lang="en-US" altLang="zh-CN" sz="2400" dirty="0">
                <a:latin typeface="+mn-ea"/>
              </a:rPr>
              <a:t>1ms</a:t>
            </a:r>
            <a:r>
              <a:rPr lang="zh-CN" altLang="en-US" sz="2400" dirty="0">
                <a:latin typeface="+mn-ea"/>
              </a:rPr>
              <a:t>）。</a:t>
            </a:r>
          </a:p>
        </p:txBody>
      </p:sp>
      <p:pic>
        <p:nvPicPr>
          <p:cNvPr id="12" name="图片 11" descr="相同优先级时间片轮转"/>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9016" y="3419474"/>
            <a:ext cx="10006293" cy="2995853"/>
          </a:xfrm>
          <a:prstGeom prst="rect">
            <a:avLst/>
          </a:prstGeom>
          <a:noFill/>
          <a:ln>
            <a:noFill/>
          </a:ln>
        </p:spPr>
      </p:pic>
    </p:spTree>
    <p:extLst>
      <p:ext uri="{BB962C8B-B14F-4D97-AF65-F5344CB8AC3E}">
        <p14:creationId xmlns:p14="http://schemas.microsoft.com/office/powerpoint/2010/main" val="14963474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sp>
        <p:nvSpPr>
          <p:cNvPr id="9" name="文本框 8"/>
          <p:cNvSpPr txBox="1"/>
          <p:nvPr/>
        </p:nvSpPr>
        <p:spPr>
          <a:xfrm>
            <a:off x="812080" y="1269434"/>
            <a:ext cx="10727648" cy="1754326"/>
          </a:xfrm>
          <a:prstGeom prst="rect">
            <a:avLst/>
          </a:prstGeom>
          <a:noFill/>
        </p:spPr>
        <p:txBody>
          <a:bodyPr wrap="square">
            <a:spAutoFit/>
          </a:bodyPr>
          <a:lstStyle/>
          <a:p>
            <a:pPr lvl="1" indent="-4572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线程状态</a:t>
            </a:r>
          </a:p>
          <a:p>
            <a:pPr marL="0" lvl="1" indent="457200" algn="just">
              <a:lnSpc>
                <a:spcPct val="150000"/>
              </a:lnSpc>
            </a:pPr>
            <a:r>
              <a:rPr lang="zh-CN" altLang="zh-CN" sz="2400" dirty="0">
                <a:latin typeface="+mn-ea"/>
              </a:rPr>
              <a:t>对于单核</a:t>
            </a:r>
            <a:r>
              <a:rPr lang="en-US" altLang="zh-CN" sz="2400" dirty="0">
                <a:latin typeface="+mn-ea"/>
              </a:rPr>
              <a:t>MCU</a:t>
            </a:r>
            <a:r>
              <a:rPr lang="zh-CN" altLang="zh-CN" sz="2400" dirty="0">
                <a:latin typeface="+mn-ea"/>
              </a:rPr>
              <a:t>，同一时刻只允许运行一个线程，操作系统会自动根据线程运行的情况动态地调整线程状态。</a:t>
            </a:r>
            <a:r>
              <a:rPr lang="en-US" altLang="zh-CN" sz="2400" dirty="0">
                <a:latin typeface="+mn-ea"/>
              </a:rPr>
              <a:t>RT-Thread</a:t>
            </a:r>
            <a:r>
              <a:rPr lang="zh-CN" altLang="zh-CN" sz="2400" dirty="0">
                <a:latin typeface="+mn-ea"/>
              </a:rPr>
              <a:t>中线程共有五种状态</a:t>
            </a:r>
            <a:r>
              <a:rPr lang="zh-CN" altLang="en-US" sz="2400" dirty="0">
                <a:latin typeface="+mn-ea"/>
              </a:rPr>
              <a:t>。</a:t>
            </a:r>
          </a:p>
        </p:txBody>
      </p:sp>
      <p:pic>
        <p:nvPicPr>
          <p:cNvPr id="12" name="图片 11" descr="线程状态转换图"/>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290" y="3293619"/>
            <a:ext cx="10454640" cy="3429000"/>
          </a:xfrm>
          <a:prstGeom prst="rect">
            <a:avLst/>
          </a:prstGeom>
          <a:noFill/>
          <a:ln>
            <a:noFill/>
          </a:ln>
        </p:spPr>
      </p:pic>
      <p:sp>
        <p:nvSpPr>
          <p:cNvPr id="13" name="文本框 12"/>
          <p:cNvSpPr txBox="1"/>
          <p:nvPr/>
        </p:nvSpPr>
        <p:spPr>
          <a:xfrm>
            <a:off x="6712311" y="4714402"/>
            <a:ext cx="1877437" cy="276999"/>
          </a:xfrm>
          <a:prstGeom prst="rect">
            <a:avLst/>
          </a:prstGeom>
          <a:noFill/>
        </p:spPr>
        <p:txBody>
          <a:bodyPr wrap="none" rtlCol="0">
            <a:spAutoFit/>
          </a:bodyPr>
          <a:lstStyle/>
          <a:p>
            <a:r>
              <a:rPr lang="zh-CN" altLang="en-US" sz="1200" dirty="0">
                <a:solidFill>
                  <a:srgbClr val="FF0000"/>
                </a:solidFill>
              </a:rPr>
              <a:t>获取资源得不到或者延时</a:t>
            </a:r>
          </a:p>
        </p:txBody>
      </p:sp>
      <p:sp>
        <p:nvSpPr>
          <p:cNvPr id="14" name="文本框 13"/>
          <p:cNvSpPr txBox="1"/>
          <p:nvPr/>
        </p:nvSpPr>
        <p:spPr>
          <a:xfrm>
            <a:off x="8191063" y="3798536"/>
            <a:ext cx="1723549" cy="276999"/>
          </a:xfrm>
          <a:prstGeom prst="rect">
            <a:avLst/>
          </a:prstGeom>
          <a:noFill/>
        </p:spPr>
        <p:txBody>
          <a:bodyPr wrap="none" rtlCol="0">
            <a:spAutoFit/>
          </a:bodyPr>
          <a:lstStyle/>
          <a:p>
            <a:r>
              <a:rPr lang="zh-CN" altLang="en-US" sz="1200" dirty="0">
                <a:solidFill>
                  <a:srgbClr val="FF0000"/>
                </a:solidFill>
              </a:rPr>
              <a:t>强制结束（一般不用）</a:t>
            </a:r>
          </a:p>
        </p:txBody>
      </p:sp>
      <p:sp>
        <p:nvSpPr>
          <p:cNvPr id="15" name="文本框 14"/>
          <p:cNvSpPr txBox="1"/>
          <p:nvPr/>
        </p:nvSpPr>
        <p:spPr>
          <a:xfrm>
            <a:off x="5851136" y="3945877"/>
            <a:ext cx="800219" cy="276999"/>
          </a:xfrm>
          <a:prstGeom prst="rect">
            <a:avLst/>
          </a:prstGeom>
          <a:noFill/>
        </p:spPr>
        <p:txBody>
          <a:bodyPr wrap="none" rtlCol="0">
            <a:spAutoFit/>
          </a:bodyPr>
          <a:lstStyle/>
          <a:p>
            <a:r>
              <a:rPr lang="zh-CN" altLang="en-US" sz="1200" dirty="0">
                <a:solidFill>
                  <a:srgbClr val="FF0000"/>
                </a:solidFill>
              </a:rPr>
              <a:t>自然结束</a:t>
            </a:r>
          </a:p>
        </p:txBody>
      </p:sp>
      <p:sp>
        <p:nvSpPr>
          <p:cNvPr id="16" name="文本框 15"/>
          <p:cNvSpPr txBox="1"/>
          <p:nvPr/>
        </p:nvSpPr>
        <p:spPr>
          <a:xfrm>
            <a:off x="4868815" y="6524559"/>
            <a:ext cx="2185214" cy="276999"/>
          </a:xfrm>
          <a:prstGeom prst="rect">
            <a:avLst/>
          </a:prstGeom>
          <a:noFill/>
        </p:spPr>
        <p:txBody>
          <a:bodyPr wrap="none" rtlCol="0">
            <a:spAutoFit/>
          </a:bodyPr>
          <a:lstStyle/>
          <a:p>
            <a:r>
              <a:rPr lang="zh-CN" altLang="en-US" sz="1200" dirty="0">
                <a:solidFill>
                  <a:srgbClr val="FF0000"/>
                </a:solidFill>
              </a:rPr>
              <a:t>获取到资源，或者延时时间到</a:t>
            </a:r>
          </a:p>
        </p:txBody>
      </p:sp>
      <p:sp>
        <p:nvSpPr>
          <p:cNvPr id="19" name="文本框 18"/>
          <p:cNvSpPr txBox="1"/>
          <p:nvPr/>
        </p:nvSpPr>
        <p:spPr>
          <a:xfrm>
            <a:off x="2991576" y="4392230"/>
            <a:ext cx="492443" cy="276999"/>
          </a:xfrm>
          <a:prstGeom prst="rect">
            <a:avLst/>
          </a:prstGeom>
          <a:noFill/>
        </p:spPr>
        <p:txBody>
          <a:bodyPr wrap="none" rtlCol="0">
            <a:spAutoFit/>
          </a:bodyPr>
          <a:lstStyle/>
          <a:p>
            <a:r>
              <a:rPr lang="zh-CN" altLang="en-US" sz="1200" dirty="0">
                <a:solidFill>
                  <a:srgbClr val="FF0000"/>
                </a:solidFill>
              </a:rPr>
              <a:t>启动</a:t>
            </a:r>
          </a:p>
        </p:txBody>
      </p:sp>
      <p:sp>
        <p:nvSpPr>
          <p:cNvPr id="20" name="文本框 19"/>
          <p:cNvSpPr txBox="1"/>
          <p:nvPr/>
        </p:nvSpPr>
        <p:spPr>
          <a:xfrm>
            <a:off x="4154256" y="3090530"/>
            <a:ext cx="492443" cy="276999"/>
          </a:xfrm>
          <a:prstGeom prst="rect">
            <a:avLst/>
          </a:prstGeom>
          <a:noFill/>
        </p:spPr>
        <p:txBody>
          <a:bodyPr wrap="none" rtlCol="0">
            <a:spAutoFit/>
          </a:bodyPr>
          <a:lstStyle/>
          <a:p>
            <a:r>
              <a:rPr lang="zh-CN" altLang="en-US" sz="1200" dirty="0">
                <a:solidFill>
                  <a:srgbClr val="FF0000"/>
                </a:solidFill>
              </a:rPr>
              <a:t>创建</a:t>
            </a:r>
          </a:p>
        </p:txBody>
      </p:sp>
    </p:spTree>
    <p:extLst>
      <p:ext uri="{BB962C8B-B14F-4D97-AF65-F5344CB8AC3E}">
        <p14:creationId xmlns:p14="http://schemas.microsoft.com/office/powerpoint/2010/main" val="22330700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sp>
        <p:nvSpPr>
          <p:cNvPr id="9" name="文本框 8"/>
          <p:cNvSpPr txBox="1"/>
          <p:nvPr/>
        </p:nvSpPr>
        <p:spPr>
          <a:xfrm>
            <a:off x="775505" y="1630167"/>
            <a:ext cx="10619325" cy="3970318"/>
          </a:xfrm>
          <a:prstGeom prst="rect">
            <a:avLst/>
          </a:prstGeom>
          <a:noFill/>
        </p:spPr>
        <p:txBody>
          <a:bodyPr wrap="square">
            <a:spAutoFit/>
          </a:bodyPr>
          <a:lstStyle/>
          <a:p>
            <a:pPr marL="0" lvl="1" indent="457200" algn="just">
              <a:lnSpc>
                <a:spcPct val="150000"/>
              </a:lnSpc>
            </a:pPr>
            <a:r>
              <a:rPr lang="zh-CN" altLang="en-US" sz="2400" dirty="0">
                <a:latin typeface="+mn-ea"/>
              </a:rPr>
              <a:t>调用函数</a:t>
            </a:r>
            <a:r>
              <a:rPr lang="en-US" altLang="zh-CN" sz="2400" dirty="0" err="1">
                <a:latin typeface="+mn-ea"/>
              </a:rPr>
              <a:t>rt_thread_create</a:t>
            </a:r>
            <a:r>
              <a:rPr lang="en-US" altLang="zh-CN" sz="2400" dirty="0">
                <a:latin typeface="+mn-ea"/>
              </a:rPr>
              <a:t>/</a:t>
            </a:r>
            <a:r>
              <a:rPr lang="en-US" altLang="zh-CN" sz="2400" dirty="0" err="1">
                <a:latin typeface="+mn-ea"/>
              </a:rPr>
              <a:t>init</a:t>
            </a:r>
            <a:r>
              <a:rPr lang="zh-CN" altLang="en-US" sz="2400" dirty="0">
                <a:latin typeface="+mn-ea"/>
              </a:rPr>
              <a:t>创建</a:t>
            </a:r>
            <a:r>
              <a:rPr lang="en-US" altLang="zh-CN" sz="2400" dirty="0">
                <a:latin typeface="+mn-ea"/>
              </a:rPr>
              <a:t>/</a:t>
            </a:r>
            <a:r>
              <a:rPr lang="zh-CN" altLang="en-US" sz="2400" dirty="0">
                <a:latin typeface="+mn-ea"/>
              </a:rPr>
              <a:t>初始化的线程处于初始态；初始态线程调用函</a:t>
            </a:r>
            <a:r>
              <a:rPr lang="en-US" altLang="zh-CN" sz="2400" dirty="0" err="1">
                <a:latin typeface="+mn-ea"/>
              </a:rPr>
              <a:t>rt_thread_startup</a:t>
            </a:r>
            <a:r>
              <a:rPr lang="zh-CN" altLang="en-US" sz="2400" dirty="0">
                <a:latin typeface="+mn-ea"/>
              </a:rPr>
              <a:t>进入就绪态；就绪态线程被调度器调度后进入运行态；处于运行状态的线程调用</a:t>
            </a:r>
            <a:r>
              <a:rPr lang="en-US" altLang="zh-CN" sz="2400" dirty="0" err="1">
                <a:latin typeface="+mn-ea"/>
              </a:rPr>
              <a:t>rt_thread_delay</a:t>
            </a:r>
            <a:r>
              <a:rPr lang="zh-CN" altLang="en-US" sz="2400" dirty="0">
                <a:latin typeface="+mn-ea"/>
              </a:rPr>
              <a:t>，</a:t>
            </a:r>
            <a:r>
              <a:rPr lang="en-US" altLang="zh-CN" sz="2400" dirty="0" err="1">
                <a:latin typeface="+mn-ea"/>
              </a:rPr>
              <a:t>rt_sem_take</a:t>
            </a:r>
            <a:r>
              <a:rPr lang="zh-CN" altLang="en-US" sz="2400" dirty="0">
                <a:latin typeface="+mn-ea"/>
              </a:rPr>
              <a:t>，</a:t>
            </a:r>
            <a:r>
              <a:rPr lang="en-US" altLang="zh-CN" sz="2400" dirty="0" err="1">
                <a:latin typeface="+mn-ea"/>
              </a:rPr>
              <a:t>rt_mutex_take</a:t>
            </a:r>
            <a:r>
              <a:rPr lang="zh-CN" altLang="en-US" sz="2400" dirty="0">
                <a:latin typeface="+mn-ea"/>
              </a:rPr>
              <a:t>，</a:t>
            </a:r>
            <a:r>
              <a:rPr lang="en-US" altLang="zh-CN" sz="2400" dirty="0" err="1">
                <a:latin typeface="+mn-ea"/>
              </a:rPr>
              <a:t>rt_mb_recv</a:t>
            </a:r>
            <a:r>
              <a:rPr lang="zh-CN" altLang="en-US" sz="2400" dirty="0">
                <a:latin typeface="+mn-ea"/>
              </a:rPr>
              <a:t>等函数或者获取不到资源时，将进入挂起态；处于挂起态的线程等待超时依然未能获得资源或由于其它线程释放了资源，将返回就绪态。挂起态的线程调用</a:t>
            </a:r>
            <a:r>
              <a:rPr lang="en-US" altLang="zh-CN" sz="2400" dirty="0" err="1">
                <a:latin typeface="+mn-ea"/>
              </a:rPr>
              <a:t>rt_thread_delete</a:t>
            </a:r>
            <a:r>
              <a:rPr lang="en-US" altLang="zh-CN" sz="2400" dirty="0">
                <a:latin typeface="+mn-ea"/>
              </a:rPr>
              <a:t>/detach</a:t>
            </a:r>
            <a:r>
              <a:rPr lang="zh-CN" altLang="en-US" sz="2400" dirty="0">
                <a:latin typeface="+mn-ea"/>
              </a:rPr>
              <a:t>函数，将转换为关闭态；运行态的线程运行结束时，会在线程的最后部分执行函数</a:t>
            </a:r>
            <a:r>
              <a:rPr lang="en-US" altLang="zh-CN" sz="2400" dirty="0" err="1">
                <a:latin typeface="+mn-ea"/>
              </a:rPr>
              <a:t>rt_thread_exit</a:t>
            </a:r>
            <a:r>
              <a:rPr lang="zh-CN" altLang="en-US" sz="2400" dirty="0">
                <a:latin typeface="+mn-ea"/>
              </a:rPr>
              <a:t>，将状态改为关闭态。</a:t>
            </a:r>
          </a:p>
        </p:txBody>
      </p:sp>
    </p:spTree>
    <p:extLst>
      <p:ext uri="{BB962C8B-B14F-4D97-AF65-F5344CB8AC3E}">
        <p14:creationId xmlns:p14="http://schemas.microsoft.com/office/powerpoint/2010/main" val="142598008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17.2.2 </a:t>
            </a:r>
            <a:r>
              <a:rPr lang="zh-CN" altLang="en-US" sz="2400" dirty="0">
                <a:solidFill>
                  <a:schemeClr val="accent1">
                    <a:lumMod val="75000"/>
                  </a:schemeClr>
                </a:solidFill>
                <a:latin typeface="微软雅黑" panose="020B0503020204020204" charset="-122"/>
                <a:ea typeface="微软雅黑" panose="020B0503020204020204" charset="-122"/>
              </a:rPr>
              <a:t>线程重要属性</a:t>
            </a:r>
          </a:p>
        </p:txBody>
      </p:sp>
      <p:graphicFrame>
        <p:nvGraphicFramePr>
          <p:cNvPr id="9" name="表格 8"/>
          <p:cNvGraphicFramePr>
            <a:graphicFrameLocks noGrp="1"/>
          </p:cNvGraphicFramePr>
          <p:nvPr>
            <p:extLst>
              <p:ext uri="{D42A27DB-BD31-4B8C-83A1-F6EECF244321}">
                <p14:modId xmlns:p14="http://schemas.microsoft.com/office/powerpoint/2010/main" val="4254018662"/>
              </p:ext>
            </p:extLst>
          </p:nvPr>
        </p:nvGraphicFramePr>
        <p:xfrm>
          <a:off x="3085484" y="1368072"/>
          <a:ext cx="8419880" cy="5486400"/>
        </p:xfrm>
        <a:graphic>
          <a:graphicData uri="http://schemas.openxmlformats.org/drawingml/2006/table">
            <a:tbl>
              <a:tblPr firstRow="1" firstCol="1" bandRow="1">
                <a:tableStyleId>{5C22544A-7EE6-4342-B048-85BDC9FD1C3A}</a:tableStyleId>
              </a:tblPr>
              <a:tblGrid>
                <a:gridCol w="8419880">
                  <a:extLst>
                    <a:ext uri="{9D8B030D-6E8A-4147-A177-3AD203B41FA5}">
                      <a16:colId xmlns:a16="http://schemas.microsoft.com/office/drawing/2014/main" val="20000"/>
                    </a:ext>
                  </a:extLst>
                </a:gridCol>
              </a:tblGrid>
              <a:tr h="0">
                <a:tc>
                  <a:txBody>
                    <a:bodyPr/>
                    <a:lstStyle/>
                    <a:p>
                      <a:pPr algn="l">
                        <a:lnSpc>
                          <a:spcPct val="125000"/>
                        </a:lnSpc>
                      </a:pPr>
                      <a:r>
                        <a:rPr lang="en-US" sz="2400" b="0" kern="0" dirty="0">
                          <a:solidFill>
                            <a:schemeClr val="tx1"/>
                          </a:solidFill>
                          <a:effectLst/>
                        </a:rPr>
                        <a:t>/* </a:t>
                      </a:r>
                      <a:r>
                        <a:rPr lang="zh-CN" sz="2400" b="0" kern="0" dirty="0">
                          <a:solidFill>
                            <a:schemeClr val="tx1"/>
                          </a:solidFill>
                          <a:effectLst/>
                        </a:rPr>
                        <a:t>线程错误代码</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RT_EOK                          0               /* </a:t>
                      </a:r>
                      <a:r>
                        <a:rPr lang="zh-CN" sz="2400" b="0" kern="0" dirty="0">
                          <a:solidFill>
                            <a:schemeClr val="tx1"/>
                          </a:solidFill>
                          <a:effectLst/>
                        </a:rPr>
                        <a:t>无错误</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RT_ERROR                     1               /* </a:t>
                      </a:r>
                      <a:r>
                        <a:rPr lang="zh-CN" sz="2400" b="0" kern="0" dirty="0">
                          <a:solidFill>
                            <a:schemeClr val="tx1"/>
                          </a:solidFill>
                          <a:effectLst/>
                        </a:rPr>
                        <a:t>普通错误</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RT_ETIMEOUT               2               /* </a:t>
                      </a:r>
                      <a:r>
                        <a:rPr lang="zh-CN" sz="2400" b="0" kern="0" dirty="0">
                          <a:solidFill>
                            <a:schemeClr val="tx1"/>
                          </a:solidFill>
                          <a:effectLst/>
                        </a:rPr>
                        <a:t>超时</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RT_EFULL                      3               /* </a:t>
                      </a:r>
                      <a:r>
                        <a:rPr lang="zh-CN" sz="2400" b="0" kern="0" dirty="0">
                          <a:solidFill>
                            <a:schemeClr val="tx1"/>
                          </a:solidFill>
                          <a:effectLst/>
                        </a:rPr>
                        <a:t>资源已满</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RT_EEMPTY                   4               /* </a:t>
                      </a:r>
                      <a:r>
                        <a:rPr lang="zh-CN" sz="2400" b="0" kern="0" dirty="0">
                          <a:solidFill>
                            <a:schemeClr val="tx1"/>
                          </a:solidFill>
                          <a:effectLst/>
                        </a:rPr>
                        <a:t>无资源</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RT_ENOMEM                 5               /* </a:t>
                      </a:r>
                      <a:r>
                        <a:rPr lang="zh-CN" sz="2400" b="0" kern="0" dirty="0">
                          <a:solidFill>
                            <a:schemeClr val="tx1"/>
                          </a:solidFill>
                          <a:effectLst/>
                        </a:rPr>
                        <a:t>无内存</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RT_ENOSYS                  6               /* </a:t>
                      </a:r>
                      <a:r>
                        <a:rPr lang="zh-CN" sz="2400" b="0" kern="0" dirty="0">
                          <a:solidFill>
                            <a:schemeClr val="tx1"/>
                          </a:solidFill>
                          <a:effectLst/>
                        </a:rPr>
                        <a:t>系统不支持</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RT_EBUSY                     7               /* </a:t>
                      </a:r>
                      <a:r>
                        <a:rPr lang="zh-CN" sz="2400" b="0" kern="0" dirty="0">
                          <a:solidFill>
                            <a:schemeClr val="tx1"/>
                          </a:solidFill>
                          <a:effectLst/>
                        </a:rPr>
                        <a:t>系统忙</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RT_EIO                           8               /* IO</a:t>
                      </a:r>
                      <a:r>
                        <a:rPr lang="zh-CN" sz="2400" b="0" kern="0" dirty="0">
                          <a:solidFill>
                            <a:schemeClr val="tx1"/>
                          </a:solidFill>
                          <a:effectLst/>
                        </a:rPr>
                        <a:t>错误</a:t>
                      </a:r>
                      <a:r>
                        <a:rPr lang="en-US" sz="2400" b="0" kern="0" dirty="0">
                          <a:solidFill>
                            <a:schemeClr val="tx1"/>
                          </a:solidFill>
                          <a:effectLst/>
                        </a:rPr>
                        <a:t> */</a:t>
                      </a:r>
                      <a:endParaRPr lang="zh-CN" sz="2400" b="0" kern="100" dirty="0">
                        <a:solidFill>
                          <a:schemeClr val="tx1"/>
                        </a:solidFill>
                        <a:effectLst/>
                      </a:endParaRPr>
                    </a:p>
                    <a:p>
                      <a:pPr algn="l">
                        <a:lnSpc>
                          <a:spcPct val="125000"/>
                        </a:lnSpc>
                      </a:pPr>
                      <a:r>
                        <a:rPr lang="en-US" sz="2400" b="0" kern="0" dirty="0">
                          <a:solidFill>
                            <a:schemeClr val="tx1"/>
                          </a:solidFill>
                          <a:effectLst/>
                        </a:rPr>
                        <a:t>#define RT_EINTR                      9               /* </a:t>
                      </a:r>
                      <a:r>
                        <a:rPr lang="zh-CN" sz="2400" b="0" kern="0" dirty="0">
                          <a:solidFill>
                            <a:schemeClr val="tx1"/>
                          </a:solidFill>
                          <a:effectLst/>
                        </a:rPr>
                        <a:t>中断系统调用</a:t>
                      </a:r>
                      <a:r>
                        <a:rPr lang="en-US" sz="2400" b="0" kern="0" dirty="0">
                          <a:solidFill>
                            <a:schemeClr val="tx1"/>
                          </a:solidFill>
                          <a:effectLst/>
                        </a:rPr>
                        <a:t> */</a:t>
                      </a:r>
                      <a:endParaRPr lang="zh-CN" sz="2400" b="0" kern="100" dirty="0">
                        <a:solidFill>
                          <a:schemeClr val="tx1"/>
                        </a:solidFill>
                        <a:effectLst/>
                      </a:endParaRPr>
                    </a:p>
                    <a:p>
                      <a:pPr algn="just">
                        <a:lnSpc>
                          <a:spcPct val="125000"/>
                        </a:lnSpc>
                      </a:pPr>
                      <a:r>
                        <a:rPr lang="en-US" sz="2400" b="0" kern="0" dirty="0">
                          <a:solidFill>
                            <a:schemeClr val="tx1"/>
                          </a:solidFill>
                          <a:effectLst/>
                        </a:rPr>
                        <a:t>#define RT_EINVAL                   10              /* </a:t>
                      </a:r>
                      <a:r>
                        <a:rPr lang="zh-CN" sz="2400" b="0" kern="0" dirty="0">
                          <a:solidFill>
                            <a:schemeClr val="tx1"/>
                          </a:solidFill>
                          <a:effectLst/>
                        </a:rPr>
                        <a:t>非法参数</a:t>
                      </a:r>
                      <a:r>
                        <a:rPr lang="en-US" sz="2400" b="0" kern="0" dirty="0">
                          <a:solidFill>
                            <a:schemeClr val="tx1"/>
                          </a:solidFill>
                          <a:effectLst/>
                        </a:rPr>
                        <a:t> */</a:t>
                      </a:r>
                      <a:endParaRPr lang="zh-CN" sz="2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2" name="文本框 11"/>
          <p:cNvSpPr txBox="1"/>
          <p:nvPr/>
        </p:nvSpPr>
        <p:spPr>
          <a:xfrm>
            <a:off x="812080" y="1279482"/>
            <a:ext cx="2192377" cy="578941"/>
          </a:xfrm>
          <a:prstGeom prst="rect">
            <a:avLst/>
          </a:prstGeom>
          <a:noFill/>
        </p:spPr>
        <p:txBody>
          <a:bodyPr wrap="square">
            <a:spAutoFit/>
          </a:bodyPr>
          <a:lstStyle/>
          <a:p>
            <a:pPr lvl="1" indent="-4572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错误代码</a:t>
            </a:r>
            <a:endParaRPr lang="zh-CN" altLang="en-US" sz="2400" dirty="0">
              <a:latin typeface="+mn-ea"/>
            </a:endParaRPr>
          </a:p>
        </p:txBody>
      </p:sp>
    </p:spTree>
    <p:extLst>
      <p:ext uri="{BB962C8B-B14F-4D97-AF65-F5344CB8AC3E}">
        <p14:creationId xmlns:p14="http://schemas.microsoft.com/office/powerpoint/2010/main" val="205032820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17.2.3 </a:t>
            </a:r>
            <a:r>
              <a:rPr lang="zh-CN" altLang="en-US" sz="2400" dirty="0">
                <a:solidFill>
                  <a:schemeClr val="accent1">
                    <a:lumMod val="75000"/>
                  </a:schemeClr>
                </a:solidFill>
                <a:latin typeface="微软雅黑" panose="020B0503020204020204" charset="-122"/>
                <a:ea typeface="微软雅黑" panose="020B0503020204020204" charset="-122"/>
              </a:rPr>
              <a:t>系统线程</a:t>
            </a:r>
          </a:p>
        </p:txBody>
      </p:sp>
      <p:sp>
        <p:nvSpPr>
          <p:cNvPr id="9" name="文本框 8"/>
          <p:cNvSpPr txBox="1"/>
          <p:nvPr/>
        </p:nvSpPr>
        <p:spPr>
          <a:xfrm>
            <a:off x="805650" y="1478562"/>
            <a:ext cx="10689663" cy="3970318"/>
          </a:xfrm>
          <a:prstGeom prst="rect">
            <a:avLst/>
          </a:prstGeom>
          <a:noFill/>
        </p:spPr>
        <p:txBody>
          <a:bodyPr wrap="square">
            <a:spAutoFit/>
          </a:bodyPr>
          <a:lstStyle/>
          <a:p>
            <a:pPr marL="0" lvl="1" indent="457200" algn="just">
              <a:lnSpc>
                <a:spcPct val="150000"/>
              </a:lnSpc>
            </a:pPr>
            <a:r>
              <a:rPr lang="zh-CN" altLang="en-US" sz="2400" dirty="0">
                <a:latin typeface="+mn-ea"/>
              </a:rPr>
              <a:t>根据线程创建者，将线程分为</a:t>
            </a:r>
            <a:r>
              <a:rPr lang="zh-CN" altLang="en-US" sz="2400" b="1" dirty="0">
                <a:solidFill>
                  <a:srgbClr val="FF0000"/>
                </a:solidFill>
                <a:latin typeface="+mn-ea"/>
              </a:rPr>
              <a:t>系统线程</a:t>
            </a:r>
            <a:r>
              <a:rPr lang="zh-CN" altLang="en-US" sz="2400" dirty="0">
                <a:latin typeface="+mn-ea"/>
              </a:rPr>
              <a:t>和</a:t>
            </a:r>
            <a:r>
              <a:rPr lang="zh-CN" altLang="en-US" sz="2400" b="1" dirty="0">
                <a:solidFill>
                  <a:srgbClr val="FF0000"/>
                </a:solidFill>
                <a:latin typeface="+mn-ea"/>
              </a:rPr>
              <a:t>用户线程</a:t>
            </a:r>
            <a:r>
              <a:rPr lang="zh-CN" altLang="en-US" sz="2400" dirty="0">
                <a:latin typeface="+mn-ea"/>
              </a:rPr>
              <a:t>两类，系统线程是由</a:t>
            </a:r>
            <a:r>
              <a:rPr lang="en-US" altLang="zh-CN" sz="2400" dirty="0">
                <a:latin typeface="+mn-ea"/>
              </a:rPr>
              <a:t>RT-Thread</a:t>
            </a:r>
            <a:r>
              <a:rPr lang="zh-CN" altLang="en-US" sz="2400" dirty="0">
                <a:latin typeface="+mn-ea"/>
              </a:rPr>
              <a:t>内核创建的线程，用户线程是由应用程序调用线程管理接口创建的线程。</a:t>
            </a:r>
            <a:endParaRPr lang="en-US" altLang="zh-CN" sz="2400" dirty="0">
              <a:latin typeface="+mn-ea"/>
            </a:endParaRPr>
          </a:p>
          <a:p>
            <a:pPr marL="0" lvl="1" indent="457200" algn="just">
              <a:lnSpc>
                <a:spcPct val="150000"/>
              </a:lnSpc>
            </a:pPr>
            <a:r>
              <a:rPr lang="en-US" altLang="zh-CN" sz="2400" dirty="0">
                <a:latin typeface="+mn-ea"/>
              </a:rPr>
              <a:t>RT-Thread</a:t>
            </a:r>
            <a:r>
              <a:rPr lang="zh-CN" altLang="en-US" sz="2400" dirty="0">
                <a:latin typeface="+mn-ea"/>
              </a:rPr>
              <a:t>中的系统线程有</a:t>
            </a:r>
            <a:r>
              <a:rPr lang="zh-CN" altLang="en-US" sz="2400" b="1" dirty="0">
                <a:solidFill>
                  <a:srgbClr val="FF0000"/>
                </a:solidFill>
                <a:latin typeface="+mn-ea"/>
              </a:rPr>
              <a:t>空闲线程</a:t>
            </a:r>
            <a:r>
              <a:rPr lang="zh-CN" altLang="en-US" sz="2400" dirty="0">
                <a:latin typeface="+mn-ea"/>
              </a:rPr>
              <a:t>和</a:t>
            </a:r>
            <a:r>
              <a:rPr lang="zh-CN" altLang="en-US" sz="2400" b="1" dirty="0">
                <a:solidFill>
                  <a:srgbClr val="FF0000"/>
                </a:solidFill>
                <a:latin typeface="+mn-ea"/>
              </a:rPr>
              <a:t>主线程</a:t>
            </a:r>
            <a:r>
              <a:rPr lang="zh-CN" altLang="en-US" sz="2400" dirty="0">
                <a:latin typeface="+mn-ea"/>
              </a:rPr>
              <a:t>。</a:t>
            </a:r>
            <a:endParaRPr lang="en-US" altLang="zh-CN" sz="2400" dirty="0">
              <a:latin typeface="+mn-ea"/>
            </a:endParaRPr>
          </a:p>
          <a:p>
            <a:pPr marL="342900" lvl="1" indent="-342900" algn="just">
              <a:lnSpc>
                <a:spcPct val="150000"/>
              </a:lnSpc>
              <a:buFont typeface="Wingdings" panose="05000000000000000000" pitchFamily="2" charset="2"/>
              <a:buChar char="n"/>
            </a:pPr>
            <a:r>
              <a:rPr lang="zh-CN" altLang="en-US" sz="2400" b="1" dirty="0">
                <a:solidFill>
                  <a:schemeClr val="accent5"/>
                </a:solidFill>
                <a:latin typeface="黑体" panose="02010609060101010101" pitchFamily="49" charset="-122"/>
                <a:ea typeface="黑体" panose="02010609060101010101" pitchFamily="49" charset="-122"/>
              </a:rPr>
              <a:t>空闲线程</a:t>
            </a:r>
          </a:p>
          <a:p>
            <a:pPr marL="0" lvl="1" indent="457200" algn="just">
              <a:lnSpc>
                <a:spcPct val="150000"/>
              </a:lnSpc>
            </a:pPr>
            <a:r>
              <a:rPr lang="zh-CN" altLang="en-US" sz="2400" dirty="0">
                <a:latin typeface="+mn-ea"/>
              </a:rPr>
              <a:t>空闲线程（</a:t>
            </a:r>
            <a:r>
              <a:rPr lang="en-US" altLang="zh-CN" sz="2400" dirty="0">
                <a:latin typeface="+mn-ea"/>
              </a:rPr>
              <a:t>idle</a:t>
            </a:r>
            <a:r>
              <a:rPr lang="zh-CN" altLang="en-US" sz="2400" dirty="0">
                <a:latin typeface="+mn-ea"/>
              </a:rPr>
              <a:t>）是系统创建的</a:t>
            </a:r>
            <a:r>
              <a:rPr lang="zh-CN" altLang="en-US" sz="2400" b="1" dirty="0">
                <a:solidFill>
                  <a:srgbClr val="FF0000"/>
                </a:solidFill>
                <a:latin typeface="+mn-ea"/>
              </a:rPr>
              <a:t>最低优先级</a:t>
            </a:r>
            <a:r>
              <a:rPr lang="zh-CN" altLang="en-US" sz="2400" dirty="0">
                <a:latin typeface="+mn-ea"/>
              </a:rPr>
              <a:t>的线程，线程状态</a:t>
            </a:r>
            <a:r>
              <a:rPr lang="zh-CN" altLang="en-US" sz="2400" b="1" dirty="0">
                <a:solidFill>
                  <a:srgbClr val="FF0000"/>
                </a:solidFill>
                <a:latin typeface="+mn-ea"/>
              </a:rPr>
              <a:t>永远处于就绪态</a:t>
            </a:r>
            <a:r>
              <a:rPr lang="zh-CN" altLang="en-US" sz="2400" dirty="0">
                <a:latin typeface="+mn-ea"/>
              </a:rPr>
              <a:t>。当系统中无其它就绪线程时，调度器将调度空闲线程，它通常是一个死循环，且永远不能被挂起。</a:t>
            </a:r>
          </a:p>
        </p:txBody>
      </p:sp>
    </p:spTree>
    <p:extLst>
      <p:ext uri="{BB962C8B-B14F-4D97-AF65-F5344CB8AC3E}">
        <p14:creationId xmlns:p14="http://schemas.microsoft.com/office/powerpoint/2010/main" val="203063001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17.2.3 </a:t>
            </a:r>
            <a:r>
              <a:rPr lang="zh-CN" altLang="en-US" sz="2400" dirty="0">
                <a:solidFill>
                  <a:schemeClr val="accent1">
                    <a:lumMod val="75000"/>
                  </a:schemeClr>
                </a:solidFill>
                <a:latin typeface="微软雅黑" panose="020B0503020204020204" charset="-122"/>
                <a:ea typeface="微软雅黑" panose="020B0503020204020204" charset="-122"/>
              </a:rPr>
              <a:t>系统线程</a:t>
            </a:r>
          </a:p>
        </p:txBody>
      </p:sp>
      <p:sp>
        <p:nvSpPr>
          <p:cNvPr id="13" name="文本框 12"/>
          <p:cNvSpPr txBox="1"/>
          <p:nvPr/>
        </p:nvSpPr>
        <p:spPr>
          <a:xfrm>
            <a:off x="745363" y="1629289"/>
            <a:ext cx="10699710" cy="3507370"/>
          </a:xfrm>
          <a:prstGeom prst="rect">
            <a:avLst/>
          </a:prstGeom>
          <a:noFill/>
        </p:spPr>
        <p:txBody>
          <a:bodyPr wrap="square">
            <a:spAutoFit/>
          </a:bodyPr>
          <a:lstStyle/>
          <a:p>
            <a:pPr marL="0" lvl="1" indent="457200" algn="just">
              <a:lnSpc>
                <a:spcPct val="150000"/>
              </a:lnSpc>
              <a:spcBef>
                <a:spcPts val="600"/>
              </a:spcBef>
              <a:spcAft>
                <a:spcPts val="600"/>
              </a:spcAft>
            </a:pPr>
            <a:r>
              <a:rPr lang="zh-CN" altLang="en-US" sz="2400" b="1" dirty="0">
                <a:solidFill>
                  <a:srgbClr val="FF0000"/>
                </a:solidFill>
                <a:latin typeface="+mn-ea"/>
              </a:rPr>
              <a:t>空闲线程主要用于回收被删除线程的资源</a:t>
            </a:r>
            <a:r>
              <a:rPr lang="zh-CN" altLang="en-US" sz="2400" dirty="0">
                <a:latin typeface="+mn-ea"/>
              </a:rPr>
              <a:t>，如某线程运行完毕，系统将自动执行 </a:t>
            </a:r>
            <a:r>
              <a:rPr lang="en-US" altLang="zh-CN" sz="2400" dirty="0" err="1">
                <a:latin typeface="+mn-ea"/>
              </a:rPr>
              <a:t>rt_thread_exit</a:t>
            </a:r>
            <a:r>
              <a:rPr lang="zh-CN" altLang="en-US" sz="2400" dirty="0">
                <a:latin typeface="+mn-ea"/>
              </a:rPr>
              <a:t>函数，先将该线程从就绪队列中删除，再将该线程的状态更改为关闭态，然后挂入僵尸队列（资源未回收，处于关闭态的线程队列）中，最后由空闲线程回收该线程的资源。</a:t>
            </a:r>
            <a:endParaRPr lang="en-US" altLang="zh-CN" sz="2400" dirty="0">
              <a:latin typeface="+mn-ea"/>
            </a:endParaRPr>
          </a:p>
          <a:p>
            <a:pPr marL="0" lvl="1" indent="457200" algn="just">
              <a:lnSpc>
                <a:spcPct val="150000"/>
              </a:lnSpc>
              <a:spcBef>
                <a:spcPts val="600"/>
              </a:spcBef>
              <a:spcAft>
                <a:spcPts val="600"/>
              </a:spcAft>
            </a:pPr>
            <a:r>
              <a:rPr lang="zh-CN" altLang="en-US" sz="2400" dirty="0">
                <a:latin typeface="+mn-ea"/>
              </a:rPr>
              <a:t>此外，空闲线程提供了接口来运行用户设置的钩子函数，适合钩入功耗管理、看门狗喂狗等工作。</a:t>
            </a:r>
          </a:p>
        </p:txBody>
      </p:sp>
    </p:spTree>
    <p:extLst>
      <p:ext uri="{BB962C8B-B14F-4D97-AF65-F5344CB8AC3E}">
        <p14:creationId xmlns:p14="http://schemas.microsoft.com/office/powerpoint/2010/main" val="40244010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512751" y="658476"/>
            <a:ext cx="4764718" cy="461665"/>
          </a:xfrm>
          <a:prstGeom prst="rect">
            <a:avLst/>
          </a:prstGeom>
          <a:noFill/>
        </p:spPr>
        <p:txBody>
          <a:bodyPr wrap="square" rtlCol="0">
            <a:spAutoFit/>
          </a:bodyPr>
          <a:lstStyle/>
          <a:p>
            <a:r>
              <a:rPr lang="en-US" altLang="zh-CN" sz="2400" spc="300" dirty="0">
                <a:solidFill>
                  <a:srgbClr val="084772"/>
                </a:solidFill>
                <a:latin typeface="造字工房悦黑体验版纤细体" pitchFamily="50" charset="-122"/>
                <a:ea typeface="造字工房悦黑体验版纤细体" pitchFamily="50" charset="-122"/>
              </a:rPr>
              <a:t>KEY POINTS OF CHAPTER</a:t>
            </a:r>
            <a:endParaRPr lang="zh-CN" altLang="en-US" sz="2400" spc="300" dirty="0">
              <a:solidFill>
                <a:srgbClr val="084772"/>
              </a:solidFill>
              <a:latin typeface="造字工房悦黑体验版纤细体" pitchFamily="50" charset="-122"/>
              <a:ea typeface="造字工房悦黑体验版纤细体" pitchFamily="50" charset="-122"/>
            </a:endParaRPr>
          </a:p>
        </p:txBody>
      </p:sp>
      <p:cxnSp>
        <p:nvCxnSpPr>
          <p:cNvPr id="22" name="直接连接符 21"/>
          <p:cNvCxnSpPr/>
          <p:nvPr/>
        </p:nvCxnSpPr>
        <p:spPr>
          <a:xfrm>
            <a:off x="3536719" y="1191889"/>
            <a:ext cx="4740750"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23" name="等腰三角形 22"/>
          <p:cNvSpPr/>
          <p:nvPr/>
        </p:nvSpPr>
        <p:spPr>
          <a:xfrm rot="10800000">
            <a:off x="5689412" y="1191889"/>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06846" y="1985010"/>
            <a:ext cx="682625" cy="772160"/>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矩形 24"/>
          <p:cNvSpPr>
            <a:spLocks noChangeAspect="1"/>
          </p:cNvSpPr>
          <p:nvPr/>
        </p:nvSpPr>
        <p:spPr>
          <a:xfrm>
            <a:off x="2860920" y="1985010"/>
            <a:ext cx="6610251" cy="782320"/>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6" name="文本框 25"/>
          <p:cNvSpPr txBox="1"/>
          <p:nvPr/>
        </p:nvSpPr>
        <p:spPr>
          <a:xfrm>
            <a:off x="2032575" y="2186001"/>
            <a:ext cx="886449" cy="400110"/>
          </a:xfrm>
          <a:prstGeom prst="rect">
            <a:avLst/>
          </a:prstGeom>
          <a:noFill/>
        </p:spPr>
        <p:txBody>
          <a:bodyPr wrap="square" rtlCol="0">
            <a:spAutoFit/>
          </a:bodyPr>
          <a:lstStyle/>
          <a:p>
            <a:r>
              <a:rPr lang="en-US" altLang="zh-CN" sz="2000" b="1" spc="300" dirty="0">
                <a:solidFill>
                  <a:srgbClr val="084772"/>
                </a:solidFill>
                <a:latin typeface="微软雅黑" panose="020B0503020204020204" charset="-122"/>
                <a:ea typeface="微软雅黑" panose="020B0503020204020204" charset="-122"/>
              </a:rPr>
              <a:t>01</a:t>
            </a:r>
            <a:endParaRPr lang="zh-CN" altLang="en-US" sz="2000" b="1" spc="300" dirty="0">
              <a:solidFill>
                <a:srgbClr val="084772"/>
              </a:solidFill>
              <a:latin typeface="微软雅黑" panose="020B0503020204020204" charset="-122"/>
              <a:ea typeface="微软雅黑" panose="020B0503020204020204" charset="-122"/>
            </a:endParaRPr>
          </a:p>
        </p:txBody>
      </p:sp>
      <p:sp>
        <p:nvSpPr>
          <p:cNvPr id="27" name="文本框 26"/>
          <p:cNvSpPr txBox="1"/>
          <p:nvPr/>
        </p:nvSpPr>
        <p:spPr>
          <a:xfrm>
            <a:off x="3675625" y="2175615"/>
            <a:ext cx="5795545" cy="461665"/>
          </a:xfrm>
          <a:prstGeom prst="rect">
            <a:avLst/>
          </a:prstGeom>
          <a:noFill/>
        </p:spPr>
        <p:txBody>
          <a:bodyPr wrap="square" rtlCol="0">
            <a:spAutoFit/>
          </a:bodyPr>
          <a:lstStyle/>
          <a:p>
            <a:r>
              <a:rPr lang="en-US" altLang="zh-CN" sz="2400" b="1" spc="300" dirty="0">
                <a:solidFill>
                  <a:srgbClr val="084772"/>
                </a:solidFill>
                <a:latin typeface="微软雅黑" panose="020B0503020204020204" charset="-122"/>
                <a:ea typeface="微软雅黑" panose="020B0503020204020204" charset="-122"/>
              </a:rPr>
              <a:t>RT-Thread</a:t>
            </a:r>
            <a:r>
              <a:rPr lang="zh-CN" altLang="en-US" sz="2400" b="1" spc="300" dirty="0">
                <a:solidFill>
                  <a:srgbClr val="084772"/>
                </a:solidFill>
                <a:latin typeface="微软雅黑" panose="020B0503020204020204" charset="-122"/>
                <a:ea typeface="微软雅黑" panose="020B0503020204020204" charset="-122"/>
              </a:rPr>
              <a:t>线程概念及管理方法</a:t>
            </a:r>
          </a:p>
        </p:txBody>
      </p:sp>
      <p:cxnSp>
        <p:nvCxnSpPr>
          <p:cNvPr id="3" name="直接连接符 2"/>
          <p:cNvCxnSpPr/>
          <p:nvPr/>
        </p:nvCxnSpPr>
        <p:spPr>
          <a:xfrm flipH="1">
            <a:off x="3583882" y="1985257"/>
            <a:ext cx="8255" cy="772160"/>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006846" y="3095800"/>
            <a:ext cx="682625" cy="770890"/>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2860920" y="3095800"/>
            <a:ext cx="6610249" cy="770890"/>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文本框 31"/>
          <p:cNvSpPr txBox="1"/>
          <p:nvPr/>
        </p:nvSpPr>
        <p:spPr>
          <a:xfrm>
            <a:off x="2032575" y="3286901"/>
            <a:ext cx="886449" cy="400110"/>
          </a:xfrm>
          <a:prstGeom prst="rect">
            <a:avLst/>
          </a:prstGeom>
          <a:noFill/>
        </p:spPr>
        <p:txBody>
          <a:bodyPr wrap="square" rtlCol="0">
            <a:spAutoFit/>
          </a:bodyPr>
          <a:lstStyle/>
          <a:p>
            <a:r>
              <a:rPr lang="en-US" altLang="zh-CN" sz="2000" b="1" spc="300" dirty="0">
                <a:solidFill>
                  <a:srgbClr val="084772"/>
                </a:solidFill>
                <a:latin typeface="微软雅黑" panose="020B0503020204020204" charset="-122"/>
                <a:ea typeface="微软雅黑" panose="020B0503020204020204" charset="-122"/>
              </a:rPr>
              <a:t>02</a:t>
            </a:r>
            <a:endParaRPr lang="zh-CN" altLang="en-US" sz="2000" b="1" spc="300" dirty="0">
              <a:solidFill>
                <a:srgbClr val="084772"/>
              </a:solidFill>
              <a:latin typeface="微软雅黑" panose="020B0503020204020204" charset="-122"/>
              <a:ea typeface="微软雅黑" panose="020B0503020204020204" charset="-122"/>
            </a:endParaRPr>
          </a:p>
        </p:txBody>
      </p:sp>
      <p:sp>
        <p:nvSpPr>
          <p:cNvPr id="33" name="文本框 32"/>
          <p:cNvSpPr txBox="1"/>
          <p:nvPr/>
        </p:nvSpPr>
        <p:spPr>
          <a:xfrm>
            <a:off x="3675813" y="3258675"/>
            <a:ext cx="5795356" cy="461665"/>
          </a:xfrm>
          <a:prstGeom prst="rect">
            <a:avLst/>
          </a:prstGeom>
          <a:noFill/>
        </p:spPr>
        <p:txBody>
          <a:bodyPr wrap="square" rtlCol="0">
            <a:spAutoFit/>
          </a:bodyPr>
          <a:lstStyle/>
          <a:p>
            <a:r>
              <a:rPr lang="en-US" altLang="zh-CN" sz="2400" b="1" spc="300" dirty="0">
                <a:solidFill>
                  <a:srgbClr val="084772"/>
                </a:solidFill>
                <a:latin typeface="微软雅黑" panose="020B0503020204020204" charset="-122"/>
                <a:ea typeface="微软雅黑" panose="020B0503020204020204" charset="-122"/>
              </a:rPr>
              <a:t>RT-Thread</a:t>
            </a:r>
            <a:r>
              <a:rPr lang="zh-CN" altLang="en-US" sz="2400" b="1" spc="300" dirty="0">
                <a:solidFill>
                  <a:srgbClr val="084772"/>
                </a:solidFill>
                <a:latin typeface="微软雅黑" panose="020B0503020204020204" charset="-122"/>
                <a:ea typeface="微软雅黑" panose="020B0503020204020204" charset="-122"/>
              </a:rPr>
              <a:t>线程工作机制</a:t>
            </a:r>
          </a:p>
        </p:txBody>
      </p:sp>
      <p:cxnSp>
        <p:nvCxnSpPr>
          <p:cNvPr id="35" name="直接连接符 34"/>
          <p:cNvCxnSpPr/>
          <p:nvPr/>
        </p:nvCxnSpPr>
        <p:spPr>
          <a:xfrm>
            <a:off x="3592138" y="3095682"/>
            <a:ext cx="1905" cy="773430"/>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0" y="6315948"/>
            <a:ext cx="12192000" cy="542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2006846" y="4175207"/>
            <a:ext cx="682625" cy="766445"/>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8" name="矩形 37"/>
          <p:cNvSpPr/>
          <p:nvPr/>
        </p:nvSpPr>
        <p:spPr>
          <a:xfrm>
            <a:off x="2860920" y="4165682"/>
            <a:ext cx="6610249" cy="771525"/>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9" name="文本框 38"/>
          <p:cNvSpPr txBox="1"/>
          <p:nvPr/>
        </p:nvSpPr>
        <p:spPr>
          <a:xfrm>
            <a:off x="2032575" y="4366411"/>
            <a:ext cx="886449" cy="400110"/>
          </a:xfrm>
          <a:prstGeom prst="rect">
            <a:avLst/>
          </a:prstGeom>
          <a:noFill/>
        </p:spPr>
        <p:txBody>
          <a:bodyPr wrap="square" rtlCol="0">
            <a:spAutoFit/>
          </a:bodyPr>
          <a:lstStyle/>
          <a:p>
            <a:r>
              <a:rPr lang="en-US" altLang="zh-CN" sz="2000" b="1" spc="300" dirty="0">
                <a:solidFill>
                  <a:srgbClr val="084772"/>
                </a:solidFill>
                <a:latin typeface="微软雅黑" panose="020B0503020204020204" charset="-122"/>
                <a:ea typeface="微软雅黑" panose="020B0503020204020204" charset="-122"/>
              </a:rPr>
              <a:t>03</a:t>
            </a:r>
            <a:endParaRPr lang="zh-CN" altLang="en-US" sz="2000" b="1" spc="300" dirty="0">
              <a:solidFill>
                <a:srgbClr val="084772"/>
              </a:solidFill>
              <a:latin typeface="微软雅黑" panose="020B0503020204020204" charset="-122"/>
              <a:ea typeface="微软雅黑" panose="020B0503020204020204" charset="-122"/>
            </a:endParaRPr>
          </a:p>
        </p:txBody>
      </p:sp>
      <p:cxnSp>
        <p:nvCxnSpPr>
          <p:cNvPr id="42" name="直接连接符 41"/>
          <p:cNvCxnSpPr/>
          <p:nvPr/>
        </p:nvCxnSpPr>
        <p:spPr>
          <a:xfrm flipH="1">
            <a:off x="3583883" y="4165667"/>
            <a:ext cx="8255" cy="765810"/>
          </a:xfrm>
          <a:prstGeom prst="line">
            <a:avLst/>
          </a:prstGeom>
          <a:ln w="15875">
            <a:solidFill>
              <a:srgbClr val="084772"/>
            </a:solidFill>
            <a:prstDash val="sysDash"/>
          </a:ln>
        </p:spPr>
        <p:style>
          <a:lnRef idx="1">
            <a:schemeClr val="accent1"/>
          </a:lnRef>
          <a:fillRef idx="0">
            <a:schemeClr val="accent1"/>
          </a:fillRef>
          <a:effectRef idx="0">
            <a:schemeClr val="accent1"/>
          </a:effectRef>
          <a:fontRef idx="minor">
            <a:schemeClr val="tx1"/>
          </a:fontRef>
        </p:style>
      </p:cxnSp>
      <p:sp>
        <p:nvSpPr>
          <p:cNvPr id="65" name="Freeform 863"/>
          <p:cNvSpPr>
            <a:spLocks noEditPoints="1"/>
          </p:cNvSpPr>
          <p:nvPr/>
        </p:nvSpPr>
        <p:spPr bwMode="auto">
          <a:xfrm>
            <a:off x="3045176" y="3210994"/>
            <a:ext cx="419113" cy="534790"/>
          </a:xfrm>
          <a:custGeom>
            <a:avLst/>
            <a:gdLst>
              <a:gd name="T0" fmla="*/ 112 w 272"/>
              <a:gd name="T1" fmla="*/ 3 h 295"/>
              <a:gd name="T2" fmla="*/ 247 w 272"/>
              <a:gd name="T3" fmla="*/ 73 h 295"/>
              <a:gd name="T4" fmla="*/ 60 w 272"/>
              <a:gd name="T5" fmla="*/ 213 h 295"/>
              <a:gd name="T6" fmla="*/ 88 w 272"/>
              <a:gd name="T7" fmla="*/ 20 h 295"/>
              <a:gd name="T8" fmla="*/ 53 w 272"/>
              <a:gd name="T9" fmla="*/ 164 h 295"/>
              <a:gd name="T10" fmla="*/ 236 w 272"/>
              <a:gd name="T11" fmla="*/ 30 h 295"/>
              <a:gd name="T12" fmla="*/ 222 w 272"/>
              <a:gd name="T13" fmla="*/ 146 h 295"/>
              <a:gd name="T14" fmla="*/ 207 w 272"/>
              <a:gd name="T15" fmla="*/ 219 h 295"/>
              <a:gd name="T16" fmla="*/ 46 w 272"/>
              <a:gd name="T17" fmla="*/ 178 h 295"/>
              <a:gd name="T18" fmla="*/ 194 w 272"/>
              <a:gd name="T19" fmla="*/ 220 h 295"/>
              <a:gd name="T20" fmla="*/ 102 w 272"/>
              <a:gd name="T21" fmla="*/ 180 h 295"/>
              <a:gd name="T22" fmla="*/ 123 w 272"/>
              <a:gd name="T23" fmla="*/ 37 h 295"/>
              <a:gd name="T24" fmla="*/ 208 w 272"/>
              <a:gd name="T25" fmla="*/ 65 h 295"/>
              <a:gd name="T26" fmla="*/ 123 w 272"/>
              <a:gd name="T27" fmla="*/ 37 h 295"/>
              <a:gd name="T28" fmla="*/ 121 w 272"/>
              <a:gd name="T29" fmla="*/ 65 h 295"/>
              <a:gd name="T30" fmla="*/ 198 w 272"/>
              <a:gd name="T31" fmla="*/ 68 h 295"/>
              <a:gd name="T32" fmla="*/ 4 w 272"/>
              <a:gd name="T33" fmla="*/ 93 h 295"/>
              <a:gd name="T34" fmla="*/ 67 w 272"/>
              <a:gd name="T35" fmla="*/ 60 h 295"/>
              <a:gd name="T36" fmla="*/ 92 w 272"/>
              <a:gd name="T37" fmla="*/ 146 h 295"/>
              <a:gd name="T38" fmla="*/ 158 w 272"/>
              <a:gd name="T39" fmla="*/ 90 h 295"/>
              <a:gd name="T40" fmla="*/ 188 w 272"/>
              <a:gd name="T41" fmla="*/ 146 h 295"/>
              <a:gd name="T42" fmla="*/ 115 w 272"/>
              <a:gd name="T43" fmla="*/ 70 h 295"/>
              <a:gd name="T44" fmla="*/ 163 w 272"/>
              <a:gd name="T45" fmla="*/ 103 h 295"/>
              <a:gd name="T46" fmla="*/ 170 w 272"/>
              <a:gd name="T47" fmla="*/ 129 h 295"/>
              <a:gd name="T48" fmla="*/ 130 w 272"/>
              <a:gd name="T49" fmla="*/ 150 h 295"/>
              <a:gd name="T50" fmla="*/ 171 w 272"/>
              <a:gd name="T51" fmla="*/ 142 h 295"/>
              <a:gd name="T52" fmla="*/ 240 w 272"/>
              <a:gd name="T53" fmla="*/ 149 h 295"/>
              <a:gd name="T54" fmla="*/ 247 w 272"/>
              <a:gd name="T55" fmla="*/ 205 h 295"/>
              <a:gd name="T56" fmla="*/ 111 w 272"/>
              <a:gd name="T57" fmla="*/ 282 h 295"/>
              <a:gd name="T58" fmla="*/ 168 w 272"/>
              <a:gd name="T59" fmla="*/ 236 h 295"/>
              <a:gd name="T60" fmla="*/ 103 w 272"/>
              <a:gd name="T61" fmla="*/ 286 h 295"/>
              <a:gd name="T62" fmla="*/ 272 w 272"/>
              <a:gd name="T63" fmla="*/ 226 h 295"/>
              <a:gd name="T64" fmla="*/ 267 w 272"/>
              <a:gd name="T65" fmla="*/ 1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2" h="295">
                <a:moveTo>
                  <a:pt x="88" y="20"/>
                </a:moveTo>
                <a:cubicBezTo>
                  <a:pt x="90" y="10"/>
                  <a:pt x="100" y="0"/>
                  <a:pt x="112" y="3"/>
                </a:cubicBezTo>
                <a:cubicBezTo>
                  <a:pt x="157" y="8"/>
                  <a:pt x="203" y="14"/>
                  <a:pt x="248" y="20"/>
                </a:cubicBezTo>
                <a:cubicBezTo>
                  <a:pt x="244" y="38"/>
                  <a:pt x="244" y="55"/>
                  <a:pt x="247" y="73"/>
                </a:cubicBezTo>
                <a:cubicBezTo>
                  <a:pt x="238" y="127"/>
                  <a:pt x="227" y="180"/>
                  <a:pt x="218" y="234"/>
                </a:cubicBezTo>
                <a:cubicBezTo>
                  <a:pt x="165" y="229"/>
                  <a:pt x="112" y="220"/>
                  <a:pt x="60" y="213"/>
                </a:cubicBezTo>
                <a:cubicBezTo>
                  <a:pt x="43" y="211"/>
                  <a:pt x="30" y="193"/>
                  <a:pt x="37" y="177"/>
                </a:cubicBezTo>
                <a:cubicBezTo>
                  <a:pt x="54" y="125"/>
                  <a:pt x="71" y="73"/>
                  <a:pt x="88" y="20"/>
                </a:cubicBezTo>
                <a:close/>
                <a:moveTo>
                  <a:pt x="102" y="14"/>
                </a:moveTo>
                <a:cubicBezTo>
                  <a:pt x="84" y="63"/>
                  <a:pt x="69" y="114"/>
                  <a:pt x="53" y="164"/>
                </a:cubicBezTo>
                <a:cubicBezTo>
                  <a:pt x="103" y="167"/>
                  <a:pt x="153" y="176"/>
                  <a:pt x="203" y="180"/>
                </a:cubicBezTo>
                <a:cubicBezTo>
                  <a:pt x="214" y="130"/>
                  <a:pt x="225" y="80"/>
                  <a:pt x="236" y="30"/>
                </a:cubicBezTo>
                <a:cubicBezTo>
                  <a:pt x="192" y="24"/>
                  <a:pt x="147" y="17"/>
                  <a:pt x="102" y="14"/>
                </a:cubicBezTo>
                <a:close/>
                <a:moveTo>
                  <a:pt x="222" y="146"/>
                </a:moveTo>
                <a:cubicBezTo>
                  <a:pt x="217" y="162"/>
                  <a:pt x="217" y="179"/>
                  <a:pt x="207" y="193"/>
                </a:cubicBezTo>
                <a:cubicBezTo>
                  <a:pt x="200" y="200"/>
                  <a:pt x="206" y="210"/>
                  <a:pt x="207" y="219"/>
                </a:cubicBezTo>
                <a:cubicBezTo>
                  <a:pt x="216" y="196"/>
                  <a:pt x="219" y="170"/>
                  <a:pt x="222" y="146"/>
                </a:cubicBezTo>
                <a:close/>
                <a:moveTo>
                  <a:pt x="46" y="178"/>
                </a:moveTo>
                <a:cubicBezTo>
                  <a:pt x="45" y="188"/>
                  <a:pt x="49" y="200"/>
                  <a:pt x="61" y="202"/>
                </a:cubicBezTo>
                <a:cubicBezTo>
                  <a:pt x="105" y="209"/>
                  <a:pt x="150" y="215"/>
                  <a:pt x="194" y="220"/>
                </a:cubicBezTo>
                <a:cubicBezTo>
                  <a:pt x="193" y="210"/>
                  <a:pt x="193" y="200"/>
                  <a:pt x="192" y="190"/>
                </a:cubicBezTo>
                <a:cubicBezTo>
                  <a:pt x="162" y="188"/>
                  <a:pt x="132" y="183"/>
                  <a:pt x="102" y="180"/>
                </a:cubicBezTo>
                <a:cubicBezTo>
                  <a:pt x="83" y="178"/>
                  <a:pt x="64" y="173"/>
                  <a:pt x="46" y="178"/>
                </a:cubicBezTo>
                <a:close/>
                <a:moveTo>
                  <a:pt x="123" y="37"/>
                </a:moveTo>
                <a:cubicBezTo>
                  <a:pt x="122" y="42"/>
                  <a:pt x="121" y="50"/>
                  <a:pt x="120" y="54"/>
                </a:cubicBezTo>
                <a:cubicBezTo>
                  <a:pt x="150" y="57"/>
                  <a:pt x="179" y="62"/>
                  <a:pt x="208" y="65"/>
                </a:cubicBezTo>
                <a:cubicBezTo>
                  <a:pt x="208" y="61"/>
                  <a:pt x="209" y="52"/>
                  <a:pt x="210" y="48"/>
                </a:cubicBezTo>
                <a:cubicBezTo>
                  <a:pt x="181" y="44"/>
                  <a:pt x="152" y="40"/>
                  <a:pt x="123" y="37"/>
                </a:cubicBezTo>
                <a:close/>
                <a:moveTo>
                  <a:pt x="114" y="59"/>
                </a:moveTo>
                <a:cubicBezTo>
                  <a:pt x="116" y="61"/>
                  <a:pt x="119" y="64"/>
                  <a:pt x="121" y="65"/>
                </a:cubicBezTo>
                <a:cubicBezTo>
                  <a:pt x="150" y="70"/>
                  <a:pt x="179" y="76"/>
                  <a:pt x="208" y="75"/>
                </a:cubicBezTo>
                <a:cubicBezTo>
                  <a:pt x="206" y="73"/>
                  <a:pt x="201" y="70"/>
                  <a:pt x="198" y="68"/>
                </a:cubicBezTo>
                <a:cubicBezTo>
                  <a:pt x="170" y="65"/>
                  <a:pt x="142" y="59"/>
                  <a:pt x="114" y="59"/>
                </a:cubicBezTo>
                <a:close/>
                <a:moveTo>
                  <a:pt x="4" y="93"/>
                </a:moveTo>
                <a:cubicBezTo>
                  <a:pt x="0" y="119"/>
                  <a:pt x="23" y="140"/>
                  <a:pt x="34" y="163"/>
                </a:cubicBezTo>
                <a:cubicBezTo>
                  <a:pt x="45" y="129"/>
                  <a:pt x="57" y="94"/>
                  <a:pt x="67" y="60"/>
                </a:cubicBezTo>
                <a:cubicBezTo>
                  <a:pt x="46" y="69"/>
                  <a:pt x="14" y="68"/>
                  <a:pt x="4" y="93"/>
                </a:cubicBezTo>
                <a:close/>
                <a:moveTo>
                  <a:pt x="92" y="146"/>
                </a:moveTo>
                <a:cubicBezTo>
                  <a:pt x="100" y="145"/>
                  <a:pt x="112" y="152"/>
                  <a:pt x="118" y="143"/>
                </a:cubicBezTo>
                <a:cubicBezTo>
                  <a:pt x="132" y="126"/>
                  <a:pt x="144" y="107"/>
                  <a:pt x="158" y="90"/>
                </a:cubicBezTo>
                <a:cubicBezTo>
                  <a:pt x="164" y="89"/>
                  <a:pt x="169" y="87"/>
                  <a:pt x="175" y="86"/>
                </a:cubicBezTo>
                <a:cubicBezTo>
                  <a:pt x="180" y="106"/>
                  <a:pt x="184" y="126"/>
                  <a:pt x="188" y="146"/>
                </a:cubicBezTo>
                <a:cubicBezTo>
                  <a:pt x="194" y="125"/>
                  <a:pt x="199" y="103"/>
                  <a:pt x="203" y="81"/>
                </a:cubicBezTo>
                <a:cubicBezTo>
                  <a:pt x="174" y="78"/>
                  <a:pt x="144" y="74"/>
                  <a:pt x="115" y="70"/>
                </a:cubicBezTo>
                <a:cubicBezTo>
                  <a:pt x="107" y="95"/>
                  <a:pt x="99" y="121"/>
                  <a:pt x="92" y="146"/>
                </a:cubicBezTo>
                <a:close/>
                <a:moveTo>
                  <a:pt x="163" y="103"/>
                </a:moveTo>
                <a:cubicBezTo>
                  <a:pt x="158" y="111"/>
                  <a:pt x="153" y="118"/>
                  <a:pt x="148" y="126"/>
                </a:cubicBezTo>
                <a:cubicBezTo>
                  <a:pt x="155" y="127"/>
                  <a:pt x="163" y="128"/>
                  <a:pt x="170" y="129"/>
                </a:cubicBezTo>
                <a:cubicBezTo>
                  <a:pt x="168" y="120"/>
                  <a:pt x="166" y="112"/>
                  <a:pt x="163" y="103"/>
                </a:cubicBezTo>
                <a:close/>
                <a:moveTo>
                  <a:pt x="130" y="150"/>
                </a:moveTo>
                <a:cubicBezTo>
                  <a:pt x="145" y="152"/>
                  <a:pt x="159" y="154"/>
                  <a:pt x="174" y="156"/>
                </a:cubicBezTo>
                <a:cubicBezTo>
                  <a:pt x="173" y="152"/>
                  <a:pt x="172" y="145"/>
                  <a:pt x="171" y="142"/>
                </a:cubicBezTo>
                <a:cubicBezTo>
                  <a:pt x="157" y="138"/>
                  <a:pt x="138" y="133"/>
                  <a:pt x="130" y="150"/>
                </a:cubicBezTo>
                <a:close/>
                <a:moveTo>
                  <a:pt x="240" y="149"/>
                </a:moveTo>
                <a:cubicBezTo>
                  <a:pt x="237" y="170"/>
                  <a:pt x="233" y="191"/>
                  <a:pt x="230" y="212"/>
                </a:cubicBezTo>
                <a:cubicBezTo>
                  <a:pt x="235" y="210"/>
                  <a:pt x="241" y="208"/>
                  <a:pt x="247" y="205"/>
                </a:cubicBezTo>
                <a:cubicBezTo>
                  <a:pt x="249" y="211"/>
                  <a:pt x="251" y="217"/>
                  <a:pt x="253" y="223"/>
                </a:cubicBezTo>
                <a:cubicBezTo>
                  <a:pt x="205" y="243"/>
                  <a:pt x="158" y="263"/>
                  <a:pt x="111" y="282"/>
                </a:cubicBezTo>
                <a:cubicBezTo>
                  <a:pt x="109" y="274"/>
                  <a:pt x="106" y="264"/>
                  <a:pt x="115" y="260"/>
                </a:cubicBezTo>
                <a:cubicBezTo>
                  <a:pt x="132" y="250"/>
                  <a:pt x="151" y="245"/>
                  <a:pt x="168" y="236"/>
                </a:cubicBezTo>
                <a:cubicBezTo>
                  <a:pt x="134" y="231"/>
                  <a:pt x="101" y="226"/>
                  <a:pt x="67" y="222"/>
                </a:cubicBezTo>
                <a:cubicBezTo>
                  <a:pt x="78" y="243"/>
                  <a:pt x="89" y="265"/>
                  <a:pt x="103" y="286"/>
                </a:cubicBezTo>
                <a:cubicBezTo>
                  <a:pt x="108" y="295"/>
                  <a:pt x="120" y="291"/>
                  <a:pt x="128" y="287"/>
                </a:cubicBezTo>
                <a:cubicBezTo>
                  <a:pt x="176" y="267"/>
                  <a:pt x="224" y="248"/>
                  <a:pt x="272" y="226"/>
                </a:cubicBezTo>
                <a:cubicBezTo>
                  <a:pt x="267" y="220"/>
                  <a:pt x="263" y="214"/>
                  <a:pt x="258" y="208"/>
                </a:cubicBezTo>
                <a:cubicBezTo>
                  <a:pt x="261" y="202"/>
                  <a:pt x="265" y="196"/>
                  <a:pt x="267" y="190"/>
                </a:cubicBezTo>
                <a:cubicBezTo>
                  <a:pt x="259" y="176"/>
                  <a:pt x="250" y="162"/>
                  <a:pt x="240" y="149"/>
                </a:cubicBezTo>
                <a:close/>
              </a:path>
            </a:pathLst>
          </a:custGeom>
          <a:solidFill>
            <a:srgbClr val="5B9BD5"/>
          </a:solidFill>
          <a:ln>
            <a:noFill/>
          </a:ln>
        </p:spPr>
        <p:txBody>
          <a:bodyPr vert="horz" wrap="square" lIns="91440" tIns="45720" rIns="91440" bIns="45720" numCol="1" anchor="t" anchorCtr="0" compatLnSpc="1"/>
          <a:lstStyle/>
          <a:p>
            <a:pPr defTabSz="914400">
              <a:defRPr/>
            </a:pPr>
            <a:endParaRPr lang="zh-CN" altLang="en-US" sz="2000" kern="0">
              <a:solidFill>
                <a:prstClr val="black"/>
              </a:solidFill>
              <a:ea typeface="微软雅黑" panose="020B0503020204020204" charset="-122"/>
            </a:endParaRPr>
          </a:p>
        </p:txBody>
      </p:sp>
      <p:sp>
        <p:nvSpPr>
          <p:cNvPr id="4" name="任意多边形: 形状 3"/>
          <p:cNvSpPr>
            <a:spLocks noChangeAspect="1"/>
          </p:cNvSpPr>
          <p:nvPr/>
        </p:nvSpPr>
        <p:spPr>
          <a:xfrm>
            <a:off x="3033266" y="4342155"/>
            <a:ext cx="421816" cy="421214"/>
          </a:xfrm>
          <a:custGeom>
            <a:avLst/>
            <a:gdLst>
              <a:gd name="connsiteX0" fmla="*/ 218969 w 581371"/>
              <a:gd name="connsiteY0" fmla="*/ 466850 h 580542"/>
              <a:gd name="connsiteX1" fmla="*/ 174460 w 581371"/>
              <a:gd name="connsiteY1" fmla="*/ 555830 h 580542"/>
              <a:gd name="connsiteX2" fmla="*/ 406972 w 581371"/>
              <a:gd name="connsiteY2" fmla="*/ 555830 h 580542"/>
              <a:gd name="connsiteX3" fmla="*/ 362463 w 581371"/>
              <a:gd name="connsiteY3" fmla="*/ 466850 h 580542"/>
              <a:gd name="connsiteX4" fmla="*/ 211580 w 581371"/>
              <a:gd name="connsiteY4" fmla="*/ 440893 h 580542"/>
              <a:gd name="connsiteX5" fmla="*/ 368694 w 581371"/>
              <a:gd name="connsiteY5" fmla="*/ 440893 h 580542"/>
              <a:gd name="connsiteX6" fmla="*/ 379911 w 581371"/>
              <a:gd name="connsiteY6" fmla="*/ 448360 h 580542"/>
              <a:gd name="connsiteX7" fmla="*/ 436703 w 581371"/>
              <a:gd name="connsiteY7" fmla="*/ 562053 h 580542"/>
              <a:gd name="connsiteX8" fmla="*/ 426911 w 581371"/>
              <a:gd name="connsiteY8" fmla="*/ 580542 h 580542"/>
              <a:gd name="connsiteX9" fmla="*/ 154610 w 581371"/>
              <a:gd name="connsiteY9" fmla="*/ 580542 h 580542"/>
              <a:gd name="connsiteX10" fmla="*/ 143482 w 581371"/>
              <a:gd name="connsiteY10" fmla="*/ 562053 h 580542"/>
              <a:gd name="connsiteX11" fmla="*/ 200453 w 581371"/>
              <a:gd name="connsiteY11" fmla="*/ 448360 h 580542"/>
              <a:gd name="connsiteX12" fmla="*/ 211580 w 581371"/>
              <a:gd name="connsiteY12" fmla="*/ 440893 h 580542"/>
              <a:gd name="connsiteX13" fmla="*/ 290694 w 581371"/>
              <a:gd name="connsiteY13" fmla="*/ 165475 h 580542"/>
              <a:gd name="connsiteX14" fmla="*/ 247444 w 581371"/>
              <a:gd name="connsiteY14" fmla="*/ 208769 h 580542"/>
              <a:gd name="connsiteX15" fmla="*/ 290694 w 581371"/>
              <a:gd name="connsiteY15" fmla="*/ 252063 h 580542"/>
              <a:gd name="connsiteX16" fmla="*/ 334033 w 581371"/>
              <a:gd name="connsiteY16" fmla="*/ 208769 h 580542"/>
              <a:gd name="connsiteX17" fmla="*/ 290694 w 581371"/>
              <a:gd name="connsiteY17" fmla="*/ 165475 h 580542"/>
              <a:gd name="connsiteX18" fmla="*/ 290694 w 581371"/>
              <a:gd name="connsiteY18" fmla="*/ 140849 h 580542"/>
              <a:gd name="connsiteX19" fmla="*/ 358684 w 581371"/>
              <a:gd name="connsiteY19" fmla="*/ 208769 h 580542"/>
              <a:gd name="connsiteX20" fmla="*/ 290694 w 581371"/>
              <a:gd name="connsiteY20" fmla="*/ 276688 h 580542"/>
              <a:gd name="connsiteX21" fmla="*/ 222704 w 581371"/>
              <a:gd name="connsiteY21" fmla="*/ 208769 h 580542"/>
              <a:gd name="connsiteX22" fmla="*/ 290694 w 581371"/>
              <a:gd name="connsiteY22" fmla="*/ 140849 h 580542"/>
              <a:gd name="connsiteX23" fmla="*/ 279855 w 581371"/>
              <a:gd name="connsiteY23" fmla="*/ 85517 h 580542"/>
              <a:gd name="connsiteX24" fmla="*/ 279855 w 581371"/>
              <a:gd name="connsiteY24" fmla="*/ 121331 h 580542"/>
              <a:gd name="connsiteX25" fmla="*/ 236601 w 581371"/>
              <a:gd name="connsiteY25" fmla="*/ 139193 h 580542"/>
              <a:gd name="connsiteX26" fmla="*/ 211235 w 581371"/>
              <a:gd name="connsiteY26" fmla="*/ 113866 h 580542"/>
              <a:gd name="connsiteX27" fmla="*/ 195660 w 581371"/>
              <a:gd name="connsiteY27" fmla="*/ 129418 h 580542"/>
              <a:gd name="connsiteX28" fmla="*/ 221115 w 581371"/>
              <a:gd name="connsiteY28" fmla="*/ 154745 h 580542"/>
              <a:gd name="connsiteX29" fmla="*/ 203136 w 581371"/>
              <a:gd name="connsiteY29" fmla="*/ 197846 h 580542"/>
              <a:gd name="connsiteX30" fmla="*/ 167358 w 581371"/>
              <a:gd name="connsiteY30" fmla="*/ 197846 h 580542"/>
              <a:gd name="connsiteX31" fmla="*/ 167358 w 581371"/>
              <a:gd name="connsiteY31" fmla="*/ 219708 h 580542"/>
              <a:gd name="connsiteX32" fmla="*/ 203136 w 581371"/>
              <a:gd name="connsiteY32" fmla="*/ 219708 h 580542"/>
              <a:gd name="connsiteX33" fmla="*/ 221115 w 581371"/>
              <a:gd name="connsiteY33" fmla="*/ 262809 h 580542"/>
              <a:gd name="connsiteX34" fmla="*/ 195660 w 581371"/>
              <a:gd name="connsiteY34" fmla="*/ 288136 h 580542"/>
              <a:gd name="connsiteX35" fmla="*/ 211235 w 581371"/>
              <a:gd name="connsiteY35" fmla="*/ 303688 h 580542"/>
              <a:gd name="connsiteX36" fmla="*/ 236512 w 581371"/>
              <a:gd name="connsiteY36" fmla="*/ 278361 h 580542"/>
              <a:gd name="connsiteX37" fmla="*/ 279677 w 581371"/>
              <a:gd name="connsiteY37" fmla="*/ 296223 h 580542"/>
              <a:gd name="connsiteX38" fmla="*/ 279677 w 581371"/>
              <a:gd name="connsiteY38" fmla="*/ 332037 h 580542"/>
              <a:gd name="connsiteX39" fmla="*/ 301660 w 581371"/>
              <a:gd name="connsiteY39" fmla="*/ 332037 h 580542"/>
              <a:gd name="connsiteX40" fmla="*/ 301660 w 581371"/>
              <a:gd name="connsiteY40" fmla="*/ 296223 h 580542"/>
              <a:gd name="connsiteX41" fmla="*/ 344825 w 581371"/>
              <a:gd name="connsiteY41" fmla="*/ 278361 h 580542"/>
              <a:gd name="connsiteX42" fmla="*/ 370280 w 581371"/>
              <a:gd name="connsiteY42" fmla="*/ 303688 h 580542"/>
              <a:gd name="connsiteX43" fmla="*/ 385766 w 581371"/>
              <a:gd name="connsiteY43" fmla="*/ 288314 h 580542"/>
              <a:gd name="connsiteX44" fmla="*/ 360400 w 581371"/>
              <a:gd name="connsiteY44" fmla="*/ 262898 h 580542"/>
              <a:gd name="connsiteX45" fmla="*/ 378290 w 581371"/>
              <a:gd name="connsiteY45" fmla="*/ 219797 h 580542"/>
              <a:gd name="connsiteX46" fmla="*/ 414157 w 581371"/>
              <a:gd name="connsiteY46" fmla="*/ 219797 h 580542"/>
              <a:gd name="connsiteX47" fmla="*/ 414157 w 581371"/>
              <a:gd name="connsiteY47" fmla="*/ 197846 h 580542"/>
              <a:gd name="connsiteX48" fmla="*/ 378468 w 581371"/>
              <a:gd name="connsiteY48" fmla="*/ 197846 h 580542"/>
              <a:gd name="connsiteX49" fmla="*/ 360489 w 581371"/>
              <a:gd name="connsiteY49" fmla="*/ 154745 h 580542"/>
              <a:gd name="connsiteX50" fmla="*/ 385944 w 581371"/>
              <a:gd name="connsiteY50" fmla="*/ 129418 h 580542"/>
              <a:gd name="connsiteX51" fmla="*/ 370369 w 581371"/>
              <a:gd name="connsiteY51" fmla="*/ 113866 h 580542"/>
              <a:gd name="connsiteX52" fmla="*/ 345003 w 581371"/>
              <a:gd name="connsiteY52" fmla="*/ 139193 h 580542"/>
              <a:gd name="connsiteX53" fmla="*/ 301749 w 581371"/>
              <a:gd name="connsiteY53" fmla="*/ 121331 h 580542"/>
              <a:gd name="connsiteX54" fmla="*/ 301749 w 581371"/>
              <a:gd name="connsiteY54" fmla="*/ 85517 h 580542"/>
              <a:gd name="connsiteX55" fmla="*/ 269620 w 581371"/>
              <a:gd name="connsiteY55" fmla="*/ 60545 h 580542"/>
              <a:gd name="connsiteX56" fmla="*/ 312073 w 581371"/>
              <a:gd name="connsiteY56" fmla="*/ 60545 h 580542"/>
              <a:gd name="connsiteX57" fmla="*/ 326847 w 581371"/>
              <a:gd name="connsiteY57" fmla="*/ 75208 h 580542"/>
              <a:gd name="connsiteX58" fmla="*/ 326847 w 581371"/>
              <a:gd name="connsiteY58" fmla="*/ 103557 h 580542"/>
              <a:gd name="connsiteX59" fmla="*/ 339841 w 581371"/>
              <a:gd name="connsiteY59" fmla="*/ 108978 h 580542"/>
              <a:gd name="connsiteX60" fmla="*/ 359688 w 581371"/>
              <a:gd name="connsiteY60" fmla="*/ 89250 h 580542"/>
              <a:gd name="connsiteX61" fmla="*/ 380426 w 581371"/>
              <a:gd name="connsiteY61" fmla="*/ 89250 h 580542"/>
              <a:gd name="connsiteX62" fmla="*/ 410508 w 581371"/>
              <a:gd name="connsiteY62" fmla="*/ 119198 h 580542"/>
              <a:gd name="connsiteX63" fmla="*/ 410508 w 581371"/>
              <a:gd name="connsiteY63" fmla="*/ 139904 h 580542"/>
              <a:gd name="connsiteX64" fmla="*/ 390394 w 581371"/>
              <a:gd name="connsiteY64" fmla="*/ 159989 h 580542"/>
              <a:gd name="connsiteX65" fmla="*/ 395912 w 581371"/>
              <a:gd name="connsiteY65" fmla="*/ 172963 h 580542"/>
              <a:gd name="connsiteX66" fmla="*/ 424214 w 581371"/>
              <a:gd name="connsiteY66" fmla="*/ 172963 h 580542"/>
              <a:gd name="connsiteX67" fmla="*/ 438988 w 581371"/>
              <a:gd name="connsiteY67" fmla="*/ 187715 h 580542"/>
              <a:gd name="connsiteX68" fmla="*/ 438988 w 581371"/>
              <a:gd name="connsiteY68" fmla="*/ 230106 h 580542"/>
              <a:gd name="connsiteX69" fmla="*/ 424214 w 581371"/>
              <a:gd name="connsiteY69" fmla="*/ 244769 h 580542"/>
              <a:gd name="connsiteX70" fmla="*/ 395912 w 581371"/>
              <a:gd name="connsiteY70" fmla="*/ 244769 h 580542"/>
              <a:gd name="connsiteX71" fmla="*/ 390394 w 581371"/>
              <a:gd name="connsiteY71" fmla="*/ 257832 h 580542"/>
              <a:gd name="connsiteX72" fmla="*/ 410508 w 581371"/>
              <a:gd name="connsiteY72" fmla="*/ 277828 h 580542"/>
              <a:gd name="connsiteX73" fmla="*/ 410508 w 581371"/>
              <a:gd name="connsiteY73" fmla="*/ 298623 h 580542"/>
              <a:gd name="connsiteX74" fmla="*/ 380426 w 581371"/>
              <a:gd name="connsiteY74" fmla="*/ 328571 h 580542"/>
              <a:gd name="connsiteX75" fmla="*/ 359688 w 581371"/>
              <a:gd name="connsiteY75" fmla="*/ 328571 h 580542"/>
              <a:gd name="connsiteX76" fmla="*/ 339663 w 581371"/>
              <a:gd name="connsiteY76" fmla="*/ 308576 h 580542"/>
              <a:gd name="connsiteX77" fmla="*/ 326580 w 581371"/>
              <a:gd name="connsiteY77" fmla="*/ 313997 h 580542"/>
              <a:gd name="connsiteX78" fmla="*/ 326580 w 581371"/>
              <a:gd name="connsiteY78" fmla="*/ 342168 h 580542"/>
              <a:gd name="connsiteX79" fmla="*/ 311895 w 581371"/>
              <a:gd name="connsiteY79" fmla="*/ 356920 h 580542"/>
              <a:gd name="connsiteX80" fmla="*/ 269353 w 581371"/>
              <a:gd name="connsiteY80" fmla="*/ 356920 h 580542"/>
              <a:gd name="connsiteX81" fmla="*/ 254668 w 581371"/>
              <a:gd name="connsiteY81" fmla="*/ 342168 h 580542"/>
              <a:gd name="connsiteX82" fmla="*/ 254668 w 581371"/>
              <a:gd name="connsiteY82" fmla="*/ 313908 h 580542"/>
              <a:gd name="connsiteX83" fmla="*/ 241585 w 581371"/>
              <a:gd name="connsiteY83" fmla="*/ 308398 h 580542"/>
              <a:gd name="connsiteX84" fmla="*/ 221560 w 581371"/>
              <a:gd name="connsiteY84" fmla="*/ 328482 h 580542"/>
              <a:gd name="connsiteX85" fmla="*/ 200822 w 581371"/>
              <a:gd name="connsiteY85" fmla="*/ 328482 h 580542"/>
              <a:gd name="connsiteX86" fmla="*/ 170740 w 581371"/>
              <a:gd name="connsiteY86" fmla="*/ 298445 h 580542"/>
              <a:gd name="connsiteX87" fmla="*/ 170740 w 581371"/>
              <a:gd name="connsiteY87" fmla="*/ 277739 h 580542"/>
              <a:gd name="connsiteX88" fmla="*/ 190854 w 581371"/>
              <a:gd name="connsiteY88" fmla="*/ 257743 h 580542"/>
              <a:gd name="connsiteX89" fmla="*/ 185336 w 581371"/>
              <a:gd name="connsiteY89" fmla="*/ 244680 h 580542"/>
              <a:gd name="connsiteX90" fmla="*/ 157034 w 581371"/>
              <a:gd name="connsiteY90" fmla="*/ 244680 h 580542"/>
              <a:gd name="connsiteX91" fmla="*/ 142527 w 581371"/>
              <a:gd name="connsiteY91" fmla="*/ 229839 h 580542"/>
              <a:gd name="connsiteX92" fmla="*/ 142527 w 581371"/>
              <a:gd name="connsiteY92" fmla="*/ 187449 h 580542"/>
              <a:gd name="connsiteX93" fmla="*/ 157212 w 581371"/>
              <a:gd name="connsiteY93" fmla="*/ 172786 h 580542"/>
              <a:gd name="connsiteX94" fmla="*/ 185603 w 581371"/>
              <a:gd name="connsiteY94" fmla="*/ 172786 h 580542"/>
              <a:gd name="connsiteX95" fmla="*/ 191032 w 581371"/>
              <a:gd name="connsiteY95" fmla="*/ 159722 h 580542"/>
              <a:gd name="connsiteX96" fmla="*/ 171007 w 581371"/>
              <a:gd name="connsiteY96" fmla="*/ 139727 h 580542"/>
              <a:gd name="connsiteX97" fmla="*/ 171007 w 581371"/>
              <a:gd name="connsiteY97" fmla="*/ 118932 h 580542"/>
              <a:gd name="connsiteX98" fmla="*/ 201000 w 581371"/>
              <a:gd name="connsiteY98" fmla="*/ 88983 h 580542"/>
              <a:gd name="connsiteX99" fmla="*/ 221827 w 581371"/>
              <a:gd name="connsiteY99" fmla="*/ 88983 h 580542"/>
              <a:gd name="connsiteX100" fmla="*/ 241852 w 581371"/>
              <a:gd name="connsiteY100" fmla="*/ 108978 h 580542"/>
              <a:gd name="connsiteX101" fmla="*/ 254935 w 581371"/>
              <a:gd name="connsiteY101" fmla="*/ 103557 h 580542"/>
              <a:gd name="connsiteX102" fmla="*/ 254935 w 581371"/>
              <a:gd name="connsiteY102" fmla="*/ 75208 h 580542"/>
              <a:gd name="connsiteX103" fmla="*/ 269620 w 581371"/>
              <a:gd name="connsiteY103" fmla="*/ 60545 h 580542"/>
              <a:gd name="connsiteX104" fmla="*/ 24743 w 581371"/>
              <a:gd name="connsiteY104" fmla="*/ 24707 h 580542"/>
              <a:gd name="connsiteX105" fmla="*/ 24743 w 581371"/>
              <a:gd name="connsiteY105" fmla="*/ 392829 h 580542"/>
              <a:gd name="connsiteX106" fmla="*/ 556627 w 581371"/>
              <a:gd name="connsiteY106" fmla="*/ 392829 h 580542"/>
              <a:gd name="connsiteX107" fmla="*/ 556805 w 581371"/>
              <a:gd name="connsiteY107" fmla="*/ 392829 h 580542"/>
              <a:gd name="connsiteX108" fmla="*/ 556805 w 581371"/>
              <a:gd name="connsiteY108" fmla="*/ 24707 h 580542"/>
              <a:gd name="connsiteX109" fmla="*/ 12282 w 581371"/>
              <a:gd name="connsiteY109" fmla="*/ 0 h 580542"/>
              <a:gd name="connsiteX110" fmla="*/ 569088 w 581371"/>
              <a:gd name="connsiteY110" fmla="*/ 0 h 580542"/>
              <a:gd name="connsiteX111" fmla="*/ 581370 w 581371"/>
              <a:gd name="connsiteY111" fmla="*/ 12265 h 580542"/>
              <a:gd name="connsiteX112" fmla="*/ 581370 w 581371"/>
              <a:gd name="connsiteY112" fmla="*/ 405271 h 580542"/>
              <a:gd name="connsiteX113" fmla="*/ 568999 w 581371"/>
              <a:gd name="connsiteY113" fmla="*/ 417536 h 580542"/>
              <a:gd name="connsiteX114" fmla="*/ 12282 w 581371"/>
              <a:gd name="connsiteY114" fmla="*/ 417536 h 580542"/>
              <a:gd name="connsiteX115" fmla="*/ 0 w 581371"/>
              <a:gd name="connsiteY115" fmla="*/ 405271 h 580542"/>
              <a:gd name="connsiteX116" fmla="*/ 0 w 581371"/>
              <a:gd name="connsiteY116" fmla="*/ 12265 h 580542"/>
              <a:gd name="connsiteX117" fmla="*/ 12282 w 581371"/>
              <a:gd name="connsiteY117" fmla="*/ 0 h 580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81371" h="580542">
                <a:moveTo>
                  <a:pt x="218969" y="466850"/>
                </a:moveTo>
                <a:lnTo>
                  <a:pt x="174460" y="555830"/>
                </a:lnTo>
                <a:lnTo>
                  <a:pt x="406972" y="555830"/>
                </a:lnTo>
                <a:lnTo>
                  <a:pt x="362463" y="466850"/>
                </a:lnTo>
                <a:close/>
                <a:moveTo>
                  <a:pt x="211580" y="440893"/>
                </a:moveTo>
                <a:lnTo>
                  <a:pt x="368694" y="440893"/>
                </a:lnTo>
                <a:cubicBezTo>
                  <a:pt x="373679" y="440893"/>
                  <a:pt x="377418" y="443382"/>
                  <a:pt x="379911" y="448360"/>
                </a:cubicBezTo>
                <a:lnTo>
                  <a:pt x="436703" y="562053"/>
                </a:lnTo>
                <a:cubicBezTo>
                  <a:pt x="441599" y="569342"/>
                  <a:pt x="437682" y="580542"/>
                  <a:pt x="426911" y="580542"/>
                </a:cubicBezTo>
                <a:lnTo>
                  <a:pt x="154610" y="580542"/>
                </a:lnTo>
                <a:cubicBezTo>
                  <a:pt x="141079" y="580542"/>
                  <a:pt x="140990" y="565697"/>
                  <a:pt x="143482" y="562053"/>
                </a:cubicBezTo>
                <a:lnTo>
                  <a:pt x="200453" y="448360"/>
                </a:lnTo>
                <a:cubicBezTo>
                  <a:pt x="202946" y="444538"/>
                  <a:pt x="206595" y="440893"/>
                  <a:pt x="211580" y="440893"/>
                </a:cubicBezTo>
                <a:close/>
                <a:moveTo>
                  <a:pt x="290694" y="165475"/>
                </a:moveTo>
                <a:cubicBezTo>
                  <a:pt x="267200" y="165475"/>
                  <a:pt x="247444" y="185299"/>
                  <a:pt x="247444" y="208769"/>
                </a:cubicBezTo>
                <a:cubicBezTo>
                  <a:pt x="247444" y="232238"/>
                  <a:pt x="267200" y="252063"/>
                  <a:pt x="290694" y="252063"/>
                </a:cubicBezTo>
                <a:cubicBezTo>
                  <a:pt x="314188" y="252063"/>
                  <a:pt x="334033" y="232238"/>
                  <a:pt x="334033" y="208769"/>
                </a:cubicBezTo>
                <a:cubicBezTo>
                  <a:pt x="334033" y="185299"/>
                  <a:pt x="314188" y="165475"/>
                  <a:pt x="290694" y="165475"/>
                </a:cubicBezTo>
                <a:close/>
                <a:moveTo>
                  <a:pt x="290694" y="140849"/>
                </a:moveTo>
                <a:cubicBezTo>
                  <a:pt x="327715" y="140849"/>
                  <a:pt x="358684" y="171786"/>
                  <a:pt x="358684" y="208769"/>
                </a:cubicBezTo>
                <a:cubicBezTo>
                  <a:pt x="358684" y="245751"/>
                  <a:pt x="327893" y="276688"/>
                  <a:pt x="290694" y="276688"/>
                </a:cubicBezTo>
                <a:cubicBezTo>
                  <a:pt x="253584" y="276688"/>
                  <a:pt x="222704" y="245751"/>
                  <a:pt x="222704" y="208769"/>
                </a:cubicBezTo>
                <a:cubicBezTo>
                  <a:pt x="222704" y="171786"/>
                  <a:pt x="253673" y="140849"/>
                  <a:pt x="290694" y="140849"/>
                </a:cubicBezTo>
                <a:close/>
                <a:moveTo>
                  <a:pt x="279855" y="85517"/>
                </a:moveTo>
                <a:lnTo>
                  <a:pt x="279855" y="121331"/>
                </a:lnTo>
                <a:cubicBezTo>
                  <a:pt x="263657" y="123375"/>
                  <a:pt x="248883" y="129773"/>
                  <a:pt x="236601" y="139193"/>
                </a:cubicBezTo>
                <a:lnTo>
                  <a:pt x="211235" y="113866"/>
                </a:lnTo>
                <a:lnTo>
                  <a:pt x="195660" y="129418"/>
                </a:lnTo>
                <a:lnTo>
                  <a:pt x="221115" y="154745"/>
                </a:lnTo>
                <a:cubicBezTo>
                  <a:pt x="211591" y="166920"/>
                  <a:pt x="205183" y="181761"/>
                  <a:pt x="203136" y="197846"/>
                </a:cubicBezTo>
                <a:lnTo>
                  <a:pt x="167358" y="197846"/>
                </a:lnTo>
                <a:lnTo>
                  <a:pt x="167358" y="219708"/>
                </a:lnTo>
                <a:lnTo>
                  <a:pt x="203136" y="219708"/>
                </a:lnTo>
                <a:cubicBezTo>
                  <a:pt x="205183" y="235793"/>
                  <a:pt x="211591" y="250634"/>
                  <a:pt x="221115" y="262809"/>
                </a:cubicBezTo>
                <a:lnTo>
                  <a:pt x="195660" y="288136"/>
                </a:lnTo>
                <a:lnTo>
                  <a:pt x="211235" y="303688"/>
                </a:lnTo>
                <a:lnTo>
                  <a:pt x="236512" y="278361"/>
                </a:lnTo>
                <a:cubicBezTo>
                  <a:pt x="248705" y="287781"/>
                  <a:pt x="263568" y="294179"/>
                  <a:pt x="279677" y="296223"/>
                </a:cubicBezTo>
                <a:lnTo>
                  <a:pt x="279677" y="332037"/>
                </a:lnTo>
                <a:lnTo>
                  <a:pt x="301660" y="332037"/>
                </a:lnTo>
                <a:lnTo>
                  <a:pt x="301660" y="296223"/>
                </a:lnTo>
                <a:cubicBezTo>
                  <a:pt x="317769" y="294179"/>
                  <a:pt x="332632" y="287781"/>
                  <a:pt x="344825" y="278361"/>
                </a:cubicBezTo>
                <a:lnTo>
                  <a:pt x="370280" y="303688"/>
                </a:lnTo>
                <a:lnTo>
                  <a:pt x="385766" y="288314"/>
                </a:lnTo>
                <a:lnTo>
                  <a:pt x="360400" y="262898"/>
                </a:lnTo>
                <a:cubicBezTo>
                  <a:pt x="369924" y="250723"/>
                  <a:pt x="376332" y="235882"/>
                  <a:pt x="378290" y="219797"/>
                </a:cubicBezTo>
                <a:lnTo>
                  <a:pt x="414157" y="219797"/>
                </a:lnTo>
                <a:lnTo>
                  <a:pt x="414157" y="197846"/>
                </a:lnTo>
                <a:lnTo>
                  <a:pt x="378468" y="197846"/>
                </a:lnTo>
                <a:cubicBezTo>
                  <a:pt x="376421" y="181761"/>
                  <a:pt x="370013" y="166920"/>
                  <a:pt x="360489" y="154745"/>
                </a:cubicBezTo>
                <a:lnTo>
                  <a:pt x="385944" y="129418"/>
                </a:lnTo>
                <a:lnTo>
                  <a:pt x="370369" y="113866"/>
                </a:lnTo>
                <a:lnTo>
                  <a:pt x="345003" y="139193"/>
                </a:lnTo>
                <a:cubicBezTo>
                  <a:pt x="332721" y="129773"/>
                  <a:pt x="317947" y="123375"/>
                  <a:pt x="301749" y="121331"/>
                </a:cubicBezTo>
                <a:lnTo>
                  <a:pt x="301749" y="85517"/>
                </a:lnTo>
                <a:close/>
                <a:moveTo>
                  <a:pt x="269620" y="60545"/>
                </a:moveTo>
                <a:lnTo>
                  <a:pt x="312073" y="60545"/>
                </a:lnTo>
                <a:cubicBezTo>
                  <a:pt x="320172" y="60545"/>
                  <a:pt x="326847" y="67210"/>
                  <a:pt x="326847" y="75208"/>
                </a:cubicBezTo>
                <a:lnTo>
                  <a:pt x="326847" y="103557"/>
                </a:lnTo>
                <a:cubicBezTo>
                  <a:pt x="331297" y="105068"/>
                  <a:pt x="335569" y="106846"/>
                  <a:pt x="339841" y="108978"/>
                </a:cubicBezTo>
                <a:lnTo>
                  <a:pt x="359688" y="89250"/>
                </a:lnTo>
                <a:cubicBezTo>
                  <a:pt x="365385" y="83562"/>
                  <a:pt x="374730" y="83562"/>
                  <a:pt x="380426" y="89250"/>
                </a:cubicBezTo>
                <a:lnTo>
                  <a:pt x="410508" y="119198"/>
                </a:lnTo>
                <a:cubicBezTo>
                  <a:pt x="416204" y="124886"/>
                  <a:pt x="416204" y="134217"/>
                  <a:pt x="410508" y="139904"/>
                </a:cubicBezTo>
                <a:lnTo>
                  <a:pt x="390394" y="159989"/>
                </a:lnTo>
                <a:cubicBezTo>
                  <a:pt x="392530" y="164077"/>
                  <a:pt x="394310" y="168520"/>
                  <a:pt x="395912" y="172963"/>
                </a:cubicBezTo>
                <a:lnTo>
                  <a:pt x="424214" y="172963"/>
                </a:lnTo>
                <a:cubicBezTo>
                  <a:pt x="432313" y="172963"/>
                  <a:pt x="438988" y="179628"/>
                  <a:pt x="438988" y="187715"/>
                </a:cubicBezTo>
                <a:lnTo>
                  <a:pt x="438988" y="230106"/>
                </a:lnTo>
                <a:cubicBezTo>
                  <a:pt x="438988" y="238193"/>
                  <a:pt x="432313" y="244769"/>
                  <a:pt x="424214" y="244769"/>
                </a:cubicBezTo>
                <a:lnTo>
                  <a:pt x="395912" y="244769"/>
                </a:lnTo>
                <a:cubicBezTo>
                  <a:pt x="394310" y="249301"/>
                  <a:pt x="392530" y="253567"/>
                  <a:pt x="390394" y="257832"/>
                </a:cubicBezTo>
                <a:lnTo>
                  <a:pt x="410508" y="277828"/>
                </a:lnTo>
                <a:cubicBezTo>
                  <a:pt x="416204" y="283515"/>
                  <a:pt x="416204" y="292935"/>
                  <a:pt x="410508" y="298623"/>
                </a:cubicBezTo>
                <a:lnTo>
                  <a:pt x="380426" y="328571"/>
                </a:lnTo>
                <a:cubicBezTo>
                  <a:pt x="374730" y="334259"/>
                  <a:pt x="365385" y="334259"/>
                  <a:pt x="359688" y="328571"/>
                </a:cubicBezTo>
                <a:lnTo>
                  <a:pt x="339663" y="308576"/>
                </a:lnTo>
                <a:cubicBezTo>
                  <a:pt x="335480" y="310709"/>
                  <a:pt x="331119" y="312486"/>
                  <a:pt x="326580" y="313997"/>
                </a:cubicBezTo>
                <a:lnTo>
                  <a:pt x="326580" y="342168"/>
                </a:lnTo>
                <a:cubicBezTo>
                  <a:pt x="326580" y="350255"/>
                  <a:pt x="319905" y="356920"/>
                  <a:pt x="311895" y="356920"/>
                </a:cubicBezTo>
                <a:lnTo>
                  <a:pt x="269353" y="356920"/>
                </a:lnTo>
                <a:cubicBezTo>
                  <a:pt x="261343" y="356920"/>
                  <a:pt x="254668" y="350255"/>
                  <a:pt x="254668" y="342168"/>
                </a:cubicBezTo>
                <a:lnTo>
                  <a:pt x="254668" y="313908"/>
                </a:lnTo>
                <a:cubicBezTo>
                  <a:pt x="250129" y="312308"/>
                  <a:pt x="245857" y="310531"/>
                  <a:pt x="241585" y="308398"/>
                </a:cubicBezTo>
                <a:lnTo>
                  <a:pt x="221560" y="328482"/>
                </a:lnTo>
                <a:cubicBezTo>
                  <a:pt x="215863" y="334170"/>
                  <a:pt x="206518" y="334170"/>
                  <a:pt x="200822" y="328482"/>
                </a:cubicBezTo>
                <a:lnTo>
                  <a:pt x="170740" y="298445"/>
                </a:lnTo>
                <a:cubicBezTo>
                  <a:pt x="165044" y="292757"/>
                  <a:pt x="165044" y="283426"/>
                  <a:pt x="170740" y="277739"/>
                </a:cubicBezTo>
                <a:lnTo>
                  <a:pt x="190854" y="257743"/>
                </a:lnTo>
                <a:cubicBezTo>
                  <a:pt x="188718" y="253567"/>
                  <a:pt x="186938" y="249212"/>
                  <a:pt x="185336" y="244680"/>
                </a:cubicBezTo>
                <a:lnTo>
                  <a:pt x="157034" y="244680"/>
                </a:lnTo>
                <a:cubicBezTo>
                  <a:pt x="148846" y="244680"/>
                  <a:pt x="142260" y="238193"/>
                  <a:pt x="142527" y="229839"/>
                </a:cubicBezTo>
                <a:lnTo>
                  <a:pt x="142527" y="187449"/>
                </a:lnTo>
                <a:cubicBezTo>
                  <a:pt x="142527" y="179362"/>
                  <a:pt x="149202" y="172786"/>
                  <a:pt x="157212" y="172786"/>
                </a:cubicBezTo>
                <a:lnTo>
                  <a:pt x="185603" y="172786"/>
                </a:lnTo>
                <a:cubicBezTo>
                  <a:pt x="187116" y="168253"/>
                  <a:pt x="188896" y="163988"/>
                  <a:pt x="191032" y="159722"/>
                </a:cubicBezTo>
                <a:lnTo>
                  <a:pt x="171007" y="139727"/>
                </a:lnTo>
                <a:cubicBezTo>
                  <a:pt x="165311" y="134039"/>
                  <a:pt x="165311" y="124619"/>
                  <a:pt x="171007" y="118932"/>
                </a:cubicBezTo>
                <a:lnTo>
                  <a:pt x="201000" y="88983"/>
                </a:lnTo>
                <a:cubicBezTo>
                  <a:pt x="206696" y="83295"/>
                  <a:pt x="216131" y="83295"/>
                  <a:pt x="221827" y="88983"/>
                </a:cubicBezTo>
                <a:lnTo>
                  <a:pt x="241852" y="108978"/>
                </a:lnTo>
                <a:cubicBezTo>
                  <a:pt x="246035" y="106846"/>
                  <a:pt x="250396" y="105068"/>
                  <a:pt x="254935" y="103557"/>
                </a:cubicBezTo>
                <a:lnTo>
                  <a:pt x="254935" y="75208"/>
                </a:lnTo>
                <a:cubicBezTo>
                  <a:pt x="254935" y="67210"/>
                  <a:pt x="261521" y="60545"/>
                  <a:pt x="269620" y="60545"/>
                </a:cubicBezTo>
                <a:close/>
                <a:moveTo>
                  <a:pt x="24743" y="24707"/>
                </a:moveTo>
                <a:lnTo>
                  <a:pt x="24743" y="392829"/>
                </a:lnTo>
                <a:lnTo>
                  <a:pt x="556627" y="392829"/>
                </a:lnTo>
                <a:lnTo>
                  <a:pt x="556805" y="392829"/>
                </a:lnTo>
                <a:lnTo>
                  <a:pt x="556805" y="24707"/>
                </a:lnTo>
                <a:close/>
                <a:moveTo>
                  <a:pt x="12282" y="0"/>
                </a:moveTo>
                <a:lnTo>
                  <a:pt x="569088" y="0"/>
                </a:lnTo>
                <a:cubicBezTo>
                  <a:pt x="576475" y="0"/>
                  <a:pt x="581459" y="4977"/>
                  <a:pt x="581370" y="12265"/>
                </a:cubicBezTo>
                <a:lnTo>
                  <a:pt x="581370" y="405271"/>
                </a:lnTo>
                <a:cubicBezTo>
                  <a:pt x="581370" y="411404"/>
                  <a:pt x="576475" y="417536"/>
                  <a:pt x="568999" y="417536"/>
                </a:cubicBezTo>
                <a:lnTo>
                  <a:pt x="12282" y="417536"/>
                </a:lnTo>
                <a:cubicBezTo>
                  <a:pt x="4984" y="417536"/>
                  <a:pt x="0" y="412737"/>
                  <a:pt x="0" y="405271"/>
                </a:cubicBezTo>
                <a:lnTo>
                  <a:pt x="0" y="12265"/>
                </a:lnTo>
                <a:cubicBezTo>
                  <a:pt x="0" y="4977"/>
                  <a:pt x="4984" y="0"/>
                  <a:pt x="1228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任意多边形: 形状 8"/>
          <p:cNvSpPr>
            <a:spLocks noChangeAspect="1"/>
          </p:cNvSpPr>
          <p:nvPr/>
        </p:nvSpPr>
        <p:spPr>
          <a:xfrm>
            <a:off x="3042414" y="2178033"/>
            <a:ext cx="421562" cy="421215"/>
          </a:xfrm>
          <a:custGeom>
            <a:avLst/>
            <a:gdLst>
              <a:gd name="T0" fmla="*/ 6309 w 12639"/>
              <a:gd name="T1" fmla="*/ 0 h 12628"/>
              <a:gd name="T2" fmla="*/ 0 w 12639"/>
              <a:gd name="T3" fmla="*/ 6309 h 12628"/>
              <a:gd name="T4" fmla="*/ 6319 w 12639"/>
              <a:gd name="T5" fmla="*/ 12628 h 12628"/>
              <a:gd name="T6" fmla="*/ 12639 w 12639"/>
              <a:gd name="T7" fmla="*/ 6309 h 12628"/>
              <a:gd name="T8" fmla="*/ 6309 w 12639"/>
              <a:gd name="T9" fmla="*/ 0 h 12628"/>
              <a:gd name="T10" fmla="*/ 6309 w 12639"/>
              <a:gd name="T11" fmla="*/ 9221 h 12628"/>
              <a:gd name="T12" fmla="*/ 1720 w 12639"/>
              <a:gd name="T13" fmla="*/ 6319 h 12628"/>
              <a:gd name="T14" fmla="*/ 6309 w 12639"/>
              <a:gd name="T15" fmla="*/ 3418 h 12628"/>
              <a:gd name="T16" fmla="*/ 10898 w 12639"/>
              <a:gd name="T17" fmla="*/ 6319 h 12628"/>
              <a:gd name="T18" fmla="*/ 6309 w 12639"/>
              <a:gd name="T19" fmla="*/ 9221 h 12628"/>
              <a:gd name="T20" fmla="*/ 7867 w 12639"/>
              <a:gd name="T21" fmla="*/ 5309 h 12628"/>
              <a:gd name="T22" fmla="*/ 7265 w 12639"/>
              <a:gd name="T23" fmla="*/ 5932 h 12628"/>
              <a:gd name="T24" fmla="*/ 6663 w 12639"/>
              <a:gd name="T25" fmla="*/ 5309 h 12628"/>
              <a:gd name="T26" fmla="*/ 7265 w 12639"/>
              <a:gd name="T27" fmla="*/ 4686 h 12628"/>
              <a:gd name="T28" fmla="*/ 7394 w 12639"/>
              <a:gd name="T29" fmla="*/ 4707 h 12628"/>
              <a:gd name="T30" fmla="*/ 6319 w 12639"/>
              <a:gd name="T31" fmla="*/ 4353 h 12628"/>
              <a:gd name="T32" fmla="*/ 4460 w 12639"/>
              <a:gd name="T33" fmla="*/ 6309 h 12628"/>
              <a:gd name="T34" fmla="*/ 6309 w 12639"/>
              <a:gd name="T35" fmla="*/ 8265 h 12628"/>
              <a:gd name="T36" fmla="*/ 8168 w 12639"/>
              <a:gd name="T37" fmla="*/ 6309 h 12628"/>
              <a:gd name="T38" fmla="*/ 7813 w 12639"/>
              <a:gd name="T39" fmla="*/ 5180 h 12628"/>
              <a:gd name="T40" fmla="*/ 7867 w 12639"/>
              <a:gd name="T41" fmla="*/ 5309 h 1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639" h="12628">
                <a:moveTo>
                  <a:pt x="6309" y="0"/>
                </a:moveTo>
                <a:cubicBezTo>
                  <a:pt x="2827" y="0"/>
                  <a:pt x="0" y="2827"/>
                  <a:pt x="0" y="6309"/>
                </a:cubicBezTo>
                <a:cubicBezTo>
                  <a:pt x="0" y="9791"/>
                  <a:pt x="2827" y="12628"/>
                  <a:pt x="6319" y="12628"/>
                </a:cubicBezTo>
                <a:cubicBezTo>
                  <a:pt x="9812" y="12628"/>
                  <a:pt x="12639" y="9801"/>
                  <a:pt x="12639" y="6309"/>
                </a:cubicBezTo>
                <a:cubicBezTo>
                  <a:pt x="12639" y="2816"/>
                  <a:pt x="9791" y="0"/>
                  <a:pt x="6309" y="0"/>
                </a:cubicBezTo>
                <a:close/>
                <a:moveTo>
                  <a:pt x="6309" y="9221"/>
                </a:moveTo>
                <a:cubicBezTo>
                  <a:pt x="4449" y="9221"/>
                  <a:pt x="2526" y="7663"/>
                  <a:pt x="1720" y="6319"/>
                </a:cubicBezTo>
                <a:cubicBezTo>
                  <a:pt x="2526" y="4965"/>
                  <a:pt x="4449" y="3418"/>
                  <a:pt x="6309" y="3418"/>
                </a:cubicBezTo>
                <a:cubicBezTo>
                  <a:pt x="8168" y="3418"/>
                  <a:pt x="10092" y="4976"/>
                  <a:pt x="10898" y="6319"/>
                </a:cubicBezTo>
                <a:cubicBezTo>
                  <a:pt x="10092" y="7663"/>
                  <a:pt x="8168" y="9221"/>
                  <a:pt x="6309" y="9221"/>
                </a:cubicBezTo>
                <a:close/>
                <a:moveTo>
                  <a:pt x="7867" y="5309"/>
                </a:moveTo>
                <a:cubicBezTo>
                  <a:pt x="7867" y="5664"/>
                  <a:pt x="7588" y="5932"/>
                  <a:pt x="7265" y="5932"/>
                </a:cubicBezTo>
                <a:cubicBezTo>
                  <a:pt x="6943" y="5932"/>
                  <a:pt x="6663" y="5653"/>
                  <a:pt x="6663" y="5309"/>
                </a:cubicBezTo>
                <a:cubicBezTo>
                  <a:pt x="6663" y="4954"/>
                  <a:pt x="6943" y="4686"/>
                  <a:pt x="7265" y="4686"/>
                </a:cubicBezTo>
                <a:cubicBezTo>
                  <a:pt x="7319" y="4686"/>
                  <a:pt x="7340" y="4707"/>
                  <a:pt x="7394" y="4707"/>
                </a:cubicBezTo>
                <a:cubicBezTo>
                  <a:pt x="7093" y="4482"/>
                  <a:pt x="6717" y="4353"/>
                  <a:pt x="6319" y="4353"/>
                </a:cubicBezTo>
                <a:cubicBezTo>
                  <a:pt x="5288" y="4353"/>
                  <a:pt x="4460" y="5234"/>
                  <a:pt x="4460" y="6309"/>
                </a:cubicBezTo>
                <a:cubicBezTo>
                  <a:pt x="4460" y="7383"/>
                  <a:pt x="5288" y="8265"/>
                  <a:pt x="6309" y="8265"/>
                </a:cubicBezTo>
                <a:cubicBezTo>
                  <a:pt x="7330" y="8265"/>
                  <a:pt x="8168" y="7383"/>
                  <a:pt x="8168" y="6309"/>
                </a:cubicBezTo>
                <a:cubicBezTo>
                  <a:pt x="8168" y="5879"/>
                  <a:pt x="8039" y="5503"/>
                  <a:pt x="7813" y="5180"/>
                </a:cubicBezTo>
                <a:cubicBezTo>
                  <a:pt x="7845" y="5234"/>
                  <a:pt x="7867" y="5288"/>
                  <a:pt x="7867" y="53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19664" y="325993"/>
            <a:ext cx="2236511" cy="707886"/>
          </a:xfrm>
          <a:prstGeom prst="rect">
            <a:avLst/>
          </a:prstGeom>
          <a:noFill/>
        </p:spPr>
        <p:txBody>
          <a:bodyPr wrap="none" lIns="91440" tIns="45720" rIns="91440" bIns="45720">
            <a:spAutoFit/>
          </a:bodyPr>
          <a:lstStyle/>
          <a:p>
            <a:pPr algn="ctr"/>
            <a:r>
              <a:rPr lang="zh-CN" altLang="en-US" sz="4000" dirty="0">
                <a:ln w="12700">
                  <a:solidFill>
                    <a:schemeClr val="tx2">
                      <a:satMod val="155000"/>
                    </a:schemeClr>
                  </a:solidFill>
                  <a:prstDash val="solid"/>
                </a:ln>
                <a:solidFill>
                  <a:srgbClr val="FF5050"/>
                </a:solidFill>
                <a:effectLst>
                  <a:outerShdw blurRad="41275" dist="20320" dir="1800000" algn="tl" rotWithShape="0">
                    <a:srgbClr val="000000">
                      <a:alpha val="40000"/>
                    </a:srgbClr>
                  </a:outerShdw>
                </a:effectLst>
                <a:latin typeface="隶书" panose="02010509060101010101" pitchFamily="49" charset="-122"/>
                <a:ea typeface="隶书" panose="02010509060101010101" pitchFamily="49" charset="-122"/>
              </a:rPr>
              <a:t>本章概要</a:t>
            </a:r>
          </a:p>
        </p:txBody>
      </p:sp>
      <p:sp>
        <p:nvSpPr>
          <p:cNvPr id="13" name="文本框 12"/>
          <p:cNvSpPr txBox="1"/>
          <p:nvPr>
            <p:custDataLst>
              <p:tags r:id="rId1"/>
            </p:custDataLst>
          </p:nvPr>
        </p:nvSpPr>
        <p:spPr>
          <a:xfrm>
            <a:off x="3675625" y="4325405"/>
            <a:ext cx="5795544" cy="461665"/>
          </a:xfrm>
          <a:prstGeom prst="rect">
            <a:avLst/>
          </a:prstGeom>
          <a:noFill/>
        </p:spPr>
        <p:txBody>
          <a:bodyPr wrap="square" rtlCol="0">
            <a:spAutoFit/>
          </a:bodyPr>
          <a:lstStyle/>
          <a:p>
            <a:r>
              <a:rPr lang="en-US" altLang="zh-CN" sz="2400" b="1" spc="300" dirty="0">
                <a:solidFill>
                  <a:srgbClr val="084772"/>
                </a:solidFill>
                <a:latin typeface="微软雅黑" panose="020B0503020204020204" charset="-122"/>
                <a:ea typeface="微软雅黑" panose="020B0503020204020204" charset="-122"/>
              </a:rPr>
              <a:t>RT-Thread</a:t>
            </a:r>
            <a:r>
              <a:rPr lang="zh-CN" altLang="en-US" sz="2400" b="1" spc="300" dirty="0">
                <a:solidFill>
                  <a:srgbClr val="084772"/>
                </a:solidFill>
                <a:latin typeface="微软雅黑" panose="020B0503020204020204" charset="-122"/>
                <a:ea typeface="微软雅黑" panose="020B0503020204020204" charset="-122"/>
              </a:rPr>
              <a:t>线程应用方法及实例</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50000">
                                          <p:cBhvr additive="base">
                                            <p:cTn id="7" dur="1000" fill="hold"/>
                                            <p:tgtEl>
                                              <p:spTgt spid="19"/>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17.2.3 </a:t>
            </a:r>
            <a:r>
              <a:rPr lang="zh-CN" altLang="en-US" sz="2400" dirty="0">
                <a:solidFill>
                  <a:schemeClr val="accent1">
                    <a:lumMod val="75000"/>
                  </a:schemeClr>
                </a:solidFill>
                <a:latin typeface="微软雅黑" panose="020B0503020204020204" charset="-122"/>
                <a:ea typeface="微软雅黑" panose="020B0503020204020204" charset="-122"/>
              </a:rPr>
              <a:t>系统线程</a:t>
            </a:r>
          </a:p>
        </p:txBody>
      </p:sp>
      <p:sp>
        <p:nvSpPr>
          <p:cNvPr id="9" name="文本框 8"/>
          <p:cNvSpPr txBox="1"/>
          <p:nvPr/>
        </p:nvSpPr>
        <p:spPr>
          <a:xfrm>
            <a:off x="755406" y="1468516"/>
            <a:ext cx="10679617" cy="2400657"/>
          </a:xfrm>
          <a:prstGeom prst="rect">
            <a:avLst/>
          </a:prstGeom>
          <a:noFill/>
        </p:spPr>
        <p:txBody>
          <a:bodyPr wrap="square">
            <a:spAutoFit/>
          </a:bodyPr>
          <a:lstStyle/>
          <a:p>
            <a:pPr lvl="1" indent="-457200" algn="just">
              <a:lnSpc>
                <a:spcPct val="150000"/>
              </a:lnSpc>
              <a:buFont typeface="Wingdings" panose="05000000000000000000" pitchFamily="2" charset="2"/>
              <a:buChar char="n"/>
            </a:pPr>
            <a:r>
              <a:rPr lang="zh-CN" altLang="en-US" sz="2800" b="1" dirty="0">
                <a:solidFill>
                  <a:schemeClr val="accent5"/>
                </a:solidFill>
                <a:latin typeface="黑体" panose="02010609060101010101" pitchFamily="49" charset="-122"/>
                <a:ea typeface="黑体" panose="02010609060101010101" pitchFamily="49" charset="-122"/>
              </a:rPr>
              <a:t>主线程</a:t>
            </a:r>
          </a:p>
          <a:p>
            <a:pPr marL="0" lvl="1" indent="457200" algn="just">
              <a:lnSpc>
                <a:spcPct val="150000"/>
              </a:lnSpc>
            </a:pPr>
            <a:r>
              <a:rPr lang="zh-CN" altLang="en-US" sz="2400" dirty="0">
                <a:latin typeface="+mn-ea"/>
              </a:rPr>
              <a:t>系统启动时会创建</a:t>
            </a:r>
            <a:r>
              <a:rPr lang="en-US" altLang="zh-CN" sz="2400" dirty="0">
                <a:latin typeface="+mn-ea"/>
              </a:rPr>
              <a:t>main</a:t>
            </a:r>
            <a:r>
              <a:rPr lang="zh-CN" altLang="en-US" sz="2400" dirty="0">
                <a:latin typeface="+mn-ea"/>
              </a:rPr>
              <a:t>线程，它的入口函数为</a:t>
            </a:r>
            <a:r>
              <a:rPr lang="en-US" altLang="zh-CN" sz="2400" dirty="0" err="1">
                <a:latin typeface="+mn-ea"/>
              </a:rPr>
              <a:t>main_thread_entry</a:t>
            </a:r>
            <a:r>
              <a:rPr lang="zh-CN" altLang="en-US" sz="2400" dirty="0">
                <a:latin typeface="+mn-ea"/>
              </a:rPr>
              <a:t>，用户的应用入口函数 </a:t>
            </a:r>
            <a:r>
              <a:rPr lang="en-US" altLang="zh-CN" sz="2400" dirty="0">
                <a:latin typeface="+mn-ea"/>
              </a:rPr>
              <a:t>main</a:t>
            </a:r>
            <a:r>
              <a:rPr lang="zh-CN" altLang="en-US" sz="2400" dirty="0">
                <a:latin typeface="+mn-ea"/>
              </a:rPr>
              <a:t>就是从这里真正开始的，系统调度器启动后，</a:t>
            </a:r>
            <a:r>
              <a:rPr lang="en-US" altLang="zh-CN" sz="2400" dirty="0">
                <a:latin typeface="+mn-ea"/>
              </a:rPr>
              <a:t>main</a:t>
            </a:r>
            <a:r>
              <a:rPr lang="zh-CN" altLang="en-US" sz="2400" dirty="0">
                <a:latin typeface="+mn-ea"/>
              </a:rPr>
              <a:t>线程就开始运行，用户可以在</a:t>
            </a:r>
            <a:r>
              <a:rPr lang="en-US" altLang="zh-CN" sz="2400" dirty="0">
                <a:latin typeface="+mn-ea"/>
              </a:rPr>
              <a:t>main</a:t>
            </a:r>
            <a:r>
              <a:rPr lang="zh-CN" altLang="en-US" sz="2400" dirty="0">
                <a:latin typeface="+mn-ea"/>
              </a:rPr>
              <a:t>函数里添加自己的应用程序初始化代码。</a:t>
            </a:r>
          </a:p>
        </p:txBody>
      </p:sp>
    </p:spTree>
    <p:extLst>
      <p:ext uri="{BB962C8B-B14F-4D97-AF65-F5344CB8AC3E}">
        <p14:creationId xmlns:p14="http://schemas.microsoft.com/office/powerpoint/2010/main" val="12218242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44A5FA6-D23F-D610-3C19-CB07806EB5D8}"/>
              </a:ext>
            </a:extLst>
          </p:cNvPr>
          <p:cNvSpPr>
            <a:spLocks noGrp="1"/>
          </p:cNvSpPr>
          <p:nvPr>
            <p:ph type="body" sz="quarter" idx="10"/>
          </p:nvPr>
        </p:nvSpPr>
        <p:spPr>
          <a:xfrm>
            <a:off x="8542556" y="593725"/>
            <a:ext cx="2675572" cy="5650865"/>
          </a:xfrm>
        </p:spPr>
        <p:txBody>
          <a:bodyPr/>
          <a:lstStyle/>
          <a:p>
            <a:r>
              <a:rPr lang="en-US" altLang="zh-CN" dirty="0"/>
              <a:t>3</a:t>
            </a:r>
            <a:endParaRPr lang="zh-CN" altLang="en-US" dirty="0"/>
          </a:p>
        </p:txBody>
      </p:sp>
      <p:sp>
        <p:nvSpPr>
          <p:cNvPr id="7" name="文本占位符 6">
            <a:extLst>
              <a:ext uri="{FF2B5EF4-FFF2-40B4-BE49-F238E27FC236}">
                <a16:creationId xmlns:a16="http://schemas.microsoft.com/office/drawing/2014/main" id="{20EF628F-E97C-77B7-566B-1DF380BF6791}"/>
              </a:ext>
            </a:extLst>
          </p:cNvPr>
          <p:cNvSpPr>
            <a:spLocks noGrp="1"/>
          </p:cNvSpPr>
          <p:nvPr>
            <p:ph type="body" sz="quarter" idx="16"/>
          </p:nvPr>
        </p:nvSpPr>
        <p:spPr>
          <a:xfrm>
            <a:off x="780925" y="2898648"/>
            <a:ext cx="6794334" cy="1828800"/>
          </a:xfrm>
        </p:spPr>
        <p:txBody>
          <a:bodyPr/>
          <a:lstStyle/>
          <a:p>
            <a:pPr>
              <a:lnSpc>
                <a:spcPct val="100000"/>
              </a:lnSpc>
            </a:pPr>
            <a:r>
              <a:rPr lang="en-US" altLang="zh-CN" sz="4800" dirty="0">
                <a:latin typeface="+mj-ea"/>
              </a:rPr>
              <a:t>RT-Thread</a:t>
            </a:r>
            <a:r>
              <a:rPr lang="zh-CN" altLang="en-US" sz="4800" dirty="0">
                <a:latin typeface="+mj-ea"/>
              </a:rPr>
              <a:t>线程应用方法及实例</a:t>
            </a:r>
          </a:p>
        </p:txBody>
      </p:sp>
      <p:sp>
        <p:nvSpPr>
          <p:cNvPr id="9" name="文本占位符 8">
            <a:extLst>
              <a:ext uri="{FF2B5EF4-FFF2-40B4-BE49-F238E27FC236}">
                <a16:creationId xmlns:a16="http://schemas.microsoft.com/office/drawing/2014/main" id="{E8723C2A-40EF-92AC-A02C-7B502D7BC361}"/>
              </a:ext>
            </a:extLst>
          </p:cNvPr>
          <p:cNvSpPr>
            <a:spLocks noGrp="1"/>
          </p:cNvSpPr>
          <p:nvPr>
            <p:ph type="body" sz="quarter" idx="18"/>
          </p:nvPr>
        </p:nvSpPr>
        <p:spPr>
          <a:xfrm>
            <a:off x="846547" y="2378083"/>
            <a:ext cx="4865195" cy="584775"/>
          </a:xfrm>
        </p:spPr>
        <p:txBody>
          <a:bodyPr/>
          <a:lstStyle/>
          <a:p>
            <a:pPr>
              <a:lnSpc>
                <a:spcPct val="100000"/>
              </a:lnSpc>
            </a:pPr>
            <a:r>
              <a:rPr lang="en-US" altLang="zh-CN" sz="3200" dirty="0">
                <a:gradFill flip="none" rotWithShape="1">
                  <a:gsLst>
                    <a:gs pos="60000">
                      <a:schemeClr val="accent2"/>
                    </a:gs>
                    <a:gs pos="0">
                      <a:schemeClr val="accent2">
                        <a:lumMod val="60000"/>
                        <a:lumOff val="40000"/>
                      </a:schemeClr>
                    </a:gs>
                  </a:gsLst>
                  <a:lin ang="2700000" scaled="1"/>
                  <a:tileRect/>
                </a:gradFill>
              </a:rPr>
              <a:t>Section </a:t>
            </a:r>
            <a:r>
              <a:rPr lang="en-US" altLang="zh-CN" dirty="0"/>
              <a:t>17.3 </a:t>
            </a:r>
            <a:endParaRPr lang="zh-CN" altLang="en-US" sz="3200" dirty="0">
              <a:gradFill flip="none" rotWithShape="1">
                <a:gsLst>
                  <a:gs pos="60000">
                    <a:schemeClr val="accent2"/>
                  </a:gs>
                  <a:gs pos="0">
                    <a:schemeClr val="accent2">
                      <a:lumMod val="60000"/>
                      <a:lumOff val="40000"/>
                    </a:schemeClr>
                  </a:gs>
                </a:gsLst>
                <a:lin ang="2700000" scaled="1"/>
                <a:tileRect/>
              </a:gradFill>
            </a:endParaRPr>
          </a:p>
        </p:txBody>
      </p:sp>
    </p:spTree>
    <p:extLst>
      <p:ext uri="{BB962C8B-B14F-4D97-AF65-F5344CB8AC3E}">
        <p14:creationId xmlns:p14="http://schemas.microsoft.com/office/powerpoint/2010/main" val="3826817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387442" y="247949"/>
              <a:ext cx="7804558"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774256"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17.3 </a:t>
              </a:r>
              <a:r>
                <a:rPr lang="zh-CN" altLang="en-US" sz="2400" dirty="0">
                  <a:solidFill>
                    <a:srgbClr val="084772"/>
                  </a:solidFill>
                  <a:latin typeface="微软雅黑" panose="020B0503020204020204" charset="-122"/>
                  <a:ea typeface="微软雅黑" panose="020B0503020204020204" charset="-122"/>
                </a:rPr>
                <a:t>线程应用方法及实例</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17.3.1 </a:t>
            </a:r>
            <a:r>
              <a:rPr lang="zh-CN" altLang="en-US" sz="2400" dirty="0">
                <a:solidFill>
                  <a:schemeClr val="accent1">
                    <a:lumMod val="75000"/>
                  </a:schemeClr>
                </a:solidFill>
                <a:latin typeface="微软雅黑" panose="020B0503020204020204" charset="-122"/>
                <a:ea typeface="微软雅黑" panose="020B0503020204020204" charset="-122"/>
              </a:rPr>
              <a:t>线程管理方式</a:t>
            </a:r>
          </a:p>
        </p:txBody>
      </p:sp>
      <p:pic>
        <p:nvPicPr>
          <p:cNvPr id="13" name="图片 12" descr="图示&#10;&#10;描述已自动生成"/>
          <p:cNvPicPr>
            <a:picLocks noChangeAspect="1"/>
          </p:cNvPicPr>
          <p:nvPr/>
        </p:nvPicPr>
        <p:blipFill>
          <a:blip r:embed="rId3"/>
          <a:stretch>
            <a:fillRect/>
          </a:stretch>
        </p:blipFill>
        <p:spPr>
          <a:xfrm>
            <a:off x="3516707" y="1143744"/>
            <a:ext cx="8102279" cy="5714256"/>
          </a:xfrm>
          <a:prstGeom prst="rect">
            <a:avLst/>
          </a:prstGeom>
        </p:spPr>
      </p:pic>
    </p:spTree>
    <p:extLst>
      <p:ext uri="{BB962C8B-B14F-4D97-AF65-F5344CB8AC3E}">
        <p14:creationId xmlns:p14="http://schemas.microsoft.com/office/powerpoint/2010/main" val="4137326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387442" y="247949"/>
              <a:ext cx="7804558"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774256"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17.3 </a:t>
              </a:r>
              <a:r>
                <a:rPr lang="zh-CN" altLang="en-US" sz="2400" dirty="0">
                  <a:solidFill>
                    <a:srgbClr val="084772"/>
                  </a:solidFill>
                  <a:latin typeface="微软雅黑" panose="020B0503020204020204" charset="-122"/>
                  <a:ea typeface="微软雅黑" panose="020B0503020204020204" charset="-122"/>
                </a:rPr>
                <a:t>线程应用方法及实例</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17.3.2 </a:t>
            </a:r>
            <a:r>
              <a:rPr lang="zh-CN" altLang="en-US" sz="2400" dirty="0">
                <a:solidFill>
                  <a:schemeClr val="accent1">
                    <a:lumMod val="75000"/>
                  </a:schemeClr>
                </a:solidFill>
                <a:latin typeface="微软雅黑" panose="020B0503020204020204" charset="-122"/>
                <a:ea typeface="微软雅黑" panose="020B0503020204020204" charset="-122"/>
              </a:rPr>
              <a:t>动态线程应用步骤</a:t>
            </a:r>
          </a:p>
        </p:txBody>
      </p:sp>
      <p:graphicFrame>
        <p:nvGraphicFramePr>
          <p:cNvPr id="12" name="表格 11"/>
          <p:cNvGraphicFramePr>
            <a:graphicFrameLocks noGrp="1"/>
          </p:cNvGraphicFramePr>
          <p:nvPr>
            <p:extLst>
              <p:ext uri="{D42A27DB-BD31-4B8C-83A1-F6EECF244321}">
                <p14:modId xmlns:p14="http://schemas.microsoft.com/office/powerpoint/2010/main" val="121163074"/>
              </p:ext>
            </p:extLst>
          </p:nvPr>
        </p:nvGraphicFramePr>
        <p:xfrm>
          <a:off x="4286441" y="1093049"/>
          <a:ext cx="7158623" cy="5760720"/>
        </p:xfrm>
        <a:graphic>
          <a:graphicData uri="http://schemas.openxmlformats.org/drawingml/2006/table">
            <a:tbl>
              <a:tblPr firstRow="1" firstCol="1" bandRow="1">
                <a:tableStyleId>{5C22544A-7EE6-4342-B048-85BDC9FD1C3A}</a:tableStyleId>
              </a:tblPr>
              <a:tblGrid>
                <a:gridCol w="7158623">
                  <a:extLst>
                    <a:ext uri="{9D8B030D-6E8A-4147-A177-3AD203B41FA5}">
                      <a16:colId xmlns:a16="http://schemas.microsoft.com/office/drawing/2014/main" val="20000"/>
                    </a:ext>
                  </a:extLst>
                </a:gridCol>
              </a:tblGrid>
              <a:tr h="0">
                <a:tc>
                  <a:txBody>
                    <a:bodyPr/>
                    <a:lstStyle/>
                    <a:p>
                      <a:pPr algn="l"/>
                      <a:r>
                        <a:rPr lang="en-US" sz="1800" kern="0" dirty="0">
                          <a:solidFill>
                            <a:schemeClr val="tx1"/>
                          </a:solidFill>
                          <a:effectLst/>
                        </a:rPr>
                        <a:t>/* 1. </a:t>
                      </a:r>
                      <a:r>
                        <a:rPr lang="zh-CN" sz="1800" kern="0" dirty="0">
                          <a:solidFill>
                            <a:schemeClr val="tx1"/>
                          </a:solidFill>
                          <a:effectLst/>
                        </a:rPr>
                        <a:t>定义线程句柄</a:t>
                      </a:r>
                      <a:r>
                        <a:rPr lang="en-US" sz="1800" kern="0" dirty="0">
                          <a:solidFill>
                            <a:schemeClr val="tx1"/>
                          </a:solidFill>
                          <a:effectLst/>
                        </a:rPr>
                        <a:t> */</a:t>
                      </a:r>
                      <a:endParaRPr lang="zh-CN" sz="1800" kern="100" dirty="0">
                        <a:solidFill>
                          <a:schemeClr val="tx1"/>
                        </a:solidFill>
                        <a:effectLst/>
                      </a:endParaRPr>
                    </a:p>
                    <a:p>
                      <a:pPr algn="l"/>
                      <a:r>
                        <a:rPr lang="en-US" sz="1800" kern="0" dirty="0" err="1">
                          <a:solidFill>
                            <a:schemeClr val="tx1"/>
                          </a:solidFill>
                          <a:effectLst/>
                        </a:rPr>
                        <a:t>rt_thread_t</a:t>
                      </a:r>
                      <a:r>
                        <a:rPr lang="en-US" sz="1800" kern="0" dirty="0">
                          <a:solidFill>
                            <a:schemeClr val="tx1"/>
                          </a:solidFill>
                          <a:effectLst/>
                        </a:rPr>
                        <a:t> </a:t>
                      </a:r>
                      <a:r>
                        <a:rPr lang="en-US" sz="1800" kern="0" dirty="0" err="1">
                          <a:solidFill>
                            <a:schemeClr val="tx1"/>
                          </a:solidFill>
                          <a:effectLst/>
                        </a:rPr>
                        <a:t>tid</a:t>
                      </a:r>
                      <a:r>
                        <a:rPr lang="en-US" sz="1800" kern="0" dirty="0">
                          <a:solidFill>
                            <a:schemeClr val="tx1"/>
                          </a:solidFill>
                          <a:effectLst/>
                        </a:rPr>
                        <a:t>;</a:t>
                      </a:r>
                      <a:endParaRPr lang="zh-CN" sz="1800" kern="100" dirty="0">
                        <a:solidFill>
                          <a:schemeClr val="tx1"/>
                        </a:solidFill>
                        <a:effectLst/>
                      </a:endParaRPr>
                    </a:p>
                    <a:p>
                      <a:pPr algn="l"/>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 4. </a:t>
                      </a:r>
                      <a:r>
                        <a:rPr lang="zh-CN" sz="1800" kern="0" dirty="0">
                          <a:solidFill>
                            <a:schemeClr val="tx1"/>
                          </a:solidFill>
                          <a:effectLst/>
                        </a:rPr>
                        <a:t>编写线程入口函数</a:t>
                      </a:r>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void </a:t>
                      </a:r>
                      <a:r>
                        <a:rPr lang="en-US" sz="1800" kern="0" dirty="0" err="1">
                          <a:solidFill>
                            <a:srgbClr val="0033CC"/>
                          </a:solidFill>
                          <a:effectLst/>
                        </a:rPr>
                        <a:t>tid_entry</a:t>
                      </a:r>
                      <a:r>
                        <a:rPr lang="en-US" sz="1800" kern="0" dirty="0">
                          <a:solidFill>
                            <a:schemeClr val="tx1"/>
                          </a:solidFill>
                          <a:effectLst/>
                        </a:rPr>
                        <a:t>(void* </a:t>
                      </a:r>
                      <a:r>
                        <a:rPr lang="en-US" sz="1800" kern="0" dirty="0" err="1">
                          <a:solidFill>
                            <a:schemeClr val="tx1"/>
                          </a:solidFill>
                          <a:effectLst/>
                        </a:rPr>
                        <a:t>paramenter</a:t>
                      </a:r>
                      <a:r>
                        <a:rPr lang="en-US" sz="1800" kern="0" dirty="0">
                          <a:solidFill>
                            <a:schemeClr val="tx1"/>
                          </a:solidFill>
                          <a:effectLst/>
                        </a:rPr>
                        <a:t>)</a:t>
                      </a:r>
                      <a:endParaRPr lang="zh-CN" sz="1800" kern="100" dirty="0">
                        <a:solidFill>
                          <a:schemeClr val="tx1"/>
                        </a:solidFill>
                        <a:effectLst/>
                      </a:endParaRPr>
                    </a:p>
                    <a:p>
                      <a:pPr algn="l"/>
                      <a:r>
                        <a:rPr lang="en-US" sz="1800" kern="0" dirty="0">
                          <a:solidFill>
                            <a:schemeClr val="tx1"/>
                          </a:solidFill>
                          <a:effectLst/>
                        </a:rPr>
                        <a:t>{</a:t>
                      </a:r>
                      <a:endParaRPr lang="zh-CN" sz="1800" kern="100" dirty="0">
                        <a:solidFill>
                          <a:schemeClr val="tx1"/>
                        </a:solidFill>
                        <a:effectLst/>
                      </a:endParaRPr>
                    </a:p>
                    <a:p>
                      <a:pPr algn="l"/>
                      <a:r>
                        <a:rPr lang="en-US" sz="1800" kern="0" dirty="0">
                          <a:solidFill>
                            <a:schemeClr val="tx1"/>
                          </a:solidFill>
                          <a:effectLst/>
                        </a:rPr>
                        <a:t>    /* </a:t>
                      </a:r>
                      <a:r>
                        <a:rPr lang="zh-CN" sz="1800" kern="0" dirty="0">
                          <a:solidFill>
                            <a:schemeClr val="tx1"/>
                          </a:solidFill>
                          <a:effectLst/>
                        </a:rPr>
                        <a:t>执行任务</a:t>
                      </a:r>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a:t>
                      </a:r>
                      <a:endParaRPr lang="zh-CN" sz="1800" kern="100" dirty="0">
                        <a:solidFill>
                          <a:schemeClr val="tx1"/>
                        </a:solidFill>
                        <a:effectLst/>
                      </a:endParaRPr>
                    </a:p>
                    <a:p>
                      <a:pPr algn="l"/>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int main(void)</a:t>
                      </a:r>
                      <a:endParaRPr lang="zh-CN" sz="1800" kern="100" dirty="0">
                        <a:solidFill>
                          <a:schemeClr val="tx1"/>
                        </a:solidFill>
                        <a:effectLst/>
                      </a:endParaRPr>
                    </a:p>
                    <a:p>
                      <a:pPr algn="l"/>
                      <a:r>
                        <a:rPr lang="en-US" sz="1800" kern="0" dirty="0">
                          <a:solidFill>
                            <a:schemeClr val="tx1"/>
                          </a:solidFill>
                          <a:effectLst/>
                        </a:rPr>
                        <a:t>{</a:t>
                      </a:r>
                      <a:endParaRPr lang="zh-CN" sz="1800" kern="100" dirty="0">
                        <a:solidFill>
                          <a:schemeClr val="tx1"/>
                        </a:solidFill>
                        <a:effectLst/>
                      </a:endParaRPr>
                    </a:p>
                    <a:p>
                      <a:pPr algn="l"/>
                      <a:r>
                        <a:rPr lang="en-US" sz="1800" kern="0" dirty="0">
                          <a:solidFill>
                            <a:schemeClr val="tx1"/>
                          </a:solidFill>
                          <a:effectLst/>
                        </a:rPr>
                        <a:t>    /* 2. </a:t>
                      </a:r>
                      <a:r>
                        <a:rPr lang="zh-CN" sz="1800" kern="0" dirty="0">
                          <a:solidFill>
                            <a:schemeClr val="tx1"/>
                          </a:solidFill>
                          <a:effectLst/>
                        </a:rPr>
                        <a:t>创建线程</a:t>
                      </a:r>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    </a:t>
                      </a:r>
                      <a:r>
                        <a:rPr lang="en-US" sz="1800" kern="0" dirty="0" err="1">
                          <a:solidFill>
                            <a:schemeClr val="tx1"/>
                          </a:solidFill>
                          <a:effectLst/>
                        </a:rPr>
                        <a:t>tid</a:t>
                      </a:r>
                      <a:r>
                        <a:rPr lang="en-US" sz="1800" kern="0" dirty="0">
                          <a:solidFill>
                            <a:schemeClr val="tx1"/>
                          </a:solidFill>
                          <a:effectLst/>
                        </a:rPr>
                        <a:t> = </a:t>
                      </a:r>
                      <a:r>
                        <a:rPr lang="en-US" sz="1800" kern="0" dirty="0" err="1">
                          <a:solidFill>
                            <a:srgbClr val="C00000"/>
                          </a:solidFill>
                          <a:effectLst/>
                        </a:rPr>
                        <a:t>rt_thread_create</a:t>
                      </a:r>
                      <a:r>
                        <a:rPr lang="en-US" sz="1800" kern="0" dirty="0">
                          <a:solidFill>
                            <a:schemeClr val="tx1"/>
                          </a:solidFill>
                          <a:effectLst/>
                        </a:rPr>
                        <a:t>("</a:t>
                      </a:r>
                      <a:r>
                        <a:rPr lang="en-US" sz="1800" u="sng" kern="0" dirty="0" err="1">
                          <a:solidFill>
                            <a:schemeClr val="tx1"/>
                          </a:solidFill>
                          <a:effectLst/>
                        </a:rPr>
                        <a:t>tid</a:t>
                      </a:r>
                      <a:r>
                        <a:rPr lang="en-US" sz="1800" kern="0" dirty="0">
                          <a:solidFill>
                            <a:schemeClr val="tx1"/>
                          </a:solidFill>
                          <a:effectLst/>
                        </a:rPr>
                        <a:t>", </a:t>
                      </a:r>
                      <a:r>
                        <a:rPr lang="en-US" sz="1800" kern="0" dirty="0" err="1">
                          <a:solidFill>
                            <a:srgbClr val="0033CC"/>
                          </a:solidFill>
                          <a:effectLst/>
                        </a:rPr>
                        <a:t>tid_entry</a:t>
                      </a:r>
                      <a:r>
                        <a:rPr lang="en-US" sz="1800" kern="0" dirty="0">
                          <a:solidFill>
                            <a:schemeClr val="tx1"/>
                          </a:solidFill>
                          <a:effectLst/>
                        </a:rPr>
                        <a:t>, RT_NULL, 1024, 10, 10);</a:t>
                      </a:r>
                      <a:endParaRPr lang="zh-CN" sz="1800" kern="100" dirty="0">
                        <a:solidFill>
                          <a:schemeClr val="tx1"/>
                        </a:solidFill>
                        <a:effectLst/>
                      </a:endParaRPr>
                    </a:p>
                    <a:p>
                      <a:pPr algn="l"/>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    /* 3. </a:t>
                      </a:r>
                      <a:r>
                        <a:rPr lang="zh-CN" sz="1800" kern="0" dirty="0">
                          <a:solidFill>
                            <a:schemeClr val="tx1"/>
                          </a:solidFill>
                          <a:effectLst/>
                        </a:rPr>
                        <a:t>启动线程</a:t>
                      </a:r>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    if (</a:t>
                      </a:r>
                      <a:r>
                        <a:rPr lang="en-US" sz="1800" kern="0" dirty="0" err="1">
                          <a:solidFill>
                            <a:schemeClr val="tx1"/>
                          </a:solidFill>
                          <a:effectLst/>
                        </a:rPr>
                        <a:t>tid</a:t>
                      </a:r>
                      <a:r>
                        <a:rPr lang="en-US" sz="1800" kern="0" dirty="0">
                          <a:solidFill>
                            <a:schemeClr val="tx1"/>
                          </a:solidFill>
                          <a:effectLst/>
                        </a:rPr>
                        <a:t> != RT_NULL)</a:t>
                      </a:r>
                      <a:endParaRPr lang="zh-CN" sz="1800" kern="100" dirty="0">
                        <a:solidFill>
                          <a:schemeClr val="tx1"/>
                        </a:solidFill>
                        <a:effectLst/>
                      </a:endParaRPr>
                    </a:p>
                    <a:p>
                      <a:pPr algn="l"/>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        </a:t>
                      </a:r>
                      <a:r>
                        <a:rPr lang="en-US" sz="1800" kern="0" dirty="0" err="1">
                          <a:solidFill>
                            <a:schemeClr val="tx1"/>
                          </a:solidFill>
                          <a:effectLst/>
                        </a:rPr>
                        <a:t>rt_thread_startup</a:t>
                      </a:r>
                      <a:r>
                        <a:rPr lang="en-US" sz="1800" kern="0" dirty="0">
                          <a:solidFill>
                            <a:schemeClr val="tx1"/>
                          </a:solidFill>
                          <a:effectLst/>
                        </a:rPr>
                        <a:t>(</a:t>
                      </a:r>
                      <a:r>
                        <a:rPr lang="en-US" sz="1800" kern="0" dirty="0" err="1">
                          <a:solidFill>
                            <a:schemeClr val="tx1"/>
                          </a:solidFill>
                          <a:effectLst/>
                        </a:rPr>
                        <a:t>tid</a:t>
                      </a:r>
                      <a:r>
                        <a:rPr lang="en-US" sz="1800" kern="0" dirty="0">
                          <a:solidFill>
                            <a:schemeClr val="tx1"/>
                          </a:solidFill>
                          <a:effectLst/>
                        </a:rPr>
                        <a:t>);</a:t>
                      </a:r>
                      <a:endParaRPr lang="zh-CN" sz="1800" kern="100" dirty="0">
                        <a:solidFill>
                          <a:schemeClr val="tx1"/>
                        </a:solidFill>
                        <a:effectLst/>
                      </a:endParaRPr>
                    </a:p>
                    <a:p>
                      <a:pPr algn="l"/>
                      <a:r>
                        <a:rPr lang="en-US" sz="1800" kern="0" dirty="0">
                          <a:solidFill>
                            <a:schemeClr val="tx1"/>
                          </a:solidFill>
                          <a:effectLst/>
                        </a:rPr>
                        <a:t>    }</a:t>
                      </a:r>
                      <a:endParaRPr lang="zh-CN" sz="1800" kern="100" dirty="0">
                        <a:solidFill>
                          <a:schemeClr val="tx1"/>
                        </a:solidFill>
                        <a:effectLst/>
                      </a:endParaRPr>
                    </a:p>
                    <a:p>
                      <a:pPr algn="l"/>
                      <a:r>
                        <a:rPr lang="en-US" sz="1800" kern="0" dirty="0">
                          <a:solidFill>
                            <a:schemeClr val="tx1"/>
                          </a:solidFill>
                          <a:effectLst/>
                        </a:rPr>
                        <a:t>    return RT_EOK;</a:t>
                      </a:r>
                      <a:endParaRPr lang="zh-CN" sz="1800" kern="100" dirty="0">
                        <a:solidFill>
                          <a:schemeClr val="tx1"/>
                        </a:solidFill>
                        <a:effectLst/>
                      </a:endParaRPr>
                    </a:p>
                    <a:p>
                      <a:pPr algn="just"/>
                      <a:r>
                        <a:rPr lang="en-US" sz="1800" kern="0" dirty="0">
                          <a:solidFill>
                            <a:schemeClr val="tx1"/>
                          </a:solidFill>
                          <a:effectLst/>
                        </a:rPr>
                        <a:t>}</a:t>
                      </a:r>
                      <a:endParaRPr lang="zh-CN" sz="18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 name="圆角矩形标注 2"/>
          <p:cNvSpPr/>
          <p:nvPr/>
        </p:nvSpPr>
        <p:spPr>
          <a:xfrm>
            <a:off x="8066720" y="3481040"/>
            <a:ext cx="1567543" cy="492369"/>
          </a:xfrm>
          <a:prstGeom prst="wedgeRoundRectCallout">
            <a:avLst>
              <a:gd name="adj1" fmla="val -74865"/>
              <a:gd name="adj2" fmla="val 109439"/>
              <a:gd name="adj3" fmla="val 16667"/>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最长</a:t>
            </a:r>
            <a:r>
              <a:rPr lang="en-US" altLang="zh-CN" dirty="0">
                <a:solidFill>
                  <a:srgbClr val="C00000"/>
                </a:solidFill>
              </a:rPr>
              <a:t>8</a:t>
            </a:r>
            <a:r>
              <a:rPr lang="zh-CN" altLang="en-US" dirty="0">
                <a:solidFill>
                  <a:srgbClr val="C00000"/>
                </a:solidFill>
              </a:rPr>
              <a:t>个字符</a:t>
            </a:r>
          </a:p>
        </p:txBody>
      </p:sp>
    </p:spTree>
    <p:extLst>
      <p:ext uri="{BB962C8B-B14F-4D97-AF65-F5344CB8AC3E}">
        <p14:creationId xmlns:p14="http://schemas.microsoft.com/office/powerpoint/2010/main" val="20802585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387442" y="247949"/>
              <a:ext cx="7804558"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774256"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17.3 </a:t>
              </a:r>
              <a:r>
                <a:rPr lang="zh-CN" altLang="en-US" sz="2400" dirty="0">
                  <a:solidFill>
                    <a:srgbClr val="084772"/>
                  </a:solidFill>
                  <a:latin typeface="微软雅黑" panose="020B0503020204020204" charset="-122"/>
                  <a:ea typeface="微软雅黑" panose="020B0503020204020204" charset="-122"/>
                </a:rPr>
                <a:t>线程应用方法及实例</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17.3.3 </a:t>
            </a:r>
            <a:r>
              <a:rPr lang="zh-CN" altLang="en-US" sz="2400" dirty="0">
                <a:solidFill>
                  <a:schemeClr val="accent1">
                    <a:lumMod val="75000"/>
                  </a:schemeClr>
                </a:solidFill>
                <a:latin typeface="微软雅黑" panose="020B0503020204020204" charset="-122"/>
                <a:ea typeface="微软雅黑" panose="020B0503020204020204" charset="-122"/>
              </a:rPr>
              <a:t>线程应用实例</a:t>
            </a:r>
          </a:p>
        </p:txBody>
      </p:sp>
      <p:sp>
        <p:nvSpPr>
          <p:cNvPr id="9" name="Rectangle 3"/>
          <p:cNvSpPr txBox="1">
            <a:spLocks noChangeArrowheads="1"/>
          </p:cNvSpPr>
          <p:nvPr/>
        </p:nvSpPr>
        <p:spPr bwMode="auto">
          <a:xfrm>
            <a:off x="708388" y="1622706"/>
            <a:ext cx="5471348" cy="233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gn="just">
              <a:lnSpc>
                <a:spcPct val="150000"/>
              </a:lnSpc>
              <a:buFont typeface="Arial" panose="020B0604020202020204" pitchFamily="34" charset="0"/>
              <a:buNone/>
            </a:pPr>
            <a:r>
              <a:rPr lang="zh-CN" altLang="en-US" sz="2400" dirty="0">
                <a:latin typeface="+mn-ea"/>
              </a:rPr>
              <a:t>利用线程实现状态指示灯，系统启动后，</a:t>
            </a:r>
            <a:r>
              <a:rPr lang="en-US" altLang="zh-CN" sz="2400" dirty="0">
                <a:latin typeface="+mn-ea"/>
              </a:rPr>
              <a:t>LED_R</a:t>
            </a:r>
            <a:r>
              <a:rPr lang="zh-CN" altLang="en-US" sz="2400" dirty="0">
                <a:latin typeface="+mn-ea"/>
              </a:rPr>
              <a:t>先以</a:t>
            </a:r>
            <a:r>
              <a:rPr lang="en-US" altLang="zh-CN" sz="2400" dirty="0">
                <a:latin typeface="+mn-ea"/>
              </a:rPr>
              <a:t>0.5</a:t>
            </a:r>
            <a:r>
              <a:rPr lang="zh-CN" altLang="en-US" sz="2400" dirty="0">
                <a:latin typeface="+mn-ea"/>
              </a:rPr>
              <a:t>秒的间隔闪烁</a:t>
            </a:r>
            <a:r>
              <a:rPr lang="en-US" altLang="zh-CN" sz="2400" dirty="0">
                <a:latin typeface="+mn-ea"/>
              </a:rPr>
              <a:t>3</a:t>
            </a:r>
            <a:r>
              <a:rPr lang="zh-CN" altLang="en-US" sz="2400" dirty="0">
                <a:latin typeface="+mn-ea"/>
              </a:rPr>
              <a:t>次，然后进入正常运行状态，</a:t>
            </a:r>
            <a:r>
              <a:rPr lang="en-US" altLang="zh-CN" sz="2400" dirty="0">
                <a:latin typeface="+mn-ea"/>
              </a:rPr>
              <a:t>LED_R</a:t>
            </a:r>
            <a:r>
              <a:rPr lang="zh-CN" altLang="en-US" sz="2400" dirty="0">
                <a:latin typeface="+mn-ea"/>
              </a:rPr>
              <a:t>以</a:t>
            </a:r>
            <a:r>
              <a:rPr lang="en-US" altLang="zh-CN" sz="2400" dirty="0">
                <a:latin typeface="+mn-ea"/>
              </a:rPr>
              <a:t>1</a:t>
            </a:r>
            <a:r>
              <a:rPr lang="zh-CN" altLang="en-US" sz="2400" dirty="0">
                <a:latin typeface="+mn-ea"/>
              </a:rPr>
              <a:t>秒的间隔闪烁。</a:t>
            </a:r>
            <a:endParaRPr lang="en-US" altLang="zh-CN" sz="2400" dirty="0">
              <a:latin typeface="+mn-ea"/>
            </a:endParaRPr>
          </a:p>
        </p:txBody>
      </p:sp>
      <p:sp>
        <p:nvSpPr>
          <p:cNvPr id="13" name="文本框 12"/>
          <p:cNvSpPr txBox="1"/>
          <p:nvPr/>
        </p:nvSpPr>
        <p:spPr>
          <a:xfrm>
            <a:off x="745359" y="4060993"/>
            <a:ext cx="5434377" cy="1384995"/>
          </a:xfrm>
          <a:prstGeom prst="rect">
            <a:avLst/>
          </a:prstGeom>
          <a:noFill/>
        </p:spPr>
        <p:txBody>
          <a:bodyPr wrap="square">
            <a:spAutoFit/>
          </a:bodyPr>
          <a:lstStyle/>
          <a:p>
            <a:pPr lvl="1" indent="-457200" algn="just">
              <a:lnSpc>
                <a:spcPct val="150000"/>
              </a:lnSpc>
              <a:buFont typeface="Wingdings" panose="05000000000000000000" pitchFamily="2" charset="2"/>
              <a:buChar char="n"/>
            </a:pPr>
            <a:r>
              <a:rPr lang="zh-CN" altLang="en-US" sz="2800" b="1" dirty="0">
                <a:solidFill>
                  <a:schemeClr val="accent5"/>
                </a:solidFill>
                <a:latin typeface="黑体" panose="02010609060101010101" pitchFamily="49" charset="-122"/>
                <a:ea typeface="黑体" panose="02010609060101010101" pitchFamily="49" charset="-122"/>
              </a:rPr>
              <a:t>打开</a:t>
            </a:r>
            <a:r>
              <a:rPr lang="en-US" altLang="zh-CN" sz="2800" b="1" dirty="0">
                <a:solidFill>
                  <a:schemeClr val="accent5"/>
                </a:solidFill>
                <a:latin typeface="黑体" panose="02010609060101010101" pitchFamily="49" charset="-122"/>
                <a:ea typeface="黑体" panose="02010609060101010101" pitchFamily="49" charset="-122"/>
              </a:rPr>
              <a:t>RT-Thread Studio</a:t>
            </a:r>
            <a:r>
              <a:rPr lang="zh-CN" altLang="en-US" sz="2800" b="1" dirty="0">
                <a:solidFill>
                  <a:schemeClr val="accent5"/>
                </a:solidFill>
                <a:latin typeface="黑体" panose="02010609060101010101" pitchFamily="49" charset="-122"/>
                <a:ea typeface="黑体" panose="02010609060101010101" pitchFamily="49" charset="-122"/>
              </a:rPr>
              <a:t>，基于开发板创建模板工程</a:t>
            </a:r>
            <a:endParaRPr lang="zh-CN" altLang="en-US" sz="2800" dirty="0">
              <a:latin typeface="+mn-ea"/>
            </a:endParaRPr>
          </a:p>
        </p:txBody>
      </p:sp>
      <p:pic>
        <p:nvPicPr>
          <p:cNvPr id="3" name="图片 2"/>
          <p:cNvPicPr>
            <a:picLocks noChangeAspect="1"/>
          </p:cNvPicPr>
          <p:nvPr/>
        </p:nvPicPr>
        <p:blipFill>
          <a:blip r:embed="rId3"/>
          <a:stretch>
            <a:fillRect/>
          </a:stretch>
        </p:blipFill>
        <p:spPr>
          <a:xfrm>
            <a:off x="6762856" y="-4459"/>
            <a:ext cx="5401429" cy="6867531"/>
          </a:xfrm>
          <a:prstGeom prst="rect">
            <a:avLst/>
          </a:prstGeom>
        </p:spPr>
      </p:pic>
      <p:sp>
        <p:nvSpPr>
          <p:cNvPr id="4" name="圆角矩形 3"/>
          <p:cNvSpPr/>
          <p:nvPr/>
        </p:nvSpPr>
        <p:spPr>
          <a:xfrm>
            <a:off x="7033846" y="2833635"/>
            <a:ext cx="4953838" cy="874207"/>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67803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387442" y="247949"/>
              <a:ext cx="7804558"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774256"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17.3 </a:t>
              </a:r>
              <a:r>
                <a:rPr lang="zh-CN" altLang="en-US" sz="2400" dirty="0">
                  <a:solidFill>
                    <a:srgbClr val="084772"/>
                  </a:solidFill>
                  <a:latin typeface="微软雅黑" panose="020B0503020204020204" charset="-122"/>
                  <a:ea typeface="微软雅黑" panose="020B0503020204020204" charset="-122"/>
                </a:rPr>
                <a:t>线程应用方法及实例</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17.3.3 </a:t>
            </a:r>
            <a:r>
              <a:rPr lang="zh-CN" altLang="en-US" sz="2400" dirty="0">
                <a:solidFill>
                  <a:schemeClr val="accent1">
                    <a:lumMod val="75000"/>
                  </a:schemeClr>
                </a:solidFill>
                <a:latin typeface="微软雅黑" panose="020B0503020204020204" charset="-122"/>
                <a:ea typeface="微软雅黑" panose="020B0503020204020204" charset="-122"/>
              </a:rPr>
              <a:t>线程应用实例</a:t>
            </a:r>
          </a:p>
        </p:txBody>
      </p:sp>
      <p:sp>
        <p:nvSpPr>
          <p:cNvPr id="9" name="Rectangle 3"/>
          <p:cNvSpPr txBox="1">
            <a:spLocks noChangeArrowheads="1"/>
          </p:cNvSpPr>
          <p:nvPr/>
        </p:nvSpPr>
        <p:spPr bwMode="auto">
          <a:xfrm>
            <a:off x="698341" y="1401641"/>
            <a:ext cx="10776877" cy="138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457200" algn="just">
              <a:lnSpc>
                <a:spcPct val="150000"/>
              </a:lnSpc>
              <a:buFont typeface="Arial" panose="020B0604020202020204" pitchFamily="34" charset="0"/>
              <a:buNone/>
            </a:pPr>
            <a:r>
              <a:rPr lang="zh-CN" altLang="en-US" sz="2400" dirty="0">
                <a:latin typeface="+mn-ea"/>
              </a:rPr>
              <a:t>利用线程实现状态指示灯，系统启动后，</a:t>
            </a:r>
            <a:r>
              <a:rPr lang="en-US" altLang="zh-CN" sz="2400" dirty="0">
                <a:latin typeface="+mn-ea"/>
              </a:rPr>
              <a:t>LED_R</a:t>
            </a:r>
            <a:r>
              <a:rPr lang="zh-CN" altLang="en-US" sz="2400" dirty="0">
                <a:latin typeface="+mn-ea"/>
              </a:rPr>
              <a:t>先以</a:t>
            </a:r>
            <a:r>
              <a:rPr lang="en-US" altLang="zh-CN" sz="2400" dirty="0">
                <a:latin typeface="+mn-ea"/>
              </a:rPr>
              <a:t>0.5</a:t>
            </a:r>
            <a:r>
              <a:rPr lang="zh-CN" altLang="en-US" sz="2400" dirty="0">
                <a:latin typeface="+mn-ea"/>
              </a:rPr>
              <a:t>秒的间隔闪烁</a:t>
            </a:r>
            <a:r>
              <a:rPr lang="en-US" altLang="zh-CN" sz="2400" dirty="0">
                <a:latin typeface="+mn-ea"/>
              </a:rPr>
              <a:t>10</a:t>
            </a:r>
            <a:r>
              <a:rPr lang="zh-CN" altLang="en-US" sz="2400" dirty="0">
                <a:latin typeface="+mn-ea"/>
              </a:rPr>
              <a:t>次，然后进入正常运行状态，</a:t>
            </a:r>
            <a:r>
              <a:rPr lang="en-US" altLang="zh-CN" sz="2400" dirty="0">
                <a:latin typeface="+mn-ea"/>
              </a:rPr>
              <a:t>LED_R</a:t>
            </a:r>
            <a:r>
              <a:rPr lang="zh-CN" altLang="en-US" sz="2400" dirty="0">
                <a:latin typeface="+mn-ea"/>
              </a:rPr>
              <a:t>以</a:t>
            </a:r>
            <a:r>
              <a:rPr lang="en-US" altLang="zh-CN" sz="2400" dirty="0">
                <a:latin typeface="+mn-ea"/>
              </a:rPr>
              <a:t>1</a:t>
            </a:r>
            <a:r>
              <a:rPr lang="zh-CN" altLang="en-US" sz="2400" dirty="0">
                <a:latin typeface="+mn-ea"/>
              </a:rPr>
              <a:t>秒的间隔闪烁。</a:t>
            </a:r>
            <a:endParaRPr lang="en-US" altLang="zh-CN" sz="2400" dirty="0">
              <a:latin typeface="+mn-ea"/>
            </a:endParaRPr>
          </a:p>
        </p:txBody>
      </p:sp>
      <p:pic>
        <p:nvPicPr>
          <p:cNvPr id="3" name="图片 2"/>
          <p:cNvPicPr>
            <a:picLocks noChangeAspect="1"/>
          </p:cNvPicPr>
          <p:nvPr/>
        </p:nvPicPr>
        <p:blipFill>
          <a:blip r:embed="rId3"/>
          <a:stretch>
            <a:fillRect/>
          </a:stretch>
        </p:blipFill>
        <p:spPr>
          <a:xfrm>
            <a:off x="1910874" y="3225514"/>
            <a:ext cx="8068801" cy="3362794"/>
          </a:xfrm>
          <a:prstGeom prst="rect">
            <a:avLst/>
          </a:prstGeom>
        </p:spPr>
      </p:pic>
    </p:spTree>
    <p:extLst>
      <p:ext uri="{BB962C8B-B14F-4D97-AF65-F5344CB8AC3E}">
        <p14:creationId xmlns:p14="http://schemas.microsoft.com/office/powerpoint/2010/main" val="191032758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387442" y="247949"/>
              <a:ext cx="7804558"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774256"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17.3 </a:t>
              </a:r>
              <a:r>
                <a:rPr lang="zh-CN" altLang="en-US" sz="2400" dirty="0">
                  <a:solidFill>
                    <a:srgbClr val="084772"/>
                  </a:solidFill>
                  <a:latin typeface="微软雅黑" panose="020B0503020204020204" charset="-122"/>
                  <a:ea typeface="微软雅黑" panose="020B0503020204020204" charset="-122"/>
                </a:rPr>
                <a:t>线程应用方法及实例</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17.3.3 </a:t>
            </a:r>
            <a:r>
              <a:rPr lang="zh-CN" altLang="en-US" sz="2400" dirty="0">
                <a:solidFill>
                  <a:schemeClr val="accent1">
                    <a:lumMod val="75000"/>
                  </a:schemeClr>
                </a:solidFill>
                <a:latin typeface="微软雅黑" panose="020B0503020204020204" charset="-122"/>
                <a:ea typeface="微软雅黑" panose="020B0503020204020204" charset="-122"/>
              </a:rPr>
              <a:t>线程应用实例</a:t>
            </a:r>
          </a:p>
        </p:txBody>
      </p:sp>
      <p:pic>
        <p:nvPicPr>
          <p:cNvPr id="5" name="图片 4"/>
          <p:cNvPicPr>
            <a:picLocks noChangeAspect="1"/>
          </p:cNvPicPr>
          <p:nvPr/>
        </p:nvPicPr>
        <p:blipFill>
          <a:blip r:embed="rId3"/>
          <a:stretch>
            <a:fillRect/>
          </a:stretch>
        </p:blipFill>
        <p:spPr>
          <a:xfrm>
            <a:off x="1940889" y="1568753"/>
            <a:ext cx="8430802" cy="5087060"/>
          </a:xfrm>
          <a:prstGeom prst="rect">
            <a:avLst/>
          </a:prstGeom>
        </p:spPr>
      </p:pic>
    </p:spTree>
    <p:extLst>
      <p:ext uri="{BB962C8B-B14F-4D97-AF65-F5344CB8AC3E}">
        <p14:creationId xmlns:p14="http://schemas.microsoft.com/office/powerpoint/2010/main" val="426086055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593163" y="1524094"/>
            <a:ext cx="9005668" cy="3364345"/>
            <a:chOff x="1593163" y="1524094"/>
            <a:chExt cx="9005668" cy="3364345"/>
          </a:xfrm>
        </p:grpSpPr>
        <p:sp>
          <p:nvSpPr>
            <p:cNvPr id="20" name="矩形 19"/>
            <p:cNvSpPr/>
            <p:nvPr/>
          </p:nvSpPr>
          <p:spPr>
            <a:xfrm>
              <a:off x="2226538" y="2082191"/>
              <a:ext cx="7738918" cy="2248952"/>
            </a:xfrm>
            <a:prstGeom prst="rect">
              <a:avLst/>
            </a:prstGeom>
            <a:noFill/>
            <a:ln w="15875">
              <a:solidFill>
                <a:srgbClr val="0847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03999" y="1590823"/>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005335" y="1902033"/>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593163" y="1524094"/>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965456" y="4245190"/>
              <a:ext cx="530620" cy="53062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266792" y="4556400"/>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9854620" y="4178461"/>
              <a:ext cx="332039" cy="332039"/>
            </a:xfrm>
            <a:prstGeom prst="rect">
              <a:avLst/>
            </a:prstGeom>
            <a:solidFill>
              <a:srgbClr val="3D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913909" y="1823525"/>
              <a:ext cx="4364182" cy="41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4260885" y="2328995"/>
            <a:ext cx="3415379" cy="707886"/>
          </a:xfrm>
          <a:prstGeom prst="rect">
            <a:avLst/>
          </a:prstGeom>
          <a:noFill/>
        </p:spPr>
        <p:txBody>
          <a:bodyPr wrap="square" rtlCol="0">
            <a:spAutoFit/>
          </a:bodyPr>
          <a:lstStyle/>
          <a:p>
            <a:pPr algn="dist"/>
            <a:r>
              <a:rPr lang="zh-CN" altLang="en-US" sz="4000" dirty="0">
                <a:solidFill>
                  <a:srgbClr val="084772"/>
                </a:solidFill>
                <a:latin typeface="微软雅黑" panose="020B0503020204020204" charset="-122"/>
                <a:ea typeface="微软雅黑" panose="020B0503020204020204" charset="-122"/>
              </a:rPr>
              <a:t>谢谢观看</a:t>
            </a:r>
          </a:p>
        </p:txBody>
      </p:sp>
      <p:cxnSp>
        <p:nvCxnSpPr>
          <p:cNvPr id="33" name="直接连接符 32"/>
          <p:cNvCxnSpPr/>
          <p:nvPr/>
        </p:nvCxnSpPr>
        <p:spPr>
          <a:xfrm>
            <a:off x="4056952" y="3177707"/>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34" name="等腰三角形 33"/>
          <p:cNvSpPr/>
          <p:nvPr/>
        </p:nvSpPr>
        <p:spPr>
          <a:xfrm rot="10800000">
            <a:off x="5882451" y="3177707"/>
            <a:ext cx="427095" cy="368186"/>
          </a:xfrm>
          <a:prstGeom prst="triangle">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4260885" y="1912913"/>
            <a:ext cx="3670225" cy="338554"/>
          </a:xfrm>
          <a:prstGeom prst="rect">
            <a:avLst/>
          </a:prstGeom>
          <a:noFill/>
        </p:spPr>
        <p:txBody>
          <a:bodyPr wrap="square" rtlCol="0">
            <a:spAutoFit/>
          </a:bodyPr>
          <a:lstStyle/>
          <a:p>
            <a:r>
              <a:rPr lang="en-US" altLang="zh-CN" sz="1600" spc="300" dirty="0">
                <a:solidFill>
                  <a:srgbClr val="084772"/>
                </a:solidFill>
                <a:latin typeface="微软雅黑" panose="020B0503020204020204" charset="-122"/>
                <a:ea typeface="微软雅黑" panose="020B0503020204020204" charset="-122"/>
              </a:rPr>
              <a:t>ADD YOUR SUBTITLE HERE</a:t>
            </a:r>
            <a:endParaRPr lang="zh-CN" altLang="en-US" sz="1600" spc="300" dirty="0">
              <a:solidFill>
                <a:srgbClr val="084772"/>
              </a:solidFill>
              <a:latin typeface="微软雅黑" panose="020B0503020204020204" charset="-122"/>
              <a:ea typeface="微软雅黑" panose="020B0503020204020204" charset="-122"/>
            </a:endParaRPr>
          </a:p>
        </p:txBody>
      </p:sp>
      <p:sp>
        <p:nvSpPr>
          <p:cNvPr id="3" name="文本框 2"/>
          <p:cNvSpPr txBox="1"/>
          <p:nvPr/>
        </p:nvSpPr>
        <p:spPr>
          <a:xfrm>
            <a:off x="4817709" y="3558314"/>
            <a:ext cx="2556576" cy="584775"/>
          </a:xfrm>
          <a:prstGeom prst="rect">
            <a:avLst/>
          </a:prstGeom>
          <a:noFill/>
        </p:spPr>
        <p:txBody>
          <a:bodyPr wrap="square" rtlCol="0">
            <a:spAutoFit/>
          </a:bodyPr>
          <a:lstStyle/>
          <a:p>
            <a:pPr algn="ctr"/>
            <a:r>
              <a:rPr lang="zh-CN" altLang="en-US" sz="1600" spc="300" dirty="0">
                <a:solidFill>
                  <a:srgbClr val="084772"/>
                </a:solidFill>
                <a:latin typeface="微软雅黑" panose="020B0503020204020204" charset="-122"/>
                <a:ea typeface="微软雅黑" panose="020B0503020204020204" charset="-122"/>
              </a:rPr>
              <a:t>主讲人：李广宇</a:t>
            </a:r>
            <a:endParaRPr lang="en-US" altLang="zh-CN" sz="1600" spc="300" dirty="0">
              <a:solidFill>
                <a:srgbClr val="084772"/>
              </a:solidFill>
              <a:latin typeface="微软雅黑" panose="020B0503020204020204" charset="-122"/>
              <a:ea typeface="微软雅黑" panose="020B0503020204020204" charset="-122"/>
            </a:endParaRPr>
          </a:p>
          <a:p>
            <a:pPr algn="ctr"/>
            <a:r>
              <a:rPr lang="en-US" altLang="zh-CN" sz="1600" spc="300" dirty="0">
                <a:solidFill>
                  <a:srgbClr val="084772"/>
                </a:solidFill>
                <a:latin typeface="微软雅黑" panose="020B0503020204020204" charset="-122"/>
                <a:ea typeface="微软雅黑" panose="020B0503020204020204" charset="-122"/>
              </a:rPr>
              <a:t>2025</a:t>
            </a:r>
            <a:r>
              <a:rPr lang="zh-CN" altLang="en-US" sz="1600" spc="300" dirty="0">
                <a:solidFill>
                  <a:srgbClr val="084772"/>
                </a:solidFill>
                <a:latin typeface="微软雅黑" panose="020B0503020204020204" charset="-122"/>
                <a:ea typeface="微软雅黑" panose="020B0503020204020204" charset="-122"/>
              </a:rPr>
              <a:t>年</a:t>
            </a:r>
            <a:r>
              <a:rPr lang="en-US" altLang="zh-CN" sz="1600" spc="300" dirty="0">
                <a:solidFill>
                  <a:srgbClr val="084772"/>
                </a:solidFill>
                <a:latin typeface="微软雅黑" panose="020B0503020204020204" charset="-122"/>
                <a:ea typeface="微软雅黑" panose="020B0503020204020204" charset="-122"/>
              </a:rPr>
              <a:t>4</a:t>
            </a:r>
            <a:r>
              <a:rPr lang="zh-CN" altLang="en-US" sz="1600" spc="300" dirty="0">
                <a:solidFill>
                  <a:srgbClr val="084772"/>
                </a:solidFill>
                <a:latin typeface="微软雅黑" panose="020B0503020204020204" charset="-122"/>
                <a:ea typeface="微软雅黑" panose="020B0503020204020204" charset="-122"/>
              </a:rPr>
              <a:t>月</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14:bounceEnd="50000">
                                          <p:cBhvr additive="base">
                                            <p:cTn id="11" dur="10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31" grpId="0"/>
          <p:bldP spid="34" grpId="0" bldLvl="0" animBg="1"/>
          <p:bldP spid="36"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1+#ppt_w/2"/>
                                              </p:val>
                                            </p:tav>
                                            <p:tav tm="100000">
                                              <p:val>
                                                <p:strVal val="#ppt_x"/>
                                              </p:val>
                                            </p:tav>
                                          </p:tavLst>
                                        </p:anim>
                                        <p:anim calcmode="lin" valueType="num">
                                          <p:cBhvr additive="base">
                                            <p:cTn id="12" dur="10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7"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31" grpId="0"/>
          <p:bldP spid="34" grpId="0" bldLvl="0" animBg="1"/>
          <p:bldP spid="36" grpId="0"/>
          <p:bldP spid="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44A5FA6-D23F-D610-3C19-CB07806EB5D8}"/>
              </a:ext>
            </a:extLst>
          </p:cNvPr>
          <p:cNvSpPr>
            <a:spLocks noGrp="1"/>
          </p:cNvSpPr>
          <p:nvPr>
            <p:ph type="body" sz="quarter" idx="10"/>
          </p:nvPr>
        </p:nvSpPr>
        <p:spPr>
          <a:xfrm>
            <a:off x="8542556" y="593725"/>
            <a:ext cx="2675572" cy="5650865"/>
          </a:xfrm>
        </p:spPr>
        <p:txBody>
          <a:bodyPr/>
          <a:lstStyle/>
          <a:p>
            <a:r>
              <a:rPr lang="en-US" altLang="zh-CN" dirty="0"/>
              <a:t>1</a:t>
            </a:r>
            <a:endParaRPr lang="zh-CN" altLang="en-US" dirty="0"/>
          </a:p>
        </p:txBody>
      </p:sp>
      <p:sp>
        <p:nvSpPr>
          <p:cNvPr id="7" name="文本占位符 6">
            <a:extLst>
              <a:ext uri="{FF2B5EF4-FFF2-40B4-BE49-F238E27FC236}">
                <a16:creationId xmlns:a16="http://schemas.microsoft.com/office/drawing/2014/main" id="{20EF628F-E97C-77B7-566B-1DF380BF6791}"/>
              </a:ext>
            </a:extLst>
          </p:cNvPr>
          <p:cNvSpPr>
            <a:spLocks noGrp="1"/>
          </p:cNvSpPr>
          <p:nvPr>
            <p:ph type="body" sz="quarter" idx="16"/>
          </p:nvPr>
        </p:nvSpPr>
        <p:spPr>
          <a:xfrm>
            <a:off x="747369" y="3206878"/>
            <a:ext cx="6693666" cy="1310258"/>
          </a:xfrm>
        </p:spPr>
        <p:txBody>
          <a:bodyPr/>
          <a:lstStyle/>
          <a:p>
            <a:pPr>
              <a:lnSpc>
                <a:spcPct val="100000"/>
              </a:lnSpc>
            </a:pPr>
            <a:r>
              <a:rPr lang="en-US" altLang="zh-CN" sz="4400" dirty="0">
                <a:latin typeface="+mj-ea"/>
              </a:rPr>
              <a:t>RT-Thread</a:t>
            </a:r>
            <a:r>
              <a:rPr lang="zh-CN" altLang="en-US" sz="4400" dirty="0">
                <a:latin typeface="+mj-ea"/>
              </a:rPr>
              <a:t>线程概念与管理方式</a:t>
            </a:r>
          </a:p>
        </p:txBody>
      </p:sp>
      <p:sp>
        <p:nvSpPr>
          <p:cNvPr id="9" name="文本占位符 8">
            <a:extLst>
              <a:ext uri="{FF2B5EF4-FFF2-40B4-BE49-F238E27FC236}">
                <a16:creationId xmlns:a16="http://schemas.microsoft.com/office/drawing/2014/main" id="{E8723C2A-40EF-92AC-A02C-7B502D7BC361}"/>
              </a:ext>
            </a:extLst>
          </p:cNvPr>
          <p:cNvSpPr>
            <a:spLocks noGrp="1"/>
          </p:cNvSpPr>
          <p:nvPr>
            <p:ph type="body" sz="quarter" idx="18"/>
          </p:nvPr>
        </p:nvSpPr>
        <p:spPr>
          <a:xfrm>
            <a:off x="804602" y="2378083"/>
            <a:ext cx="4865195" cy="584775"/>
          </a:xfrm>
        </p:spPr>
        <p:txBody>
          <a:bodyPr/>
          <a:lstStyle/>
          <a:p>
            <a:pPr>
              <a:lnSpc>
                <a:spcPct val="100000"/>
              </a:lnSpc>
            </a:pPr>
            <a:r>
              <a:rPr lang="en-US" altLang="zh-CN" sz="3200" dirty="0">
                <a:gradFill flip="none" rotWithShape="1">
                  <a:gsLst>
                    <a:gs pos="60000">
                      <a:schemeClr val="accent2"/>
                    </a:gs>
                    <a:gs pos="0">
                      <a:schemeClr val="accent2">
                        <a:lumMod val="60000"/>
                        <a:lumOff val="40000"/>
                      </a:schemeClr>
                    </a:gs>
                  </a:gsLst>
                  <a:lin ang="2700000" scaled="1"/>
                  <a:tileRect/>
                </a:gradFill>
              </a:rPr>
              <a:t>Section 17.1</a:t>
            </a:r>
            <a:r>
              <a:rPr lang="en-US" altLang="zh-CN" dirty="0"/>
              <a:t> </a:t>
            </a:r>
            <a:endParaRPr lang="zh-CN" altLang="en-US" sz="3200" dirty="0">
              <a:gradFill flip="none" rotWithShape="1">
                <a:gsLst>
                  <a:gs pos="60000">
                    <a:schemeClr val="accent2"/>
                  </a:gs>
                  <a:gs pos="0">
                    <a:schemeClr val="accent2">
                      <a:lumMod val="60000"/>
                      <a:lumOff val="40000"/>
                    </a:schemeClr>
                  </a:gs>
                </a:gsLst>
                <a:lin ang="2700000" scaled="1"/>
                <a:tileRect/>
              </a:gradFill>
            </a:endParaRPr>
          </a:p>
        </p:txBody>
      </p:sp>
    </p:spTree>
    <p:extLst>
      <p:ext uri="{BB962C8B-B14F-4D97-AF65-F5344CB8AC3E}">
        <p14:creationId xmlns:p14="http://schemas.microsoft.com/office/powerpoint/2010/main" val="350001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563611" y="247949"/>
              <a:ext cx="762838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950425"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17.1 </a:t>
              </a:r>
              <a:r>
                <a:rPr lang="zh-CN" altLang="en-US" sz="2400" dirty="0">
                  <a:solidFill>
                    <a:srgbClr val="084772"/>
                  </a:solidFill>
                  <a:latin typeface="微软雅黑" panose="020B0503020204020204" charset="-122"/>
                  <a:ea typeface="微软雅黑" panose="020B0503020204020204" charset="-122"/>
                </a:rPr>
                <a:t>线程概念与管理方法</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17.1.1 </a:t>
            </a:r>
            <a:r>
              <a:rPr lang="zh-CN" altLang="en-US" sz="2400" dirty="0">
                <a:solidFill>
                  <a:schemeClr val="accent1">
                    <a:lumMod val="75000"/>
                  </a:schemeClr>
                </a:solidFill>
                <a:latin typeface="微软雅黑" panose="020B0503020204020204" charset="-122"/>
                <a:ea typeface="微软雅黑" panose="020B0503020204020204" charset="-122"/>
              </a:rPr>
              <a:t>线程概念</a:t>
            </a:r>
          </a:p>
        </p:txBody>
      </p:sp>
      <p:sp>
        <p:nvSpPr>
          <p:cNvPr id="9" name="文本框 8"/>
          <p:cNvSpPr txBox="1"/>
          <p:nvPr/>
        </p:nvSpPr>
        <p:spPr>
          <a:xfrm>
            <a:off x="712610" y="1376134"/>
            <a:ext cx="10799685" cy="1846659"/>
          </a:xfrm>
          <a:prstGeom prst="rect">
            <a:avLst/>
          </a:prstGeom>
          <a:noFill/>
        </p:spPr>
        <p:txBody>
          <a:bodyPr wrap="square">
            <a:spAutoFit/>
          </a:bodyPr>
          <a:lstStyle/>
          <a:p>
            <a:pPr marL="0" lvl="1" indent="457200" algn="just">
              <a:lnSpc>
                <a:spcPct val="150000"/>
              </a:lnSpc>
              <a:buFont typeface="Arial" panose="020B0604020202020204" pitchFamily="34" charset="0"/>
              <a:buNone/>
            </a:pPr>
            <a:r>
              <a:rPr lang="zh-CN" altLang="en-US" sz="2400" dirty="0">
                <a:latin typeface="+mn-ea"/>
              </a:rPr>
              <a:t>模块化编程是嵌入式系统设计的基本思想之一，通常将一个大的任务分解为多个简单易解决的小任务。线程是任务的实现载体，是</a:t>
            </a:r>
            <a:r>
              <a:rPr lang="en-US" altLang="zh-CN" sz="2400" dirty="0">
                <a:latin typeface="+mn-ea"/>
              </a:rPr>
              <a:t>RTT</a:t>
            </a:r>
            <a:r>
              <a:rPr lang="zh-CN" altLang="en-US" sz="2400" dirty="0">
                <a:latin typeface="+mn-ea"/>
              </a:rPr>
              <a:t>操作系统中最基本的调度单位</a:t>
            </a:r>
            <a:r>
              <a:rPr lang="zh-CN" altLang="en-US" sz="2800" dirty="0">
                <a:latin typeface="+mn-ea"/>
              </a:rPr>
              <a:t>。</a:t>
            </a:r>
            <a:endParaRPr lang="en-US" altLang="zh-CN" sz="2800" dirty="0">
              <a:latin typeface="+mn-ea"/>
            </a:endParaRPr>
          </a:p>
        </p:txBody>
      </p:sp>
      <p:pic>
        <p:nvPicPr>
          <p:cNvPr id="12" name="图片 11" descr="手机屏幕的截图&#10;&#10;描述已自动生成"/>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087" y="2929507"/>
            <a:ext cx="10098417" cy="392381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563611" y="247949"/>
              <a:ext cx="762838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950425"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17.1 </a:t>
              </a:r>
              <a:r>
                <a:rPr lang="zh-CN" altLang="en-US" sz="2400" dirty="0">
                  <a:solidFill>
                    <a:srgbClr val="084772"/>
                  </a:solidFill>
                  <a:latin typeface="微软雅黑" panose="020B0503020204020204" charset="-122"/>
                  <a:ea typeface="微软雅黑" panose="020B0503020204020204" charset="-122"/>
                </a:rPr>
                <a:t>线程概念与管理方法</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17.1.2 </a:t>
            </a:r>
            <a:r>
              <a:rPr lang="zh-CN" altLang="en-US" sz="2400" dirty="0">
                <a:solidFill>
                  <a:schemeClr val="accent1">
                    <a:lumMod val="75000"/>
                  </a:schemeClr>
                </a:solidFill>
                <a:latin typeface="微软雅黑" panose="020B0503020204020204" charset="-122"/>
                <a:ea typeface="微软雅黑" panose="020B0503020204020204" charset="-122"/>
              </a:rPr>
              <a:t>线程管理方式及特点</a:t>
            </a:r>
          </a:p>
        </p:txBody>
      </p:sp>
      <p:sp>
        <p:nvSpPr>
          <p:cNvPr id="9" name="文本框 8"/>
          <p:cNvSpPr txBox="1"/>
          <p:nvPr/>
        </p:nvSpPr>
        <p:spPr>
          <a:xfrm>
            <a:off x="791361" y="1654586"/>
            <a:ext cx="10693503" cy="1200329"/>
          </a:xfrm>
          <a:prstGeom prst="rect">
            <a:avLst/>
          </a:prstGeom>
          <a:noFill/>
        </p:spPr>
        <p:txBody>
          <a:bodyPr wrap="square">
            <a:spAutoFit/>
          </a:bodyPr>
          <a:lstStyle/>
          <a:p>
            <a:pPr marL="0" lvl="1" indent="457200" algn="just">
              <a:lnSpc>
                <a:spcPct val="150000"/>
              </a:lnSpc>
            </a:pPr>
            <a:r>
              <a:rPr lang="zh-CN" altLang="en-US" sz="2400" dirty="0">
                <a:latin typeface="+mn-ea"/>
              </a:rPr>
              <a:t>线程管理的主要功能是对线程进行管理和调度，以实现不同线程的快速切换，达到多线程同时运行的目的，实际上同一时刻</a:t>
            </a:r>
            <a:r>
              <a:rPr lang="en-US" altLang="zh-CN" sz="2400" dirty="0">
                <a:latin typeface="+mn-ea"/>
              </a:rPr>
              <a:t>MCU</a:t>
            </a:r>
            <a:r>
              <a:rPr lang="zh-CN" altLang="en-US" sz="2400" dirty="0">
                <a:latin typeface="+mn-ea"/>
              </a:rPr>
              <a:t>只能运行一个线程。</a:t>
            </a:r>
          </a:p>
        </p:txBody>
      </p:sp>
      <p:pic>
        <p:nvPicPr>
          <p:cNvPr id="12" name="图片 11" descr="图示&#10;&#10;描述已自动生成"/>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598245" y="3236597"/>
            <a:ext cx="9079734" cy="2722774"/>
          </a:xfrm>
          <a:prstGeom prst="rect">
            <a:avLst/>
          </a:prstGeom>
          <a:noFill/>
          <a:ln>
            <a:noFill/>
          </a:ln>
        </p:spPr>
      </p:pic>
    </p:spTree>
    <p:extLst>
      <p:ext uri="{BB962C8B-B14F-4D97-AF65-F5344CB8AC3E}">
        <p14:creationId xmlns:p14="http://schemas.microsoft.com/office/powerpoint/2010/main" val="264879059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4563611" y="247949"/>
              <a:ext cx="7628389"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3950425"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17.1 </a:t>
              </a:r>
              <a:r>
                <a:rPr lang="zh-CN" altLang="en-US" sz="2400" dirty="0">
                  <a:solidFill>
                    <a:srgbClr val="084772"/>
                  </a:solidFill>
                  <a:latin typeface="微软雅黑" panose="020B0503020204020204" charset="-122"/>
                  <a:ea typeface="微软雅黑" panose="020B0503020204020204" charset="-122"/>
                </a:rPr>
                <a:t>线程概念与管理方法</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82217" y="1425986"/>
            <a:ext cx="10647783" cy="5078313"/>
          </a:xfrm>
          <a:prstGeom prst="rect">
            <a:avLst/>
          </a:prstGeom>
          <a:noFill/>
        </p:spPr>
        <p:txBody>
          <a:bodyPr wrap="square">
            <a:spAutoFit/>
          </a:bodyPr>
          <a:lstStyle/>
          <a:p>
            <a:pPr marL="0" lvl="1" indent="457200" algn="just">
              <a:lnSpc>
                <a:spcPct val="150000"/>
              </a:lnSpc>
            </a:pPr>
            <a:r>
              <a:rPr lang="zh-CN" altLang="en-US" sz="2400" dirty="0">
                <a:latin typeface="+mn-ea"/>
              </a:rPr>
              <a:t>线程调度由线程调度器完成，</a:t>
            </a:r>
            <a:r>
              <a:rPr lang="en-US" altLang="zh-CN" sz="2400" dirty="0">
                <a:latin typeface="+mn-ea"/>
              </a:rPr>
              <a:t>RT-Thread</a:t>
            </a:r>
            <a:r>
              <a:rPr lang="zh-CN" altLang="en-US" sz="2400" dirty="0">
                <a:latin typeface="+mn-ea"/>
              </a:rPr>
              <a:t>的线程调度器是</a:t>
            </a:r>
            <a:r>
              <a:rPr lang="zh-CN" altLang="en-US" sz="2400" b="1" dirty="0">
                <a:solidFill>
                  <a:srgbClr val="FF0000"/>
                </a:solidFill>
                <a:latin typeface="+mn-ea"/>
              </a:rPr>
              <a:t>抢占式</a:t>
            </a:r>
            <a:r>
              <a:rPr lang="zh-CN" altLang="en-US" sz="2400" dirty="0">
                <a:solidFill>
                  <a:srgbClr val="FF0000"/>
                </a:solidFill>
                <a:latin typeface="+mn-ea"/>
              </a:rPr>
              <a:t>：</a:t>
            </a:r>
            <a:r>
              <a:rPr lang="zh-CN" altLang="en-US" sz="2400" b="1" dirty="0">
                <a:solidFill>
                  <a:srgbClr val="FF0000"/>
                </a:solidFill>
                <a:latin typeface="+mn-ea"/>
              </a:rPr>
              <a:t>保证最高优先级的线程优先运行。</a:t>
            </a:r>
            <a:endParaRPr lang="en-US" altLang="zh-CN" sz="2400" b="1" dirty="0">
              <a:solidFill>
                <a:srgbClr val="FF0000"/>
              </a:solidFill>
              <a:latin typeface="+mn-ea"/>
            </a:endParaRPr>
          </a:p>
          <a:p>
            <a:pPr marL="0" lvl="1" indent="457200" algn="just">
              <a:lnSpc>
                <a:spcPct val="150000"/>
              </a:lnSpc>
            </a:pPr>
            <a:r>
              <a:rPr lang="en-US" altLang="zh-CN" sz="2400" dirty="0">
                <a:latin typeface="+mn-ea"/>
                <a:sym typeface="Wingdings" panose="05000000000000000000" pitchFamily="2" charset="2"/>
              </a:rPr>
              <a:t>(1) </a:t>
            </a:r>
            <a:r>
              <a:rPr lang="zh-CN" altLang="en-US" sz="2400" dirty="0">
                <a:latin typeface="+mn-ea"/>
                <a:sym typeface="Wingdings" panose="05000000000000000000" pitchFamily="2" charset="2"/>
              </a:rPr>
              <a:t>无线程运行时，</a:t>
            </a:r>
            <a:r>
              <a:rPr lang="zh-CN" altLang="en-US" sz="2400" dirty="0">
                <a:latin typeface="+mn-ea"/>
              </a:rPr>
              <a:t>从就绪线程列表中查找最高优先级线程运行。</a:t>
            </a:r>
            <a:endParaRPr lang="en-US" altLang="zh-CN" sz="2400" dirty="0">
              <a:latin typeface="+mn-ea"/>
            </a:endParaRPr>
          </a:p>
          <a:p>
            <a:pPr marL="0" lvl="1" indent="457200" algn="just">
              <a:lnSpc>
                <a:spcPct val="150000"/>
              </a:lnSpc>
            </a:pPr>
            <a:r>
              <a:rPr lang="en-US" altLang="zh-CN" sz="2400" dirty="0">
                <a:latin typeface="+mn-ea"/>
              </a:rPr>
              <a:t>(2) </a:t>
            </a:r>
            <a:r>
              <a:rPr lang="zh-CN" altLang="en-US" sz="2400" dirty="0">
                <a:latin typeface="+mn-ea"/>
              </a:rPr>
              <a:t>低优先级线程使高优先级的线程满足运行条件，当前线程停止运行，高优先级的线程运行。</a:t>
            </a:r>
            <a:endParaRPr lang="en-US" altLang="zh-CN" sz="2400" dirty="0">
              <a:latin typeface="+mn-ea"/>
            </a:endParaRPr>
          </a:p>
          <a:p>
            <a:pPr marL="0" lvl="1" indent="457200" algn="just">
              <a:lnSpc>
                <a:spcPct val="150000"/>
              </a:lnSpc>
            </a:pPr>
            <a:r>
              <a:rPr lang="en-US" altLang="zh-CN" sz="2400" dirty="0">
                <a:latin typeface="+mn-ea"/>
              </a:rPr>
              <a:t>(3) </a:t>
            </a:r>
            <a:r>
              <a:rPr lang="zh-CN" altLang="en-US" sz="2400" dirty="0">
                <a:latin typeface="+mn-ea"/>
              </a:rPr>
              <a:t>中断服务程序使高优先级的线程满足运行条件，中断完成时，被中断的线程挂起，高优先级线程运行。</a:t>
            </a:r>
            <a:endParaRPr lang="en-US" altLang="zh-CN" sz="2400" dirty="0">
              <a:latin typeface="+mn-ea"/>
            </a:endParaRPr>
          </a:p>
          <a:p>
            <a:pPr marL="0" lvl="1" indent="457200" algn="just">
              <a:lnSpc>
                <a:spcPct val="150000"/>
              </a:lnSpc>
            </a:pPr>
            <a:r>
              <a:rPr lang="zh-CN" altLang="en-US" sz="2400" dirty="0">
                <a:latin typeface="+mn-ea"/>
              </a:rPr>
              <a:t>线程切换时，调度器先将当前线程上下文信息保存，当再切回到这个线程时，调度器将该线程的上下文信息恢复。</a:t>
            </a:r>
          </a:p>
        </p:txBody>
      </p:sp>
      <p:sp>
        <p:nvSpPr>
          <p:cNvPr id="14" name="文本框 13"/>
          <p:cNvSpPr txBox="1"/>
          <p:nvPr/>
        </p:nvSpPr>
        <p:spPr>
          <a:xfrm>
            <a:off x="612027" y="879689"/>
            <a:ext cx="8535783" cy="461665"/>
          </a:xfrm>
          <a:prstGeom prst="rect">
            <a:avLst/>
          </a:prstGeom>
          <a:noFill/>
        </p:spPr>
        <p:txBody>
          <a:bodyPr wrap="square" rtlCol="0">
            <a:spAutoFit/>
          </a:bodyPr>
          <a:lstStyle/>
          <a:p>
            <a:r>
              <a:rPr lang="en-US" sz="2400" dirty="0">
                <a:solidFill>
                  <a:schemeClr val="accent1">
                    <a:lumMod val="75000"/>
                  </a:schemeClr>
                </a:solidFill>
                <a:latin typeface="微软雅黑" panose="020B0503020204020204" charset="-122"/>
                <a:ea typeface="微软雅黑" panose="020B0503020204020204" charset="-122"/>
              </a:rPr>
              <a:t>17.1.2 </a:t>
            </a:r>
            <a:r>
              <a:rPr lang="zh-CN" altLang="en-US" sz="2400" dirty="0">
                <a:solidFill>
                  <a:schemeClr val="accent1">
                    <a:lumMod val="75000"/>
                  </a:schemeClr>
                </a:solidFill>
                <a:latin typeface="微软雅黑" panose="020B0503020204020204" charset="-122"/>
                <a:ea typeface="微软雅黑" panose="020B0503020204020204" charset="-122"/>
              </a:rPr>
              <a:t>线程管理方式及特点</a:t>
            </a:r>
          </a:p>
        </p:txBody>
      </p:sp>
    </p:spTree>
    <p:extLst>
      <p:ext uri="{BB962C8B-B14F-4D97-AF65-F5344CB8AC3E}">
        <p14:creationId xmlns:p14="http://schemas.microsoft.com/office/powerpoint/2010/main" val="13957325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444A5FA6-D23F-D610-3C19-CB07806EB5D8}"/>
              </a:ext>
            </a:extLst>
          </p:cNvPr>
          <p:cNvSpPr>
            <a:spLocks noGrp="1"/>
          </p:cNvSpPr>
          <p:nvPr>
            <p:ph type="body" sz="quarter" idx="10"/>
          </p:nvPr>
        </p:nvSpPr>
        <p:spPr>
          <a:xfrm>
            <a:off x="8542556" y="593725"/>
            <a:ext cx="2675572" cy="5650865"/>
          </a:xfrm>
        </p:spPr>
        <p:txBody>
          <a:bodyPr/>
          <a:lstStyle/>
          <a:p>
            <a:r>
              <a:rPr lang="en-US" altLang="zh-CN" dirty="0"/>
              <a:t>2</a:t>
            </a:r>
            <a:endParaRPr lang="zh-CN" altLang="en-US" dirty="0"/>
          </a:p>
        </p:txBody>
      </p:sp>
      <p:sp>
        <p:nvSpPr>
          <p:cNvPr id="7" name="文本占位符 6">
            <a:extLst>
              <a:ext uri="{FF2B5EF4-FFF2-40B4-BE49-F238E27FC236}">
                <a16:creationId xmlns:a16="http://schemas.microsoft.com/office/drawing/2014/main" id="{20EF628F-E97C-77B7-566B-1DF380BF6791}"/>
              </a:ext>
            </a:extLst>
          </p:cNvPr>
          <p:cNvSpPr>
            <a:spLocks noGrp="1"/>
          </p:cNvSpPr>
          <p:nvPr>
            <p:ph type="body" sz="quarter" idx="16"/>
          </p:nvPr>
        </p:nvSpPr>
        <p:spPr>
          <a:xfrm>
            <a:off x="771286" y="3265601"/>
            <a:ext cx="7466703" cy="781610"/>
          </a:xfrm>
        </p:spPr>
        <p:txBody>
          <a:bodyPr/>
          <a:lstStyle/>
          <a:p>
            <a:pPr>
              <a:lnSpc>
                <a:spcPct val="100000"/>
              </a:lnSpc>
            </a:pPr>
            <a:r>
              <a:rPr lang="en-US" altLang="zh-CN" sz="4800" dirty="0">
                <a:latin typeface="+mj-ea"/>
              </a:rPr>
              <a:t>RT-Thread</a:t>
            </a:r>
            <a:r>
              <a:rPr lang="zh-CN" altLang="en-US" sz="4800" dirty="0">
                <a:latin typeface="+mj-ea"/>
              </a:rPr>
              <a:t>线程工作机制</a:t>
            </a:r>
          </a:p>
        </p:txBody>
      </p:sp>
      <p:sp>
        <p:nvSpPr>
          <p:cNvPr id="9" name="文本占位符 8">
            <a:extLst>
              <a:ext uri="{FF2B5EF4-FFF2-40B4-BE49-F238E27FC236}">
                <a16:creationId xmlns:a16="http://schemas.microsoft.com/office/drawing/2014/main" id="{E8723C2A-40EF-92AC-A02C-7B502D7BC361}"/>
              </a:ext>
            </a:extLst>
          </p:cNvPr>
          <p:cNvSpPr>
            <a:spLocks noGrp="1"/>
          </p:cNvSpPr>
          <p:nvPr>
            <p:ph type="body" sz="quarter" idx="18"/>
          </p:nvPr>
        </p:nvSpPr>
        <p:spPr>
          <a:xfrm>
            <a:off x="786574" y="2378083"/>
            <a:ext cx="4865195" cy="584775"/>
          </a:xfrm>
        </p:spPr>
        <p:txBody>
          <a:bodyPr/>
          <a:lstStyle/>
          <a:p>
            <a:pPr>
              <a:lnSpc>
                <a:spcPct val="100000"/>
              </a:lnSpc>
            </a:pPr>
            <a:r>
              <a:rPr lang="en-US" altLang="zh-CN" sz="3200" dirty="0">
                <a:gradFill flip="none" rotWithShape="1">
                  <a:gsLst>
                    <a:gs pos="60000">
                      <a:schemeClr val="accent2"/>
                    </a:gs>
                    <a:gs pos="0">
                      <a:schemeClr val="accent2">
                        <a:lumMod val="60000"/>
                        <a:lumOff val="40000"/>
                      </a:schemeClr>
                    </a:gs>
                  </a:gsLst>
                  <a:lin ang="2700000" scaled="1"/>
                  <a:tileRect/>
                </a:gradFill>
              </a:rPr>
              <a:t>Section </a:t>
            </a:r>
            <a:r>
              <a:rPr lang="en-US" altLang="zh-CN" dirty="0"/>
              <a:t>17.2</a:t>
            </a:r>
            <a:endParaRPr lang="zh-CN" altLang="en-US" sz="3200" dirty="0">
              <a:gradFill flip="none" rotWithShape="1">
                <a:gsLst>
                  <a:gs pos="60000">
                    <a:schemeClr val="accent2"/>
                  </a:gs>
                  <a:gs pos="0">
                    <a:schemeClr val="accent2">
                      <a:lumMod val="60000"/>
                      <a:lumOff val="40000"/>
                    </a:schemeClr>
                  </a:gs>
                </a:gsLst>
                <a:lin ang="2700000" scaled="1"/>
                <a:tileRect/>
              </a:gradFill>
            </a:endParaRPr>
          </a:p>
        </p:txBody>
      </p:sp>
    </p:spTree>
    <p:extLst>
      <p:ext uri="{BB962C8B-B14F-4D97-AF65-F5344CB8AC3E}">
        <p14:creationId xmlns:p14="http://schemas.microsoft.com/office/powerpoint/2010/main" val="43217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17.2.1 </a:t>
            </a:r>
            <a:r>
              <a:rPr lang="zh-CN" altLang="en-US" sz="2400" dirty="0">
                <a:solidFill>
                  <a:schemeClr val="accent1">
                    <a:lumMod val="75000"/>
                  </a:schemeClr>
                </a:solidFill>
                <a:latin typeface="微软雅黑" panose="020B0503020204020204" charset="-122"/>
                <a:ea typeface="微软雅黑" panose="020B0503020204020204" charset="-122"/>
              </a:rPr>
              <a:t>线程控制块</a:t>
            </a:r>
          </a:p>
        </p:txBody>
      </p:sp>
      <p:sp>
        <p:nvSpPr>
          <p:cNvPr id="9" name="文本框 8"/>
          <p:cNvSpPr txBox="1"/>
          <p:nvPr/>
        </p:nvSpPr>
        <p:spPr>
          <a:xfrm>
            <a:off x="702352" y="1812071"/>
            <a:ext cx="10727648" cy="2245487"/>
          </a:xfrm>
          <a:prstGeom prst="rect">
            <a:avLst/>
          </a:prstGeom>
          <a:noFill/>
        </p:spPr>
        <p:txBody>
          <a:bodyPr wrap="square">
            <a:spAutoFit/>
          </a:bodyPr>
          <a:lstStyle/>
          <a:p>
            <a:pPr marL="0" lvl="1" indent="457200" algn="just">
              <a:lnSpc>
                <a:spcPct val="150000"/>
              </a:lnSpc>
            </a:pPr>
            <a:r>
              <a:rPr lang="zh-CN" altLang="en-US" sz="2400" dirty="0">
                <a:latin typeface="+mn-ea"/>
              </a:rPr>
              <a:t>线程控制块是操作系统用于管理线程的一个数据结构，存放了线程的优先级、线程名称、线程状态、链表结构、线程等待事件集合等信息，在</a:t>
            </a:r>
            <a:r>
              <a:rPr lang="en-US" altLang="zh-CN" sz="2400" dirty="0">
                <a:latin typeface="+mn-ea"/>
              </a:rPr>
              <a:t>RT-Thread</a:t>
            </a:r>
            <a:r>
              <a:rPr lang="zh-CN" altLang="en-US" sz="2400" dirty="0">
                <a:latin typeface="+mn-ea"/>
              </a:rPr>
              <a:t>中，线程控制块由结构体</a:t>
            </a:r>
            <a:r>
              <a:rPr lang="en-US" altLang="zh-CN" sz="2400" dirty="0" err="1">
                <a:latin typeface="+mn-ea"/>
              </a:rPr>
              <a:t>struct</a:t>
            </a:r>
            <a:r>
              <a:rPr lang="en-US" altLang="zh-CN" sz="2400" dirty="0">
                <a:latin typeface="+mn-ea"/>
              </a:rPr>
              <a:t> </a:t>
            </a:r>
            <a:r>
              <a:rPr lang="en-US" altLang="zh-CN" sz="2400" dirty="0" err="1">
                <a:latin typeface="+mn-ea"/>
              </a:rPr>
              <a:t>rt_thread</a:t>
            </a:r>
            <a:r>
              <a:rPr lang="zh-CN" altLang="en-US" sz="2400" dirty="0">
                <a:latin typeface="+mn-ea"/>
              </a:rPr>
              <a:t>表示，指向线程控制块的指针称为</a:t>
            </a:r>
            <a:r>
              <a:rPr lang="zh-CN" altLang="en-US" sz="2400" dirty="0">
                <a:solidFill>
                  <a:srgbClr val="FF0000"/>
                </a:solidFill>
                <a:latin typeface="+mn-ea"/>
              </a:rPr>
              <a:t>线程句柄</a:t>
            </a:r>
            <a:r>
              <a:rPr lang="zh-CN" altLang="en-US" sz="2400" dirty="0">
                <a:latin typeface="+mn-ea"/>
              </a:rPr>
              <a:t>，用</a:t>
            </a:r>
            <a:r>
              <a:rPr lang="en-US" altLang="zh-CN" sz="2400" dirty="0" err="1">
                <a:solidFill>
                  <a:srgbClr val="FF0000"/>
                </a:solidFill>
                <a:latin typeface="+mn-ea"/>
              </a:rPr>
              <a:t>rt_thread_t</a:t>
            </a:r>
            <a:r>
              <a:rPr lang="zh-CN" altLang="en-US" sz="2400" dirty="0">
                <a:latin typeface="+mn-ea"/>
              </a:rPr>
              <a:t>表示。</a:t>
            </a:r>
          </a:p>
        </p:txBody>
      </p:sp>
    </p:spTree>
    <p:extLst>
      <p:ext uri="{BB962C8B-B14F-4D97-AF65-F5344CB8AC3E}">
        <p14:creationId xmlns:p14="http://schemas.microsoft.com/office/powerpoint/2010/main" val="39406355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7949"/>
            <a:ext cx="12192000" cy="461665"/>
            <a:chOff x="0" y="247949"/>
            <a:chExt cx="12192000" cy="461665"/>
          </a:xfrm>
        </p:grpSpPr>
        <p:sp>
          <p:nvSpPr>
            <p:cNvPr id="8" name="矩形 7"/>
            <p:cNvSpPr/>
            <p:nvPr/>
          </p:nvSpPr>
          <p:spPr>
            <a:xfrm>
              <a:off x="5008228" y="247949"/>
              <a:ext cx="7183772"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186" y="247949"/>
              <a:ext cx="4395042" cy="461665"/>
            </a:xfrm>
            <a:prstGeom prst="rect">
              <a:avLst/>
            </a:prstGeom>
            <a:noFill/>
          </p:spPr>
          <p:txBody>
            <a:bodyPr wrap="square" rtlCol="0">
              <a:spAutoFit/>
            </a:bodyPr>
            <a:lstStyle>
              <a:defPPr>
                <a:defRPr lang="zh-CN"/>
              </a:defPPr>
              <a:lvl1pPr algn="r">
                <a:defRPr sz="1200">
                  <a:solidFill>
                    <a:srgbClr val="232B36"/>
                  </a:solidFill>
                  <a:latin typeface="Arial Rounded MT Bold" pitchFamily="34" charset="0"/>
                </a:defRPr>
              </a:lvl1pPr>
            </a:lstStyle>
            <a:p>
              <a:pPr algn="l"/>
              <a:r>
                <a:rPr lang="en-US" altLang="zh-CN" sz="2400" dirty="0">
                  <a:solidFill>
                    <a:srgbClr val="084772"/>
                  </a:solidFill>
                  <a:latin typeface="微软雅黑" panose="020B0503020204020204" charset="-122"/>
                  <a:ea typeface="微软雅黑" panose="020B0503020204020204" charset="-122"/>
                </a:rPr>
                <a:t>17.2 RT-Thread</a:t>
              </a:r>
              <a:r>
                <a:rPr lang="zh-CN" altLang="en-US" sz="2400" dirty="0">
                  <a:solidFill>
                    <a:srgbClr val="084772"/>
                  </a:solidFill>
                  <a:latin typeface="微软雅黑" panose="020B0503020204020204" charset="-122"/>
                  <a:ea typeface="微软雅黑" panose="020B0503020204020204" charset="-122"/>
                </a:rPr>
                <a:t>线程工作机制</a:t>
              </a: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12027" y="879689"/>
            <a:ext cx="8535783" cy="461665"/>
          </a:xfrm>
          <a:prstGeom prst="rect">
            <a:avLst/>
          </a:prstGeom>
          <a:noFill/>
        </p:spPr>
        <p:txBody>
          <a:bodyPr wrap="square" rtlCol="0">
            <a:spAutoFit/>
          </a:bodyPr>
          <a:lstStyle/>
          <a:p>
            <a:r>
              <a:rPr lang="en-US" altLang="zh-CN" sz="2400" dirty="0">
                <a:solidFill>
                  <a:schemeClr val="accent1">
                    <a:lumMod val="75000"/>
                  </a:schemeClr>
                </a:solidFill>
                <a:latin typeface="微软雅黑" panose="020B0503020204020204" charset="-122"/>
                <a:ea typeface="微软雅黑" panose="020B0503020204020204" charset="-122"/>
              </a:rPr>
              <a:t>17.2.1 </a:t>
            </a:r>
            <a:r>
              <a:rPr lang="zh-CN" altLang="en-US" sz="2400" dirty="0">
                <a:solidFill>
                  <a:schemeClr val="accent1">
                    <a:lumMod val="75000"/>
                  </a:schemeClr>
                </a:solidFill>
                <a:latin typeface="微软雅黑" panose="020B0503020204020204" charset="-122"/>
                <a:ea typeface="微软雅黑" panose="020B0503020204020204" charset="-122"/>
              </a:rPr>
              <a:t>线程控制块</a:t>
            </a:r>
          </a:p>
        </p:txBody>
      </p:sp>
      <p:graphicFrame>
        <p:nvGraphicFramePr>
          <p:cNvPr id="9" name="表格 8"/>
          <p:cNvGraphicFramePr>
            <a:graphicFrameLocks noGrp="1"/>
          </p:cNvGraphicFramePr>
          <p:nvPr>
            <p:extLst>
              <p:ext uri="{D42A27DB-BD31-4B8C-83A1-F6EECF244321}">
                <p14:modId xmlns:p14="http://schemas.microsoft.com/office/powerpoint/2010/main" val="376000786"/>
              </p:ext>
            </p:extLst>
          </p:nvPr>
        </p:nvGraphicFramePr>
        <p:xfrm>
          <a:off x="3493427" y="626503"/>
          <a:ext cx="4717885" cy="6225599"/>
        </p:xfrm>
        <a:graphic>
          <a:graphicData uri="http://schemas.openxmlformats.org/drawingml/2006/table">
            <a:tbl>
              <a:tblPr>
                <a:tableStyleId>{5C22544A-7EE6-4342-B048-85BDC9FD1C3A}</a:tableStyleId>
              </a:tblPr>
              <a:tblGrid>
                <a:gridCol w="4717885">
                  <a:extLst>
                    <a:ext uri="{9D8B030D-6E8A-4147-A177-3AD203B41FA5}">
                      <a16:colId xmlns:a16="http://schemas.microsoft.com/office/drawing/2014/main" val="20000"/>
                    </a:ext>
                  </a:extLst>
                </a:gridCol>
              </a:tblGrid>
              <a:tr h="6225599">
                <a:tc>
                  <a:txBody>
                    <a:bodyPr/>
                    <a:lstStyle/>
                    <a:p>
                      <a:pPr marL="0" marR="0" algn="l">
                        <a:spcBef>
                          <a:spcPts val="0"/>
                        </a:spcBef>
                        <a:spcAft>
                          <a:spcPts val="0"/>
                        </a:spcAft>
                      </a:pPr>
                      <a:r>
                        <a:rPr lang="en-US" sz="1200" kern="0" dirty="0">
                          <a:effectLst/>
                        </a:rPr>
                        <a:t>struct </a:t>
                      </a:r>
                      <a:r>
                        <a:rPr lang="en-US" sz="1200" kern="0" dirty="0" err="1">
                          <a:effectLst/>
                        </a:rPr>
                        <a:t>rt_thread</a:t>
                      </a:r>
                      <a:endParaRPr lang="en-US" sz="1400" kern="100" dirty="0">
                        <a:effectLst/>
                      </a:endParaRPr>
                    </a:p>
                    <a:p>
                      <a:pPr marL="0" marR="0" algn="l">
                        <a:spcBef>
                          <a:spcPts val="0"/>
                        </a:spcBef>
                        <a:spcAft>
                          <a:spcPts val="0"/>
                        </a:spcAft>
                      </a:pPr>
                      <a:r>
                        <a:rPr lang="en-US" sz="1200" kern="0" dirty="0">
                          <a:effectLst/>
                        </a:rPr>
                        <a:t>{</a:t>
                      </a:r>
                      <a:endParaRPr lang="en-US" sz="1400" kern="100" dirty="0">
                        <a:effectLst/>
                      </a:endParaRPr>
                    </a:p>
                    <a:p>
                      <a:pPr marL="0" marR="0" algn="l">
                        <a:spcBef>
                          <a:spcPts val="0"/>
                        </a:spcBef>
                        <a:spcAft>
                          <a:spcPts val="0"/>
                        </a:spcAft>
                      </a:pPr>
                      <a:r>
                        <a:rPr lang="en-US" sz="1200" kern="0" dirty="0">
                          <a:effectLst/>
                        </a:rPr>
                        <a:t>    /* </a:t>
                      </a:r>
                      <a:r>
                        <a:rPr lang="en-US" sz="1200" u="sng" kern="0" dirty="0">
                          <a:effectLst/>
                        </a:rPr>
                        <a:t>rt</a:t>
                      </a:r>
                      <a:r>
                        <a:rPr lang="en-US" sz="1200" kern="0" dirty="0">
                          <a:effectLst/>
                        </a:rPr>
                        <a:t> object */</a:t>
                      </a:r>
                      <a:endParaRPr lang="en-US" sz="1400" kern="100" dirty="0">
                        <a:effectLst/>
                      </a:endParaRPr>
                    </a:p>
                    <a:p>
                      <a:pPr marL="0" marR="0" algn="l">
                        <a:spcBef>
                          <a:spcPts val="0"/>
                        </a:spcBef>
                        <a:spcAft>
                          <a:spcPts val="0"/>
                        </a:spcAft>
                      </a:pPr>
                      <a:r>
                        <a:rPr lang="en-US" sz="1200" kern="0" dirty="0">
                          <a:effectLst/>
                        </a:rPr>
                        <a:t>    char      name[RT_NAME_MAX];     /* </a:t>
                      </a:r>
                      <a:r>
                        <a:rPr lang="zh-CN" altLang="en-US" sz="1200" kern="0" dirty="0">
                          <a:effectLst/>
                        </a:rPr>
                        <a:t>线程名称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rt_uint8_t  type;                                /* </a:t>
                      </a:r>
                      <a:r>
                        <a:rPr lang="zh-CN" altLang="en-US" sz="1200" kern="0" dirty="0">
                          <a:effectLst/>
                        </a:rPr>
                        <a:t>对象类型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rt_uint8_t  flags;                                /* </a:t>
                      </a:r>
                      <a:r>
                        <a:rPr lang="zh-CN" altLang="en-US" sz="1200" kern="0" dirty="0">
                          <a:effectLst/>
                        </a:rPr>
                        <a:t>标志位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err="1">
                          <a:effectLst/>
                        </a:rPr>
                        <a:t>rt_list_t</a:t>
                      </a:r>
                      <a:r>
                        <a:rPr lang="en-US" sz="1200" kern="0" dirty="0">
                          <a:effectLst/>
                        </a:rPr>
                        <a:t>   list;                                     /* </a:t>
                      </a:r>
                      <a:r>
                        <a:rPr lang="zh-CN" altLang="en-US" sz="1200" kern="0" dirty="0">
                          <a:effectLst/>
                        </a:rPr>
                        <a:t>对象链表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err="1">
                          <a:effectLst/>
                        </a:rPr>
                        <a:t>rt_list_t</a:t>
                      </a:r>
                      <a:r>
                        <a:rPr lang="en-US" sz="1200" kern="0" dirty="0">
                          <a:effectLst/>
                        </a:rPr>
                        <a:t>   </a:t>
                      </a:r>
                      <a:r>
                        <a:rPr lang="en-US" sz="1200" kern="0" dirty="0" err="1">
                          <a:effectLst/>
                        </a:rPr>
                        <a:t>tlist</a:t>
                      </a:r>
                      <a:r>
                        <a:rPr lang="en-US" sz="1200" kern="0" dirty="0">
                          <a:effectLst/>
                        </a:rPr>
                        <a:t>;                                    /* </a:t>
                      </a:r>
                      <a:r>
                        <a:rPr lang="zh-CN" altLang="en-US" sz="1200" kern="0" dirty="0">
                          <a:effectLst/>
                        </a:rPr>
                        <a:t>线程链表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endParaRPr lang="zh-CN" altLang="en-US" sz="1400" kern="100" dirty="0">
                        <a:effectLst/>
                      </a:endParaRPr>
                    </a:p>
                    <a:p>
                      <a:pPr marL="0" marR="0" algn="l">
                        <a:spcBef>
                          <a:spcPts val="0"/>
                        </a:spcBef>
                        <a:spcAft>
                          <a:spcPts val="0"/>
                        </a:spcAft>
                      </a:pPr>
                      <a:r>
                        <a:rPr lang="zh-CN" altLang="en-US" sz="1200" kern="0" dirty="0">
                          <a:effectLst/>
                        </a:rPr>
                        <a:t>    </a:t>
                      </a:r>
                      <a:r>
                        <a:rPr lang="en-US" altLang="zh-CN" sz="1200" kern="0" dirty="0">
                          <a:effectLst/>
                        </a:rPr>
                        <a:t>/* </a:t>
                      </a:r>
                      <a:r>
                        <a:rPr lang="en-US" sz="1200" kern="0" dirty="0">
                          <a:effectLst/>
                        </a:rPr>
                        <a:t>stack point and entry */</a:t>
                      </a:r>
                      <a:endParaRPr lang="en-US" sz="1400" kern="100" dirty="0">
                        <a:effectLst/>
                      </a:endParaRPr>
                    </a:p>
                    <a:p>
                      <a:pPr marL="0" marR="0" algn="l">
                        <a:spcBef>
                          <a:spcPts val="0"/>
                        </a:spcBef>
                        <a:spcAft>
                          <a:spcPts val="0"/>
                        </a:spcAft>
                      </a:pPr>
                      <a:r>
                        <a:rPr lang="en-US" sz="1200" kern="0" dirty="0">
                          <a:effectLst/>
                        </a:rPr>
                        <a:t>    void       *</a:t>
                      </a:r>
                      <a:r>
                        <a:rPr lang="en-US" sz="1200" kern="0" dirty="0" err="1">
                          <a:effectLst/>
                        </a:rPr>
                        <a:t>sp</a:t>
                      </a:r>
                      <a:r>
                        <a:rPr lang="en-US" sz="1200" kern="0" dirty="0">
                          <a:effectLst/>
                        </a:rPr>
                        <a:t>;                                     /* </a:t>
                      </a:r>
                      <a:r>
                        <a:rPr lang="zh-CN" altLang="en-US" sz="1200" kern="0" dirty="0">
                          <a:effectLst/>
                        </a:rPr>
                        <a:t>栈指针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void       *entry;                                 /* </a:t>
                      </a:r>
                      <a:r>
                        <a:rPr lang="zh-CN" altLang="en-US" sz="1200" kern="0" dirty="0">
                          <a:effectLst/>
                        </a:rPr>
                        <a:t>线程入口函数指针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void       *parameter;                        /* </a:t>
                      </a:r>
                      <a:r>
                        <a:rPr lang="zh-CN" altLang="en-US" sz="1200" kern="0" dirty="0">
                          <a:effectLst/>
                        </a:rPr>
                        <a:t>线程参数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void       *</a:t>
                      </a:r>
                      <a:r>
                        <a:rPr lang="en-US" sz="1200" kern="0" dirty="0" err="1">
                          <a:effectLst/>
                        </a:rPr>
                        <a:t>stack_addr</a:t>
                      </a:r>
                      <a:r>
                        <a:rPr lang="en-US" sz="1200" kern="0" dirty="0">
                          <a:effectLst/>
                        </a:rPr>
                        <a:t>;                       /* </a:t>
                      </a:r>
                      <a:r>
                        <a:rPr lang="zh-CN" altLang="en-US" sz="1200" kern="0" dirty="0">
                          <a:effectLst/>
                        </a:rPr>
                        <a:t>栈地址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rt_uint32_t  </a:t>
                      </a:r>
                      <a:r>
                        <a:rPr lang="en-US" sz="1200" kern="0" dirty="0" err="1">
                          <a:effectLst/>
                        </a:rPr>
                        <a:t>stack_size</a:t>
                      </a:r>
                      <a:r>
                        <a:rPr lang="en-US" sz="1200" kern="0" dirty="0">
                          <a:effectLst/>
                        </a:rPr>
                        <a:t>;                    /* </a:t>
                      </a:r>
                      <a:r>
                        <a:rPr lang="zh-CN" altLang="en-US" sz="1200" kern="0" dirty="0">
                          <a:effectLst/>
                        </a:rPr>
                        <a:t>栈大小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endParaRPr lang="zh-CN" altLang="en-US" sz="1400" kern="100" dirty="0">
                        <a:effectLst/>
                      </a:endParaRPr>
                    </a:p>
                    <a:p>
                      <a:pPr marL="0" marR="0" algn="l">
                        <a:spcBef>
                          <a:spcPts val="0"/>
                        </a:spcBef>
                        <a:spcAft>
                          <a:spcPts val="0"/>
                        </a:spcAft>
                      </a:pPr>
                      <a:r>
                        <a:rPr lang="zh-CN" altLang="en-US" sz="1200" kern="0" dirty="0">
                          <a:effectLst/>
                        </a:rPr>
                        <a:t>    </a:t>
                      </a:r>
                      <a:r>
                        <a:rPr lang="en-US" altLang="zh-CN" sz="1200" kern="0" dirty="0">
                          <a:effectLst/>
                        </a:rPr>
                        <a:t>/* </a:t>
                      </a:r>
                      <a:r>
                        <a:rPr lang="en-US" sz="1200" kern="0" dirty="0">
                          <a:effectLst/>
                        </a:rPr>
                        <a:t>error code */</a:t>
                      </a:r>
                      <a:endParaRPr lang="en-US" sz="1400" kern="100" dirty="0">
                        <a:effectLst/>
                      </a:endParaRPr>
                    </a:p>
                    <a:p>
                      <a:pPr marL="0" marR="0" algn="l">
                        <a:spcBef>
                          <a:spcPts val="0"/>
                        </a:spcBef>
                        <a:spcAft>
                          <a:spcPts val="0"/>
                        </a:spcAft>
                      </a:pPr>
                      <a:r>
                        <a:rPr lang="en-US" sz="1200" kern="0" dirty="0">
                          <a:effectLst/>
                        </a:rPr>
                        <a:t>    </a:t>
                      </a:r>
                      <a:r>
                        <a:rPr lang="en-US" sz="1200" kern="0" dirty="0" err="1">
                          <a:effectLst/>
                        </a:rPr>
                        <a:t>rt_err_t</a:t>
                      </a:r>
                      <a:r>
                        <a:rPr lang="en-US" sz="1200" kern="0" dirty="0">
                          <a:effectLst/>
                        </a:rPr>
                        <a:t>    error;                                /* </a:t>
                      </a:r>
                      <a:r>
                        <a:rPr lang="zh-CN" altLang="en-US" sz="1200" kern="0" dirty="0">
                          <a:effectLst/>
                        </a:rPr>
                        <a:t>错误代码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rt_uint8_t  stat;                                /* </a:t>
                      </a:r>
                      <a:r>
                        <a:rPr lang="zh-CN" altLang="en-US" sz="1200" kern="0" dirty="0">
                          <a:effectLst/>
                        </a:rPr>
                        <a:t>线程状态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endParaRPr lang="zh-CN" altLang="en-US" sz="1400" kern="100" dirty="0">
                        <a:effectLst/>
                      </a:endParaRPr>
                    </a:p>
                    <a:p>
                      <a:pPr marL="0" marR="0" algn="l">
                        <a:spcBef>
                          <a:spcPts val="0"/>
                        </a:spcBef>
                        <a:spcAft>
                          <a:spcPts val="0"/>
                        </a:spcAft>
                      </a:pPr>
                      <a:r>
                        <a:rPr lang="zh-CN" altLang="en-US" sz="1200" kern="0" dirty="0">
                          <a:effectLst/>
                        </a:rPr>
                        <a:t>    </a:t>
                      </a:r>
                      <a:r>
                        <a:rPr lang="en-US" altLang="zh-CN" sz="1200" kern="0" dirty="0">
                          <a:effectLst/>
                        </a:rPr>
                        <a:t>/* </a:t>
                      </a:r>
                      <a:r>
                        <a:rPr lang="en-US" sz="1200" kern="0" dirty="0">
                          <a:effectLst/>
                        </a:rPr>
                        <a:t>priority */</a:t>
                      </a:r>
                      <a:endParaRPr lang="en-US" sz="1400" kern="100" dirty="0">
                        <a:effectLst/>
                      </a:endParaRPr>
                    </a:p>
                    <a:p>
                      <a:pPr marL="0" marR="0" algn="l">
                        <a:spcBef>
                          <a:spcPts val="0"/>
                        </a:spcBef>
                        <a:spcAft>
                          <a:spcPts val="0"/>
                        </a:spcAft>
                      </a:pPr>
                      <a:r>
                        <a:rPr lang="en-US" sz="1200" kern="0" dirty="0">
                          <a:effectLst/>
                        </a:rPr>
                        <a:t>    rt_uint8_t  </a:t>
                      </a:r>
                      <a:r>
                        <a:rPr lang="en-US" sz="1200" kern="0" dirty="0" err="1">
                          <a:effectLst/>
                        </a:rPr>
                        <a:t>current_priority</a:t>
                      </a:r>
                      <a:r>
                        <a:rPr lang="en-US" sz="1200" kern="0" dirty="0">
                          <a:effectLst/>
                        </a:rPr>
                        <a:t>;              /* </a:t>
                      </a:r>
                      <a:r>
                        <a:rPr lang="zh-CN" altLang="en-US" sz="1200" kern="0" dirty="0">
                          <a:effectLst/>
                        </a:rPr>
                        <a:t>线程当先优先级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rt_uint8_t  </a:t>
                      </a:r>
                      <a:r>
                        <a:rPr lang="en-US" sz="1200" kern="0" dirty="0" err="1">
                          <a:effectLst/>
                        </a:rPr>
                        <a:t>init_priority</a:t>
                      </a:r>
                      <a:r>
                        <a:rPr lang="en-US" sz="1200" kern="0" dirty="0">
                          <a:effectLst/>
                        </a:rPr>
                        <a:t>;                     /* </a:t>
                      </a:r>
                      <a:r>
                        <a:rPr lang="zh-CN" altLang="en-US" sz="1200" kern="0" dirty="0">
                          <a:effectLst/>
                        </a:rPr>
                        <a:t>线程初始化优先级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err="1">
                          <a:effectLst/>
                        </a:rPr>
                        <a:t>rt_ubase_t</a:t>
                      </a:r>
                      <a:r>
                        <a:rPr lang="en-US" sz="1200" kern="0" dirty="0">
                          <a:effectLst/>
                        </a:rPr>
                        <a:t>  </a:t>
                      </a:r>
                      <a:r>
                        <a:rPr lang="en-US" sz="1200" kern="0" dirty="0" err="1">
                          <a:effectLst/>
                        </a:rPr>
                        <a:t>init_tick</a:t>
                      </a:r>
                      <a:r>
                        <a:rPr lang="en-US" sz="1200" kern="0" dirty="0">
                          <a:effectLst/>
                        </a:rPr>
                        <a:t>;                        /* </a:t>
                      </a:r>
                      <a:r>
                        <a:rPr lang="zh-CN" altLang="en-US" sz="1200" kern="0" dirty="0">
                          <a:effectLst/>
                        </a:rPr>
                        <a:t>线程初始化计数值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err="1">
                          <a:effectLst/>
                        </a:rPr>
                        <a:t>rt_ubase_t</a:t>
                      </a:r>
                      <a:r>
                        <a:rPr lang="en-US" sz="1200" kern="0" dirty="0">
                          <a:effectLst/>
                        </a:rPr>
                        <a:t>  </a:t>
                      </a:r>
                      <a:r>
                        <a:rPr lang="en-US" sz="1200" kern="0" dirty="0" err="1">
                          <a:effectLst/>
                        </a:rPr>
                        <a:t>remaining_tick</a:t>
                      </a:r>
                      <a:r>
                        <a:rPr lang="en-US" sz="1200" kern="0" dirty="0">
                          <a:effectLst/>
                        </a:rPr>
                        <a:t>;             /* </a:t>
                      </a:r>
                      <a:r>
                        <a:rPr lang="zh-CN" altLang="en-US" sz="1200" kern="0" dirty="0">
                          <a:effectLst/>
                        </a:rPr>
                        <a:t>剩余计数值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struct </a:t>
                      </a:r>
                      <a:r>
                        <a:rPr lang="en-US" sz="1200" kern="0" dirty="0" err="1">
                          <a:effectLst/>
                        </a:rPr>
                        <a:t>rt_timer</a:t>
                      </a:r>
                      <a:r>
                        <a:rPr lang="en-US" sz="1200" kern="0" dirty="0">
                          <a:effectLst/>
                        </a:rPr>
                        <a:t> </a:t>
                      </a:r>
                      <a:r>
                        <a:rPr lang="en-US" sz="1200" kern="0" dirty="0" err="1">
                          <a:effectLst/>
                        </a:rPr>
                        <a:t>thread_timer</a:t>
                      </a:r>
                      <a:r>
                        <a:rPr lang="en-US" sz="1200" kern="0" dirty="0">
                          <a:effectLst/>
                        </a:rPr>
                        <a:t>;            /* </a:t>
                      </a:r>
                      <a:r>
                        <a:rPr lang="zh-CN" altLang="en-US" sz="1200" kern="0" dirty="0">
                          <a:effectLst/>
                        </a:rPr>
                        <a:t>内置定时器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a:effectLst/>
                        </a:rPr>
                        <a:t>void (*cleanup)(struct </a:t>
                      </a:r>
                      <a:r>
                        <a:rPr lang="en-US" sz="1200" kern="0" dirty="0" err="1">
                          <a:effectLst/>
                        </a:rPr>
                        <a:t>rt_thread</a:t>
                      </a:r>
                      <a:r>
                        <a:rPr lang="en-US" sz="1200" kern="0" dirty="0">
                          <a:effectLst/>
                        </a:rPr>
                        <a:t> *</a:t>
                      </a:r>
                      <a:r>
                        <a:rPr lang="en-US" sz="1200" kern="0" dirty="0" err="1">
                          <a:effectLst/>
                        </a:rPr>
                        <a:t>tid</a:t>
                      </a:r>
                      <a:r>
                        <a:rPr lang="en-US" sz="1200" kern="0" dirty="0">
                          <a:effectLst/>
                        </a:rPr>
                        <a:t>);  /* </a:t>
                      </a:r>
                      <a:r>
                        <a:rPr lang="zh-CN" altLang="en-US" sz="1200" kern="0" dirty="0">
                          <a:effectLst/>
                        </a:rPr>
                        <a:t>线程退出清除函数 *</a:t>
                      </a:r>
                      <a:r>
                        <a:rPr lang="en-US" altLang="zh-CN" sz="1200" kern="0" dirty="0">
                          <a:effectLst/>
                        </a:rPr>
                        <a:t>/</a:t>
                      </a:r>
                      <a:endParaRPr lang="zh-CN" altLang="en-US" sz="1400" kern="100" dirty="0">
                        <a:effectLst/>
                      </a:endParaRPr>
                    </a:p>
                    <a:p>
                      <a:pPr marL="0" marR="0" algn="l">
                        <a:spcBef>
                          <a:spcPts val="0"/>
                        </a:spcBef>
                        <a:spcAft>
                          <a:spcPts val="0"/>
                        </a:spcAft>
                      </a:pPr>
                      <a:r>
                        <a:rPr lang="zh-CN" altLang="en-US" sz="1200" kern="0" dirty="0">
                          <a:effectLst/>
                        </a:rPr>
                        <a:t>    </a:t>
                      </a:r>
                      <a:r>
                        <a:rPr lang="en-US" sz="1200" kern="0" dirty="0" err="1">
                          <a:effectLst/>
                        </a:rPr>
                        <a:t>rt_ubase_t</a:t>
                      </a:r>
                      <a:r>
                        <a:rPr lang="en-US" sz="1200" kern="0" dirty="0">
                          <a:effectLst/>
                        </a:rPr>
                        <a:t> </a:t>
                      </a:r>
                      <a:r>
                        <a:rPr lang="en-US" sz="1200" kern="0" dirty="0" err="1">
                          <a:effectLst/>
                        </a:rPr>
                        <a:t>user_data</a:t>
                      </a:r>
                      <a:r>
                        <a:rPr lang="en-US" sz="1200" kern="0" dirty="0">
                          <a:effectLst/>
                        </a:rPr>
                        <a:t>;                        /* </a:t>
                      </a:r>
                      <a:r>
                        <a:rPr lang="zh-CN" altLang="en-US" sz="1200" kern="0" dirty="0">
                          <a:effectLst/>
                        </a:rPr>
                        <a:t>用户数据 *</a:t>
                      </a:r>
                      <a:r>
                        <a:rPr lang="en-US" altLang="zh-CN" sz="1200" kern="0" dirty="0">
                          <a:effectLst/>
                        </a:rPr>
                        <a:t>/</a:t>
                      </a:r>
                      <a:endParaRPr lang="zh-CN" altLang="en-US" sz="1400" kern="100" dirty="0">
                        <a:effectLst/>
                      </a:endParaRPr>
                    </a:p>
                    <a:p>
                      <a:pPr marL="0" marR="0" algn="l">
                        <a:spcBef>
                          <a:spcPts val="0"/>
                        </a:spcBef>
                        <a:spcAft>
                          <a:spcPts val="0"/>
                        </a:spcAft>
                      </a:pPr>
                      <a:r>
                        <a:rPr lang="en-US" altLang="zh-CN" sz="1200" kern="0" dirty="0">
                          <a:effectLst/>
                        </a:rPr>
                        <a:t>};</a:t>
                      </a:r>
                      <a:endParaRPr lang="zh-CN" altLang="en-US" sz="1400" kern="100" dirty="0">
                        <a:effectLst/>
                      </a:endParaRPr>
                    </a:p>
                    <a:p>
                      <a:pPr marL="0" marR="0" algn="just">
                        <a:spcBef>
                          <a:spcPts val="0"/>
                        </a:spcBef>
                        <a:spcAft>
                          <a:spcPts val="0"/>
                        </a:spcAft>
                      </a:pPr>
                      <a:r>
                        <a:rPr lang="en-US" sz="1200" kern="0" dirty="0">
                          <a:effectLst/>
                        </a:rPr>
                        <a:t>typedef struct </a:t>
                      </a:r>
                      <a:r>
                        <a:rPr lang="en-US" sz="1200" kern="0" dirty="0" err="1">
                          <a:effectLst/>
                        </a:rPr>
                        <a:t>rt_thread</a:t>
                      </a:r>
                      <a:r>
                        <a:rPr lang="en-US" sz="1200" kern="0" dirty="0">
                          <a:effectLst/>
                        </a:rPr>
                        <a:t> *</a:t>
                      </a:r>
                      <a:r>
                        <a:rPr lang="en-US" sz="1200" kern="0" dirty="0" err="1">
                          <a:effectLst/>
                        </a:rPr>
                        <a:t>rt_thread_t</a:t>
                      </a:r>
                      <a:r>
                        <a:rPr lang="en-US" sz="1200" kern="0" dirty="0">
                          <a:effectLst/>
                        </a:rPr>
                        <a:t>;</a:t>
                      </a:r>
                      <a:endParaRPr lang="en-US"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8277" marR="58277" marT="38851" marB="38851"/>
                </a:tc>
                <a:extLst>
                  <a:ext uri="{0D108BD9-81ED-4DB2-BD59-A6C34878D82A}">
                    <a16:rowId xmlns:a16="http://schemas.microsoft.com/office/drawing/2014/main" val="10000"/>
                  </a:ext>
                </a:extLst>
              </a:tr>
            </a:tbl>
          </a:graphicData>
        </a:graphic>
      </p:graphicFrame>
      <p:sp>
        <p:nvSpPr>
          <p:cNvPr id="12" name="矩形 11"/>
          <p:cNvSpPr/>
          <p:nvPr/>
        </p:nvSpPr>
        <p:spPr>
          <a:xfrm>
            <a:off x="3519971" y="626503"/>
            <a:ext cx="4691341" cy="59388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13" name="文本框 12"/>
          <p:cNvSpPr txBox="1"/>
          <p:nvPr/>
        </p:nvSpPr>
        <p:spPr>
          <a:xfrm>
            <a:off x="8541503" y="5682701"/>
            <a:ext cx="1378904" cy="379335"/>
          </a:xfrm>
          <a:prstGeom prst="rect">
            <a:avLst/>
          </a:prstGeom>
          <a:noFill/>
        </p:spPr>
        <p:txBody>
          <a:bodyPr wrap="none" rtlCol="0">
            <a:spAutoFit/>
          </a:bodyPr>
          <a:lstStyle/>
          <a:p>
            <a:r>
              <a:rPr lang="zh-CN" altLang="en-US" dirty="0">
                <a:solidFill>
                  <a:srgbClr val="FF0000"/>
                </a:solidFill>
              </a:rPr>
              <a:t>线程控制块</a:t>
            </a:r>
          </a:p>
        </p:txBody>
      </p:sp>
      <p:sp>
        <p:nvSpPr>
          <p:cNvPr id="14" name="矩形 13"/>
          <p:cNvSpPr/>
          <p:nvPr/>
        </p:nvSpPr>
        <p:spPr>
          <a:xfrm>
            <a:off x="3520859" y="6565392"/>
            <a:ext cx="4690453" cy="2445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559791" y="6430588"/>
            <a:ext cx="1140056" cy="379335"/>
          </a:xfrm>
          <a:prstGeom prst="rect">
            <a:avLst/>
          </a:prstGeom>
          <a:noFill/>
        </p:spPr>
        <p:txBody>
          <a:bodyPr wrap="none" rtlCol="0">
            <a:spAutoFit/>
          </a:bodyPr>
          <a:lstStyle/>
          <a:p>
            <a:r>
              <a:rPr lang="zh-CN" altLang="en-US" dirty="0">
                <a:solidFill>
                  <a:srgbClr val="42C687"/>
                </a:solidFill>
              </a:rPr>
              <a:t>线程句柄</a:t>
            </a:r>
          </a:p>
        </p:txBody>
      </p:sp>
      <p:sp>
        <p:nvSpPr>
          <p:cNvPr id="16" name="文本框 15"/>
          <p:cNvSpPr txBox="1"/>
          <p:nvPr/>
        </p:nvSpPr>
        <p:spPr>
          <a:xfrm>
            <a:off x="8507946" y="1486804"/>
            <a:ext cx="2682379" cy="3268652"/>
          </a:xfrm>
          <a:prstGeom prst="rect">
            <a:avLst/>
          </a:prstGeom>
          <a:noFill/>
        </p:spPr>
        <p:txBody>
          <a:bodyPr wrap="square">
            <a:spAutoFit/>
          </a:bodyPr>
          <a:lstStyle/>
          <a:p>
            <a:pPr marL="0" marR="0" algn="l">
              <a:lnSpc>
                <a:spcPct val="150000"/>
              </a:lnSpc>
              <a:spcBef>
                <a:spcPts val="0"/>
              </a:spcBef>
              <a:spcAft>
                <a:spcPts val="0"/>
              </a:spcAft>
            </a:pPr>
            <a:r>
              <a:rPr lang="zh-CN" altLang="en-US" sz="2000" kern="0" dirty="0">
                <a:latin typeface="Times New Roman" panose="02020603050405020304" pitchFamily="18" charset="0"/>
                <a:cs typeface="Times New Roman" panose="02020603050405020304" pitchFamily="18" charset="0"/>
              </a:rPr>
              <a:t>结构体：</a:t>
            </a:r>
            <a:endParaRPr lang="en-US" altLang="zh-CN" sz="2000" kern="0" dirty="0">
              <a:effectLst/>
              <a:latin typeface="Times New Roman" panose="02020603050405020304" pitchFamily="18" charset="0"/>
              <a:cs typeface="Times New Roman" panose="02020603050405020304" pitchFamily="18" charset="0"/>
            </a:endParaRPr>
          </a:p>
          <a:p>
            <a:pPr marL="0" marR="0" algn="l">
              <a:lnSpc>
                <a:spcPct val="150000"/>
              </a:lnSpc>
              <a:spcBef>
                <a:spcPts val="0"/>
              </a:spcBef>
              <a:spcAft>
                <a:spcPts val="0"/>
              </a:spcAft>
            </a:pPr>
            <a:r>
              <a:rPr lang="en-US" altLang="zh-CN" sz="2000" kern="0" dirty="0">
                <a:effectLst/>
                <a:latin typeface="Times New Roman" panose="02020603050405020304" pitchFamily="18" charset="0"/>
                <a:cs typeface="Times New Roman" panose="02020603050405020304" pitchFamily="18" charset="0"/>
              </a:rPr>
              <a:t>struct </a:t>
            </a:r>
            <a:r>
              <a:rPr lang="en-US" altLang="zh-CN" sz="2000" kern="0" dirty="0" err="1">
                <a:effectLst/>
                <a:latin typeface="Times New Roman" panose="02020603050405020304" pitchFamily="18" charset="0"/>
                <a:cs typeface="Times New Roman" panose="02020603050405020304" pitchFamily="18" charset="0"/>
              </a:rPr>
              <a:t>rt_thread</a:t>
            </a:r>
            <a:r>
              <a:rPr lang="en-US" altLang="zh-CN" sz="2000" kern="0" dirty="0">
                <a:effectLst/>
                <a:latin typeface="Times New Roman" panose="02020603050405020304" pitchFamily="18" charset="0"/>
                <a:cs typeface="Times New Roman" panose="02020603050405020304" pitchFamily="18" charset="0"/>
              </a:rPr>
              <a:t> tid1</a:t>
            </a:r>
            <a:r>
              <a:rPr lang="en-US" altLang="zh-CN" sz="2000" kern="0" dirty="0">
                <a:latin typeface="Times New Roman" panose="02020603050405020304" pitchFamily="18" charset="0"/>
                <a:cs typeface="Times New Roman" panose="02020603050405020304" pitchFamily="18" charset="0"/>
              </a:rPr>
              <a:t>;</a:t>
            </a:r>
          </a:p>
          <a:p>
            <a:pPr marL="0" marR="0" algn="l">
              <a:lnSpc>
                <a:spcPct val="150000"/>
              </a:lnSpc>
              <a:spcBef>
                <a:spcPts val="0"/>
              </a:spcBef>
              <a:spcAft>
                <a:spcPts val="0"/>
              </a:spcAft>
            </a:pPr>
            <a:r>
              <a:rPr lang="en-US" altLang="zh-CN" sz="2000" kern="0" dirty="0">
                <a:latin typeface="Times New Roman" panose="02020603050405020304" pitchFamily="18" charset="0"/>
                <a:cs typeface="Times New Roman" panose="02020603050405020304" pitchFamily="18" charset="0"/>
              </a:rPr>
              <a:t>t</a:t>
            </a:r>
            <a:r>
              <a:rPr lang="en-US" altLang="zh-CN" sz="2000" kern="0" dirty="0">
                <a:effectLst/>
                <a:latin typeface="Times New Roman" panose="02020603050405020304" pitchFamily="18" charset="0"/>
                <a:cs typeface="Times New Roman" panose="02020603050405020304" pitchFamily="18" charset="0"/>
              </a:rPr>
              <a:t>id1.name = “tid1”</a:t>
            </a:r>
          </a:p>
          <a:p>
            <a:pPr marL="0" marR="0" algn="l">
              <a:lnSpc>
                <a:spcPct val="150000"/>
              </a:lnSpc>
              <a:spcBef>
                <a:spcPts val="0"/>
              </a:spcBef>
              <a:spcAft>
                <a:spcPts val="0"/>
              </a:spcAft>
            </a:pPr>
            <a:endParaRPr lang="en-US" altLang="zh-CN" sz="2000" kern="0" dirty="0">
              <a:latin typeface="Times New Roman" panose="02020603050405020304" pitchFamily="18" charset="0"/>
              <a:cs typeface="Times New Roman" panose="02020603050405020304" pitchFamily="18" charset="0"/>
            </a:endParaRPr>
          </a:p>
          <a:p>
            <a:pPr marL="0" marR="0" algn="l">
              <a:lnSpc>
                <a:spcPct val="150000"/>
              </a:lnSpc>
              <a:spcBef>
                <a:spcPts val="0"/>
              </a:spcBef>
              <a:spcAft>
                <a:spcPts val="0"/>
              </a:spcAft>
            </a:pPr>
            <a:r>
              <a:rPr lang="zh-CN" altLang="en-US" sz="2000" kern="0" dirty="0">
                <a:latin typeface="Times New Roman" panose="02020603050405020304" pitchFamily="18" charset="0"/>
                <a:cs typeface="Times New Roman" panose="02020603050405020304" pitchFamily="18" charset="0"/>
              </a:rPr>
              <a:t>结构体指针：</a:t>
            </a:r>
            <a:endParaRPr lang="en-US" altLang="zh-CN" sz="2000" kern="0" dirty="0">
              <a:latin typeface="Times New Roman" panose="02020603050405020304" pitchFamily="18" charset="0"/>
              <a:cs typeface="Times New Roman" panose="02020603050405020304" pitchFamily="18" charset="0"/>
            </a:endParaRPr>
          </a:p>
          <a:p>
            <a:pPr marL="0" marR="0" algn="l">
              <a:lnSpc>
                <a:spcPct val="150000"/>
              </a:lnSpc>
              <a:spcBef>
                <a:spcPts val="0"/>
              </a:spcBef>
              <a:spcAft>
                <a:spcPts val="0"/>
              </a:spcAft>
            </a:pPr>
            <a:r>
              <a:rPr lang="en-US" altLang="zh-CN" sz="2000" kern="0" dirty="0" err="1">
                <a:latin typeface="Times New Roman" panose="02020603050405020304" pitchFamily="18" charset="0"/>
                <a:cs typeface="Times New Roman" panose="02020603050405020304" pitchFamily="18" charset="0"/>
              </a:rPr>
              <a:t>rt_thread_t</a:t>
            </a:r>
            <a:r>
              <a:rPr lang="en-US" altLang="zh-CN" sz="2000" kern="0" dirty="0">
                <a:latin typeface="Times New Roman" panose="02020603050405020304" pitchFamily="18" charset="0"/>
                <a:cs typeface="Times New Roman" panose="02020603050405020304" pitchFamily="18" charset="0"/>
              </a:rPr>
              <a:t> tid2;</a:t>
            </a:r>
          </a:p>
          <a:p>
            <a:pPr marL="0" marR="0" algn="l">
              <a:lnSpc>
                <a:spcPct val="150000"/>
              </a:lnSpc>
              <a:spcBef>
                <a:spcPts val="0"/>
              </a:spcBef>
              <a:spcAft>
                <a:spcPts val="0"/>
              </a:spcAft>
            </a:pPr>
            <a:r>
              <a:rPr lang="en-US" altLang="zh-CN" sz="2000" kern="0" dirty="0">
                <a:latin typeface="Times New Roman" panose="02020603050405020304" pitchFamily="18" charset="0"/>
                <a:cs typeface="Times New Roman" panose="02020603050405020304" pitchFamily="18" charset="0"/>
              </a:rPr>
              <a:t>tid2-&gt;name = “tid2”;</a:t>
            </a:r>
            <a:endParaRPr lang="en-US" altLang="zh-CN" sz="2400" kern="1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458029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c5YzZkNDExMzUyMTE4MGU3NWVkZmUxNDlmZjA5Yz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主题">
  <a:themeElements>
    <a:clrScheme name="A05-水蓝色">
      <a:dk1>
        <a:srgbClr val="1B1B1B"/>
      </a:dk1>
      <a:lt1>
        <a:srgbClr val="FFFFFF"/>
      </a:lt1>
      <a:dk2>
        <a:srgbClr val="243444"/>
      </a:dk2>
      <a:lt2>
        <a:srgbClr val="FFFFFF"/>
      </a:lt2>
      <a:accent1>
        <a:srgbClr val="05C4F1"/>
      </a:accent1>
      <a:accent2>
        <a:srgbClr val="00A2BD"/>
      </a:accent2>
      <a:accent3>
        <a:srgbClr val="05C4F1"/>
      </a:accent3>
      <a:accent4>
        <a:srgbClr val="00A2BD"/>
      </a:accent4>
      <a:accent5>
        <a:srgbClr val="05C4F1"/>
      </a:accent5>
      <a:accent6>
        <a:srgbClr val="00A2BD"/>
      </a:accent6>
      <a:hlink>
        <a:srgbClr val="F33B48"/>
      </a:hlink>
      <a:folHlink>
        <a:srgbClr val="FFC000"/>
      </a:folHlink>
    </a:clrScheme>
    <a:fontScheme name="微软Office模板">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秋叶-定制设计-空白模板" id="{DD033521-A70C-4CA5-9777-7C7DC184D3C7}" vid="{C06FB500-D745-4A9F-9341-194183F7491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2431</TotalTime>
  <Words>2317</Words>
  <Application>Microsoft Office PowerPoint</Application>
  <PresentationFormat>宽屏</PresentationFormat>
  <Paragraphs>230</Paragraphs>
  <Slides>27</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27</vt:i4>
      </vt:variant>
    </vt:vector>
  </HeadingPairs>
  <TitlesOfParts>
    <vt:vector size="39" baseType="lpstr">
      <vt:lpstr>等线</vt:lpstr>
      <vt:lpstr>黑体</vt:lpstr>
      <vt:lpstr>隶书</vt:lpstr>
      <vt:lpstr>微软雅黑</vt:lpstr>
      <vt:lpstr>微软雅黑 Light</vt:lpstr>
      <vt:lpstr>造字工房悦黑体验版纤细体</vt:lpstr>
      <vt:lpstr>Arial</vt:lpstr>
      <vt:lpstr>Calibri</vt:lpstr>
      <vt:lpstr>Times New Roman</vt:lpstr>
      <vt:lpstr>Wingdings</vt:lpstr>
      <vt:lpstr>WPS</vt:lpstr>
      <vt:lpstr>OfficePLUS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Guangyu LI</cp:lastModifiedBy>
  <cp:revision>131</cp:revision>
  <dcterms:created xsi:type="dcterms:W3CDTF">2023-11-09T06:02:00Z</dcterms:created>
  <dcterms:modified xsi:type="dcterms:W3CDTF">2025-04-03T01:09:53Z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BF17A5A2383E47D392B8D2E88C9CC6AF_13</vt:lpwstr>
  </property>
  <property fmtid="{D5CDD505-2E9C-101B-9397-08002B2CF9AE}" pid="3" name="KSOProductBuildVer">
    <vt:lpwstr>2052-12.1.0.15374</vt:lpwstr>
  </property>
</Properties>
</file>