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86" r:id="rId5"/>
    <p:sldMasterId id="214748372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Inter Tight Light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  <p:embeddedFont>
      <p:font typeface="Inter T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6" roundtripDataSignature="AMtx7mhbg6rGzD4AEAnZkByNGjfz0XC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2.xml"/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47" Type="http://schemas.openxmlformats.org/officeDocument/2006/relationships/font" Target="fonts/InterTightLight-boldItalic.fntdata"/><Relationship Id="rId34" Type="http://schemas.openxmlformats.org/officeDocument/2006/relationships/slide" Target="slides/slide27.xml"/><Relationship Id="rId21" Type="http://schemas.openxmlformats.org/officeDocument/2006/relationships/slide" Target="slides/slide14.xml"/><Relationship Id="rId50" Type="http://schemas.openxmlformats.org/officeDocument/2006/relationships/font" Target="fonts/HelveticaNeue-italic.fntdata"/><Relationship Id="rId55" Type="http://schemas.openxmlformats.org/officeDocument/2006/relationships/font" Target="fonts/InterTight-boldItalic.fntdata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font" Target="fonts/InterTightLight-bold.fntdata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4" Type="http://schemas.openxmlformats.org/officeDocument/2006/relationships/slide" Target="slides/slide17.xml"/><Relationship Id="rId53" Type="http://schemas.openxmlformats.org/officeDocument/2006/relationships/font" Target="fonts/InterTight-bold.fntdata"/><Relationship Id="rId11" Type="http://schemas.openxmlformats.org/officeDocument/2006/relationships/slide" Target="slides/slide4.xml"/><Relationship Id="rId58" Type="http://schemas.openxmlformats.org/officeDocument/2006/relationships/customXml" Target="../customXml/item2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43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HelveticaNeue-regular.fntdata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56" Type="http://customschemas.google.com/relationships/presentationmetadata" Target="metadata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font" Target="fonts/HelveticaNeue-boldItalic.fntdata"/><Relationship Id="rId3" Type="http://schemas.openxmlformats.org/officeDocument/2006/relationships/presProps" Target="presProps.xml"/><Relationship Id="rId46" Type="http://schemas.openxmlformats.org/officeDocument/2006/relationships/font" Target="fonts/InterTightLight-italic.fntdata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59" Type="http://schemas.openxmlformats.org/officeDocument/2006/relationships/customXml" Target="../customXml/item3.xml"/><Relationship Id="rId41" Type="http://schemas.openxmlformats.org/officeDocument/2006/relationships/slide" Target="slides/slide34.xml"/><Relationship Id="rId20" Type="http://schemas.openxmlformats.org/officeDocument/2006/relationships/slide" Target="slides/slide13.xml"/><Relationship Id="rId54" Type="http://schemas.openxmlformats.org/officeDocument/2006/relationships/font" Target="fonts/InterTight-italic.fntdata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Relationship Id="rId49" Type="http://schemas.openxmlformats.org/officeDocument/2006/relationships/font" Target="fonts/HelveticaNeue-bold.fntdata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5" Type="http://schemas.openxmlformats.org/officeDocument/2006/relationships/slide" Target="slides/slide8.xml"/><Relationship Id="rId57" Type="http://schemas.openxmlformats.org/officeDocument/2006/relationships/customXml" Target="../customXml/item1.xml"/><Relationship Id="rId44" Type="http://schemas.openxmlformats.org/officeDocument/2006/relationships/font" Target="fonts/InterTightLight-regular.fntdata"/><Relationship Id="rId31" Type="http://schemas.openxmlformats.org/officeDocument/2006/relationships/slide" Target="slides/slide24.xml"/><Relationship Id="rId52" Type="http://schemas.openxmlformats.org/officeDocument/2006/relationships/font" Target="fonts/InterTight-regular.fntdata"/><Relationship Id="rId10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b8a54a5b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2db8a54a5b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d27a60d4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d27a60d4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db8a54a5b0_1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db8a54a5b0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db8a54a5b0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2db8a54a5b0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db8a54a5b0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g2db8a54a5b0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d27a60d47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g2d27a60d47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db8a54a5b0_1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g2db8a54a5b0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db8a54a5b0_1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g2db8a54a5b0_1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d27a60d47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8" name="Google Shape;1078;g2d27a60d47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db8a54a5b0_1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2db8a54a5b0_1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8b4ed1a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d8b4ed1a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db8a54a5b0_1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g2db8a54a5b0_1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db8a54a5b0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g2db8a54a5b0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db8a54a5b0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2db8a54a5b0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db8a54a5b0_1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g2db8a54a5b0_1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f077fb41e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0" name="Google Shape;1230;g2f077fb41e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ff54d32de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g1ff54d32de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ff54d32de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g1ff54d32de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db8a54a5b0_1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2" name="Google Shape;1262;g2db8a54a5b0_1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db8a54a5b0_1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6" name="Google Shape;1296;g2db8a54a5b0_1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db8a54a5b0_1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0" name="Google Shape;1330;g2db8a54a5b0_1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db8a54a5b0_1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7" name="Google Shape;1367;g2db8a54a5b0_1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d27a60d47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1" name="Google Shape;1431;g2d27a60d47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d27a60d47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7" name="Google Shape;1437;g2d27a60d47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db8a54a5b0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4" name="Google Shape;1444;g2db8a54a5b0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2db8a54a5b0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1" name="Google Shape;1451;g2db8a54a5b0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ce3306550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8" name="Google Shape;1458;g2ce3306550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cdb5430bf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4" name="Google Shape;1464;g2cdb5430bf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cdb5430bf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cdb5430bf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27a60d4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2d27a60d4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035497e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d035497e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816879a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1f816879a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d035497e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d035497e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f816879a1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f816879a1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_3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light 1">
  <p:cSld name="TITLE_1_1_7">
    <p:bg>
      <p:bgPr>
        <a:solidFill>
          <a:srgbClr val="FAF5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5" name="Google Shape;4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dark">
  <p:cSld name="TITLE_1_1_5_1">
    <p:bg>
      <p:bgPr>
        <a:solidFill>
          <a:srgbClr val="242385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8b4ed1af5_0_232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g2d8b4ed1af5_0_2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64" name="Google Shape;364;g2d8b4ed1af5_0_2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TITLE_1_1_4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8b4ed1af5_0_236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g2d8b4ed1af5_0_2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68" name="Google Shape;368;g2d8b4ed1af5_0_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lue">
  <p:cSld name="TITLE_1_1_4_2">
    <p:bg>
      <p:bgPr>
        <a:solidFill>
          <a:srgbClr val="5370E7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8b4ed1af5_0_240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g2d8b4ed1af5_0_24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2" name="Google Shape;372;g2d8b4ed1af5_0_2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ark">
  <p:cSld name="TITLE_1_1_4_1">
    <p:bg>
      <p:bgPr>
        <a:solidFill>
          <a:srgbClr val="242385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8b4ed1af5_0_244"/>
          <p:cNvSpPr/>
          <p:nvPr>
            <p:ph idx="2" type="pic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g2d8b4ed1af5_0_24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6" name="Google Shape;376;g2d8b4ed1af5_0_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purple">
  <p:cSld name="TITLE_1_1_3">
    <p:bg>
      <p:bgPr>
        <a:solidFill>
          <a:srgbClr val="BE9B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8b4ed1af5_0_248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79" name="Google Shape;379;g2d8b4ed1af5_0_24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80" name="Google Shape;380;g2d8b4ed1af5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TITLE_1_1_3_1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8b4ed1af5_0_25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83" name="Google Shape;383;g2d8b4ed1af5_0_252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384" name="Google Shape;384;g2d8b4ed1af5_0_2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ue">
  <p:cSld name="TITLE_1_1_3_1_1_1">
    <p:bg>
      <p:bgPr>
        <a:solidFill>
          <a:srgbClr val="5370E7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8b4ed1af5_0_25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87" name="Google Shape;387;g2d8b4ed1af5_0_256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388" name="Google Shape;388;g2d8b4ed1af5_0_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hite">
  <p:cSld name="TITLE_1_1_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8b4ed1af5_0_260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91" name="Google Shape;391;g2d8b4ed1af5_0_26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92" name="Google Shape;392;g2d8b4ed1af5_0_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urple">
  <p:cSld name="TITLE_1_1_2_1">
    <p:bg>
      <p:bgPr>
        <a:solidFill>
          <a:srgbClr val="BE9B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8b4ed1af5_0_26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95" name="Google Shape;395;g2d8b4ed1af5_0_26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96" name="Google Shape;396;g2d8b4ed1af5_0_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ue">
  <p:cSld name="TITLE_1_1_2_1_1_1">
    <p:bg>
      <p:bgPr>
        <a:solidFill>
          <a:srgbClr val="5370E7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8b4ed1af5_0_26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99" name="Google Shape;399;g2d8b4ed1af5_0_268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00" name="Google Shape;400;g2d8b4ed1af5_0_2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Dark">
  <p:cSld name="TITLE_1_1_1">
    <p:bg>
      <p:bgPr>
        <a:solidFill>
          <a:srgbClr val="24238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purple">
  <p:cSld name="TITLE_1_1_1_1">
    <p:bg>
      <p:bgPr>
        <a:solidFill>
          <a:srgbClr val="BE9B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8b4ed1af5_0_27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03" name="Google Shape;403;g2d8b4ed1af5_0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blue">
  <p:cSld name="TITLE_1_1_1_1_1">
    <p:bg>
      <p:bgPr>
        <a:solidFill>
          <a:srgbClr val="5370E7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8b4ed1af5_0_27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06" name="Google Shape;406;g2d8b4ed1af5_0_2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">
  <p:cSld name="TITLE_1_3_1_1">
    <p:bg>
      <p:bgPr>
        <a:solidFill>
          <a:srgbClr val="BE9B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>
  <p:cSld name="TITLE_1_3_1_1_1">
    <p:bg>
      <p:bgPr>
        <a:solidFill>
          <a:srgbClr val="FAF5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TITLE_1_3_1_1_1_1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TITLE_1_3_1_1_1_1_1">
    <p:bg>
      <p:bgPr>
        <a:solidFill>
          <a:srgbClr val="24238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">
  <p:cSld name="TITLE_1_3_1_1_1_1_1_1">
    <p:bg>
      <p:bgPr>
        <a:solidFill>
          <a:srgbClr val="5370E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ite">
  <p:cSld name="TITLE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51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58" name="Google Shape;5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Yellow">
  <p:cSld name="TITLE_1_2_1">
    <p:bg>
      <p:bgPr>
        <a:solidFill>
          <a:srgbClr val="5370E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b="1" i="0" sz="7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52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62" name="Google Shape;6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ack">
  <p:cSld name="TITLE_1_2_1_1">
    <p:bg>
      <p:bgPr>
        <a:solidFill>
          <a:srgbClr val="BE9B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b="1" i="0" sz="7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11" name="Google Shape;1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">
  <p:cSld name="TITLE_1_1_6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5" name="Google Shape;65;p53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6" name="Google Shape;66;p5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7" name="Google Shape;6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 2">
  <p:cSld name="TITLE_1_1_6_1">
    <p:bg>
      <p:bgPr>
        <a:solidFill>
          <a:srgbClr val="BE9B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0" name="Google Shape;70;p54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1" name="Google Shape;71;p5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2" name="Google Shape;72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 2">
  <p:cSld name="TITLE_1_1_6_2_1">
    <p:bg>
      <p:bgPr>
        <a:solidFill>
          <a:srgbClr val="BE9B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5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b="1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55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6" name="Google Shape;76;p55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7" name="Google Shape;77;p5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8" name="Google Shape;7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 dark">
  <p:cSld name="TITLE_1_1_6_2_1_1">
    <p:bg>
      <p:bgPr>
        <a:solidFill>
          <a:srgbClr val="24238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b="1" i="0" sz="1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56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b="1" i="0" sz="3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2" name="Google Shape;82;p56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3" name="Google Shape;83;p5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4" name="Google Shape;84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purple">
  <p:cSld name="TITLE_1_1_5">
    <p:bg>
      <p:bgPr>
        <a:solidFill>
          <a:srgbClr val="BE9B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7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5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8" name="Google Shape;8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white">
  <p:cSld name="TITLE_1_1_5_2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8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5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2" name="Google Shape;9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dark">
  <p:cSld name="TITLE_1_1_5_1">
    <p:bg>
      <p:bgPr>
        <a:solidFill>
          <a:srgbClr val="24238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9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5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6" name="Google Shape;9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TITLE_1_1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0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6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0" name="Google Shape;10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lue">
  <p:cSld name="TITLE_1_1_4_2">
    <p:bg>
      <p:bgPr>
        <a:solidFill>
          <a:srgbClr val="5370E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1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6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4" name="Google Shape;10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ark">
  <p:cSld name="TITLE_1_1_4_1">
    <p:bg>
      <p:bgPr>
        <a:solidFill>
          <a:srgbClr val="24238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2"/>
          <p:cNvSpPr/>
          <p:nvPr>
            <p:ph idx="2" type="pic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6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8" name="Google Shape;108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white">
  <p:cSld name="TITLE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" name="Google Shape;1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9600" y="4777027"/>
            <a:ext cx="1641801" cy="17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purple">
  <p:cSld name="TITLE_1_1_3">
    <p:bg>
      <p:bgPr>
        <a:solidFill>
          <a:srgbClr val="BE9B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3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11" name="Google Shape;111;p6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2" name="Google Shape;112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TITLE_1_1_3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5" name="Google Shape;115;p64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116" name="Google Shape;11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ue">
  <p:cSld name="TITLE_1_1_3_1_1_1">
    <p:bg>
      <p:bgPr>
        <a:solidFill>
          <a:srgbClr val="5370E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9" name="Google Shape;119;p65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120" name="Google Shape;120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hite">
  <p:cSld name="TITLE_1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6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3" name="Google Shape;123;p6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4" name="Google Shape;12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urple">
  <p:cSld name="TITLE_1_1_2_1">
    <p:bg>
      <p:bgPr>
        <a:solidFill>
          <a:srgbClr val="BE9B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7" name="Google Shape;127;p6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8" name="Google Shape;128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ue">
  <p:cSld name="TITLE_1_1_2_1_1_1">
    <p:bg>
      <p:bgPr>
        <a:solidFill>
          <a:srgbClr val="5370E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31" name="Google Shape;131;p68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purple">
  <p:cSld name="TITLE_1_1_1_1">
    <p:bg>
      <p:bgPr>
        <a:solidFill>
          <a:srgbClr val="BE9B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blue">
  <p:cSld name="TITLE_1_1_1_1_1">
    <p:bg>
      <p:bgPr>
        <a:solidFill>
          <a:srgbClr val="5370E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_3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f077fb41ee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white">
  <p:cSld name="TITLE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077fb41ee_0_14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4" name="Google Shape;144;g2f077fb41ee_0_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9600" y="4777027"/>
            <a:ext cx="1641801" cy="17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f077fb41ee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">
  <p:cSld name="TITLE_1_1_6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b="1" i="0" sz="1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38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9" name="Google Shape;19;p38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0" name="Google Shape;20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" name="Google Shape;2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ack">
  <p:cSld name="TITLE_1_2_1_1">
    <p:bg>
      <p:bgPr>
        <a:solidFill>
          <a:srgbClr val="BE9B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077fb41ee_0_151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b="1" i="0" sz="7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8" name="Google Shape;148;g2f077fb41ee_0_151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149" name="Google Shape;149;g2f077fb41ee_0_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ark">
  <p:cSld name="TITLE_1_1_2_1_1">
    <p:bg>
      <p:bgPr>
        <a:solidFill>
          <a:srgbClr val="24238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077fb41ee_0_15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2" name="Google Shape;152;g2f077fb41ee_0_15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53" name="Google Shape;153;g2f077fb41ee_0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">
  <p:cSld name="TITLE_1_1_6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077fb41ee_0_159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b="1" i="0" sz="1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6" name="Google Shape;156;g2f077fb41ee_0_159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7" name="Google Shape;157;g2f077fb41ee_0_159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8" name="Google Shape;158;g2f077fb41ee_0_15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59" name="Google Shape;159;g2f077fb41ee_0_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urple">
  <p:cSld name="TITLE_1_1_4_3">
    <p:bg>
      <p:bgPr>
        <a:solidFill>
          <a:srgbClr val="BE9B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077fb41ee_0_165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g2f077fb41ee_0_16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63" name="Google Shape;163;g2f077fb41ee_0_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blue">
  <p:cSld name="TITLE_1_1_5_1_1">
    <p:bg>
      <p:bgPr>
        <a:solidFill>
          <a:srgbClr val="5370E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077fb41ee_0_169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g2f077fb41ee_0_16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67" name="Google Shape;167;g2f077fb41ee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 dark">
  <p:cSld name="TITLE_1_1_6_1_1">
    <p:bg>
      <p:bgPr>
        <a:solidFill>
          <a:srgbClr val="24238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077fb41ee_0_173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70" name="Google Shape;170;g2f077fb41ee_0_173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71" name="Google Shape;171;g2f077fb41ee_0_17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72" name="Google Shape;172;g2f077fb41ee_0_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dark">
  <p:cSld name="TITLE_1_1_3_1_1">
    <p:bg>
      <p:bgPr>
        <a:solidFill>
          <a:srgbClr val="24238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077fb41ee_0_17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75" name="Google Shape;175;g2f077fb41ee_0_178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176" name="Google Shape;176;g2f077fb41ee_0_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light 1">
  <p:cSld name="TITLE_1_1_7">
    <p:bg>
      <p:bgPr>
        <a:solidFill>
          <a:srgbClr val="FAF5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077fb41ee_0_18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79" name="Google Shape;179;g2f077fb41ee_0_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Dark">
  <p:cSld name="TITLE_1_1_1">
    <p:bg>
      <p:bgPr>
        <a:solidFill>
          <a:srgbClr val="242385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077fb41ee_0_18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82" name="Google Shape;182;g2f077fb41ee_0_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ark">
  <p:cSld name="TITLE_1_1_2_1_1">
    <p:bg>
      <p:bgPr>
        <a:solidFill>
          <a:srgbClr val="242385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4" name="Google Shape;24;p37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5" name="Google Shape;2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">
  <p:cSld name="TITLE_1_3_1_1">
    <p:bg>
      <p:bgPr>
        <a:solidFill>
          <a:srgbClr val="BE9B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>
  <p:cSld name="TITLE_1_3_1_1_1">
    <p:bg>
      <p:bgPr>
        <a:solidFill>
          <a:srgbClr val="FAF5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TITLE_1_3_1_1_1_1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TITLE_1_3_1_1_1_1_1">
    <p:bg>
      <p:bgPr>
        <a:solidFill>
          <a:srgbClr val="24238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">
  <p:cSld name="TITLE_1_3_1_1_1_1_1_1">
    <p:bg>
      <p:bgPr>
        <a:solidFill>
          <a:srgbClr val="5370E7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ite">
  <p:cSld name="TITLE_1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077fb41ee_0_194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1" name="Google Shape;191;g2f077fb41ee_0_194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192" name="Google Shape;192;g2f077fb41ee_0_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Yellow">
  <p:cSld name="TITLE_1_2_1">
    <p:bg>
      <p:bgPr>
        <a:solidFill>
          <a:srgbClr val="5370E7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077fb41ee_0_198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b="1" i="0" sz="7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5" name="Google Shape;195;g2f077fb41ee_0_198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196" name="Google Shape;196;g2f077fb41ee_0_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">
  <p:cSld name="TITLE_1_1_6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077fb41ee_0_202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99" name="Google Shape;199;g2f077fb41ee_0_202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00" name="Google Shape;200;g2f077fb41ee_0_20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01" name="Google Shape;201;g2f077fb41ee_0_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 2">
  <p:cSld name="TITLE_1_1_6_1">
    <p:bg>
      <p:bgPr>
        <a:solidFill>
          <a:srgbClr val="BE9B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077fb41ee_0_207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04" name="Google Shape;204;g2f077fb41ee_0_207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05" name="Google Shape;205;g2f077fb41ee_0_20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06" name="Google Shape;206;g2f077fb41ee_0_2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 2">
  <p:cSld name="TITLE_1_1_6_2_1">
    <p:bg>
      <p:bgPr>
        <a:solidFill>
          <a:srgbClr val="BE9B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077fb41ee_0_212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b="1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9" name="Google Shape;209;g2f077fb41ee_0_212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0" name="Google Shape;210;g2f077fb41ee_0_212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1" name="Google Shape;211;g2f077fb41ee_0_21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2" name="Google Shape;212;g2f077fb41ee_0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urple">
  <p:cSld name="TITLE_1_1_4_3">
    <p:bg>
      <p:bgPr>
        <a:solidFill>
          <a:srgbClr val="BE9B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9" name="Google Shape;2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 dark">
  <p:cSld name="TITLE_1_1_6_2_1_1">
    <p:bg>
      <p:bgPr>
        <a:solidFill>
          <a:srgbClr val="24238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077fb41ee_0_218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b="1" i="0" sz="1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5" name="Google Shape;215;g2f077fb41ee_0_218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b="1" i="0" sz="3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6" name="Google Shape;216;g2f077fb41ee_0_218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7" name="Google Shape;217;g2f077fb41ee_0_21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8" name="Google Shape;218;g2f077fb41ee_0_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purple">
  <p:cSld name="TITLE_1_1_5">
    <p:bg>
      <p:bgPr>
        <a:solidFill>
          <a:srgbClr val="BE9B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077fb41ee_0_224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g2f077fb41ee_0_2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22" name="Google Shape;222;g2f077fb41ee_0_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white">
  <p:cSld name="TITLE_1_1_5_2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077fb41ee_0_228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g2f077fb41ee_0_2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26" name="Google Shape;226;g2f077fb41ee_0_2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dark">
  <p:cSld name="TITLE_1_1_5_1">
    <p:bg>
      <p:bgPr>
        <a:solidFill>
          <a:srgbClr val="242385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077fb41ee_0_232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g2f077fb41ee_0_2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30" name="Google Shape;230;g2f077fb41ee_0_2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TITLE_1_1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077fb41ee_0_236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g2f077fb41ee_0_2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34" name="Google Shape;234;g2f077fb41ee_0_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lue">
  <p:cSld name="TITLE_1_1_4_2">
    <p:bg>
      <p:bgPr>
        <a:solidFill>
          <a:srgbClr val="5370E7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077fb41ee_0_240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g2f077fb41ee_0_24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38" name="Google Shape;238;g2f077fb41ee_0_2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ark">
  <p:cSld name="TITLE_1_1_4_1">
    <p:bg>
      <p:bgPr>
        <a:solidFill>
          <a:srgbClr val="24238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077fb41ee_0_244"/>
          <p:cNvSpPr/>
          <p:nvPr>
            <p:ph idx="2" type="pic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2f077fb41ee_0_24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42" name="Google Shape;242;g2f077fb41ee_0_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purple">
  <p:cSld name="TITLE_1_1_3">
    <p:bg>
      <p:bgPr>
        <a:solidFill>
          <a:srgbClr val="BE9B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077fb41ee_0_248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45" name="Google Shape;245;g2f077fb41ee_0_24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46" name="Google Shape;246;g2f077fb41ee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TITLE_1_1_3_1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077fb41ee_0_25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49" name="Google Shape;249;g2f077fb41ee_0_252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250" name="Google Shape;250;g2f077fb41ee_0_2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ue">
  <p:cSld name="TITLE_1_1_3_1_1_1">
    <p:bg>
      <p:bgPr>
        <a:solidFill>
          <a:srgbClr val="5370E7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077fb41ee_0_25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3" name="Google Shape;253;g2f077fb41ee_0_256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254" name="Google Shape;254;g2f077fb41ee_0_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blue">
  <p:cSld name="TITLE_1_1_5_1_1">
    <p:bg>
      <p:bgPr>
        <a:solidFill>
          <a:srgbClr val="5370E7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3" name="Google Shape;3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hite">
  <p:cSld name="TITLE_1_1_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077fb41ee_0_260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7" name="Google Shape;257;g2f077fb41ee_0_26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58" name="Google Shape;258;g2f077fb41ee_0_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urple">
  <p:cSld name="TITLE_1_1_2_1">
    <p:bg>
      <p:bgPr>
        <a:solidFill>
          <a:srgbClr val="BE9B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077fb41ee_0_26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61" name="Google Shape;261;g2f077fb41ee_0_26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62" name="Google Shape;262;g2f077fb41ee_0_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ue">
  <p:cSld name="TITLE_1_1_2_1_1_1">
    <p:bg>
      <p:bgPr>
        <a:solidFill>
          <a:srgbClr val="5370E7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077fb41ee_0_26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65" name="Google Shape;265;g2f077fb41ee_0_268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66" name="Google Shape;266;g2f077fb41ee_0_2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purple">
  <p:cSld name="TITLE_1_1_1_1">
    <p:bg>
      <p:bgPr>
        <a:solidFill>
          <a:srgbClr val="BE9B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077fb41ee_0_27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69" name="Google Shape;269;g2f077fb41ee_0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blue">
  <p:cSld name="TITLE_1_1_1_1_1">
    <p:bg>
      <p:bgPr>
        <a:solidFill>
          <a:srgbClr val="5370E7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077fb41ee_0_27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72" name="Google Shape;272;g2f077fb41ee_0_2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_3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2d8b4ed1af5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ack">
  <p:cSld name="TITLE_1_2_1_1">
    <p:bg>
      <p:bgPr>
        <a:solidFill>
          <a:srgbClr val="BE9B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8b4ed1af5_0_147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b="1" i="0" sz="7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8" name="Google Shape;278;g2d8b4ed1af5_0_147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279" name="Google Shape;279;g2d8b4ed1af5_0_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white">
  <p:cSld name="TITLE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8b4ed1af5_0_15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2" name="Google Shape;282;g2d8b4ed1af5_0_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9600" y="4777027"/>
            <a:ext cx="1641801" cy="17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d8b4ed1af5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">
  <p:cSld name="TITLE_1_1_6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8b4ed1af5_0_155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b="1" i="0" sz="1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6" name="Google Shape;286;g2d8b4ed1af5_0_155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87" name="Google Shape;287;g2d8b4ed1af5_0_155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88" name="Google Shape;288;g2d8b4ed1af5_0_15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9" name="Google Shape;289;g2d8b4ed1af5_0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ark">
  <p:cSld name="TITLE_1_1_2_1_1">
    <p:bg>
      <p:bgPr>
        <a:solidFill>
          <a:srgbClr val="24238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8b4ed1af5_0_16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92" name="Google Shape;292;g2d8b4ed1af5_0_161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b="1" i="0" sz="5000" u="none" cap="none" strike="noStrike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93" name="Google Shape;293;g2d8b4ed1af5_0_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 dark">
  <p:cSld name="TITLE_1_1_6_1_1">
    <p:bg>
      <p:bgPr>
        <a:solidFill>
          <a:srgbClr val="24238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6" name="Google Shape;36;p41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7" name="Google Shape;37;p4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8" name="Google Shape;3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urple">
  <p:cSld name="TITLE_1_1_4_3">
    <p:bg>
      <p:bgPr>
        <a:solidFill>
          <a:srgbClr val="BE9B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8b4ed1af5_0_165"/>
          <p:cNvSpPr/>
          <p:nvPr>
            <p:ph idx="2" type="pic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g2d8b4ed1af5_0_16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97" name="Google Shape;297;g2d8b4ed1af5_0_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blue">
  <p:cSld name="TITLE_1_1_5_1_1">
    <p:bg>
      <p:bgPr>
        <a:solidFill>
          <a:srgbClr val="5370E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8b4ed1af5_0_169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g2d8b4ed1af5_0_16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01" name="Google Shape;301;g2d8b4ed1af5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 dark">
  <p:cSld name="TITLE_1_1_6_1_1">
    <p:bg>
      <p:bgPr>
        <a:solidFill>
          <a:srgbClr val="24238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8b4ed1af5_0_173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04" name="Google Shape;304;g2d8b4ed1af5_0_173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05" name="Google Shape;305;g2d8b4ed1af5_0_17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06" name="Google Shape;306;g2d8b4ed1af5_0_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dark">
  <p:cSld name="TITLE_1_1_3_1_1">
    <p:bg>
      <p:bgPr>
        <a:solidFill>
          <a:srgbClr val="24238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8b4ed1af5_0_17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09" name="Google Shape;309;g2d8b4ed1af5_0_178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310" name="Google Shape;310;g2d8b4ed1af5_0_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light 1">
  <p:cSld name="TITLE_1_1_7">
    <p:bg>
      <p:bgPr>
        <a:solidFill>
          <a:srgbClr val="FAF5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8b4ed1af5_0_18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13" name="Google Shape;313;g2d8b4ed1af5_0_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o Dark">
  <p:cSld name="TITLE_1_1_1">
    <p:bg>
      <p:bgPr>
        <a:solidFill>
          <a:srgbClr val="24238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8b4ed1af5_0_18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16" name="Google Shape;316;g2d8b4ed1af5_0_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" type="title">
  <p:cSld name="TITLE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">
  <p:cSld name="TITLE_1_3_1_1">
    <p:bg>
      <p:bgPr>
        <a:solidFill>
          <a:srgbClr val="BE9B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>
  <p:cSld name="TITLE_1_3_1_1_1">
    <p:bg>
      <p:bgPr>
        <a:solidFill>
          <a:srgbClr val="FAF5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TITLE_1_3_1_1_1_1"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dark">
  <p:cSld name="TITLE_1_1_3_1_1">
    <p:bg>
      <p:bgPr>
        <a:solidFill>
          <a:srgbClr val="242385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" name="Google Shape;41;p42"/>
          <p:cNvSpPr txBox="1"/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b="0" i="0" sz="100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42" name="Google Shape;4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TITLE_1_3_1_1_1_1_1">
    <p:bg>
      <p:bgPr>
        <a:solidFill>
          <a:srgbClr val="242385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">
  <p:cSld name="TITLE_1_3_1_1_1_1_1_1">
    <p:bg>
      <p:bgPr>
        <a:solidFill>
          <a:srgbClr val="5370E7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ite">
  <p:cSld name="TITLE_1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8b4ed1af5_0_194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b="1" i="0" sz="7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5" name="Google Shape;325;g2d8b4ed1af5_0_194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326" name="Google Shape;326;g2d8b4ed1af5_0_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Yellow">
  <p:cSld name="TITLE_1_2_1">
    <p:bg>
      <p:bgPr>
        <a:solidFill>
          <a:srgbClr val="5370E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8b4ed1af5_0_198"/>
          <p:cNvSpPr txBox="1"/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b="1" i="0" sz="7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b="1" i="0" sz="7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9" name="Google Shape;329;g2d8b4ed1af5_0_198"/>
          <p:cNvSpPr txBox="1"/>
          <p:nvPr>
            <p:ph idx="2" type="title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0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b="1" i="0" sz="10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pic>
        <p:nvPicPr>
          <p:cNvPr id="330" name="Google Shape;330;g2d8b4ed1af5_0_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">
  <p:cSld name="TITLE_1_1_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8b4ed1af5_0_202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3" name="Google Shape;333;g2d8b4ed1af5_0_202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4" name="Google Shape;334;g2d8b4ed1af5_0_20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35" name="Google Shape;335;g2d8b4ed1af5_0_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py 2">
  <p:cSld name="TITLE_1_1_6_1">
    <p:bg>
      <p:bgPr>
        <a:solidFill>
          <a:srgbClr val="BE9B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8b4ed1af5_0_207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8" name="Google Shape;338;g2d8b4ed1af5_0_207"/>
          <p:cNvSpPr txBox="1"/>
          <p:nvPr>
            <p:ph idx="1" type="body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9" name="Google Shape;339;g2d8b4ed1af5_0_20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40" name="Google Shape;340;g2d8b4ed1af5_0_2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 2">
  <p:cSld name="TITLE_1_1_6_2_1">
    <p:bg>
      <p:bgPr>
        <a:solidFill>
          <a:srgbClr val="BE9B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8b4ed1af5_0_212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b="1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3" name="Google Shape;343;g2d8b4ed1af5_0_212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b="1" i="0" sz="3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 i="0" sz="14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44" name="Google Shape;344;g2d8b4ed1af5_0_212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45" name="Google Shape;345;g2d8b4ed1af5_0_21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46" name="Google Shape;346;g2d8b4ed1af5_0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+ Subhead + copy dark">
  <p:cSld name="TITLE_1_1_6_2_1_1">
    <p:bg>
      <p:bgPr>
        <a:solidFill>
          <a:srgbClr val="242385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8b4ed1af5_0_218"/>
          <p:cNvSpPr txBox="1"/>
          <p:nvPr>
            <p:ph idx="1" type="subTitle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b="1" i="0" sz="1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1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9" name="Google Shape;349;g2d8b4ed1af5_0_218"/>
          <p:cNvSpPr txBox="1"/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b="1" i="0" sz="3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 i="0" sz="14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50" name="Google Shape;350;g2d8b4ed1af5_0_218"/>
          <p:cNvSpPr txBox="1"/>
          <p:nvPr>
            <p:ph idx="2" type="body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b="0" i="0" sz="15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51" name="Google Shape;351;g2d8b4ed1af5_0_21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52" name="Google Shape;352;g2d8b4ed1af5_0_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purple">
  <p:cSld name="TITLE_1_1_5">
    <p:bg>
      <p:bgPr>
        <a:solidFill>
          <a:srgbClr val="BE9B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8b4ed1af5_0_224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g2d8b4ed1af5_0_2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56" name="Google Shape;356;g2d8b4ed1af5_0_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mall white">
  <p:cSld name="TITLE_1_1_5_2"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8b4ed1af5_0_228"/>
          <p:cNvSpPr/>
          <p:nvPr>
            <p:ph idx="2" type="pic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g2d8b4ed1af5_0_2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b="0" i="0" sz="700" u="none" cap="none" strike="noStrik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60" name="Google Shape;360;g2d8b4ed1af5_0_2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8.xml"/><Relationship Id="rId23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100.xml"/><Relationship Id="rId25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Relationship Id="rId31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90.xml"/><Relationship Id="rId38" Type="http://schemas.openxmlformats.org/officeDocument/2006/relationships/theme" Target="../theme/theme4.xml"/><Relationship Id="rId19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linear_model.LogisticRegression.html" TargetMode="External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ensemble.RandomForestClassifie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ensemble.RandomForestClassifier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ensemble.RandomForestClassifier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ensemble.RandomForestClassifie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ensemble.GradientBoostingClassifier.html" TargetMode="External"/><Relationship Id="rId5" Type="http://schemas.openxmlformats.org/officeDocument/2006/relationships/hyperlink" Target="https://lightgbm.readthedocs.io/en/stable/" TargetMode="External"/><Relationship Id="rId6" Type="http://schemas.openxmlformats.org/officeDocument/2006/relationships/hyperlink" Target="https://xgboost.readthedocs.io/en/stable/install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ensemble.GradientBoostingClassifier.html" TargetMode="External"/><Relationship Id="rId5" Type="http://schemas.openxmlformats.org/officeDocument/2006/relationships/hyperlink" Target="https://lightgbm.readthedocs.io/en/stable/" TargetMode="External"/><Relationship Id="rId6" Type="http://schemas.openxmlformats.org/officeDocument/2006/relationships/hyperlink" Target="https://xgboost.readthedocs.io/en/stable/install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modules/generated/sklearn.ensemble.GradientBoostingClassifier.html" TargetMode="External"/><Relationship Id="rId5" Type="http://schemas.openxmlformats.org/officeDocument/2006/relationships/hyperlink" Target="https://lightgbm.readthedocs.io/en/stable/" TargetMode="External"/><Relationship Id="rId6" Type="http://schemas.openxmlformats.org/officeDocument/2006/relationships/hyperlink" Target="https://xgboost.readthedocs.io/en/stable/install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guides/" TargetMode="External"/><Relationship Id="rId6" Type="http://schemas.openxmlformats.org/officeDocument/2006/relationships/hyperlink" Target="https://pytorch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guides/" TargetMode="External"/><Relationship Id="rId6" Type="http://schemas.openxmlformats.org/officeDocument/2006/relationships/hyperlink" Target="https://pytorch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guides/" TargetMode="External"/><Relationship Id="rId6" Type="http://schemas.openxmlformats.org/officeDocument/2006/relationships/hyperlink" Target="https://pytorch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guides/" TargetMode="External"/><Relationship Id="rId6" Type="http://schemas.openxmlformats.org/officeDocument/2006/relationships/hyperlink" Target="https://pytorch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guides/" TargetMode="External"/><Relationship Id="rId6" Type="http://schemas.openxmlformats.org/officeDocument/2006/relationships/hyperlink" Target="https://pytorch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guides/" TargetMode="External"/><Relationship Id="rId6" Type="http://schemas.openxmlformats.org/officeDocument/2006/relationships/hyperlink" Target="https://pytorch.org/" TargetMode="External"/><Relationship Id="rId7" Type="http://schemas.openxmlformats.org/officeDocument/2006/relationships/image" Target="../media/image27.png"/><Relationship Id="rId8" Type="http://schemas.openxmlformats.org/officeDocument/2006/relationships/hyperlink" Target="https://www.researchgate.net/figure/One-dimensional-convolutional-neural-network-1D-CNN-architecture-for-the-timeseries_fig2_348502722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hyperlink" Target="https://www.kaggle.com/t/e4838697a45d4d1dac9dfca2fe16d687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hyperlink" Target="https://www.researchgate.net/figure/One-dimensional-convolutional-neural-network-1D-CNN-architecture-for-the-timeseries_fig2_3485027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300" y="3752000"/>
            <a:ext cx="5286627" cy="10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g2db8a54a5b0_1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2db8a54a5b0_1_41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24" name="Google Shape;524;g2db8a54a5b0_1_41"/>
          <p:cNvSpPr txBox="1"/>
          <p:nvPr/>
        </p:nvSpPr>
        <p:spPr>
          <a:xfrm>
            <a:off x="521100" y="1059250"/>
            <a:ext cx="42774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Simple Linear regression won’t work for us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Target is binary &amp; Features = binary or counts 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Overview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Logistic regression = GLM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Link function 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Mapping from continuous to bounded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Sigmoid function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Python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Sklearn.linear_model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Documentation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525" name="Google Shape;525;g2db8a54a5b0_1_41"/>
          <p:cNvCxnSpPr/>
          <p:nvPr/>
        </p:nvCxnSpPr>
        <p:spPr>
          <a:xfrm>
            <a:off x="5222800" y="6015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6" name="Google Shape;526;g2db8a54a5b0_1_41"/>
          <p:cNvCxnSpPr/>
          <p:nvPr/>
        </p:nvCxnSpPr>
        <p:spPr>
          <a:xfrm>
            <a:off x="5234125" y="21310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g2db8a54a5b0_1_41"/>
          <p:cNvSpPr txBox="1"/>
          <p:nvPr/>
        </p:nvSpPr>
        <p:spPr>
          <a:xfrm>
            <a:off x="7454675" y="20743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528" name="Google Shape;528;g2db8a54a5b0_1_41"/>
          <p:cNvSpPr txBox="1"/>
          <p:nvPr/>
        </p:nvSpPr>
        <p:spPr>
          <a:xfrm>
            <a:off x="4964250" y="3492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529" name="Google Shape;529;g2db8a54a5b0_1_41"/>
          <p:cNvSpPr/>
          <p:nvPr/>
        </p:nvSpPr>
        <p:spPr>
          <a:xfrm>
            <a:off x="54947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db8a54a5b0_1_41"/>
          <p:cNvSpPr/>
          <p:nvPr/>
        </p:nvSpPr>
        <p:spPr>
          <a:xfrm>
            <a:off x="56471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db8a54a5b0_1_41"/>
          <p:cNvSpPr/>
          <p:nvPr/>
        </p:nvSpPr>
        <p:spPr>
          <a:xfrm>
            <a:off x="57995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db8a54a5b0_1_41"/>
          <p:cNvSpPr/>
          <p:nvPr/>
        </p:nvSpPr>
        <p:spPr>
          <a:xfrm>
            <a:off x="54185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db8a54a5b0_1_41"/>
          <p:cNvSpPr/>
          <p:nvPr/>
        </p:nvSpPr>
        <p:spPr>
          <a:xfrm>
            <a:off x="6028100" y="805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db8a54a5b0_1_41"/>
          <p:cNvSpPr/>
          <p:nvPr/>
        </p:nvSpPr>
        <p:spPr>
          <a:xfrm>
            <a:off x="6409100" y="805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2db8a54a5b0_1_41"/>
          <p:cNvSpPr/>
          <p:nvPr/>
        </p:nvSpPr>
        <p:spPr>
          <a:xfrm>
            <a:off x="7018700" y="805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db8a54a5b0_1_41"/>
          <p:cNvSpPr/>
          <p:nvPr/>
        </p:nvSpPr>
        <p:spPr>
          <a:xfrm>
            <a:off x="6790100" y="805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db8a54a5b0_1_41"/>
          <p:cNvSpPr/>
          <p:nvPr/>
        </p:nvSpPr>
        <p:spPr>
          <a:xfrm>
            <a:off x="7323500" y="805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db8a54a5b0_1_41"/>
          <p:cNvSpPr/>
          <p:nvPr/>
        </p:nvSpPr>
        <p:spPr>
          <a:xfrm>
            <a:off x="6942500" y="805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2db8a54a5b0_1_41"/>
          <p:cNvSpPr/>
          <p:nvPr/>
        </p:nvSpPr>
        <p:spPr>
          <a:xfrm>
            <a:off x="64853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db8a54a5b0_1_41"/>
          <p:cNvSpPr/>
          <p:nvPr/>
        </p:nvSpPr>
        <p:spPr>
          <a:xfrm>
            <a:off x="62567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db8a54a5b0_1_41"/>
          <p:cNvSpPr/>
          <p:nvPr/>
        </p:nvSpPr>
        <p:spPr>
          <a:xfrm>
            <a:off x="6713900" y="805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db8a54a5b0_1_41"/>
          <p:cNvSpPr/>
          <p:nvPr/>
        </p:nvSpPr>
        <p:spPr>
          <a:xfrm>
            <a:off x="60281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db8a54a5b0_1_41"/>
          <p:cNvSpPr txBox="1"/>
          <p:nvPr/>
        </p:nvSpPr>
        <p:spPr>
          <a:xfrm>
            <a:off x="5245475" y="57725"/>
            <a:ext cx="2209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r>
              <a:rPr lang="en"/>
              <a:t>Model</a:t>
            </a:r>
            <a:endParaRPr/>
          </a:p>
        </p:txBody>
      </p:sp>
      <p:cxnSp>
        <p:nvCxnSpPr>
          <p:cNvPr id="544" name="Google Shape;544;g2db8a54a5b0_1_41"/>
          <p:cNvCxnSpPr/>
          <p:nvPr/>
        </p:nvCxnSpPr>
        <p:spPr>
          <a:xfrm>
            <a:off x="5279175" y="29178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45" name="Google Shape;545;g2db8a54a5b0_1_41"/>
          <p:cNvCxnSpPr/>
          <p:nvPr/>
        </p:nvCxnSpPr>
        <p:spPr>
          <a:xfrm>
            <a:off x="5290500" y="44473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g2db8a54a5b0_1_41"/>
          <p:cNvSpPr txBox="1"/>
          <p:nvPr/>
        </p:nvSpPr>
        <p:spPr>
          <a:xfrm>
            <a:off x="7511050" y="43906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547" name="Google Shape;547;g2db8a54a5b0_1_41"/>
          <p:cNvSpPr txBox="1"/>
          <p:nvPr/>
        </p:nvSpPr>
        <p:spPr>
          <a:xfrm>
            <a:off x="5032250" y="2742763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548" name="Google Shape;548;g2db8a54a5b0_1_41"/>
          <p:cNvSpPr txBox="1"/>
          <p:nvPr/>
        </p:nvSpPr>
        <p:spPr>
          <a:xfrm>
            <a:off x="5061900" y="2543475"/>
            <a:ext cx="2844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Absence Binary Model</a:t>
            </a:r>
            <a:endParaRPr/>
          </a:p>
        </p:txBody>
      </p:sp>
      <p:sp>
        <p:nvSpPr>
          <p:cNvPr id="549" name="Google Shape;549;g2db8a54a5b0_1_41"/>
          <p:cNvSpPr/>
          <p:nvPr/>
        </p:nvSpPr>
        <p:spPr>
          <a:xfrm>
            <a:off x="5342300" y="3249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db8a54a5b0_1_41"/>
          <p:cNvSpPr/>
          <p:nvPr/>
        </p:nvSpPr>
        <p:spPr>
          <a:xfrm>
            <a:off x="5342300" y="427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2db8a54a5b0_1_41"/>
          <p:cNvSpPr/>
          <p:nvPr/>
        </p:nvSpPr>
        <p:spPr>
          <a:xfrm>
            <a:off x="7018700" y="427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2db8a54a5b0_1_41"/>
          <p:cNvSpPr/>
          <p:nvPr/>
        </p:nvSpPr>
        <p:spPr>
          <a:xfrm>
            <a:off x="7018700" y="3249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2db8a54a5b0_1_41"/>
          <p:cNvSpPr txBox="1"/>
          <p:nvPr/>
        </p:nvSpPr>
        <p:spPr>
          <a:xfrm>
            <a:off x="4899375" y="30702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54" name="Google Shape;554;g2db8a54a5b0_1_41"/>
          <p:cNvSpPr txBox="1"/>
          <p:nvPr/>
        </p:nvSpPr>
        <p:spPr>
          <a:xfrm>
            <a:off x="4913475" y="40944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55" name="Google Shape;555;g2db8a54a5b0_1_41"/>
          <p:cNvSpPr txBox="1"/>
          <p:nvPr/>
        </p:nvSpPr>
        <p:spPr>
          <a:xfrm>
            <a:off x="5109500" y="4577025"/>
            <a:ext cx="769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Absent</a:t>
            </a:r>
            <a:endParaRPr/>
          </a:p>
        </p:txBody>
      </p:sp>
      <p:sp>
        <p:nvSpPr>
          <p:cNvPr id="556" name="Google Shape;556;g2db8a54a5b0_1_41"/>
          <p:cNvSpPr txBox="1"/>
          <p:nvPr/>
        </p:nvSpPr>
        <p:spPr>
          <a:xfrm>
            <a:off x="6673700" y="4594075"/>
            <a:ext cx="837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  <p:cxnSp>
        <p:nvCxnSpPr>
          <p:cNvPr id="557" name="Google Shape;557;g2db8a54a5b0_1_41"/>
          <p:cNvCxnSpPr/>
          <p:nvPr/>
        </p:nvCxnSpPr>
        <p:spPr>
          <a:xfrm>
            <a:off x="5389600" y="4450650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g2db8a54a5b0_1_41"/>
          <p:cNvCxnSpPr/>
          <p:nvPr/>
        </p:nvCxnSpPr>
        <p:spPr>
          <a:xfrm>
            <a:off x="7058300" y="4447300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g2db8a54a5b0_1_41"/>
          <p:cNvCxnSpPr/>
          <p:nvPr/>
        </p:nvCxnSpPr>
        <p:spPr>
          <a:xfrm rot="10800000">
            <a:off x="5223050" y="4302075"/>
            <a:ext cx="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g2db8a54a5b0_1_41"/>
          <p:cNvCxnSpPr/>
          <p:nvPr/>
        </p:nvCxnSpPr>
        <p:spPr>
          <a:xfrm rot="10800000">
            <a:off x="5223050" y="3289050"/>
            <a:ext cx="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1" name="Google Shape;561;g2db8a54a5b0_1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9700" y="1061975"/>
            <a:ext cx="1409274" cy="6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2db8a54a5b0_1_41"/>
          <p:cNvSpPr txBox="1"/>
          <p:nvPr/>
        </p:nvSpPr>
        <p:spPr>
          <a:xfrm>
            <a:off x="4834500" y="6318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63" name="Google Shape;563;g2db8a54a5b0_1_41"/>
          <p:cNvSpPr txBox="1"/>
          <p:nvPr/>
        </p:nvSpPr>
        <p:spPr>
          <a:xfrm>
            <a:off x="4848600" y="16560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64" name="Google Shape;564;g2db8a54a5b0_1_41"/>
          <p:cNvCxnSpPr/>
          <p:nvPr/>
        </p:nvCxnSpPr>
        <p:spPr>
          <a:xfrm rot="10800000">
            <a:off x="5158175" y="1863675"/>
            <a:ext cx="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g2db8a54a5b0_1_41"/>
          <p:cNvCxnSpPr/>
          <p:nvPr/>
        </p:nvCxnSpPr>
        <p:spPr>
          <a:xfrm rot="10800000">
            <a:off x="5158175" y="850650"/>
            <a:ext cx="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g2db8a54a5b0_1_41"/>
          <p:cNvCxnSpPr>
            <a:endCxn id="537" idx="2"/>
          </p:cNvCxnSpPr>
          <p:nvPr/>
        </p:nvCxnSpPr>
        <p:spPr>
          <a:xfrm flipH="1" rot="10800000">
            <a:off x="5274800" y="845150"/>
            <a:ext cx="2048700" cy="1042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g2db8a54a5b0_1_41"/>
          <p:cNvCxnSpPr/>
          <p:nvPr/>
        </p:nvCxnSpPr>
        <p:spPr>
          <a:xfrm flipH="1" rot="10800000">
            <a:off x="5274800" y="3283550"/>
            <a:ext cx="2048700" cy="1042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g2db8a54a5b0_1_41"/>
          <p:cNvSpPr txBox="1"/>
          <p:nvPr/>
        </p:nvSpPr>
        <p:spPr>
          <a:xfrm>
            <a:off x="7896575" y="3213950"/>
            <a:ext cx="11559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“</a:t>
            </a:r>
            <a:r>
              <a:rPr i="1" lang="en"/>
              <a:t>predicted probability”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g2d27a60d470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2d27a60d470_0_288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Tree Based Models</a:t>
            </a:r>
            <a:endParaRPr/>
          </a:p>
        </p:txBody>
      </p:sp>
      <p:sp>
        <p:nvSpPr>
          <p:cNvPr id="575" name="Google Shape;575;g2d27a60d470_0_288"/>
          <p:cNvSpPr txBox="1"/>
          <p:nvPr/>
        </p:nvSpPr>
        <p:spPr>
          <a:xfrm>
            <a:off x="521100" y="1005725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Random Forest (Ensemble)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Non-linear modeling approach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Based off stacking binary decisions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Natural fit for our presence/absence features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 rarely used alone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Random Forest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Ensemble = combine multiple models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Leverages Bagging (Bootstrap aggregating)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Python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Sklearn.ensemble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Documentation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76" name="Google Shape;576;g2d27a60d470_0_288"/>
          <p:cNvSpPr txBox="1"/>
          <p:nvPr/>
        </p:nvSpPr>
        <p:spPr>
          <a:xfrm>
            <a:off x="5526475" y="43625"/>
            <a:ext cx="3339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Decision Tree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77" name="Google Shape;577;g2d27a60d470_0_288"/>
          <p:cNvSpPr/>
          <p:nvPr/>
        </p:nvSpPr>
        <p:spPr>
          <a:xfrm>
            <a:off x="6524833" y="563375"/>
            <a:ext cx="213300" cy="21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d27a60d470_0_288"/>
          <p:cNvSpPr/>
          <p:nvPr/>
        </p:nvSpPr>
        <p:spPr>
          <a:xfrm>
            <a:off x="7080519" y="1217545"/>
            <a:ext cx="213300" cy="21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2d27a60d470_0_288"/>
          <p:cNvSpPr/>
          <p:nvPr/>
        </p:nvSpPr>
        <p:spPr>
          <a:xfrm>
            <a:off x="5619775" y="1871715"/>
            <a:ext cx="213300" cy="21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d27a60d470_0_288"/>
          <p:cNvSpPr/>
          <p:nvPr/>
        </p:nvSpPr>
        <p:spPr>
          <a:xfrm>
            <a:off x="5969147" y="1217545"/>
            <a:ext cx="213300" cy="21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d27a60d470_0_288"/>
          <p:cNvSpPr/>
          <p:nvPr/>
        </p:nvSpPr>
        <p:spPr>
          <a:xfrm>
            <a:off x="6273947" y="1871715"/>
            <a:ext cx="213300" cy="213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d27a60d470_0_288"/>
          <p:cNvSpPr/>
          <p:nvPr/>
        </p:nvSpPr>
        <p:spPr>
          <a:xfrm>
            <a:off x="6775719" y="1871715"/>
            <a:ext cx="213300" cy="2133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d27a60d470_0_288"/>
          <p:cNvSpPr/>
          <p:nvPr/>
        </p:nvSpPr>
        <p:spPr>
          <a:xfrm>
            <a:off x="7429891" y="1871715"/>
            <a:ext cx="213300" cy="213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g2d27a60d470_0_288"/>
          <p:cNvCxnSpPr>
            <a:stCxn id="577" idx="2"/>
            <a:endCxn id="580" idx="0"/>
          </p:cNvCxnSpPr>
          <p:nvPr/>
        </p:nvCxnSpPr>
        <p:spPr>
          <a:xfrm flipH="1">
            <a:off x="6075883" y="776675"/>
            <a:ext cx="5556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g2d27a60d470_0_288"/>
          <p:cNvCxnSpPr>
            <a:stCxn id="577" idx="2"/>
            <a:endCxn id="578" idx="0"/>
          </p:cNvCxnSpPr>
          <p:nvPr/>
        </p:nvCxnSpPr>
        <p:spPr>
          <a:xfrm>
            <a:off x="6631483" y="776675"/>
            <a:ext cx="5556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g2d27a60d470_0_288"/>
          <p:cNvCxnSpPr>
            <a:stCxn id="580" idx="2"/>
            <a:endCxn id="579" idx="0"/>
          </p:cNvCxnSpPr>
          <p:nvPr/>
        </p:nvCxnSpPr>
        <p:spPr>
          <a:xfrm flipH="1">
            <a:off x="5726297" y="1430845"/>
            <a:ext cx="3495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g2d27a60d470_0_288"/>
          <p:cNvCxnSpPr>
            <a:stCxn id="580" idx="2"/>
            <a:endCxn id="581" idx="0"/>
          </p:cNvCxnSpPr>
          <p:nvPr/>
        </p:nvCxnSpPr>
        <p:spPr>
          <a:xfrm>
            <a:off x="6075797" y="1430845"/>
            <a:ext cx="3048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g2d27a60d470_0_288"/>
          <p:cNvCxnSpPr>
            <a:stCxn id="578" idx="2"/>
            <a:endCxn id="582" idx="0"/>
          </p:cNvCxnSpPr>
          <p:nvPr/>
        </p:nvCxnSpPr>
        <p:spPr>
          <a:xfrm flipH="1">
            <a:off x="6882369" y="1430845"/>
            <a:ext cx="3048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g2d27a60d470_0_288"/>
          <p:cNvCxnSpPr>
            <a:stCxn id="578" idx="2"/>
            <a:endCxn id="583" idx="0"/>
          </p:cNvCxnSpPr>
          <p:nvPr/>
        </p:nvCxnSpPr>
        <p:spPr>
          <a:xfrm>
            <a:off x="7187169" y="1430845"/>
            <a:ext cx="3495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g2d27a60d470_0_288"/>
          <p:cNvCxnSpPr/>
          <p:nvPr/>
        </p:nvCxnSpPr>
        <p:spPr>
          <a:xfrm>
            <a:off x="7923425" y="470050"/>
            <a:ext cx="0" cy="20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g2d27a60d470_0_288"/>
          <p:cNvSpPr txBox="1"/>
          <p:nvPr/>
        </p:nvSpPr>
        <p:spPr>
          <a:xfrm>
            <a:off x="7961975" y="1168250"/>
            <a:ext cx="8838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Tree Depth</a:t>
            </a:r>
            <a:endParaRPr>
              <a:solidFill>
                <a:schemeClr val="dk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592" name="Google Shape;592;g2d27a60d470_0_288"/>
          <p:cNvSpPr txBox="1"/>
          <p:nvPr/>
        </p:nvSpPr>
        <p:spPr>
          <a:xfrm>
            <a:off x="5210050" y="2797225"/>
            <a:ext cx="3764100" cy="22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Decide on which feature to split (gain)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Determine a splitting threshold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Continue splitting until stop criteria (e.g. maximum depth)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 sample traverses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Ends up at a single “leaf node”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average value from leaf</a:t>
            </a:r>
            <a:endParaRPr/>
          </a:p>
        </p:txBody>
      </p:sp>
      <p:sp>
        <p:nvSpPr>
          <p:cNvPr id="593" name="Google Shape;593;g2d27a60d470_0_288"/>
          <p:cNvSpPr txBox="1"/>
          <p:nvPr/>
        </p:nvSpPr>
        <p:spPr>
          <a:xfrm>
            <a:off x="5970175" y="472925"/>
            <a:ext cx="88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 5</a:t>
            </a:r>
            <a:endParaRPr/>
          </a:p>
        </p:txBody>
      </p:sp>
      <p:sp>
        <p:nvSpPr>
          <p:cNvPr id="594" name="Google Shape;594;g2d27a60d470_0_288"/>
          <p:cNvSpPr txBox="1"/>
          <p:nvPr/>
        </p:nvSpPr>
        <p:spPr>
          <a:xfrm>
            <a:off x="5230538" y="1131238"/>
            <a:ext cx="88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&lt; 0.5</a:t>
            </a:r>
            <a:endParaRPr/>
          </a:p>
        </p:txBody>
      </p:sp>
      <p:sp>
        <p:nvSpPr>
          <p:cNvPr id="595" name="Google Shape;595;g2d27a60d470_0_288"/>
          <p:cNvSpPr txBox="1"/>
          <p:nvPr/>
        </p:nvSpPr>
        <p:spPr>
          <a:xfrm>
            <a:off x="6378338" y="1099113"/>
            <a:ext cx="88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 &lt; 0.5</a:t>
            </a:r>
            <a:endParaRPr/>
          </a:p>
        </p:txBody>
      </p:sp>
      <p:sp>
        <p:nvSpPr>
          <p:cNvPr id="596" name="Google Shape;596;g2d27a60d470_0_288"/>
          <p:cNvSpPr/>
          <p:nvPr/>
        </p:nvSpPr>
        <p:spPr>
          <a:xfrm>
            <a:off x="5322050" y="2379890"/>
            <a:ext cx="213300" cy="213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d27a60d470_0_288"/>
          <p:cNvSpPr/>
          <p:nvPr/>
        </p:nvSpPr>
        <p:spPr>
          <a:xfrm>
            <a:off x="5941075" y="2379890"/>
            <a:ext cx="213300" cy="213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2d27a60d470_0_288"/>
          <p:cNvSpPr txBox="1"/>
          <p:nvPr/>
        </p:nvSpPr>
        <p:spPr>
          <a:xfrm>
            <a:off x="5057275" y="1755563"/>
            <a:ext cx="88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 3</a:t>
            </a:r>
            <a:endParaRPr/>
          </a:p>
        </p:txBody>
      </p:sp>
      <p:cxnSp>
        <p:nvCxnSpPr>
          <p:cNvPr id="599" name="Google Shape;599;g2d27a60d470_0_288"/>
          <p:cNvCxnSpPr>
            <a:stCxn id="579" idx="2"/>
            <a:endCxn id="596" idx="0"/>
          </p:cNvCxnSpPr>
          <p:nvPr/>
        </p:nvCxnSpPr>
        <p:spPr>
          <a:xfrm flipH="1">
            <a:off x="5428825" y="2085015"/>
            <a:ext cx="297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g2d27a60d470_0_288"/>
          <p:cNvCxnSpPr>
            <a:stCxn id="579" idx="2"/>
            <a:endCxn id="597" idx="0"/>
          </p:cNvCxnSpPr>
          <p:nvPr/>
        </p:nvCxnSpPr>
        <p:spPr>
          <a:xfrm>
            <a:off x="5726425" y="2085015"/>
            <a:ext cx="3213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g2db8a54a5b0_1_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g2db8a54a5b0_1_495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Tree Based Models</a:t>
            </a:r>
            <a:endParaRPr/>
          </a:p>
        </p:txBody>
      </p:sp>
      <p:sp>
        <p:nvSpPr>
          <p:cNvPr id="607" name="Google Shape;607;g2db8a54a5b0_1_495"/>
          <p:cNvSpPr txBox="1"/>
          <p:nvPr/>
        </p:nvSpPr>
        <p:spPr>
          <a:xfrm>
            <a:off x="521100" y="1005725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Random Forest (Ensemble)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Non-linear modeling approach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Based off stacking binary decisions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Natural fit for our presence/absence features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 rarely used alone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Random Forest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Ensemble = combine multiple models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Leverages Bagging (Bootstrap aggregating)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Python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Sklearn.ensemble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Documentation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08" name="Google Shape;608;g2db8a54a5b0_1_495"/>
          <p:cNvSpPr txBox="1"/>
          <p:nvPr/>
        </p:nvSpPr>
        <p:spPr>
          <a:xfrm>
            <a:off x="4935025" y="5575"/>
            <a:ext cx="4050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Bagging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= Repeatedly sample with replacement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09" name="Google Shape;609;g2db8a54a5b0_1_495"/>
          <p:cNvSpPr/>
          <p:nvPr/>
        </p:nvSpPr>
        <p:spPr>
          <a:xfrm>
            <a:off x="6619550" y="6489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2db8a54a5b0_1_495"/>
          <p:cNvSpPr/>
          <p:nvPr/>
        </p:nvSpPr>
        <p:spPr>
          <a:xfrm>
            <a:off x="6619550" y="801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2db8a54a5b0_1_495"/>
          <p:cNvSpPr/>
          <p:nvPr/>
        </p:nvSpPr>
        <p:spPr>
          <a:xfrm>
            <a:off x="6619550" y="4965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2db8a54a5b0_1_495"/>
          <p:cNvSpPr/>
          <p:nvPr/>
        </p:nvSpPr>
        <p:spPr>
          <a:xfrm>
            <a:off x="6771950" y="6489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2db8a54a5b0_1_495"/>
          <p:cNvSpPr/>
          <p:nvPr/>
        </p:nvSpPr>
        <p:spPr>
          <a:xfrm>
            <a:off x="6771950" y="4965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db8a54a5b0_1_495"/>
          <p:cNvSpPr/>
          <p:nvPr/>
        </p:nvSpPr>
        <p:spPr>
          <a:xfrm>
            <a:off x="6771950" y="801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db8a54a5b0_1_495"/>
          <p:cNvSpPr/>
          <p:nvPr/>
        </p:nvSpPr>
        <p:spPr>
          <a:xfrm>
            <a:off x="6924350" y="6489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2db8a54a5b0_1_495"/>
          <p:cNvSpPr/>
          <p:nvPr/>
        </p:nvSpPr>
        <p:spPr>
          <a:xfrm>
            <a:off x="6924350" y="4965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db8a54a5b0_1_495"/>
          <p:cNvSpPr/>
          <p:nvPr/>
        </p:nvSpPr>
        <p:spPr>
          <a:xfrm>
            <a:off x="6924350" y="8013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db8a54a5b0_1_495"/>
          <p:cNvSpPr/>
          <p:nvPr/>
        </p:nvSpPr>
        <p:spPr>
          <a:xfrm>
            <a:off x="7076750" y="6489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2db8a54a5b0_1_495"/>
          <p:cNvSpPr/>
          <p:nvPr/>
        </p:nvSpPr>
        <p:spPr>
          <a:xfrm>
            <a:off x="7076750" y="4965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2db8a54a5b0_1_495"/>
          <p:cNvSpPr/>
          <p:nvPr/>
        </p:nvSpPr>
        <p:spPr>
          <a:xfrm>
            <a:off x="7076750" y="801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2db8a54a5b0_1_495"/>
          <p:cNvSpPr/>
          <p:nvPr/>
        </p:nvSpPr>
        <p:spPr>
          <a:xfrm>
            <a:off x="53241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db8a54a5b0_1_495"/>
          <p:cNvSpPr/>
          <p:nvPr/>
        </p:nvSpPr>
        <p:spPr>
          <a:xfrm>
            <a:off x="53241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db8a54a5b0_1_495"/>
          <p:cNvSpPr/>
          <p:nvPr/>
        </p:nvSpPr>
        <p:spPr>
          <a:xfrm>
            <a:off x="53241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db8a54a5b0_1_495"/>
          <p:cNvSpPr/>
          <p:nvPr/>
        </p:nvSpPr>
        <p:spPr>
          <a:xfrm>
            <a:off x="5476550" y="13347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2db8a54a5b0_1_495"/>
          <p:cNvSpPr/>
          <p:nvPr/>
        </p:nvSpPr>
        <p:spPr>
          <a:xfrm>
            <a:off x="54765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2db8a54a5b0_1_495"/>
          <p:cNvSpPr/>
          <p:nvPr/>
        </p:nvSpPr>
        <p:spPr>
          <a:xfrm>
            <a:off x="5476550" y="14871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2db8a54a5b0_1_495"/>
          <p:cNvSpPr/>
          <p:nvPr/>
        </p:nvSpPr>
        <p:spPr>
          <a:xfrm>
            <a:off x="56289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2db8a54a5b0_1_495"/>
          <p:cNvSpPr/>
          <p:nvPr/>
        </p:nvSpPr>
        <p:spPr>
          <a:xfrm>
            <a:off x="5628950" y="11823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db8a54a5b0_1_495"/>
          <p:cNvSpPr/>
          <p:nvPr/>
        </p:nvSpPr>
        <p:spPr>
          <a:xfrm>
            <a:off x="56289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2db8a54a5b0_1_495"/>
          <p:cNvSpPr/>
          <p:nvPr/>
        </p:nvSpPr>
        <p:spPr>
          <a:xfrm>
            <a:off x="57813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2db8a54a5b0_1_495"/>
          <p:cNvSpPr/>
          <p:nvPr/>
        </p:nvSpPr>
        <p:spPr>
          <a:xfrm>
            <a:off x="57813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db8a54a5b0_1_495"/>
          <p:cNvSpPr/>
          <p:nvPr/>
        </p:nvSpPr>
        <p:spPr>
          <a:xfrm>
            <a:off x="57813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2db8a54a5b0_1_495"/>
          <p:cNvSpPr/>
          <p:nvPr/>
        </p:nvSpPr>
        <p:spPr>
          <a:xfrm>
            <a:off x="66195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2db8a54a5b0_1_495"/>
          <p:cNvSpPr/>
          <p:nvPr/>
        </p:nvSpPr>
        <p:spPr>
          <a:xfrm>
            <a:off x="66195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2db8a54a5b0_1_495"/>
          <p:cNvSpPr/>
          <p:nvPr/>
        </p:nvSpPr>
        <p:spPr>
          <a:xfrm>
            <a:off x="66195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2db8a54a5b0_1_495"/>
          <p:cNvSpPr/>
          <p:nvPr/>
        </p:nvSpPr>
        <p:spPr>
          <a:xfrm>
            <a:off x="67719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2db8a54a5b0_1_495"/>
          <p:cNvSpPr/>
          <p:nvPr/>
        </p:nvSpPr>
        <p:spPr>
          <a:xfrm>
            <a:off x="67719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2db8a54a5b0_1_495"/>
          <p:cNvSpPr/>
          <p:nvPr/>
        </p:nvSpPr>
        <p:spPr>
          <a:xfrm>
            <a:off x="67719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2db8a54a5b0_1_495"/>
          <p:cNvSpPr/>
          <p:nvPr/>
        </p:nvSpPr>
        <p:spPr>
          <a:xfrm>
            <a:off x="69243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2db8a54a5b0_1_495"/>
          <p:cNvSpPr/>
          <p:nvPr/>
        </p:nvSpPr>
        <p:spPr>
          <a:xfrm>
            <a:off x="69243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db8a54a5b0_1_495"/>
          <p:cNvSpPr/>
          <p:nvPr/>
        </p:nvSpPr>
        <p:spPr>
          <a:xfrm>
            <a:off x="69243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2db8a54a5b0_1_495"/>
          <p:cNvSpPr/>
          <p:nvPr/>
        </p:nvSpPr>
        <p:spPr>
          <a:xfrm>
            <a:off x="70767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db8a54a5b0_1_495"/>
          <p:cNvSpPr/>
          <p:nvPr/>
        </p:nvSpPr>
        <p:spPr>
          <a:xfrm>
            <a:off x="70767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2db8a54a5b0_1_495"/>
          <p:cNvSpPr/>
          <p:nvPr/>
        </p:nvSpPr>
        <p:spPr>
          <a:xfrm>
            <a:off x="70767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2db8a54a5b0_1_495"/>
          <p:cNvSpPr/>
          <p:nvPr/>
        </p:nvSpPr>
        <p:spPr>
          <a:xfrm>
            <a:off x="79149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2db8a54a5b0_1_495"/>
          <p:cNvSpPr/>
          <p:nvPr/>
        </p:nvSpPr>
        <p:spPr>
          <a:xfrm>
            <a:off x="79149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db8a54a5b0_1_495"/>
          <p:cNvSpPr/>
          <p:nvPr/>
        </p:nvSpPr>
        <p:spPr>
          <a:xfrm>
            <a:off x="79149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db8a54a5b0_1_495"/>
          <p:cNvSpPr/>
          <p:nvPr/>
        </p:nvSpPr>
        <p:spPr>
          <a:xfrm>
            <a:off x="8067350" y="13347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2db8a54a5b0_1_495"/>
          <p:cNvSpPr/>
          <p:nvPr/>
        </p:nvSpPr>
        <p:spPr>
          <a:xfrm>
            <a:off x="80673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2db8a54a5b0_1_495"/>
          <p:cNvSpPr/>
          <p:nvPr/>
        </p:nvSpPr>
        <p:spPr>
          <a:xfrm>
            <a:off x="8067350" y="14871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2db8a54a5b0_1_495"/>
          <p:cNvSpPr/>
          <p:nvPr/>
        </p:nvSpPr>
        <p:spPr>
          <a:xfrm>
            <a:off x="82197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2db8a54a5b0_1_495"/>
          <p:cNvSpPr/>
          <p:nvPr/>
        </p:nvSpPr>
        <p:spPr>
          <a:xfrm>
            <a:off x="82197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2db8a54a5b0_1_495"/>
          <p:cNvSpPr/>
          <p:nvPr/>
        </p:nvSpPr>
        <p:spPr>
          <a:xfrm>
            <a:off x="82197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2db8a54a5b0_1_495"/>
          <p:cNvSpPr/>
          <p:nvPr/>
        </p:nvSpPr>
        <p:spPr>
          <a:xfrm>
            <a:off x="83721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2db8a54a5b0_1_495"/>
          <p:cNvSpPr/>
          <p:nvPr/>
        </p:nvSpPr>
        <p:spPr>
          <a:xfrm>
            <a:off x="83721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db8a54a5b0_1_495"/>
          <p:cNvSpPr/>
          <p:nvPr/>
        </p:nvSpPr>
        <p:spPr>
          <a:xfrm>
            <a:off x="83721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2db8a54a5b0_1_495"/>
          <p:cNvSpPr txBox="1"/>
          <p:nvPr/>
        </p:nvSpPr>
        <p:spPr>
          <a:xfrm>
            <a:off x="7279825" y="527950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g2db8a54a5b0_1_495"/>
          <p:cNvSpPr txBox="1"/>
          <p:nvPr/>
        </p:nvSpPr>
        <p:spPr>
          <a:xfrm>
            <a:off x="8471425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Sample3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g2db8a54a5b0_1_495"/>
          <p:cNvSpPr txBox="1"/>
          <p:nvPr/>
        </p:nvSpPr>
        <p:spPr>
          <a:xfrm>
            <a:off x="7147675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Sample2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g2db8a54a5b0_1_495"/>
          <p:cNvSpPr txBox="1"/>
          <p:nvPr/>
        </p:nvSpPr>
        <p:spPr>
          <a:xfrm>
            <a:off x="5882900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Sample1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1" name="Google Shape;661;g2db8a54a5b0_1_495"/>
          <p:cNvCxnSpPr/>
          <p:nvPr/>
        </p:nvCxnSpPr>
        <p:spPr>
          <a:xfrm>
            <a:off x="6900625" y="976850"/>
            <a:ext cx="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g2db8a54a5b0_1_495"/>
          <p:cNvCxnSpPr/>
          <p:nvPr/>
        </p:nvCxnSpPr>
        <p:spPr>
          <a:xfrm flipH="1">
            <a:off x="6017600" y="962125"/>
            <a:ext cx="5295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g2db8a54a5b0_1_495"/>
          <p:cNvCxnSpPr/>
          <p:nvPr/>
        </p:nvCxnSpPr>
        <p:spPr>
          <a:xfrm>
            <a:off x="7224675" y="962125"/>
            <a:ext cx="5832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g2db8a54a5b0_1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2db8a54a5b0_1_316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Tree Based Models</a:t>
            </a:r>
            <a:endParaRPr/>
          </a:p>
        </p:txBody>
      </p:sp>
      <p:sp>
        <p:nvSpPr>
          <p:cNvPr id="670" name="Google Shape;670;g2db8a54a5b0_1_316"/>
          <p:cNvSpPr txBox="1"/>
          <p:nvPr/>
        </p:nvSpPr>
        <p:spPr>
          <a:xfrm>
            <a:off x="521100" y="1005725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Random Forest (Ensemble)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Non-linear modeling approach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Based off stacking binary decisions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Natural fit for our presence/absence features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 rarely used alone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Random Forest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Ensemble = combine multiple models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Leverages Bagging (Bootstrap aggregating)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Python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Sklearn.ensemble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Documentation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71" name="Google Shape;671;g2db8a54a5b0_1_316"/>
          <p:cNvSpPr txBox="1"/>
          <p:nvPr/>
        </p:nvSpPr>
        <p:spPr>
          <a:xfrm>
            <a:off x="4935025" y="5575"/>
            <a:ext cx="4050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Bagging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= Repeatedly sample with replacement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72" name="Google Shape;672;g2db8a54a5b0_1_316"/>
          <p:cNvSpPr/>
          <p:nvPr/>
        </p:nvSpPr>
        <p:spPr>
          <a:xfrm>
            <a:off x="6619550" y="6489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2db8a54a5b0_1_316"/>
          <p:cNvSpPr/>
          <p:nvPr/>
        </p:nvSpPr>
        <p:spPr>
          <a:xfrm>
            <a:off x="6619550" y="801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2db8a54a5b0_1_316"/>
          <p:cNvSpPr/>
          <p:nvPr/>
        </p:nvSpPr>
        <p:spPr>
          <a:xfrm>
            <a:off x="6619550" y="4965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2db8a54a5b0_1_316"/>
          <p:cNvSpPr/>
          <p:nvPr/>
        </p:nvSpPr>
        <p:spPr>
          <a:xfrm>
            <a:off x="6771950" y="6489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2db8a54a5b0_1_316"/>
          <p:cNvSpPr/>
          <p:nvPr/>
        </p:nvSpPr>
        <p:spPr>
          <a:xfrm>
            <a:off x="6771950" y="4965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db8a54a5b0_1_316"/>
          <p:cNvSpPr/>
          <p:nvPr/>
        </p:nvSpPr>
        <p:spPr>
          <a:xfrm>
            <a:off x="6771950" y="801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2db8a54a5b0_1_316"/>
          <p:cNvSpPr/>
          <p:nvPr/>
        </p:nvSpPr>
        <p:spPr>
          <a:xfrm>
            <a:off x="6924350" y="6489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2db8a54a5b0_1_316"/>
          <p:cNvSpPr/>
          <p:nvPr/>
        </p:nvSpPr>
        <p:spPr>
          <a:xfrm>
            <a:off x="6924350" y="4965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2db8a54a5b0_1_316"/>
          <p:cNvSpPr/>
          <p:nvPr/>
        </p:nvSpPr>
        <p:spPr>
          <a:xfrm>
            <a:off x="6924350" y="8013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2db8a54a5b0_1_316"/>
          <p:cNvSpPr/>
          <p:nvPr/>
        </p:nvSpPr>
        <p:spPr>
          <a:xfrm>
            <a:off x="7076750" y="6489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2db8a54a5b0_1_316"/>
          <p:cNvSpPr/>
          <p:nvPr/>
        </p:nvSpPr>
        <p:spPr>
          <a:xfrm>
            <a:off x="7076750" y="4965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2db8a54a5b0_1_316"/>
          <p:cNvSpPr/>
          <p:nvPr/>
        </p:nvSpPr>
        <p:spPr>
          <a:xfrm>
            <a:off x="7076750" y="801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2db8a54a5b0_1_316"/>
          <p:cNvSpPr/>
          <p:nvPr/>
        </p:nvSpPr>
        <p:spPr>
          <a:xfrm>
            <a:off x="53241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2db8a54a5b0_1_316"/>
          <p:cNvSpPr/>
          <p:nvPr/>
        </p:nvSpPr>
        <p:spPr>
          <a:xfrm>
            <a:off x="53241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2db8a54a5b0_1_316"/>
          <p:cNvSpPr/>
          <p:nvPr/>
        </p:nvSpPr>
        <p:spPr>
          <a:xfrm>
            <a:off x="53241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db8a54a5b0_1_316"/>
          <p:cNvSpPr/>
          <p:nvPr/>
        </p:nvSpPr>
        <p:spPr>
          <a:xfrm>
            <a:off x="5476550" y="13347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2db8a54a5b0_1_316"/>
          <p:cNvSpPr/>
          <p:nvPr/>
        </p:nvSpPr>
        <p:spPr>
          <a:xfrm>
            <a:off x="54765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2db8a54a5b0_1_316"/>
          <p:cNvSpPr/>
          <p:nvPr/>
        </p:nvSpPr>
        <p:spPr>
          <a:xfrm>
            <a:off x="5476550" y="14871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2db8a54a5b0_1_316"/>
          <p:cNvSpPr/>
          <p:nvPr/>
        </p:nvSpPr>
        <p:spPr>
          <a:xfrm>
            <a:off x="56289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2db8a54a5b0_1_316"/>
          <p:cNvSpPr/>
          <p:nvPr/>
        </p:nvSpPr>
        <p:spPr>
          <a:xfrm>
            <a:off x="5628950" y="11823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2db8a54a5b0_1_316"/>
          <p:cNvSpPr/>
          <p:nvPr/>
        </p:nvSpPr>
        <p:spPr>
          <a:xfrm>
            <a:off x="56289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2db8a54a5b0_1_316"/>
          <p:cNvSpPr/>
          <p:nvPr/>
        </p:nvSpPr>
        <p:spPr>
          <a:xfrm>
            <a:off x="57813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2db8a54a5b0_1_316"/>
          <p:cNvSpPr/>
          <p:nvPr/>
        </p:nvSpPr>
        <p:spPr>
          <a:xfrm>
            <a:off x="57813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2db8a54a5b0_1_316"/>
          <p:cNvSpPr/>
          <p:nvPr/>
        </p:nvSpPr>
        <p:spPr>
          <a:xfrm>
            <a:off x="57813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2db8a54a5b0_1_316"/>
          <p:cNvSpPr/>
          <p:nvPr/>
        </p:nvSpPr>
        <p:spPr>
          <a:xfrm>
            <a:off x="66195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db8a54a5b0_1_316"/>
          <p:cNvSpPr/>
          <p:nvPr/>
        </p:nvSpPr>
        <p:spPr>
          <a:xfrm>
            <a:off x="66195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db8a54a5b0_1_316"/>
          <p:cNvSpPr/>
          <p:nvPr/>
        </p:nvSpPr>
        <p:spPr>
          <a:xfrm>
            <a:off x="66195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2db8a54a5b0_1_316"/>
          <p:cNvSpPr/>
          <p:nvPr/>
        </p:nvSpPr>
        <p:spPr>
          <a:xfrm>
            <a:off x="67719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2db8a54a5b0_1_316"/>
          <p:cNvSpPr/>
          <p:nvPr/>
        </p:nvSpPr>
        <p:spPr>
          <a:xfrm>
            <a:off x="67719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2db8a54a5b0_1_316"/>
          <p:cNvSpPr/>
          <p:nvPr/>
        </p:nvSpPr>
        <p:spPr>
          <a:xfrm>
            <a:off x="67719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2db8a54a5b0_1_316"/>
          <p:cNvSpPr/>
          <p:nvPr/>
        </p:nvSpPr>
        <p:spPr>
          <a:xfrm>
            <a:off x="69243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db8a54a5b0_1_316"/>
          <p:cNvSpPr/>
          <p:nvPr/>
        </p:nvSpPr>
        <p:spPr>
          <a:xfrm>
            <a:off x="69243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2db8a54a5b0_1_316"/>
          <p:cNvSpPr/>
          <p:nvPr/>
        </p:nvSpPr>
        <p:spPr>
          <a:xfrm>
            <a:off x="69243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db8a54a5b0_1_316"/>
          <p:cNvSpPr/>
          <p:nvPr/>
        </p:nvSpPr>
        <p:spPr>
          <a:xfrm>
            <a:off x="70767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db8a54a5b0_1_316"/>
          <p:cNvSpPr/>
          <p:nvPr/>
        </p:nvSpPr>
        <p:spPr>
          <a:xfrm>
            <a:off x="70767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2db8a54a5b0_1_316"/>
          <p:cNvSpPr/>
          <p:nvPr/>
        </p:nvSpPr>
        <p:spPr>
          <a:xfrm>
            <a:off x="70767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2db8a54a5b0_1_316"/>
          <p:cNvSpPr/>
          <p:nvPr/>
        </p:nvSpPr>
        <p:spPr>
          <a:xfrm>
            <a:off x="79149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db8a54a5b0_1_316"/>
          <p:cNvSpPr/>
          <p:nvPr/>
        </p:nvSpPr>
        <p:spPr>
          <a:xfrm>
            <a:off x="79149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2db8a54a5b0_1_316"/>
          <p:cNvSpPr/>
          <p:nvPr/>
        </p:nvSpPr>
        <p:spPr>
          <a:xfrm>
            <a:off x="79149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2db8a54a5b0_1_316"/>
          <p:cNvSpPr/>
          <p:nvPr/>
        </p:nvSpPr>
        <p:spPr>
          <a:xfrm>
            <a:off x="8067350" y="13347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2db8a54a5b0_1_316"/>
          <p:cNvSpPr/>
          <p:nvPr/>
        </p:nvSpPr>
        <p:spPr>
          <a:xfrm>
            <a:off x="80673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2db8a54a5b0_1_316"/>
          <p:cNvSpPr/>
          <p:nvPr/>
        </p:nvSpPr>
        <p:spPr>
          <a:xfrm>
            <a:off x="8067350" y="14871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2db8a54a5b0_1_316"/>
          <p:cNvSpPr/>
          <p:nvPr/>
        </p:nvSpPr>
        <p:spPr>
          <a:xfrm>
            <a:off x="82197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2db8a54a5b0_1_316"/>
          <p:cNvSpPr/>
          <p:nvPr/>
        </p:nvSpPr>
        <p:spPr>
          <a:xfrm>
            <a:off x="82197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2db8a54a5b0_1_316"/>
          <p:cNvSpPr/>
          <p:nvPr/>
        </p:nvSpPr>
        <p:spPr>
          <a:xfrm>
            <a:off x="82197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2db8a54a5b0_1_316"/>
          <p:cNvSpPr/>
          <p:nvPr/>
        </p:nvSpPr>
        <p:spPr>
          <a:xfrm>
            <a:off x="83721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2db8a54a5b0_1_316"/>
          <p:cNvSpPr/>
          <p:nvPr/>
        </p:nvSpPr>
        <p:spPr>
          <a:xfrm>
            <a:off x="83721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2db8a54a5b0_1_316"/>
          <p:cNvSpPr/>
          <p:nvPr/>
        </p:nvSpPr>
        <p:spPr>
          <a:xfrm>
            <a:off x="83721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db8a54a5b0_1_316"/>
          <p:cNvSpPr txBox="1"/>
          <p:nvPr/>
        </p:nvSpPr>
        <p:spPr>
          <a:xfrm>
            <a:off x="7279825" y="527950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g2db8a54a5b0_1_316"/>
          <p:cNvSpPr txBox="1"/>
          <p:nvPr/>
        </p:nvSpPr>
        <p:spPr>
          <a:xfrm>
            <a:off x="8471425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Sample3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g2db8a54a5b0_1_316"/>
          <p:cNvSpPr txBox="1"/>
          <p:nvPr/>
        </p:nvSpPr>
        <p:spPr>
          <a:xfrm>
            <a:off x="7147675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Sample2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g2db8a54a5b0_1_316"/>
          <p:cNvSpPr txBox="1"/>
          <p:nvPr/>
        </p:nvSpPr>
        <p:spPr>
          <a:xfrm>
            <a:off x="5882900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Sample1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4" name="Google Shape;724;g2db8a54a5b0_1_316"/>
          <p:cNvCxnSpPr/>
          <p:nvPr/>
        </p:nvCxnSpPr>
        <p:spPr>
          <a:xfrm>
            <a:off x="6900625" y="976850"/>
            <a:ext cx="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g2db8a54a5b0_1_316"/>
          <p:cNvCxnSpPr/>
          <p:nvPr/>
        </p:nvCxnSpPr>
        <p:spPr>
          <a:xfrm flipH="1">
            <a:off x="6017600" y="962125"/>
            <a:ext cx="5295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g2db8a54a5b0_1_316"/>
          <p:cNvCxnSpPr/>
          <p:nvPr/>
        </p:nvCxnSpPr>
        <p:spPr>
          <a:xfrm>
            <a:off x="7224675" y="962125"/>
            <a:ext cx="5832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g2db8a54a5b0_1_316"/>
          <p:cNvSpPr/>
          <p:nvPr/>
        </p:nvSpPr>
        <p:spPr>
          <a:xfrm>
            <a:off x="5525200" y="2219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2db8a54a5b0_1_316"/>
          <p:cNvSpPr/>
          <p:nvPr/>
        </p:nvSpPr>
        <p:spPr>
          <a:xfrm>
            <a:off x="56776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db8a54a5b0_1_316"/>
          <p:cNvSpPr/>
          <p:nvPr/>
        </p:nvSpPr>
        <p:spPr>
          <a:xfrm>
            <a:off x="50680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2db8a54a5b0_1_316"/>
          <p:cNvSpPr/>
          <p:nvPr/>
        </p:nvSpPr>
        <p:spPr>
          <a:xfrm>
            <a:off x="53728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2db8a54a5b0_1_316"/>
          <p:cNvSpPr/>
          <p:nvPr/>
        </p:nvSpPr>
        <p:spPr>
          <a:xfrm>
            <a:off x="53728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2db8a54a5b0_1_316"/>
          <p:cNvSpPr/>
          <p:nvPr/>
        </p:nvSpPr>
        <p:spPr>
          <a:xfrm>
            <a:off x="56776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2db8a54a5b0_1_316"/>
          <p:cNvSpPr/>
          <p:nvPr/>
        </p:nvSpPr>
        <p:spPr>
          <a:xfrm>
            <a:off x="59824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2db8a54a5b0_1_316"/>
          <p:cNvSpPr/>
          <p:nvPr/>
        </p:nvSpPr>
        <p:spPr>
          <a:xfrm>
            <a:off x="6820600" y="2219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2db8a54a5b0_1_316"/>
          <p:cNvSpPr/>
          <p:nvPr/>
        </p:nvSpPr>
        <p:spPr>
          <a:xfrm>
            <a:off x="69730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2db8a54a5b0_1_316"/>
          <p:cNvSpPr/>
          <p:nvPr/>
        </p:nvSpPr>
        <p:spPr>
          <a:xfrm>
            <a:off x="66682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2db8a54a5b0_1_316"/>
          <p:cNvSpPr/>
          <p:nvPr/>
        </p:nvSpPr>
        <p:spPr>
          <a:xfrm>
            <a:off x="69730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2db8a54a5b0_1_316"/>
          <p:cNvSpPr/>
          <p:nvPr/>
        </p:nvSpPr>
        <p:spPr>
          <a:xfrm>
            <a:off x="72778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2db8a54a5b0_1_316"/>
          <p:cNvSpPr/>
          <p:nvPr/>
        </p:nvSpPr>
        <p:spPr>
          <a:xfrm>
            <a:off x="68206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2db8a54a5b0_1_316"/>
          <p:cNvSpPr/>
          <p:nvPr/>
        </p:nvSpPr>
        <p:spPr>
          <a:xfrm>
            <a:off x="71254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2db8a54a5b0_1_316"/>
          <p:cNvSpPr/>
          <p:nvPr/>
        </p:nvSpPr>
        <p:spPr>
          <a:xfrm>
            <a:off x="8116000" y="2219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2db8a54a5b0_1_316"/>
          <p:cNvSpPr/>
          <p:nvPr/>
        </p:nvSpPr>
        <p:spPr>
          <a:xfrm>
            <a:off x="82684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2db8a54a5b0_1_316"/>
          <p:cNvSpPr/>
          <p:nvPr/>
        </p:nvSpPr>
        <p:spPr>
          <a:xfrm>
            <a:off x="76588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2db8a54a5b0_1_316"/>
          <p:cNvSpPr/>
          <p:nvPr/>
        </p:nvSpPr>
        <p:spPr>
          <a:xfrm>
            <a:off x="79636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2db8a54a5b0_1_316"/>
          <p:cNvSpPr/>
          <p:nvPr/>
        </p:nvSpPr>
        <p:spPr>
          <a:xfrm>
            <a:off x="79636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db8a54a5b0_1_316"/>
          <p:cNvSpPr/>
          <p:nvPr/>
        </p:nvSpPr>
        <p:spPr>
          <a:xfrm>
            <a:off x="82684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2db8a54a5b0_1_316"/>
          <p:cNvSpPr/>
          <p:nvPr/>
        </p:nvSpPr>
        <p:spPr>
          <a:xfrm>
            <a:off x="85732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2db8a54a5b0_1_316"/>
          <p:cNvSpPr/>
          <p:nvPr/>
        </p:nvSpPr>
        <p:spPr>
          <a:xfrm>
            <a:off x="84208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2db8a54a5b0_1_316"/>
          <p:cNvSpPr/>
          <p:nvPr/>
        </p:nvSpPr>
        <p:spPr>
          <a:xfrm>
            <a:off x="87256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" name="Google Shape;750;g2db8a54a5b0_1_316"/>
          <p:cNvCxnSpPr>
            <a:stCxn id="727" idx="2"/>
            <a:endCxn id="730" idx="0"/>
          </p:cNvCxnSpPr>
          <p:nvPr/>
        </p:nvCxnSpPr>
        <p:spPr>
          <a:xfrm flipH="1">
            <a:off x="54224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g2db8a54a5b0_1_316"/>
          <p:cNvCxnSpPr>
            <a:stCxn id="727" idx="2"/>
            <a:endCxn id="728" idx="0"/>
          </p:cNvCxnSpPr>
          <p:nvPr/>
        </p:nvCxnSpPr>
        <p:spPr>
          <a:xfrm>
            <a:off x="55748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g2db8a54a5b0_1_316"/>
          <p:cNvCxnSpPr>
            <a:stCxn id="730" idx="2"/>
            <a:endCxn id="729" idx="0"/>
          </p:cNvCxnSpPr>
          <p:nvPr/>
        </p:nvCxnSpPr>
        <p:spPr>
          <a:xfrm flipH="1">
            <a:off x="51176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g2db8a54a5b0_1_316"/>
          <p:cNvCxnSpPr>
            <a:stCxn id="730" idx="2"/>
            <a:endCxn id="731" idx="0"/>
          </p:cNvCxnSpPr>
          <p:nvPr/>
        </p:nvCxnSpPr>
        <p:spPr>
          <a:xfrm>
            <a:off x="54224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g2db8a54a5b0_1_316"/>
          <p:cNvCxnSpPr>
            <a:stCxn id="728" idx="2"/>
            <a:endCxn id="732" idx="0"/>
          </p:cNvCxnSpPr>
          <p:nvPr/>
        </p:nvCxnSpPr>
        <p:spPr>
          <a:xfrm>
            <a:off x="57272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g2db8a54a5b0_1_316"/>
          <p:cNvCxnSpPr>
            <a:stCxn id="728" idx="2"/>
            <a:endCxn id="733" idx="0"/>
          </p:cNvCxnSpPr>
          <p:nvPr/>
        </p:nvCxnSpPr>
        <p:spPr>
          <a:xfrm>
            <a:off x="57272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g2db8a54a5b0_1_316"/>
          <p:cNvCxnSpPr>
            <a:stCxn id="734" idx="2"/>
            <a:endCxn id="736" idx="0"/>
          </p:cNvCxnSpPr>
          <p:nvPr/>
        </p:nvCxnSpPr>
        <p:spPr>
          <a:xfrm flipH="1">
            <a:off x="67178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g2db8a54a5b0_1_316"/>
          <p:cNvCxnSpPr>
            <a:stCxn id="734" idx="2"/>
            <a:endCxn id="735" idx="0"/>
          </p:cNvCxnSpPr>
          <p:nvPr/>
        </p:nvCxnSpPr>
        <p:spPr>
          <a:xfrm>
            <a:off x="68702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g2db8a54a5b0_1_316"/>
          <p:cNvCxnSpPr>
            <a:endCxn id="737" idx="0"/>
          </p:cNvCxnSpPr>
          <p:nvPr/>
        </p:nvCxnSpPr>
        <p:spPr>
          <a:xfrm>
            <a:off x="70226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g2db8a54a5b0_1_316"/>
          <p:cNvCxnSpPr>
            <a:stCxn id="735" idx="2"/>
            <a:endCxn id="738" idx="0"/>
          </p:cNvCxnSpPr>
          <p:nvPr/>
        </p:nvCxnSpPr>
        <p:spPr>
          <a:xfrm>
            <a:off x="70226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g2db8a54a5b0_1_316"/>
          <p:cNvCxnSpPr>
            <a:stCxn id="737" idx="2"/>
            <a:endCxn id="739" idx="0"/>
          </p:cNvCxnSpPr>
          <p:nvPr/>
        </p:nvCxnSpPr>
        <p:spPr>
          <a:xfrm flipH="1">
            <a:off x="68702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g2db8a54a5b0_1_316"/>
          <p:cNvCxnSpPr>
            <a:stCxn id="737" idx="2"/>
            <a:endCxn id="740" idx="0"/>
          </p:cNvCxnSpPr>
          <p:nvPr/>
        </p:nvCxnSpPr>
        <p:spPr>
          <a:xfrm>
            <a:off x="70226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g2db8a54a5b0_1_316"/>
          <p:cNvCxnSpPr>
            <a:stCxn id="741" idx="2"/>
            <a:endCxn id="744" idx="0"/>
          </p:cNvCxnSpPr>
          <p:nvPr/>
        </p:nvCxnSpPr>
        <p:spPr>
          <a:xfrm flipH="1">
            <a:off x="80132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g2db8a54a5b0_1_316"/>
          <p:cNvCxnSpPr>
            <a:stCxn id="744" idx="2"/>
            <a:endCxn id="743" idx="0"/>
          </p:cNvCxnSpPr>
          <p:nvPr/>
        </p:nvCxnSpPr>
        <p:spPr>
          <a:xfrm flipH="1">
            <a:off x="77084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g2db8a54a5b0_1_316"/>
          <p:cNvCxnSpPr>
            <a:endCxn id="745" idx="0"/>
          </p:cNvCxnSpPr>
          <p:nvPr/>
        </p:nvCxnSpPr>
        <p:spPr>
          <a:xfrm>
            <a:off x="80132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g2db8a54a5b0_1_316"/>
          <p:cNvCxnSpPr>
            <a:stCxn id="741" idx="2"/>
            <a:endCxn id="742" idx="0"/>
          </p:cNvCxnSpPr>
          <p:nvPr/>
        </p:nvCxnSpPr>
        <p:spPr>
          <a:xfrm>
            <a:off x="81656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g2db8a54a5b0_1_316"/>
          <p:cNvCxnSpPr>
            <a:stCxn id="742" idx="2"/>
            <a:endCxn id="746" idx="0"/>
          </p:cNvCxnSpPr>
          <p:nvPr/>
        </p:nvCxnSpPr>
        <p:spPr>
          <a:xfrm>
            <a:off x="83180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g2db8a54a5b0_1_316"/>
          <p:cNvCxnSpPr>
            <a:stCxn id="742" idx="2"/>
            <a:endCxn id="747" idx="0"/>
          </p:cNvCxnSpPr>
          <p:nvPr/>
        </p:nvCxnSpPr>
        <p:spPr>
          <a:xfrm>
            <a:off x="83180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g2db8a54a5b0_1_316"/>
          <p:cNvCxnSpPr>
            <a:stCxn id="747" idx="2"/>
            <a:endCxn id="748" idx="0"/>
          </p:cNvCxnSpPr>
          <p:nvPr/>
        </p:nvCxnSpPr>
        <p:spPr>
          <a:xfrm flipH="1">
            <a:off x="84704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g2db8a54a5b0_1_316"/>
          <p:cNvCxnSpPr>
            <a:stCxn id="747" idx="2"/>
            <a:endCxn id="749" idx="0"/>
          </p:cNvCxnSpPr>
          <p:nvPr/>
        </p:nvCxnSpPr>
        <p:spPr>
          <a:xfrm>
            <a:off x="86228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g2db8a54a5b0_1_316"/>
          <p:cNvSpPr txBox="1"/>
          <p:nvPr/>
        </p:nvSpPr>
        <p:spPr>
          <a:xfrm>
            <a:off x="4872350" y="1793375"/>
            <a:ext cx="4050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Random Forest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= Build New Tree per Bag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g2db8a54a5b0_1_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2db8a54a5b0_1_646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Tree Based Models</a:t>
            </a:r>
            <a:endParaRPr/>
          </a:p>
        </p:txBody>
      </p:sp>
      <p:sp>
        <p:nvSpPr>
          <p:cNvPr id="777" name="Google Shape;777;g2db8a54a5b0_1_646"/>
          <p:cNvSpPr txBox="1"/>
          <p:nvPr/>
        </p:nvSpPr>
        <p:spPr>
          <a:xfrm>
            <a:off x="521100" y="1005725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Random Forest (Ensemble)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Non-linear modeling approach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Based off stacking binary decisions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Natural fit for our presence/absence features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trees rarely used alone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Random Forest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Ensemble = combine multiple models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Leverages Bagging (Bootstrap aggregating)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Python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Sklearn.ensemble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Documentation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78" name="Google Shape;778;g2db8a54a5b0_1_646"/>
          <p:cNvSpPr txBox="1"/>
          <p:nvPr/>
        </p:nvSpPr>
        <p:spPr>
          <a:xfrm>
            <a:off x="4935025" y="5575"/>
            <a:ext cx="4050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Bagging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= Repeatedly sample with replacement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79" name="Google Shape;779;g2db8a54a5b0_1_646"/>
          <p:cNvSpPr/>
          <p:nvPr/>
        </p:nvSpPr>
        <p:spPr>
          <a:xfrm>
            <a:off x="6619550" y="6489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2db8a54a5b0_1_646"/>
          <p:cNvSpPr/>
          <p:nvPr/>
        </p:nvSpPr>
        <p:spPr>
          <a:xfrm>
            <a:off x="6619550" y="801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2db8a54a5b0_1_646"/>
          <p:cNvSpPr/>
          <p:nvPr/>
        </p:nvSpPr>
        <p:spPr>
          <a:xfrm>
            <a:off x="6619550" y="4965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2db8a54a5b0_1_646"/>
          <p:cNvSpPr/>
          <p:nvPr/>
        </p:nvSpPr>
        <p:spPr>
          <a:xfrm>
            <a:off x="6771950" y="6489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2db8a54a5b0_1_646"/>
          <p:cNvSpPr/>
          <p:nvPr/>
        </p:nvSpPr>
        <p:spPr>
          <a:xfrm>
            <a:off x="6771950" y="4965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2db8a54a5b0_1_646"/>
          <p:cNvSpPr/>
          <p:nvPr/>
        </p:nvSpPr>
        <p:spPr>
          <a:xfrm>
            <a:off x="6771950" y="801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2db8a54a5b0_1_646"/>
          <p:cNvSpPr/>
          <p:nvPr/>
        </p:nvSpPr>
        <p:spPr>
          <a:xfrm>
            <a:off x="6924350" y="6489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2db8a54a5b0_1_646"/>
          <p:cNvSpPr/>
          <p:nvPr/>
        </p:nvSpPr>
        <p:spPr>
          <a:xfrm>
            <a:off x="6924350" y="4965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2db8a54a5b0_1_646"/>
          <p:cNvSpPr/>
          <p:nvPr/>
        </p:nvSpPr>
        <p:spPr>
          <a:xfrm>
            <a:off x="6924350" y="8013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2db8a54a5b0_1_646"/>
          <p:cNvSpPr/>
          <p:nvPr/>
        </p:nvSpPr>
        <p:spPr>
          <a:xfrm>
            <a:off x="7076750" y="6489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2db8a54a5b0_1_646"/>
          <p:cNvSpPr/>
          <p:nvPr/>
        </p:nvSpPr>
        <p:spPr>
          <a:xfrm>
            <a:off x="7076750" y="4965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2db8a54a5b0_1_646"/>
          <p:cNvSpPr/>
          <p:nvPr/>
        </p:nvSpPr>
        <p:spPr>
          <a:xfrm>
            <a:off x="7076750" y="801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2db8a54a5b0_1_646"/>
          <p:cNvSpPr/>
          <p:nvPr/>
        </p:nvSpPr>
        <p:spPr>
          <a:xfrm>
            <a:off x="53241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2db8a54a5b0_1_646"/>
          <p:cNvSpPr/>
          <p:nvPr/>
        </p:nvSpPr>
        <p:spPr>
          <a:xfrm>
            <a:off x="53241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2db8a54a5b0_1_646"/>
          <p:cNvSpPr/>
          <p:nvPr/>
        </p:nvSpPr>
        <p:spPr>
          <a:xfrm>
            <a:off x="53241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2db8a54a5b0_1_646"/>
          <p:cNvSpPr/>
          <p:nvPr/>
        </p:nvSpPr>
        <p:spPr>
          <a:xfrm>
            <a:off x="5476550" y="13347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2db8a54a5b0_1_646"/>
          <p:cNvSpPr/>
          <p:nvPr/>
        </p:nvSpPr>
        <p:spPr>
          <a:xfrm>
            <a:off x="54765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2db8a54a5b0_1_646"/>
          <p:cNvSpPr/>
          <p:nvPr/>
        </p:nvSpPr>
        <p:spPr>
          <a:xfrm>
            <a:off x="5476550" y="14871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2db8a54a5b0_1_646"/>
          <p:cNvSpPr/>
          <p:nvPr/>
        </p:nvSpPr>
        <p:spPr>
          <a:xfrm>
            <a:off x="56289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2db8a54a5b0_1_646"/>
          <p:cNvSpPr/>
          <p:nvPr/>
        </p:nvSpPr>
        <p:spPr>
          <a:xfrm>
            <a:off x="5628950" y="11823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2db8a54a5b0_1_646"/>
          <p:cNvSpPr/>
          <p:nvPr/>
        </p:nvSpPr>
        <p:spPr>
          <a:xfrm>
            <a:off x="56289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2db8a54a5b0_1_646"/>
          <p:cNvSpPr/>
          <p:nvPr/>
        </p:nvSpPr>
        <p:spPr>
          <a:xfrm>
            <a:off x="57813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2db8a54a5b0_1_646"/>
          <p:cNvSpPr/>
          <p:nvPr/>
        </p:nvSpPr>
        <p:spPr>
          <a:xfrm>
            <a:off x="57813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g2db8a54a5b0_1_646"/>
          <p:cNvSpPr/>
          <p:nvPr/>
        </p:nvSpPr>
        <p:spPr>
          <a:xfrm>
            <a:off x="57813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2db8a54a5b0_1_646"/>
          <p:cNvSpPr/>
          <p:nvPr/>
        </p:nvSpPr>
        <p:spPr>
          <a:xfrm>
            <a:off x="66195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2db8a54a5b0_1_646"/>
          <p:cNvSpPr/>
          <p:nvPr/>
        </p:nvSpPr>
        <p:spPr>
          <a:xfrm>
            <a:off x="66195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2db8a54a5b0_1_646"/>
          <p:cNvSpPr/>
          <p:nvPr/>
        </p:nvSpPr>
        <p:spPr>
          <a:xfrm>
            <a:off x="66195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2db8a54a5b0_1_646"/>
          <p:cNvSpPr/>
          <p:nvPr/>
        </p:nvSpPr>
        <p:spPr>
          <a:xfrm>
            <a:off x="67719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2db8a54a5b0_1_646"/>
          <p:cNvSpPr/>
          <p:nvPr/>
        </p:nvSpPr>
        <p:spPr>
          <a:xfrm>
            <a:off x="67719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2db8a54a5b0_1_646"/>
          <p:cNvSpPr/>
          <p:nvPr/>
        </p:nvSpPr>
        <p:spPr>
          <a:xfrm>
            <a:off x="67719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2db8a54a5b0_1_646"/>
          <p:cNvSpPr/>
          <p:nvPr/>
        </p:nvSpPr>
        <p:spPr>
          <a:xfrm>
            <a:off x="69243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2db8a54a5b0_1_646"/>
          <p:cNvSpPr/>
          <p:nvPr/>
        </p:nvSpPr>
        <p:spPr>
          <a:xfrm>
            <a:off x="69243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2db8a54a5b0_1_646"/>
          <p:cNvSpPr/>
          <p:nvPr/>
        </p:nvSpPr>
        <p:spPr>
          <a:xfrm>
            <a:off x="69243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2db8a54a5b0_1_646"/>
          <p:cNvSpPr/>
          <p:nvPr/>
        </p:nvSpPr>
        <p:spPr>
          <a:xfrm>
            <a:off x="70767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2db8a54a5b0_1_646"/>
          <p:cNvSpPr/>
          <p:nvPr/>
        </p:nvSpPr>
        <p:spPr>
          <a:xfrm>
            <a:off x="70767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2db8a54a5b0_1_646"/>
          <p:cNvSpPr/>
          <p:nvPr/>
        </p:nvSpPr>
        <p:spPr>
          <a:xfrm>
            <a:off x="70767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2db8a54a5b0_1_646"/>
          <p:cNvSpPr/>
          <p:nvPr/>
        </p:nvSpPr>
        <p:spPr>
          <a:xfrm>
            <a:off x="7914950" y="13347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2db8a54a5b0_1_646"/>
          <p:cNvSpPr/>
          <p:nvPr/>
        </p:nvSpPr>
        <p:spPr>
          <a:xfrm>
            <a:off x="7914950" y="14871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2db8a54a5b0_1_646"/>
          <p:cNvSpPr/>
          <p:nvPr/>
        </p:nvSpPr>
        <p:spPr>
          <a:xfrm>
            <a:off x="7914950" y="11823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2db8a54a5b0_1_646"/>
          <p:cNvSpPr/>
          <p:nvPr/>
        </p:nvSpPr>
        <p:spPr>
          <a:xfrm>
            <a:off x="8067350" y="13347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2db8a54a5b0_1_646"/>
          <p:cNvSpPr/>
          <p:nvPr/>
        </p:nvSpPr>
        <p:spPr>
          <a:xfrm>
            <a:off x="80673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2db8a54a5b0_1_646"/>
          <p:cNvSpPr/>
          <p:nvPr/>
        </p:nvSpPr>
        <p:spPr>
          <a:xfrm>
            <a:off x="8067350" y="14871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2db8a54a5b0_1_646"/>
          <p:cNvSpPr/>
          <p:nvPr/>
        </p:nvSpPr>
        <p:spPr>
          <a:xfrm>
            <a:off x="8219750" y="13347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2db8a54a5b0_1_646"/>
          <p:cNvSpPr/>
          <p:nvPr/>
        </p:nvSpPr>
        <p:spPr>
          <a:xfrm>
            <a:off x="8219750" y="11823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2db8a54a5b0_1_646"/>
          <p:cNvSpPr/>
          <p:nvPr/>
        </p:nvSpPr>
        <p:spPr>
          <a:xfrm>
            <a:off x="8219750" y="14871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2db8a54a5b0_1_646"/>
          <p:cNvSpPr/>
          <p:nvPr/>
        </p:nvSpPr>
        <p:spPr>
          <a:xfrm>
            <a:off x="8372150" y="13347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2db8a54a5b0_1_646"/>
          <p:cNvSpPr/>
          <p:nvPr/>
        </p:nvSpPr>
        <p:spPr>
          <a:xfrm>
            <a:off x="8372150" y="11823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2db8a54a5b0_1_646"/>
          <p:cNvSpPr/>
          <p:nvPr/>
        </p:nvSpPr>
        <p:spPr>
          <a:xfrm>
            <a:off x="8372150" y="14871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2db8a54a5b0_1_646"/>
          <p:cNvSpPr txBox="1"/>
          <p:nvPr/>
        </p:nvSpPr>
        <p:spPr>
          <a:xfrm>
            <a:off x="7279825" y="527950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Google Shape;828;g2db8a54a5b0_1_646"/>
          <p:cNvSpPr txBox="1"/>
          <p:nvPr/>
        </p:nvSpPr>
        <p:spPr>
          <a:xfrm>
            <a:off x="8471425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Sample3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g2db8a54a5b0_1_646"/>
          <p:cNvSpPr txBox="1"/>
          <p:nvPr/>
        </p:nvSpPr>
        <p:spPr>
          <a:xfrm>
            <a:off x="7147675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Sample2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0" name="Google Shape;830;g2db8a54a5b0_1_646"/>
          <p:cNvSpPr txBox="1"/>
          <p:nvPr/>
        </p:nvSpPr>
        <p:spPr>
          <a:xfrm>
            <a:off x="5882900" y="1274325"/>
            <a:ext cx="9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Sample1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1" name="Google Shape;831;g2db8a54a5b0_1_646"/>
          <p:cNvCxnSpPr/>
          <p:nvPr/>
        </p:nvCxnSpPr>
        <p:spPr>
          <a:xfrm>
            <a:off x="6900625" y="976850"/>
            <a:ext cx="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g2db8a54a5b0_1_646"/>
          <p:cNvCxnSpPr/>
          <p:nvPr/>
        </p:nvCxnSpPr>
        <p:spPr>
          <a:xfrm flipH="1">
            <a:off x="6017600" y="962125"/>
            <a:ext cx="5295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g2db8a54a5b0_1_646"/>
          <p:cNvCxnSpPr/>
          <p:nvPr/>
        </p:nvCxnSpPr>
        <p:spPr>
          <a:xfrm>
            <a:off x="7224675" y="962125"/>
            <a:ext cx="5832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g2db8a54a5b0_1_646"/>
          <p:cNvSpPr/>
          <p:nvPr/>
        </p:nvSpPr>
        <p:spPr>
          <a:xfrm>
            <a:off x="5525200" y="2219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2db8a54a5b0_1_646"/>
          <p:cNvSpPr/>
          <p:nvPr/>
        </p:nvSpPr>
        <p:spPr>
          <a:xfrm>
            <a:off x="56776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2db8a54a5b0_1_646"/>
          <p:cNvSpPr/>
          <p:nvPr/>
        </p:nvSpPr>
        <p:spPr>
          <a:xfrm>
            <a:off x="50680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2db8a54a5b0_1_646"/>
          <p:cNvSpPr/>
          <p:nvPr/>
        </p:nvSpPr>
        <p:spPr>
          <a:xfrm>
            <a:off x="53728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2db8a54a5b0_1_646"/>
          <p:cNvSpPr/>
          <p:nvPr/>
        </p:nvSpPr>
        <p:spPr>
          <a:xfrm>
            <a:off x="53728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2db8a54a5b0_1_646"/>
          <p:cNvSpPr/>
          <p:nvPr/>
        </p:nvSpPr>
        <p:spPr>
          <a:xfrm>
            <a:off x="56776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2db8a54a5b0_1_646"/>
          <p:cNvSpPr/>
          <p:nvPr/>
        </p:nvSpPr>
        <p:spPr>
          <a:xfrm>
            <a:off x="59824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db8a54a5b0_1_646"/>
          <p:cNvSpPr/>
          <p:nvPr/>
        </p:nvSpPr>
        <p:spPr>
          <a:xfrm>
            <a:off x="6820600" y="2219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2db8a54a5b0_1_646"/>
          <p:cNvSpPr/>
          <p:nvPr/>
        </p:nvSpPr>
        <p:spPr>
          <a:xfrm>
            <a:off x="69730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2db8a54a5b0_1_646"/>
          <p:cNvSpPr/>
          <p:nvPr/>
        </p:nvSpPr>
        <p:spPr>
          <a:xfrm>
            <a:off x="66682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2db8a54a5b0_1_646"/>
          <p:cNvSpPr/>
          <p:nvPr/>
        </p:nvSpPr>
        <p:spPr>
          <a:xfrm>
            <a:off x="69730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2db8a54a5b0_1_646"/>
          <p:cNvSpPr/>
          <p:nvPr/>
        </p:nvSpPr>
        <p:spPr>
          <a:xfrm>
            <a:off x="72778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2db8a54a5b0_1_646"/>
          <p:cNvSpPr/>
          <p:nvPr/>
        </p:nvSpPr>
        <p:spPr>
          <a:xfrm>
            <a:off x="68206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2db8a54a5b0_1_646"/>
          <p:cNvSpPr/>
          <p:nvPr/>
        </p:nvSpPr>
        <p:spPr>
          <a:xfrm>
            <a:off x="71254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2db8a54a5b0_1_646"/>
          <p:cNvSpPr/>
          <p:nvPr/>
        </p:nvSpPr>
        <p:spPr>
          <a:xfrm>
            <a:off x="8116000" y="2219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2db8a54a5b0_1_646"/>
          <p:cNvSpPr/>
          <p:nvPr/>
        </p:nvSpPr>
        <p:spPr>
          <a:xfrm>
            <a:off x="82684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2db8a54a5b0_1_646"/>
          <p:cNvSpPr/>
          <p:nvPr/>
        </p:nvSpPr>
        <p:spPr>
          <a:xfrm>
            <a:off x="76588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2db8a54a5b0_1_646"/>
          <p:cNvSpPr/>
          <p:nvPr/>
        </p:nvSpPr>
        <p:spPr>
          <a:xfrm>
            <a:off x="7963600" y="2524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2db8a54a5b0_1_646"/>
          <p:cNvSpPr/>
          <p:nvPr/>
        </p:nvSpPr>
        <p:spPr>
          <a:xfrm>
            <a:off x="79636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g2db8a54a5b0_1_646"/>
          <p:cNvSpPr/>
          <p:nvPr/>
        </p:nvSpPr>
        <p:spPr>
          <a:xfrm>
            <a:off x="82684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2db8a54a5b0_1_646"/>
          <p:cNvSpPr/>
          <p:nvPr/>
        </p:nvSpPr>
        <p:spPr>
          <a:xfrm>
            <a:off x="8573200" y="2829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g2db8a54a5b0_1_646"/>
          <p:cNvSpPr/>
          <p:nvPr/>
        </p:nvSpPr>
        <p:spPr>
          <a:xfrm>
            <a:off x="84208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2db8a54a5b0_1_646"/>
          <p:cNvSpPr/>
          <p:nvPr/>
        </p:nvSpPr>
        <p:spPr>
          <a:xfrm>
            <a:off x="8725600" y="31339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7" name="Google Shape;857;g2db8a54a5b0_1_646"/>
          <p:cNvCxnSpPr>
            <a:stCxn id="834" idx="2"/>
            <a:endCxn id="837" idx="0"/>
          </p:cNvCxnSpPr>
          <p:nvPr/>
        </p:nvCxnSpPr>
        <p:spPr>
          <a:xfrm flipH="1">
            <a:off x="54224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g2db8a54a5b0_1_646"/>
          <p:cNvCxnSpPr>
            <a:stCxn id="834" idx="2"/>
            <a:endCxn id="835" idx="0"/>
          </p:cNvCxnSpPr>
          <p:nvPr/>
        </p:nvCxnSpPr>
        <p:spPr>
          <a:xfrm>
            <a:off x="55748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g2db8a54a5b0_1_646"/>
          <p:cNvCxnSpPr>
            <a:stCxn id="837" idx="2"/>
            <a:endCxn id="836" idx="0"/>
          </p:cNvCxnSpPr>
          <p:nvPr/>
        </p:nvCxnSpPr>
        <p:spPr>
          <a:xfrm flipH="1">
            <a:off x="51176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g2db8a54a5b0_1_646"/>
          <p:cNvCxnSpPr>
            <a:stCxn id="837" idx="2"/>
            <a:endCxn id="838" idx="0"/>
          </p:cNvCxnSpPr>
          <p:nvPr/>
        </p:nvCxnSpPr>
        <p:spPr>
          <a:xfrm>
            <a:off x="54224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g2db8a54a5b0_1_646"/>
          <p:cNvCxnSpPr>
            <a:stCxn id="835" idx="2"/>
            <a:endCxn id="839" idx="0"/>
          </p:cNvCxnSpPr>
          <p:nvPr/>
        </p:nvCxnSpPr>
        <p:spPr>
          <a:xfrm>
            <a:off x="57272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g2db8a54a5b0_1_646"/>
          <p:cNvCxnSpPr>
            <a:stCxn id="835" idx="2"/>
            <a:endCxn id="840" idx="0"/>
          </p:cNvCxnSpPr>
          <p:nvPr/>
        </p:nvCxnSpPr>
        <p:spPr>
          <a:xfrm>
            <a:off x="57272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g2db8a54a5b0_1_646"/>
          <p:cNvCxnSpPr>
            <a:stCxn id="841" idx="2"/>
            <a:endCxn id="843" idx="0"/>
          </p:cNvCxnSpPr>
          <p:nvPr/>
        </p:nvCxnSpPr>
        <p:spPr>
          <a:xfrm flipH="1">
            <a:off x="67178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g2db8a54a5b0_1_646"/>
          <p:cNvCxnSpPr>
            <a:stCxn id="841" idx="2"/>
            <a:endCxn id="842" idx="0"/>
          </p:cNvCxnSpPr>
          <p:nvPr/>
        </p:nvCxnSpPr>
        <p:spPr>
          <a:xfrm>
            <a:off x="68702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5" name="Google Shape;865;g2db8a54a5b0_1_646"/>
          <p:cNvCxnSpPr>
            <a:endCxn id="844" idx="0"/>
          </p:cNvCxnSpPr>
          <p:nvPr/>
        </p:nvCxnSpPr>
        <p:spPr>
          <a:xfrm>
            <a:off x="70226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g2db8a54a5b0_1_646"/>
          <p:cNvCxnSpPr>
            <a:stCxn id="842" idx="2"/>
            <a:endCxn id="845" idx="0"/>
          </p:cNvCxnSpPr>
          <p:nvPr/>
        </p:nvCxnSpPr>
        <p:spPr>
          <a:xfrm>
            <a:off x="70226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g2db8a54a5b0_1_646"/>
          <p:cNvCxnSpPr>
            <a:stCxn id="844" idx="2"/>
            <a:endCxn id="846" idx="0"/>
          </p:cNvCxnSpPr>
          <p:nvPr/>
        </p:nvCxnSpPr>
        <p:spPr>
          <a:xfrm flipH="1">
            <a:off x="68702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g2db8a54a5b0_1_646"/>
          <p:cNvCxnSpPr>
            <a:stCxn id="844" idx="2"/>
            <a:endCxn id="847" idx="0"/>
          </p:cNvCxnSpPr>
          <p:nvPr/>
        </p:nvCxnSpPr>
        <p:spPr>
          <a:xfrm>
            <a:off x="70226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g2db8a54a5b0_1_646"/>
          <p:cNvCxnSpPr>
            <a:stCxn id="848" idx="2"/>
            <a:endCxn id="851" idx="0"/>
          </p:cNvCxnSpPr>
          <p:nvPr/>
        </p:nvCxnSpPr>
        <p:spPr>
          <a:xfrm flipH="1">
            <a:off x="80132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g2db8a54a5b0_1_646"/>
          <p:cNvCxnSpPr>
            <a:stCxn id="851" idx="2"/>
            <a:endCxn id="850" idx="0"/>
          </p:cNvCxnSpPr>
          <p:nvPr/>
        </p:nvCxnSpPr>
        <p:spPr>
          <a:xfrm flipH="1">
            <a:off x="77084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g2db8a54a5b0_1_646"/>
          <p:cNvCxnSpPr>
            <a:endCxn id="852" idx="0"/>
          </p:cNvCxnSpPr>
          <p:nvPr/>
        </p:nvCxnSpPr>
        <p:spPr>
          <a:xfrm>
            <a:off x="80132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g2db8a54a5b0_1_646"/>
          <p:cNvCxnSpPr>
            <a:stCxn id="848" idx="2"/>
            <a:endCxn id="849" idx="0"/>
          </p:cNvCxnSpPr>
          <p:nvPr/>
        </p:nvCxnSpPr>
        <p:spPr>
          <a:xfrm>
            <a:off x="8165650" y="23188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3" name="Google Shape;873;g2db8a54a5b0_1_646"/>
          <p:cNvCxnSpPr>
            <a:stCxn id="849" idx="2"/>
            <a:endCxn id="853" idx="0"/>
          </p:cNvCxnSpPr>
          <p:nvPr/>
        </p:nvCxnSpPr>
        <p:spPr>
          <a:xfrm>
            <a:off x="8318050" y="26236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4" name="Google Shape;874;g2db8a54a5b0_1_646"/>
          <p:cNvCxnSpPr>
            <a:stCxn id="849" idx="2"/>
            <a:endCxn id="854" idx="0"/>
          </p:cNvCxnSpPr>
          <p:nvPr/>
        </p:nvCxnSpPr>
        <p:spPr>
          <a:xfrm>
            <a:off x="8318050" y="26236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g2db8a54a5b0_1_646"/>
          <p:cNvCxnSpPr>
            <a:stCxn id="854" idx="2"/>
            <a:endCxn id="855" idx="0"/>
          </p:cNvCxnSpPr>
          <p:nvPr/>
        </p:nvCxnSpPr>
        <p:spPr>
          <a:xfrm flipH="1">
            <a:off x="84704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6" name="Google Shape;876;g2db8a54a5b0_1_646"/>
          <p:cNvCxnSpPr>
            <a:stCxn id="854" idx="2"/>
            <a:endCxn id="856" idx="0"/>
          </p:cNvCxnSpPr>
          <p:nvPr/>
        </p:nvCxnSpPr>
        <p:spPr>
          <a:xfrm>
            <a:off x="8622850" y="29284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g2db8a54a5b0_1_646"/>
          <p:cNvSpPr txBox="1"/>
          <p:nvPr/>
        </p:nvSpPr>
        <p:spPr>
          <a:xfrm>
            <a:off x="4872350" y="1793375"/>
            <a:ext cx="4050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Random Forest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= Build New Tree per Bag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78" name="Google Shape;878;g2db8a54a5b0_1_646"/>
          <p:cNvSpPr txBox="1"/>
          <p:nvPr/>
        </p:nvSpPr>
        <p:spPr>
          <a:xfrm>
            <a:off x="4723850" y="3393575"/>
            <a:ext cx="4262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Prediction = 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Each Sample passes through each Tree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79" name="Google Shape;879;g2db8a54a5b0_1_646"/>
          <p:cNvSpPr/>
          <p:nvPr/>
        </p:nvSpPr>
        <p:spPr>
          <a:xfrm>
            <a:off x="5525200" y="38197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2db8a54a5b0_1_646"/>
          <p:cNvSpPr/>
          <p:nvPr/>
        </p:nvSpPr>
        <p:spPr>
          <a:xfrm>
            <a:off x="5677600" y="41245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g2db8a54a5b0_1_646"/>
          <p:cNvSpPr/>
          <p:nvPr/>
        </p:nvSpPr>
        <p:spPr>
          <a:xfrm>
            <a:off x="5068000" y="4429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2db8a54a5b0_1_646"/>
          <p:cNvSpPr/>
          <p:nvPr/>
        </p:nvSpPr>
        <p:spPr>
          <a:xfrm>
            <a:off x="5372800" y="4124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2db8a54a5b0_1_646"/>
          <p:cNvSpPr/>
          <p:nvPr/>
        </p:nvSpPr>
        <p:spPr>
          <a:xfrm>
            <a:off x="5372800" y="4429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g2db8a54a5b0_1_646"/>
          <p:cNvSpPr/>
          <p:nvPr/>
        </p:nvSpPr>
        <p:spPr>
          <a:xfrm>
            <a:off x="5677600" y="44293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g2db8a54a5b0_1_646"/>
          <p:cNvSpPr/>
          <p:nvPr/>
        </p:nvSpPr>
        <p:spPr>
          <a:xfrm>
            <a:off x="5982400" y="4429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2db8a54a5b0_1_646"/>
          <p:cNvSpPr/>
          <p:nvPr/>
        </p:nvSpPr>
        <p:spPr>
          <a:xfrm>
            <a:off x="6820600" y="38197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2db8a54a5b0_1_646"/>
          <p:cNvSpPr/>
          <p:nvPr/>
        </p:nvSpPr>
        <p:spPr>
          <a:xfrm>
            <a:off x="6973000" y="41245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g2db8a54a5b0_1_646"/>
          <p:cNvSpPr/>
          <p:nvPr/>
        </p:nvSpPr>
        <p:spPr>
          <a:xfrm>
            <a:off x="6668200" y="4124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2db8a54a5b0_1_646"/>
          <p:cNvSpPr/>
          <p:nvPr/>
        </p:nvSpPr>
        <p:spPr>
          <a:xfrm>
            <a:off x="6973000" y="44293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2db8a54a5b0_1_646"/>
          <p:cNvSpPr/>
          <p:nvPr/>
        </p:nvSpPr>
        <p:spPr>
          <a:xfrm>
            <a:off x="7277800" y="4429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2db8a54a5b0_1_646"/>
          <p:cNvSpPr/>
          <p:nvPr/>
        </p:nvSpPr>
        <p:spPr>
          <a:xfrm>
            <a:off x="6820600" y="47341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2db8a54a5b0_1_646"/>
          <p:cNvSpPr/>
          <p:nvPr/>
        </p:nvSpPr>
        <p:spPr>
          <a:xfrm>
            <a:off x="7125400" y="4734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2db8a54a5b0_1_646"/>
          <p:cNvSpPr/>
          <p:nvPr/>
        </p:nvSpPr>
        <p:spPr>
          <a:xfrm>
            <a:off x="8116000" y="38197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2db8a54a5b0_1_646"/>
          <p:cNvSpPr/>
          <p:nvPr/>
        </p:nvSpPr>
        <p:spPr>
          <a:xfrm>
            <a:off x="8268400" y="41245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2db8a54a5b0_1_646"/>
          <p:cNvSpPr/>
          <p:nvPr/>
        </p:nvSpPr>
        <p:spPr>
          <a:xfrm>
            <a:off x="7658800" y="4429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2db8a54a5b0_1_646"/>
          <p:cNvSpPr/>
          <p:nvPr/>
        </p:nvSpPr>
        <p:spPr>
          <a:xfrm>
            <a:off x="7963600" y="41245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2db8a54a5b0_1_646"/>
          <p:cNvSpPr/>
          <p:nvPr/>
        </p:nvSpPr>
        <p:spPr>
          <a:xfrm>
            <a:off x="7963600" y="4429375"/>
            <a:ext cx="99300" cy="9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2db8a54a5b0_1_646"/>
          <p:cNvSpPr/>
          <p:nvPr/>
        </p:nvSpPr>
        <p:spPr>
          <a:xfrm>
            <a:off x="8268400" y="4429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2db8a54a5b0_1_646"/>
          <p:cNvSpPr/>
          <p:nvPr/>
        </p:nvSpPr>
        <p:spPr>
          <a:xfrm>
            <a:off x="8573200" y="44293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2db8a54a5b0_1_646"/>
          <p:cNvSpPr/>
          <p:nvPr/>
        </p:nvSpPr>
        <p:spPr>
          <a:xfrm>
            <a:off x="8420800" y="4734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g2db8a54a5b0_1_646"/>
          <p:cNvSpPr/>
          <p:nvPr/>
        </p:nvSpPr>
        <p:spPr>
          <a:xfrm>
            <a:off x="8725600" y="4734175"/>
            <a:ext cx="99300" cy="9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2" name="Google Shape;902;g2db8a54a5b0_1_646"/>
          <p:cNvCxnSpPr>
            <a:stCxn id="879" idx="2"/>
            <a:endCxn id="882" idx="0"/>
          </p:cNvCxnSpPr>
          <p:nvPr/>
        </p:nvCxnSpPr>
        <p:spPr>
          <a:xfrm flipH="1">
            <a:off x="5422450" y="39190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g2db8a54a5b0_1_646"/>
          <p:cNvCxnSpPr>
            <a:stCxn id="879" idx="2"/>
            <a:endCxn id="880" idx="0"/>
          </p:cNvCxnSpPr>
          <p:nvPr/>
        </p:nvCxnSpPr>
        <p:spPr>
          <a:xfrm>
            <a:off x="5574850" y="39190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g2db8a54a5b0_1_646"/>
          <p:cNvCxnSpPr>
            <a:stCxn id="882" idx="2"/>
            <a:endCxn id="881" idx="0"/>
          </p:cNvCxnSpPr>
          <p:nvPr/>
        </p:nvCxnSpPr>
        <p:spPr>
          <a:xfrm flipH="1">
            <a:off x="5117650" y="42238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g2db8a54a5b0_1_646"/>
          <p:cNvCxnSpPr>
            <a:stCxn id="882" idx="2"/>
            <a:endCxn id="883" idx="0"/>
          </p:cNvCxnSpPr>
          <p:nvPr/>
        </p:nvCxnSpPr>
        <p:spPr>
          <a:xfrm>
            <a:off x="5422450" y="42238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g2db8a54a5b0_1_646"/>
          <p:cNvCxnSpPr>
            <a:stCxn id="880" idx="2"/>
            <a:endCxn id="884" idx="0"/>
          </p:cNvCxnSpPr>
          <p:nvPr/>
        </p:nvCxnSpPr>
        <p:spPr>
          <a:xfrm>
            <a:off x="5727250" y="42238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g2db8a54a5b0_1_646"/>
          <p:cNvCxnSpPr>
            <a:stCxn id="880" idx="2"/>
            <a:endCxn id="885" idx="0"/>
          </p:cNvCxnSpPr>
          <p:nvPr/>
        </p:nvCxnSpPr>
        <p:spPr>
          <a:xfrm>
            <a:off x="5727250" y="42238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g2db8a54a5b0_1_646"/>
          <p:cNvCxnSpPr>
            <a:stCxn id="886" idx="2"/>
            <a:endCxn id="888" idx="0"/>
          </p:cNvCxnSpPr>
          <p:nvPr/>
        </p:nvCxnSpPr>
        <p:spPr>
          <a:xfrm flipH="1">
            <a:off x="6717850" y="39190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g2db8a54a5b0_1_646"/>
          <p:cNvCxnSpPr>
            <a:stCxn id="886" idx="2"/>
            <a:endCxn id="887" idx="0"/>
          </p:cNvCxnSpPr>
          <p:nvPr/>
        </p:nvCxnSpPr>
        <p:spPr>
          <a:xfrm>
            <a:off x="6870250" y="39190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g2db8a54a5b0_1_646"/>
          <p:cNvCxnSpPr>
            <a:endCxn id="889" idx="0"/>
          </p:cNvCxnSpPr>
          <p:nvPr/>
        </p:nvCxnSpPr>
        <p:spPr>
          <a:xfrm>
            <a:off x="7022650" y="42238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g2db8a54a5b0_1_646"/>
          <p:cNvCxnSpPr>
            <a:stCxn id="887" idx="2"/>
            <a:endCxn id="890" idx="0"/>
          </p:cNvCxnSpPr>
          <p:nvPr/>
        </p:nvCxnSpPr>
        <p:spPr>
          <a:xfrm>
            <a:off x="7022650" y="42238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g2db8a54a5b0_1_646"/>
          <p:cNvCxnSpPr>
            <a:stCxn id="889" idx="2"/>
            <a:endCxn id="891" idx="0"/>
          </p:cNvCxnSpPr>
          <p:nvPr/>
        </p:nvCxnSpPr>
        <p:spPr>
          <a:xfrm flipH="1">
            <a:off x="6870250" y="45286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g2db8a54a5b0_1_646"/>
          <p:cNvCxnSpPr>
            <a:stCxn id="889" idx="2"/>
            <a:endCxn id="892" idx="0"/>
          </p:cNvCxnSpPr>
          <p:nvPr/>
        </p:nvCxnSpPr>
        <p:spPr>
          <a:xfrm>
            <a:off x="7022650" y="45286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g2db8a54a5b0_1_646"/>
          <p:cNvCxnSpPr>
            <a:stCxn id="893" idx="2"/>
            <a:endCxn id="896" idx="0"/>
          </p:cNvCxnSpPr>
          <p:nvPr/>
        </p:nvCxnSpPr>
        <p:spPr>
          <a:xfrm flipH="1">
            <a:off x="8013250" y="39190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g2db8a54a5b0_1_646"/>
          <p:cNvCxnSpPr>
            <a:stCxn id="896" idx="2"/>
            <a:endCxn id="895" idx="0"/>
          </p:cNvCxnSpPr>
          <p:nvPr/>
        </p:nvCxnSpPr>
        <p:spPr>
          <a:xfrm flipH="1">
            <a:off x="7708450" y="42238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g2db8a54a5b0_1_646"/>
          <p:cNvCxnSpPr>
            <a:endCxn id="897" idx="0"/>
          </p:cNvCxnSpPr>
          <p:nvPr/>
        </p:nvCxnSpPr>
        <p:spPr>
          <a:xfrm>
            <a:off x="8013250" y="42238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g2db8a54a5b0_1_646"/>
          <p:cNvCxnSpPr>
            <a:stCxn id="893" idx="2"/>
            <a:endCxn id="894" idx="0"/>
          </p:cNvCxnSpPr>
          <p:nvPr/>
        </p:nvCxnSpPr>
        <p:spPr>
          <a:xfrm>
            <a:off x="8165650" y="39190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g2db8a54a5b0_1_646"/>
          <p:cNvCxnSpPr>
            <a:stCxn id="894" idx="2"/>
            <a:endCxn id="898" idx="0"/>
          </p:cNvCxnSpPr>
          <p:nvPr/>
        </p:nvCxnSpPr>
        <p:spPr>
          <a:xfrm>
            <a:off x="8318050" y="42238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g2db8a54a5b0_1_646"/>
          <p:cNvCxnSpPr>
            <a:stCxn id="894" idx="2"/>
            <a:endCxn id="899" idx="0"/>
          </p:cNvCxnSpPr>
          <p:nvPr/>
        </p:nvCxnSpPr>
        <p:spPr>
          <a:xfrm>
            <a:off x="8318050" y="4223875"/>
            <a:ext cx="304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g2db8a54a5b0_1_646"/>
          <p:cNvCxnSpPr>
            <a:stCxn id="899" idx="2"/>
            <a:endCxn id="900" idx="0"/>
          </p:cNvCxnSpPr>
          <p:nvPr/>
        </p:nvCxnSpPr>
        <p:spPr>
          <a:xfrm flipH="1">
            <a:off x="8470450" y="45286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g2db8a54a5b0_1_646"/>
          <p:cNvCxnSpPr>
            <a:stCxn id="899" idx="2"/>
            <a:endCxn id="901" idx="0"/>
          </p:cNvCxnSpPr>
          <p:nvPr/>
        </p:nvCxnSpPr>
        <p:spPr>
          <a:xfrm>
            <a:off x="8622850" y="4528675"/>
            <a:ext cx="15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g2db8a54a5b0_1_646"/>
          <p:cNvSpPr txBox="1"/>
          <p:nvPr/>
        </p:nvSpPr>
        <p:spPr>
          <a:xfrm>
            <a:off x="4854300" y="4796925"/>
            <a:ext cx="2953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Output = Average across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2d27a60d470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2d27a60d470_0_294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929" name="Google Shape;929;g2d27a60d470_0_294"/>
          <p:cNvSpPr txBox="1"/>
          <p:nvPr/>
        </p:nvSpPr>
        <p:spPr>
          <a:xfrm>
            <a:off x="521100" y="1059250"/>
            <a:ext cx="43257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Ensemble method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Can use any underlying 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Common to use decision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Overview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Iteratively fit models on residuals of the previous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Learn from the mistakes of the last 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Leveraging lots of simple models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Options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Sklearn Gradient Boosting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LightGBM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XGBoost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930" name="Google Shape;930;g2d27a60d470_0_294"/>
          <p:cNvCxnSpPr/>
          <p:nvPr/>
        </p:nvCxnSpPr>
        <p:spPr>
          <a:xfrm>
            <a:off x="5680000" y="8301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1" name="Google Shape;931;g2d27a60d470_0_294"/>
          <p:cNvCxnSpPr/>
          <p:nvPr/>
        </p:nvCxnSpPr>
        <p:spPr>
          <a:xfrm>
            <a:off x="5691325" y="23596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" name="Google Shape;932;g2d27a60d470_0_294"/>
          <p:cNvSpPr txBox="1"/>
          <p:nvPr/>
        </p:nvSpPr>
        <p:spPr>
          <a:xfrm>
            <a:off x="7911875" y="23029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933" name="Google Shape;933;g2d27a60d470_0_294"/>
          <p:cNvSpPr txBox="1"/>
          <p:nvPr/>
        </p:nvSpPr>
        <p:spPr>
          <a:xfrm>
            <a:off x="5421450" y="5778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934" name="Google Shape;934;g2d27a60d470_0_294"/>
          <p:cNvSpPr/>
          <p:nvPr/>
        </p:nvSpPr>
        <p:spPr>
          <a:xfrm>
            <a:off x="5951900" y="1453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2d27a60d470_0_294"/>
          <p:cNvSpPr/>
          <p:nvPr/>
        </p:nvSpPr>
        <p:spPr>
          <a:xfrm>
            <a:off x="6104300" y="17246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2d27a60d470_0_294"/>
          <p:cNvSpPr/>
          <p:nvPr/>
        </p:nvSpPr>
        <p:spPr>
          <a:xfrm>
            <a:off x="6256700" y="1072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g2d27a60d470_0_294"/>
          <p:cNvSpPr/>
          <p:nvPr/>
        </p:nvSpPr>
        <p:spPr>
          <a:xfrm>
            <a:off x="58757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g2d27a60d470_0_294"/>
          <p:cNvSpPr/>
          <p:nvPr/>
        </p:nvSpPr>
        <p:spPr>
          <a:xfrm>
            <a:off x="6485300" y="1224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g2d27a60d470_0_294"/>
          <p:cNvSpPr/>
          <p:nvPr/>
        </p:nvSpPr>
        <p:spPr>
          <a:xfrm>
            <a:off x="6866300" y="10964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g2d27a60d470_0_294"/>
          <p:cNvSpPr/>
          <p:nvPr/>
        </p:nvSpPr>
        <p:spPr>
          <a:xfrm>
            <a:off x="7475900" y="197812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g2d27a60d470_0_294"/>
          <p:cNvSpPr/>
          <p:nvPr/>
        </p:nvSpPr>
        <p:spPr>
          <a:xfrm>
            <a:off x="7212575" y="20981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g2d27a60d470_0_294"/>
          <p:cNvSpPr/>
          <p:nvPr/>
        </p:nvSpPr>
        <p:spPr>
          <a:xfrm>
            <a:off x="7780700" y="16806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2d27a60d470_0_294"/>
          <p:cNvSpPr/>
          <p:nvPr/>
        </p:nvSpPr>
        <p:spPr>
          <a:xfrm>
            <a:off x="7399700" y="1755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2d27a60d470_0_294"/>
          <p:cNvSpPr/>
          <p:nvPr/>
        </p:nvSpPr>
        <p:spPr>
          <a:xfrm>
            <a:off x="6945500" y="1755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2d27a60d470_0_294"/>
          <p:cNvSpPr/>
          <p:nvPr/>
        </p:nvSpPr>
        <p:spPr>
          <a:xfrm>
            <a:off x="6713900" y="1453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g2d27a60d470_0_294"/>
          <p:cNvSpPr/>
          <p:nvPr/>
        </p:nvSpPr>
        <p:spPr>
          <a:xfrm>
            <a:off x="7094900" y="19134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2d27a60d470_0_294"/>
          <p:cNvSpPr/>
          <p:nvPr/>
        </p:nvSpPr>
        <p:spPr>
          <a:xfrm>
            <a:off x="6561500" y="8301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g2db8a54a5b0_1_8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g2db8a54a5b0_1_893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954" name="Google Shape;954;g2db8a54a5b0_1_893"/>
          <p:cNvSpPr txBox="1"/>
          <p:nvPr/>
        </p:nvSpPr>
        <p:spPr>
          <a:xfrm>
            <a:off x="521100" y="1059250"/>
            <a:ext cx="43257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Ensemble method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Can use any underlying 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Common to use decision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Overview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Iteratively fit models on residuals of the previous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Learn from the mistakes of the last 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Leveraging lots of simple models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Options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Sklearn Gradient Boosting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LightGBM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XGBoost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955" name="Google Shape;955;g2db8a54a5b0_1_893"/>
          <p:cNvCxnSpPr/>
          <p:nvPr/>
        </p:nvCxnSpPr>
        <p:spPr>
          <a:xfrm>
            <a:off x="5680000" y="6777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56" name="Google Shape;956;g2db8a54a5b0_1_893"/>
          <p:cNvCxnSpPr/>
          <p:nvPr/>
        </p:nvCxnSpPr>
        <p:spPr>
          <a:xfrm>
            <a:off x="5691325" y="22072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g2db8a54a5b0_1_893"/>
          <p:cNvSpPr txBox="1"/>
          <p:nvPr/>
        </p:nvSpPr>
        <p:spPr>
          <a:xfrm>
            <a:off x="7911875" y="21505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958" name="Google Shape;958;g2db8a54a5b0_1_893"/>
          <p:cNvSpPr txBox="1"/>
          <p:nvPr/>
        </p:nvSpPr>
        <p:spPr>
          <a:xfrm>
            <a:off x="5421450" y="4254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959" name="Google Shape;959;g2db8a54a5b0_1_893"/>
          <p:cNvSpPr/>
          <p:nvPr/>
        </p:nvSpPr>
        <p:spPr>
          <a:xfrm>
            <a:off x="5951900" y="1300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2db8a54a5b0_1_893"/>
          <p:cNvSpPr/>
          <p:nvPr/>
        </p:nvSpPr>
        <p:spPr>
          <a:xfrm>
            <a:off x="6104300" y="15722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g2db8a54a5b0_1_893"/>
          <p:cNvSpPr/>
          <p:nvPr/>
        </p:nvSpPr>
        <p:spPr>
          <a:xfrm>
            <a:off x="6256700" y="919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g2db8a54a5b0_1_893"/>
          <p:cNvSpPr/>
          <p:nvPr/>
        </p:nvSpPr>
        <p:spPr>
          <a:xfrm>
            <a:off x="5875700" y="1681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2db8a54a5b0_1_893"/>
          <p:cNvSpPr/>
          <p:nvPr/>
        </p:nvSpPr>
        <p:spPr>
          <a:xfrm>
            <a:off x="6485300" y="1072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g2db8a54a5b0_1_893"/>
          <p:cNvSpPr/>
          <p:nvPr/>
        </p:nvSpPr>
        <p:spPr>
          <a:xfrm>
            <a:off x="6866300" y="944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2db8a54a5b0_1_893"/>
          <p:cNvSpPr/>
          <p:nvPr/>
        </p:nvSpPr>
        <p:spPr>
          <a:xfrm>
            <a:off x="7475900" y="182572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g2db8a54a5b0_1_893"/>
          <p:cNvSpPr/>
          <p:nvPr/>
        </p:nvSpPr>
        <p:spPr>
          <a:xfrm>
            <a:off x="7212575" y="19457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2db8a54a5b0_1_893"/>
          <p:cNvSpPr/>
          <p:nvPr/>
        </p:nvSpPr>
        <p:spPr>
          <a:xfrm>
            <a:off x="7780700" y="15282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2db8a54a5b0_1_893"/>
          <p:cNvSpPr/>
          <p:nvPr/>
        </p:nvSpPr>
        <p:spPr>
          <a:xfrm>
            <a:off x="7399700" y="160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g2db8a54a5b0_1_893"/>
          <p:cNvSpPr/>
          <p:nvPr/>
        </p:nvSpPr>
        <p:spPr>
          <a:xfrm>
            <a:off x="6945500" y="160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g2db8a54a5b0_1_893"/>
          <p:cNvSpPr/>
          <p:nvPr/>
        </p:nvSpPr>
        <p:spPr>
          <a:xfrm>
            <a:off x="6713900" y="1300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2db8a54a5b0_1_893"/>
          <p:cNvSpPr/>
          <p:nvPr/>
        </p:nvSpPr>
        <p:spPr>
          <a:xfrm>
            <a:off x="7094900" y="1761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2db8a54a5b0_1_893"/>
          <p:cNvSpPr/>
          <p:nvPr/>
        </p:nvSpPr>
        <p:spPr>
          <a:xfrm>
            <a:off x="6561500" y="6777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g2db8a54a5b0_1_893"/>
          <p:cNvCxnSpPr/>
          <p:nvPr/>
        </p:nvCxnSpPr>
        <p:spPr>
          <a:xfrm>
            <a:off x="5688550" y="1443925"/>
            <a:ext cx="2205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g2db8a54a5b0_1_893"/>
          <p:cNvCxnSpPr/>
          <p:nvPr/>
        </p:nvCxnSpPr>
        <p:spPr>
          <a:xfrm>
            <a:off x="5680000" y="30399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75" name="Google Shape;975;g2db8a54a5b0_1_893"/>
          <p:cNvCxnSpPr/>
          <p:nvPr/>
        </p:nvCxnSpPr>
        <p:spPr>
          <a:xfrm>
            <a:off x="5691325" y="45694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6" name="Google Shape;976;g2db8a54a5b0_1_893"/>
          <p:cNvSpPr txBox="1"/>
          <p:nvPr/>
        </p:nvSpPr>
        <p:spPr>
          <a:xfrm>
            <a:off x="7911875" y="45127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977" name="Google Shape;977;g2db8a54a5b0_1_893"/>
          <p:cNvSpPr txBox="1"/>
          <p:nvPr/>
        </p:nvSpPr>
        <p:spPr>
          <a:xfrm>
            <a:off x="5421450" y="27876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978" name="Google Shape;978;g2db8a54a5b0_1_893"/>
          <p:cNvSpPr/>
          <p:nvPr/>
        </p:nvSpPr>
        <p:spPr>
          <a:xfrm>
            <a:off x="5951900" y="3663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g2db8a54a5b0_1_893"/>
          <p:cNvSpPr/>
          <p:nvPr/>
        </p:nvSpPr>
        <p:spPr>
          <a:xfrm>
            <a:off x="6104300" y="39344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g2db8a54a5b0_1_893"/>
          <p:cNvSpPr/>
          <p:nvPr/>
        </p:nvSpPr>
        <p:spPr>
          <a:xfrm>
            <a:off x="6256700" y="3282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g2db8a54a5b0_1_893"/>
          <p:cNvSpPr/>
          <p:nvPr/>
        </p:nvSpPr>
        <p:spPr>
          <a:xfrm>
            <a:off x="5875700" y="4044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g2db8a54a5b0_1_893"/>
          <p:cNvSpPr/>
          <p:nvPr/>
        </p:nvSpPr>
        <p:spPr>
          <a:xfrm>
            <a:off x="6485300" y="34344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g2db8a54a5b0_1_893"/>
          <p:cNvSpPr/>
          <p:nvPr/>
        </p:nvSpPr>
        <p:spPr>
          <a:xfrm>
            <a:off x="6866300" y="3306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g2db8a54a5b0_1_893"/>
          <p:cNvSpPr/>
          <p:nvPr/>
        </p:nvSpPr>
        <p:spPr>
          <a:xfrm>
            <a:off x="7475900" y="418792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db8a54a5b0_1_893"/>
          <p:cNvSpPr/>
          <p:nvPr/>
        </p:nvSpPr>
        <p:spPr>
          <a:xfrm>
            <a:off x="7212575" y="43079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2db8a54a5b0_1_893"/>
          <p:cNvSpPr/>
          <p:nvPr/>
        </p:nvSpPr>
        <p:spPr>
          <a:xfrm>
            <a:off x="7780700" y="38904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g2db8a54a5b0_1_893"/>
          <p:cNvSpPr/>
          <p:nvPr/>
        </p:nvSpPr>
        <p:spPr>
          <a:xfrm>
            <a:off x="7399700" y="3964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g2db8a54a5b0_1_893"/>
          <p:cNvSpPr/>
          <p:nvPr/>
        </p:nvSpPr>
        <p:spPr>
          <a:xfrm>
            <a:off x="6945500" y="3964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g2db8a54a5b0_1_893"/>
          <p:cNvSpPr/>
          <p:nvPr/>
        </p:nvSpPr>
        <p:spPr>
          <a:xfrm>
            <a:off x="6713900" y="3663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g2db8a54a5b0_1_893"/>
          <p:cNvSpPr/>
          <p:nvPr/>
        </p:nvSpPr>
        <p:spPr>
          <a:xfrm>
            <a:off x="7094900" y="4123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g2db8a54a5b0_1_893"/>
          <p:cNvSpPr/>
          <p:nvPr/>
        </p:nvSpPr>
        <p:spPr>
          <a:xfrm>
            <a:off x="6561500" y="30399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" name="Google Shape;992;g2db8a54a5b0_1_893"/>
          <p:cNvCxnSpPr/>
          <p:nvPr/>
        </p:nvCxnSpPr>
        <p:spPr>
          <a:xfrm>
            <a:off x="5688550" y="3806125"/>
            <a:ext cx="2205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g2db8a54a5b0_1_893"/>
          <p:cNvSpPr txBox="1"/>
          <p:nvPr/>
        </p:nvSpPr>
        <p:spPr>
          <a:xfrm>
            <a:off x="7990425" y="1027400"/>
            <a:ext cx="90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Mean Prediction is base model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994" name="Google Shape;994;g2db8a54a5b0_1_893"/>
          <p:cNvSpPr txBox="1"/>
          <p:nvPr/>
        </p:nvSpPr>
        <p:spPr>
          <a:xfrm>
            <a:off x="8089900" y="3493075"/>
            <a:ext cx="90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Calculate Residuals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995" name="Google Shape;995;g2db8a54a5b0_1_893"/>
          <p:cNvCxnSpPr>
            <a:stCxn id="981" idx="0"/>
          </p:cNvCxnSpPr>
          <p:nvPr/>
        </p:nvCxnSpPr>
        <p:spPr>
          <a:xfrm rot="10800000">
            <a:off x="5915300" y="3823850"/>
            <a:ext cx="0" cy="220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g2db8a54a5b0_1_893"/>
          <p:cNvCxnSpPr>
            <a:stCxn id="978" idx="4"/>
          </p:cNvCxnSpPr>
          <p:nvPr/>
        </p:nvCxnSpPr>
        <p:spPr>
          <a:xfrm>
            <a:off x="5991500" y="3742250"/>
            <a:ext cx="0" cy="53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g2db8a54a5b0_1_893"/>
          <p:cNvCxnSpPr>
            <a:stCxn id="979" idx="0"/>
          </p:cNvCxnSpPr>
          <p:nvPr/>
        </p:nvCxnSpPr>
        <p:spPr>
          <a:xfrm rot="10800000">
            <a:off x="6143900" y="3819575"/>
            <a:ext cx="0" cy="114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g2db8a54a5b0_1_893"/>
          <p:cNvCxnSpPr>
            <a:stCxn id="980" idx="4"/>
          </p:cNvCxnSpPr>
          <p:nvPr/>
        </p:nvCxnSpPr>
        <p:spPr>
          <a:xfrm>
            <a:off x="6296300" y="3361250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g2db8a54a5b0_1_893"/>
          <p:cNvCxnSpPr>
            <a:stCxn id="982" idx="4"/>
          </p:cNvCxnSpPr>
          <p:nvPr/>
        </p:nvCxnSpPr>
        <p:spPr>
          <a:xfrm>
            <a:off x="6524900" y="3513650"/>
            <a:ext cx="0" cy="279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g2db8a54a5b0_1_893"/>
          <p:cNvCxnSpPr>
            <a:stCxn id="989" idx="4"/>
          </p:cNvCxnSpPr>
          <p:nvPr/>
        </p:nvCxnSpPr>
        <p:spPr>
          <a:xfrm>
            <a:off x="6753500" y="3742250"/>
            <a:ext cx="0" cy="51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g2db8a54a5b0_1_893"/>
          <p:cNvCxnSpPr>
            <a:stCxn id="988" idx="0"/>
          </p:cNvCxnSpPr>
          <p:nvPr/>
        </p:nvCxnSpPr>
        <p:spPr>
          <a:xfrm rot="10800000">
            <a:off x="6985100" y="3814850"/>
            <a:ext cx="0" cy="150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g2db8a54a5b0_1_893"/>
          <p:cNvCxnSpPr>
            <a:stCxn id="983" idx="4"/>
          </p:cNvCxnSpPr>
          <p:nvPr/>
        </p:nvCxnSpPr>
        <p:spPr>
          <a:xfrm>
            <a:off x="6905900" y="3385450"/>
            <a:ext cx="0" cy="408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g2db8a54a5b0_1_893"/>
          <p:cNvCxnSpPr>
            <a:stCxn id="991" idx="4"/>
          </p:cNvCxnSpPr>
          <p:nvPr/>
        </p:nvCxnSpPr>
        <p:spPr>
          <a:xfrm>
            <a:off x="6601100" y="3119150"/>
            <a:ext cx="0" cy="679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g2db8a54a5b0_1_893"/>
          <p:cNvCxnSpPr>
            <a:stCxn id="990" idx="0"/>
          </p:cNvCxnSpPr>
          <p:nvPr/>
        </p:nvCxnSpPr>
        <p:spPr>
          <a:xfrm rot="10800000">
            <a:off x="7134500" y="3821150"/>
            <a:ext cx="0" cy="302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g2db8a54a5b0_1_893"/>
          <p:cNvCxnSpPr>
            <a:stCxn id="985" idx="0"/>
          </p:cNvCxnSpPr>
          <p:nvPr/>
        </p:nvCxnSpPr>
        <p:spPr>
          <a:xfrm rot="10800000">
            <a:off x="7252175" y="3821075"/>
            <a:ext cx="0" cy="486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g2db8a54a5b0_1_893"/>
          <p:cNvCxnSpPr>
            <a:stCxn id="987" idx="0"/>
          </p:cNvCxnSpPr>
          <p:nvPr/>
        </p:nvCxnSpPr>
        <p:spPr>
          <a:xfrm rot="10800000">
            <a:off x="7439300" y="3821150"/>
            <a:ext cx="0" cy="143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g2db8a54a5b0_1_893"/>
          <p:cNvCxnSpPr>
            <a:stCxn id="984" idx="0"/>
          </p:cNvCxnSpPr>
          <p:nvPr/>
        </p:nvCxnSpPr>
        <p:spPr>
          <a:xfrm rot="10800000">
            <a:off x="7515500" y="3821325"/>
            <a:ext cx="0" cy="366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g2db8a54a5b0_1_893"/>
          <p:cNvCxnSpPr>
            <a:stCxn id="986" idx="0"/>
          </p:cNvCxnSpPr>
          <p:nvPr/>
        </p:nvCxnSpPr>
        <p:spPr>
          <a:xfrm rot="10800000">
            <a:off x="7820300" y="3817575"/>
            <a:ext cx="0" cy="72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Google Shape;1013;g2db8a54a5b0_1_9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g2db8a54a5b0_1_953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015" name="Google Shape;1015;g2db8a54a5b0_1_953"/>
          <p:cNvSpPr txBox="1"/>
          <p:nvPr/>
        </p:nvSpPr>
        <p:spPr>
          <a:xfrm>
            <a:off x="521100" y="1059250"/>
            <a:ext cx="43257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Ensemble method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Can use any underlying 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Common to use decision trees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Overview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Iteratively fit models on residuals of the previous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Learn from the mistakes of the last 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Leveraging lots of simple models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Options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Sklearn Gradient Boosting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LightGBM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XGBoost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1016" name="Google Shape;1016;g2db8a54a5b0_1_953"/>
          <p:cNvCxnSpPr/>
          <p:nvPr/>
        </p:nvCxnSpPr>
        <p:spPr>
          <a:xfrm>
            <a:off x="5680000" y="6777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17" name="Google Shape;1017;g2db8a54a5b0_1_953"/>
          <p:cNvCxnSpPr/>
          <p:nvPr/>
        </p:nvCxnSpPr>
        <p:spPr>
          <a:xfrm>
            <a:off x="5691325" y="22072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g2db8a54a5b0_1_953"/>
          <p:cNvSpPr txBox="1"/>
          <p:nvPr/>
        </p:nvSpPr>
        <p:spPr>
          <a:xfrm>
            <a:off x="7911875" y="21505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1019" name="Google Shape;1019;g2db8a54a5b0_1_953"/>
          <p:cNvSpPr txBox="1"/>
          <p:nvPr/>
        </p:nvSpPr>
        <p:spPr>
          <a:xfrm>
            <a:off x="5421450" y="4254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1020" name="Google Shape;1020;g2db8a54a5b0_1_953"/>
          <p:cNvSpPr/>
          <p:nvPr/>
        </p:nvSpPr>
        <p:spPr>
          <a:xfrm>
            <a:off x="5951900" y="1300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g2db8a54a5b0_1_953"/>
          <p:cNvSpPr/>
          <p:nvPr/>
        </p:nvSpPr>
        <p:spPr>
          <a:xfrm>
            <a:off x="6104300" y="15722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2db8a54a5b0_1_953"/>
          <p:cNvSpPr/>
          <p:nvPr/>
        </p:nvSpPr>
        <p:spPr>
          <a:xfrm>
            <a:off x="6256700" y="919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2db8a54a5b0_1_953"/>
          <p:cNvSpPr/>
          <p:nvPr/>
        </p:nvSpPr>
        <p:spPr>
          <a:xfrm>
            <a:off x="5875700" y="1681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g2db8a54a5b0_1_953"/>
          <p:cNvSpPr/>
          <p:nvPr/>
        </p:nvSpPr>
        <p:spPr>
          <a:xfrm>
            <a:off x="6485300" y="1072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g2db8a54a5b0_1_953"/>
          <p:cNvSpPr/>
          <p:nvPr/>
        </p:nvSpPr>
        <p:spPr>
          <a:xfrm>
            <a:off x="6866300" y="944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2db8a54a5b0_1_953"/>
          <p:cNvSpPr/>
          <p:nvPr/>
        </p:nvSpPr>
        <p:spPr>
          <a:xfrm>
            <a:off x="7475900" y="182572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g2db8a54a5b0_1_953"/>
          <p:cNvSpPr/>
          <p:nvPr/>
        </p:nvSpPr>
        <p:spPr>
          <a:xfrm>
            <a:off x="7212575" y="19457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g2db8a54a5b0_1_953"/>
          <p:cNvSpPr/>
          <p:nvPr/>
        </p:nvSpPr>
        <p:spPr>
          <a:xfrm>
            <a:off x="7780700" y="15282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g2db8a54a5b0_1_953"/>
          <p:cNvSpPr/>
          <p:nvPr/>
        </p:nvSpPr>
        <p:spPr>
          <a:xfrm>
            <a:off x="7399700" y="160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g2db8a54a5b0_1_953"/>
          <p:cNvSpPr/>
          <p:nvPr/>
        </p:nvSpPr>
        <p:spPr>
          <a:xfrm>
            <a:off x="6945500" y="160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2db8a54a5b0_1_953"/>
          <p:cNvSpPr/>
          <p:nvPr/>
        </p:nvSpPr>
        <p:spPr>
          <a:xfrm>
            <a:off x="6713900" y="1300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g2db8a54a5b0_1_953"/>
          <p:cNvSpPr/>
          <p:nvPr/>
        </p:nvSpPr>
        <p:spPr>
          <a:xfrm>
            <a:off x="7094900" y="1761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2db8a54a5b0_1_953"/>
          <p:cNvSpPr/>
          <p:nvPr/>
        </p:nvSpPr>
        <p:spPr>
          <a:xfrm>
            <a:off x="6561500" y="6777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g2db8a54a5b0_1_953"/>
          <p:cNvCxnSpPr/>
          <p:nvPr/>
        </p:nvCxnSpPr>
        <p:spPr>
          <a:xfrm>
            <a:off x="5688550" y="1443925"/>
            <a:ext cx="2205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g2db8a54a5b0_1_953"/>
          <p:cNvSpPr txBox="1"/>
          <p:nvPr/>
        </p:nvSpPr>
        <p:spPr>
          <a:xfrm>
            <a:off x="8089900" y="1130875"/>
            <a:ext cx="90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Calculate Residuals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036" name="Google Shape;1036;g2db8a54a5b0_1_953"/>
          <p:cNvCxnSpPr>
            <a:stCxn id="1023" idx="0"/>
          </p:cNvCxnSpPr>
          <p:nvPr/>
        </p:nvCxnSpPr>
        <p:spPr>
          <a:xfrm rot="10800000">
            <a:off x="5915300" y="1461650"/>
            <a:ext cx="0" cy="220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g2db8a54a5b0_1_953"/>
          <p:cNvCxnSpPr>
            <a:stCxn id="1020" idx="4"/>
          </p:cNvCxnSpPr>
          <p:nvPr/>
        </p:nvCxnSpPr>
        <p:spPr>
          <a:xfrm>
            <a:off x="5991500" y="1380050"/>
            <a:ext cx="0" cy="53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g2db8a54a5b0_1_953"/>
          <p:cNvCxnSpPr>
            <a:stCxn id="1021" idx="0"/>
          </p:cNvCxnSpPr>
          <p:nvPr/>
        </p:nvCxnSpPr>
        <p:spPr>
          <a:xfrm rot="10800000">
            <a:off x="6143900" y="1457375"/>
            <a:ext cx="0" cy="114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g2db8a54a5b0_1_953"/>
          <p:cNvCxnSpPr>
            <a:stCxn id="1022" idx="4"/>
          </p:cNvCxnSpPr>
          <p:nvPr/>
        </p:nvCxnSpPr>
        <p:spPr>
          <a:xfrm>
            <a:off x="6296300" y="999050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g2db8a54a5b0_1_953"/>
          <p:cNvCxnSpPr>
            <a:stCxn id="1024" idx="4"/>
          </p:cNvCxnSpPr>
          <p:nvPr/>
        </p:nvCxnSpPr>
        <p:spPr>
          <a:xfrm>
            <a:off x="6524900" y="1151450"/>
            <a:ext cx="0" cy="279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g2db8a54a5b0_1_953"/>
          <p:cNvCxnSpPr>
            <a:stCxn id="1031" idx="4"/>
          </p:cNvCxnSpPr>
          <p:nvPr/>
        </p:nvCxnSpPr>
        <p:spPr>
          <a:xfrm>
            <a:off x="6753500" y="1380050"/>
            <a:ext cx="0" cy="51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g2db8a54a5b0_1_953"/>
          <p:cNvCxnSpPr>
            <a:stCxn id="1030" idx="0"/>
          </p:cNvCxnSpPr>
          <p:nvPr/>
        </p:nvCxnSpPr>
        <p:spPr>
          <a:xfrm rot="10800000">
            <a:off x="6985100" y="1452650"/>
            <a:ext cx="0" cy="150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g2db8a54a5b0_1_953"/>
          <p:cNvCxnSpPr>
            <a:stCxn id="1025" idx="4"/>
          </p:cNvCxnSpPr>
          <p:nvPr/>
        </p:nvCxnSpPr>
        <p:spPr>
          <a:xfrm>
            <a:off x="6905900" y="1023250"/>
            <a:ext cx="0" cy="408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g2db8a54a5b0_1_953"/>
          <p:cNvCxnSpPr>
            <a:stCxn id="1033" idx="4"/>
          </p:cNvCxnSpPr>
          <p:nvPr/>
        </p:nvCxnSpPr>
        <p:spPr>
          <a:xfrm>
            <a:off x="6601100" y="756950"/>
            <a:ext cx="0" cy="679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g2db8a54a5b0_1_953"/>
          <p:cNvCxnSpPr>
            <a:stCxn id="1032" idx="0"/>
          </p:cNvCxnSpPr>
          <p:nvPr/>
        </p:nvCxnSpPr>
        <p:spPr>
          <a:xfrm rot="10800000">
            <a:off x="7134500" y="1458950"/>
            <a:ext cx="0" cy="302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g2db8a54a5b0_1_953"/>
          <p:cNvCxnSpPr>
            <a:stCxn id="1027" idx="0"/>
          </p:cNvCxnSpPr>
          <p:nvPr/>
        </p:nvCxnSpPr>
        <p:spPr>
          <a:xfrm rot="10800000">
            <a:off x="7252175" y="1458875"/>
            <a:ext cx="0" cy="486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g2db8a54a5b0_1_953"/>
          <p:cNvCxnSpPr>
            <a:stCxn id="1029" idx="0"/>
          </p:cNvCxnSpPr>
          <p:nvPr/>
        </p:nvCxnSpPr>
        <p:spPr>
          <a:xfrm rot="10800000">
            <a:off x="7439300" y="1458950"/>
            <a:ext cx="0" cy="143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g2db8a54a5b0_1_953"/>
          <p:cNvCxnSpPr>
            <a:stCxn id="1026" idx="0"/>
          </p:cNvCxnSpPr>
          <p:nvPr/>
        </p:nvCxnSpPr>
        <p:spPr>
          <a:xfrm rot="10800000">
            <a:off x="7515500" y="1459125"/>
            <a:ext cx="0" cy="366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g2db8a54a5b0_1_953"/>
          <p:cNvCxnSpPr>
            <a:stCxn id="1028" idx="0"/>
          </p:cNvCxnSpPr>
          <p:nvPr/>
        </p:nvCxnSpPr>
        <p:spPr>
          <a:xfrm rot="10800000">
            <a:off x="7820300" y="1455375"/>
            <a:ext cx="0" cy="72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g2db8a54a5b0_1_953"/>
          <p:cNvCxnSpPr/>
          <p:nvPr/>
        </p:nvCxnSpPr>
        <p:spPr>
          <a:xfrm>
            <a:off x="5680000" y="30399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51" name="Google Shape;1051;g2db8a54a5b0_1_953"/>
          <p:cNvCxnSpPr/>
          <p:nvPr/>
        </p:nvCxnSpPr>
        <p:spPr>
          <a:xfrm>
            <a:off x="5691325" y="45694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g2db8a54a5b0_1_953"/>
          <p:cNvSpPr txBox="1"/>
          <p:nvPr/>
        </p:nvSpPr>
        <p:spPr>
          <a:xfrm>
            <a:off x="7911875" y="45127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1053" name="Google Shape;1053;g2db8a54a5b0_1_953"/>
          <p:cNvSpPr txBox="1"/>
          <p:nvPr/>
        </p:nvSpPr>
        <p:spPr>
          <a:xfrm>
            <a:off x="5421450" y="27876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1054" name="Google Shape;1054;g2db8a54a5b0_1_953"/>
          <p:cNvSpPr/>
          <p:nvPr/>
        </p:nvSpPr>
        <p:spPr>
          <a:xfrm>
            <a:off x="5951900" y="3663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g2db8a54a5b0_1_953"/>
          <p:cNvSpPr/>
          <p:nvPr/>
        </p:nvSpPr>
        <p:spPr>
          <a:xfrm>
            <a:off x="6104300" y="39344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g2db8a54a5b0_1_953"/>
          <p:cNvSpPr/>
          <p:nvPr/>
        </p:nvSpPr>
        <p:spPr>
          <a:xfrm>
            <a:off x="6256700" y="3282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g2db8a54a5b0_1_953"/>
          <p:cNvSpPr/>
          <p:nvPr/>
        </p:nvSpPr>
        <p:spPr>
          <a:xfrm>
            <a:off x="5875700" y="4044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g2db8a54a5b0_1_953"/>
          <p:cNvSpPr/>
          <p:nvPr/>
        </p:nvSpPr>
        <p:spPr>
          <a:xfrm>
            <a:off x="6485300" y="34344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g2db8a54a5b0_1_953"/>
          <p:cNvSpPr/>
          <p:nvPr/>
        </p:nvSpPr>
        <p:spPr>
          <a:xfrm>
            <a:off x="6866300" y="3306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g2db8a54a5b0_1_953"/>
          <p:cNvSpPr/>
          <p:nvPr/>
        </p:nvSpPr>
        <p:spPr>
          <a:xfrm>
            <a:off x="7475900" y="418792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g2db8a54a5b0_1_953"/>
          <p:cNvSpPr/>
          <p:nvPr/>
        </p:nvSpPr>
        <p:spPr>
          <a:xfrm>
            <a:off x="7212575" y="43079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2db8a54a5b0_1_953"/>
          <p:cNvSpPr/>
          <p:nvPr/>
        </p:nvSpPr>
        <p:spPr>
          <a:xfrm>
            <a:off x="7780700" y="3890475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g2db8a54a5b0_1_953"/>
          <p:cNvSpPr/>
          <p:nvPr/>
        </p:nvSpPr>
        <p:spPr>
          <a:xfrm>
            <a:off x="7399700" y="3964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g2db8a54a5b0_1_953"/>
          <p:cNvSpPr/>
          <p:nvPr/>
        </p:nvSpPr>
        <p:spPr>
          <a:xfrm>
            <a:off x="6945500" y="39648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g2db8a54a5b0_1_953"/>
          <p:cNvSpPr/>
          <p:nvPr/>
        </p:nvSpPr>
        <p:spPr>
          <a:xfrm>
            <a:off x="6713900" y="3663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g2db8a54a5b0_1_953"/>
          <p:cNvSpPr/>
          <p:nvPr/>
        </p:nvSpPr>
        <p:spPr>
          <a:xfrm>
            <a:off x="7094900" y="4123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2db8a54a5b0_1_953"/>
          <p:cNvSpPr/>
          <p:nvPr/>
        </p:nvSpPr>
        <p:spPr>
          <a:xfrm>
            <a:off x="6561500" y="30399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g2db8a54a5b0_1_953"/>
          <p:cNvCxnSpPr/>
          <p:nvPr/>
        </p:nvCxnSpPr>
        <p:spPr>
          <a:xfrm>
            <a:off x="5688550" y="3806125"/>
            <a:ext cx="2205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9" name="Google Shape;1069;g2db8a54a5b0_1_953"/>
          <p:cNvSpPr txBox="1"/>
          <p:nvPr/>
        </p:nvSpPr>
        <p:spPr>
          <a:xfrm>
            <a:off x="8089900" y="3493075"/>
            <a:ext cx="90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Fit next model to residuals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070" name="Google Shape;1070;g2db8a54a5b0_1_953"/>
          <p:cNvCxnSpPr/>
          <p:nvPr/>
        </p:nvCxnSpPr>
        <p:spPr>
          <a:xfrm>
            <a:off x="5692325" y="3549200"/>
            <a:ext cx="1276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g2db8a54a5b0_1_953"/>
          <p:cNvCxnSpPr/>
          <p:nvPr/>
        </p:nvCxnSpPr>
        <p:spPr>
          <a:xfrm>
            <a:off x="6956200" y="4125750"/>
            <a:ext cx="9225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g2db8a54a5b0_1_953"/>
          <p:cNvCxnSpPr/>
          <p:nvPr/>
        </p:nvCxnSpPr>
        <p:spPr>
          <a:xfrm>
            <a:off x="6962325" y="3541025"/>
            <a:ext cx="0" cy="597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g2db8a54a5b0_1_953"/>
          <p:cNvCxnSpPr/>
          <p:nvPr/>
        </p:nvCxnSpPr>
        <p:spPr>
          <a:xfrm rot="10800000">
            <a:off x="5510250" y="3578600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g2db8a54a5b0_1_953"/>
          <p:cNvCxnSpPr/>
          <p:nvPr/>
        </p:nvCxnSpPr>
        <p:spPr>
          <a:xfrm>
            <a:off x="5509238" y="3836700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g2db8a54a5b0_1_953"/>
          <p:cNvSpPr txBox="1"/>
          <p:nvPr/>
        </p:nvSpPr>
        <p:spPr>
          <a:xfrm>
            <a:off x="4326300" y="3526925"/>
            <a:ext cx="108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Learning rate limits step size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Google Shape;1080;g2d27a60d470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g2d27a60d470_0_300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82" name="Google Shape;1082;g2d27a60d470_0_300"/>
          <p:cNvSpPr txBox="1"/>
          <p:nvPr/>
        </p:nvSpPr>
        <p:spPr>
          <a:xfrm>
            <a:off x="521100" y="1059250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Many different architectures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Convolutional Neural Network (CNN)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Recurrent Neural Network (RNN)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Tabular &amp; Sequence data (e.g. audio/image)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Overview: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Very powerful and flexible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Expensive to train &amp; can overfit easily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Network of simple nonlinear functions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Options: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Tensorflow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Keras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(higher level interface)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Pytorch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83" name="Google Shape;1083;g2d27a60d470_0_300"/>
          <p:cNvSpPr txBox="1"/>
          <p:nvPr/>
        </p:nvSpPr>
        <p:spPr>
          <a:xfrm>
            <a:off x="6189125" y="156650"/>
            <a:ext cx="3492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Single Neuron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84" name="Google Shape;1084;g2d27a60d470_0_300"/>
          <p:cNvSpPr/>
          <p:nvPr/>
        </p:nvSpPr>
        <p:spPr>
          <a:xfrm>
            <a:off x="6350000" y="1162950"/>
            <a:ext cx="520800" cy="52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g2d27a60d470_0_300"/>
          <p:cNvCxnSpPr>
            <a:endCxn id="1084" idx="1"/>
          </p:cNvCxnSpPr>
          <p:nvPr/>
        </p:nvCxnSpPr>
        <p:spPr>
          <a:xfrm>
            <a:off x="5765669" y="1030719"/>
            <a:ext cx="6606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g2d27a60d470_0_300"/>
          <p:cNvCxnSpPr>
            <a:endCxn id="1084" idx="3"/>
          </p:cNvCxnSpPr>
          <p:nvPr/>
        </p:nvCxnSpPr>
        <p:spPr>
          <a:xfrm flipH="1" rot="10800000">
            <a:off x="5778569" y="1607481"/>
            <a:ext cx="6477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g2d27a60d470_0_300"/>
          <p:cNvSpPr txBox="1"/>
          <p:nvPr/>
        </p:nvSpPr>
        <p:spPr>
          <a:xfrm>
            <a:off x="5406075" y="86467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088" name="Google Shape;1088;g2d27a60d470_0_300"/>
          <p:cNvSpPr txBox="1"/>
          <p:nvPr/>
        </p:nvSpPr>
        <p:spPr>
          <a:xfrm>
            <a:off x="5406075" y="16837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089" name="Google Shape;1089;g2d27a60d470_0_300"/>
          <p:cNvSpPr txBox="1"/>
          <p:nvPr/>
        </p:nvSpPr>
        <p:spPr>
          <a:xfrm>
            <a:off x="6382225" y="1239900"/>
            <a:ext cx="520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Sum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090" name="Google Shape;1090;g2d27a60d470_0_300"/>
          <p:cNvCxnSpPr/>
          <p:nvPr/>
        </p:nvCxnSpPr>
        <p:spPr>
          <a:xfrm>
            <a:off x="6882025" y="1439600"/>
            <a:ext cx="12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g2d27a60d470_0_300"/>
          <p:cNvSpPr txBox="1"/>
          <p:nvPr/>
        </p:nvSpPr>
        <p:spPr>
          <a:xfrm>
            <a:off x="8291025" y="123990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y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092" name="Google Shape;1092;g2d27a60d470_0_300"/>
          <p:cNvSpPr txBox="1"/>
          <p:nvPr/>
        </p:nvSpPr>
        <p:spPr>
          <a:xfrm>
            <a:off x="5344025" y="2376975"/>
            <a:ext cx="3426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 = x1 + x2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g2db8a54a5b0_1_1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g2db8a54a5b0_1_1121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99" name="Google Shape;1099;g2db8a54a5b0_1_1121"/>
          <p:cNvSpPr txBox="1"/>
          <p:nvPr/>
        </p:nvSpPr>
        <p:spPr>
          <a:xfrm>
            <a:off x="521100" y="1059250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Many different architectures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Convolutional Neural Network (CNN)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Recurrent Neural Network (RNN)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Tabular &amp; Sequence data (e.g. audio/image)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Overview: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Very powerful and flexible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Expensive to train &amp; can overfit easily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Network of simple nonlinear functions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Options: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Tensorflow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Keras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(higher level interface)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Pytorch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00" name="Google Shape;1100;g2db8a54a5b0_1_1121"/>
          <p:cNvSpPr txBox="1"/>
          <p:nvPr/>
        </p:nvSpPr>
        <p:spPr>
          <a:xfrm>
            <a:off x="6189125" y="156650"/>
            <a:ext cx="3492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Single Neuron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01" name="Google Shape;1101;g2db8a54a5b0_1_1121"/>
          <p:cNvSpPr/>
          <p:nvPr/>
        </p:nvSpPr>
        <p:spPr>
          <a:xfrm>
            <a:off x="6350000" y="1162950"/>
            <a:ext cx="520800" cy="52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2" name="Google Shape;1102;g2db8a54a5b0_1_1121"/>
          <p:cNvCxnSpPr>
            <a:endCxn id="1101" idx="1"/>
          </p:cNvCxnSpPr>
          <p:nvPr/>
        </p:nvCxnSpPr>
        <p:spPr>
          <a:xfrm>
            <a:off x="5765669" y="1030719"/>
            <a:ext cx="6606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g2db8a54a5b0_1_1121"/>
          <p:cNvCxnSpPr>
            <a:endCxn id="1101" idx="3"/>
          </p:cNvCxnSpPr>
          <p:nvPr/>
        </p:nvCxnSpPr>
        <p:spPr>
          <a:xfrm flipH="1" rot="10800000">
            <a:off x="5778569" y="1607481"/>
            <a:ext cx="6477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g2db8a54a5b0_1_1121"/>
          <p:cNvSpPr txBox="1"/>
          <p:nvPr/>
        </p:nvSpPr>
        <p:spPr>
          <a:xfrm>
            <a:off x="5406075" y="86467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05" name="Google Shape;1105;g2db8a54a5b0_1_1121"/>
          <p:cNvSpPr txBox="1"/>
          <p:nvPr/>
        </p:nvSpPr>
        <p:spPr>
          <a:xfrm>
            <a:off x="5406075" y="16837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06" name="Google Shape;1106;g2db8a54a5b0_1_1121"/>
          <p:cNvSpPr txBox="1"/>
          <p:nvPr/>
        </p:nvSpPr>
        <p:spPr>
          <a:xfrm>
            <a:off x="5946575" y="83432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07" name="Google Shape;1107;g2db8a54a5b0_1_1121"/>
          <p:cNvSpPr txBox="1"/>
          <p:nvPr/>
        </p:nvSpPr>
        <p:spPr>
          <a:xfrm>
            <a:off x="5862575" y="14350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08" name="Google Shape;1108;g2db8a54a5b0_1_1121"/>
          <p:cNvSpPr txBox="1"/>
          <p:nvPr/>
        </p:nvSpPr>
        <p:spPr>
          <a:xfrm>
            <a:off x="6382225" y="1239900"/>
            <a:ext cx="520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Sum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09" name="Google Shape;1109;g2db8a54a5b0_1_1121"/>
          <p:cNvCxnSpPr/>
          <p:nvPr/>
        </p:nvCxnSpPr>
        <p:spPr>
          <a:xfrm>
            <a:off x="6882025" y="1439600"/>
            <a:ext cx="12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0" name="Google Shape;1110;g2db8a54a5b0_1_1121"/>
          <p:cNvSpPr txBox="1"/>
          <p:nvPr/>
        </p:nvSpPr>
        <p:spPr>
          <a:xfrm>
            <a:off x="8291025" y="123990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y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11" name="Google Shape;1111;g2db8a54a5b0_1_1121"/>
          <p:cNvSpPr txBox="1"/>
          <p:nvPr/>
        </p:nvSpPr>
        <p:spPr>
          <a:xfrm>
            <a:off x="5344025" y="2376975"/>
            <a:ext cx="3426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 = w1x1 + w2x2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70E7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8b4ed1af5_0_139"/>
          <p:cNvSpPr txBox="1"/>
          <p:nvPr/>
        </p:nvSpPr>
        <p:spPr>
          <a:xfrm>
            <a:off x="459600" y="671850"/>
            <a:ext cx="8262000" cy="4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" sz="7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Weekly Updates</a:t>
            </a:r>
            <a:endParaRPr b="1" sz="75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Please provide a quick update on either:</a:t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000"/>
              <a:buFont typeface="Inter Tight"/>
              <a:buChar char="○"/>
            </a:pPr>
            <a:r>
              <a:rPr lang="en" sz="2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Something you did/saw this week that you thought was interesting</a:t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000"/>
              <a:buFont typeface="Inter Tight"/>
              <a:buChar char="○"/>
            </a:pPr>
            <a:r>
              <a:rPr lang="en" sz="2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What you’re looking forward to about this week’s workshop</a:t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(Reminder - please have your cameras on if possible)</a:t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17" name="Google Shape;417;g2d8b4ed1af5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975" y="4632350"/>
            <a:ext cx="1852052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Google Shape;1116;g2db8a54a5b0_1_1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g2db8a54a5b0_1_1101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118" name="Google Shape;1118;g2db8a54a5b0_1_1101"/>
          <p:cNvSpPr txBox="1"/>
          <p:nvPr/>
        </p:nvSpPr>
        <p:spPr>
          <a:xfrm>
            <a:off x="521100" y="1059250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Many different architectures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Convolutional Neural Network (CNN)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Recurrent Neural Network (RNN)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Tabular &amp; Sequence data (e.g. audio/image)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Overview: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Very powerful and flexible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Expensive to train &amp; can overfit easily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Network of simple nonlinear functions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Options: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Tensorflow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Keras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(higher level interface)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Pytorch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19" name="Google Shape;1119;g2db8a54a5b0_1_1101"/>
          <p:cNvSpPr txBox="1"/>
          <p:nvPr/>
        </p:nvSpPr>
        <p:spPr>
          <a:xfrm>
            <a:off x="6189125" y="156650"/>
            <a:ext cx="3492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Single Neuron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0" name="Google Shape;1120;g2db8a54a5b0_1_1101"/>
          <p:cNvSpPr/>
          <p:nvPr/>
        </p:nvSpPr>
        <p:spPr>
          <a:xfrm>
            <a:off x="6350000" y="1162950"/>
            <a:ext cx="520800" cy="52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1" name="Google Shape;1121;g2db8a54a5b0_1_1101"/>
          <p:cNvCxnSpPr>
            <a:endCxn id="1120" idx="1"/>
          </p:cNvCxnSpPr>
          <p:nvPr/>
        </p:nvCxnSpPr>
        <p:spPr>
          <a:xfrm>
            <a:off x="5765669" y="1030719"/>
            <a:ext cx="6606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g2db8a54a5b0_1_1101"/>
          <p:cNvCxnSpPr>
            <a:endCxn id="1120" idx="3"/>
          </p:cNvCxnSpPr>
          <p:nvPr/>
        </p:nvCxnSpPr>
        <p:spPr>
          <a:xfrm flipH="1" rot="10800000">
            <a:off x="5778569" y="1607481"/>
            <a:ext cx="6477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g2db8a54a5b0_1_1101"/>
          <p:cNvSpPr txBox="1"/>
          <p:nvPr/>
        </p:nvSpPr>
        <p:spPr>
          <a:xfrm>
            <a:off x="5406075" y="86467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24" name="Google Shape;1124;g2db8a54a5b0_1_1101"/>
          <p:cNvSpPr txBox="1"/>
          <p:nvPr/>
        </p:nvSpPr>
        <p:spPr>
          <a:xfrm>
            <a:off x="5406075" y="16837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25" name="Google Shape;1125;g2db8a54a5b0_1_1101"/>
          <p:cNvSpPr txBox="1"/>
          <p:nvPr/>
        </p:nvSpPr>
        <p:spPr>
          <a:xfrm>
            <a:off x="5946575" y="83432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26" name="Google Shape;1126;g2db8a54a5b0_1_1101"/>
          <p:cNvSpPr txBox="1"/>
          <p:nvPr/>
        </p:nvSpPr>
        <p:spPr>
          <a:xfrm>
            <a:off x="5862575" y="14350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27" name="Google Shape;1127;g2db8a54a5b0_1_1101"/>
          <p:cNvSpPr txBox="1"/>
          <p:nvPr/>
        </p:nvSpPr>
        <p:spPr>
          <a:xfrm>
            <a:off x="6382225" y="1239900"/>
            <a:ext cx="520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Sum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28" name="Google Shape;1128;g2db8a54a5b0_1_1101"/>
          <p:cNvCxnSpPr/>
          <p:nvPr/>
        </p:nvCxnSpPr>
        <p:spPr>
          <a:xfrm>
            <a:off x="6882025" y="1439600"/>
            <a:ext cx="12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g2db8a54a5b0_1_1101"/>
          <p:cNvSpPr txBox="1"/>
          <p:nvPr/>
        </p:nvSpPr>
        <p:spPr>
          <a:xfrm>
            <a:off x="8291025" y="123990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y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30" name="Google Shape;1130;g2db8a54a5b0_1_1101"/>
          <p:cNvCxnSpPr/>
          <p:nvPr/>
        </p:nvCxnSpPr>
        <p:spPr>
          <a:xfrm rot="10800000">
            <a:off x="6610400" y="922350"/>
            <a:ext cx="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1" name="Google Shape;1131;g2db8a54a5b0_1_1101"/>
          <p:cNvSpPr txBox="1"/>
          <p:nvPr/>
        </p:nvSpPr>
        <p:spPr>
          <a:xfrm>
            <a:off x="6426275" y="6736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bias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32" name="Google Shape;1132;g2db8a54a5b0_1_1101"/>
          <p:cNvSpPr txBox="1"/>
          <p:nvPr/>
        </p:nvSpPr>
        <p:spPr>
          <a:xfrm>
            <a:off x="5344025" y="2376975"/>
            <a:ext cx="3426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 = w1x1 + w2x2 + 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g2db8a54a5b0_1_10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g2db8a54a5b0_1_1076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139" name="Google Shape;1139;g2db8a54a5b0_1_1076"/>
          <p:cNvSpPr txBox="1"/>
          <p:nvPr/>
        </p:nvSpPr>
        <p:spPr>
          <a:xfrm>
            <a:off x="521100" y="1059250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Many different architectures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Convolutional Neural Network (CNN)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Recurrent Neural Network (RNN)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Tabular &amp; Sequence data (e.g. audio/image)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Overview: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Very powerful and flexible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Expensive to train &amp; can overfit easily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Network of simple nonlinear functions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Options: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Tensorflow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Keras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(higher level interface)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Pytorch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40" name="Google Shape;1140;g2db8a54a5b0_1_1076"/>
          <p:cNvSpPr txBox="1"/>
          <p:nvPr/>
        </p:nvSpPr>
        <p:spPr>
          <a:xfrm>
            <a:off x="6189125" y="156650"/>
            <a:ext cx="3492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Single Neuron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41" name="Google Shape;1141;g2db8a54a5b0_1_1076"/>
          <p:cNvSpPr/>
          <p:nvPr/>
        </p:nvSpPr>
        <p:spPr>
          <a:xfrm>
            <a:off x="6350000" y="1162950"/>
            <a:ext cx="520800" cy="52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2" name="Google Shape;1142;g2db8a54a5b0_1_1076"/>
          <p:cNvCxnSpPr>
            <a:endCxn id="1141" idx="1"/>
          </p:cNvCxnSpPr>
          <p:nvPr/>
        </p:nvCxnSpPr>
        <p:spPr>
          <a:xfrm>
            <a:off x="5765669" y="1030719"/>
            <a:ext cx="6606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g2db8a54a5b0_1_1076"/>
          <p:cNvCxnSpPr>
            <a:endCxn id="1141" idx="3"/>
          </p:cNvCxnSpPr>
          <p:nvPr/>
        </p:nvCxnSpPr>
        <p:spPr>
          <a:xfrm flipH="1" rot="10800000">
            <a:off x="5778569" y="1607481"/>
            <a:ext cx="6477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g2db8a54a5b0_1_1076"/>
          <p:cNvSpPr txBox="1"/>
          <p:nvPr/>
        </p:nvSpPr>
        <p:spPr>
          <a:xfrm>
            <a:off x="5406075" y="86467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45" name="Google Shape;1145;g2db8a54a5b0_1_1076"/>
          <p:cNvSpPr txBox="1"/>
          <p:nvPr/>
        </p:nvSpPr>
        <p:spPr>
          <a:xfrm>
            <a:off x="5406075" y="16837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46" name="Google Shape;1146;g2db8a54a5b0_1_1076"/>
          <p:cNvSpPr txBox="1"/>
          <p:nvPr/>
        </p:nvSpPr>
        <p:spPr>
          <a:xfrm>
            <a:off x="5946575" y="83432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47" name="Google Shape;1147;g2db8a54a5b0_1_1076"/>
          <p:cNvSpPr txBox="1"/>
          <p:nvPr/>
        </p:nvSpPr>
        <p:spPr>
          <a:xfrm>
            <a:off x="5862575" y="14350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48" name="Google Shape;1148;g2db8a54a5b0_1_1076"/>
          <p:cNvSpPr txBox="1"/>
          <p:nvPr/>
        </p:nvSpPr>
        <p:spPr>
          <a:xfrm>
            <a:off x="6382225" y="1239900"/>
            <a:ext cx="520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Sum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49" name="Google Shape;1149;g2db8a54a5b0_1_1076"/>
          <p:cNvCxnSpPr/>
          <p:nvPr/>
        </p:nvCxnSpPr>
        <p:spPr>
          <a:xfrm>
            <a:off x="6882025" y="1439600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0" name="Google Shape;1150;g2db8a54a5b0_1_1076"/>
          <p:cNvSpPr/>
          <p:nvPr/>
        </p:nvSpPr>
        <p:spPr>
          <a:xfrm>
            <a:off x="7245575" y="1221825"/>
            <a:ext cx="7029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g2db8a54a5b0_1_1076"/>
          <p:cNvSpPr txBox="1"/>
          <p:nvPr/>
        </p:nvSpPr>
        <p:spPr>
          <a:xfrm>
            <a:off x="7147025" y="964225"/>
            <a:ext cx="1176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Non-linear f()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52" name="Google Shape;1152;g2db8a54a5b0_1_1076"/>
          <p:cNvCxnSpPr/>
          <p:nvPr/>
        </p:nvCxnSpPr>
        <p:spPr>
          <a:xfrm>
            <a:off x="7318325" y="1538925"/>
            <a:ext cx="281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g2db8a54a5b0_1_1076"/>
          <p:cNvCxnSpPr/>
          <p:nvPr/>
        </p:nvCxnSpPr>
        <p:spPr>
          <a:xfrm flipH="1" rot="10800000">
            <a:off x="7603050" y="1310025"/>
            <a:ext cx="228900" cy="228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g2db8a54a5b0_1_1076"/>
          <p:cNvCxnSpPr>
            <a:stCxn id="1150" idx="3"/>
          </p:cNvCxnSpPr>
          <p:nvPr/>
        </p:nvCxnSpPr>
        <p:spPr>
          <a:xfrm>
            <a:off x="7948475" y="1419975"/>
            <a:ext cx="3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g2db8a54a5b0_1_1076"/>
          <p:cNvSpPr txBox="1"/>
          <p:nvPr/>
        </p:nvSpPr>
        <p:spPr>
          <a:xfrm>
            <a:off x="8291025" y="123990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y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56" name="Google Shape;1156;g2db8a54a5b0_1_1076"/>
          <p:cNvCxnSpPr/>
          <p:nvPr/>
        </p:nvCxnSpPr>
        <p:spPr>
          <a:xfrm rot="10800000">
            <a:off x="6610400" y="922350"/>
            <a:ext cx="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7" name="Google Shape;1157;g2db8a54a5b0_1_1076"/>
          <p:cNvSpPr txBox="1"/>
          <p:nvPr/>
        </p:nvSpPr>
        <p:spPr>
          <a:xfrm>
            <a:off x="6426275" y="6736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bias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58" name="Google Shape;1158;g2db8a54a5b0_1_1076"/>
          <p:cNvSpPr txBox="1"/>
          <p:nvPr/>
        </p:nvSpPr>
        <p:spPr>
          <a:xfrm>
            <a:off x="5344025" y="2376975"/>
            <a:ext cx="3426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 = f( w1x1 + w2x2 + b 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g2db8a54a5b0_1_1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g2db8a54a5b0_1_1139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165" name="Google Shape;1165;g2db8a54a5b0_1_1139"/>
          <p:cNvSpPr txBox="1"/>
          <p:nvPr/>
        </p:nvSpPr>
        <p:spPr>
          <a:xfrm>
            <a:off x="521100" y="1059250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Many different architectures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Convolutional Neural Network (CNN)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Recurrent Neural Network (RNN)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Tabular &amp; Sequence data (e.g. audio/image)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Overview: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Very powerful and flexible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Expensive to train &amp; can overfit easily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Network of simple nonlinear functions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Options: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Tensorflow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Keras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(higher level interface)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Pytorch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6" name="Google Shape;1166;g2db8a54a5b0_1_1139"/>
          <p:cNvSpPr txBox="1"/>
          <p:nvPr/>
        </p:nvSpPr>
        <p:spPr>
          <a:xfrm>
            <a:off x="6189125" y="156650"/>
            <a:ext cx="3492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Single Neuron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7" name="Google Shape;1167;g2db8a54a5b0_1_1139"/>
          <p:cNvSpPr/>
          <p:nvPr/>
        </p:nvSpPr>
        <p:spPr>
          <a:xfrm>
            <a:off x="6350000" y="1162950"/>
            <a:ext cx="520800" cy="52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g2db8a54a5b0_1_1139"/>
          <p:cNvCxnSpPr>
            <a:endCxn id="1167" idx="1"/>
          </p:cNvCxnSpPr>
          <p:nvPr/>
        </p:nvCxnSpPr>
        <p:spPr>
          <a:xfrm>
            <a:off x="5765669" y="1030719"/>
            <a:ext cx="6606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g2db8a54a5b0_1_1139"/>
          <p:cNvCxnSpPr>
            <a:endCxn id="1167" idx="3"/>
          </p:cNvCxnSpPr>
          <p:nvPr/>
        </p:nvCxnSpPr>
        <p:spPr>
          <a:xfrm flipH="1" rot="10800000">
            <a:off x="5778569" y="1607481"/>
            <a:ext cx="6477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g2db8a54a5b0_1_1139"/>
          <p:cNvSpPr txBox="1"/>
          <p:nvPr/>
        </p:nvSpPr>
        <p:spPr>
          <a:xfrm>
            <a:off x="5406075" y="86467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71" name="Google Shape;1171;g2db8a54a5b0_1_1139"/>
          <p:cNvSpPr txBox="1"/>
          <p:nvPr/>
        </p:nvSpPr>
        <p:spPr>
          <a:xfrm>
            <a:off x="5406075" y="16837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72" name="Google Shape;1172;g2db8a54a5b0_1_1139"/>
          <p:cNvSpPr txBox="1"/>
          <p:nvPr/>
        </p:nvSpPr>
        <p:spPr>
          <a:xfrm>
            <a:off x="5946575" y="83432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73" name="Google Shape;1173;g2db8a54a5b0_1_1139"/>
          <p:cNvSpPr txBox="1"/>
          <p:nvPr/>
        </p:nvSpPr>
        <p:spPr>
          <a:xfrm>
            <a:off x="5862575" y="14350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w2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74" name="Google Shape;1174;g2db8a54a5b0_1_1139"/>
          <p:cNvSpPr txBox="1"/>
          <p:nvPr/>
        </p:nvSpPr>
        <p:spPr>
          <a:xfrm>
            <a:off x="6382225" y="1239900"/>
            <a:ext cx="520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Sum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75" name="Google Shape;1175;g2db8a54a5b0_1_1139"/>
          <p:cNvCxnSpPr/>
          <p:nvPr/>
        </p:nvCxnSpPr>
        <p:spPr>
          <a:xfrm>
            <a:off x="6882025" y="1439600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6" name="Google Shape;1176;g2db8a54a5b0_1_1139"/>
          <p:cNvSpPr/>
          <p:nvPr/>
        </p:nvSpPr>
        <p:spPr>
          <a:xfrm>
            <a:off x="7245575" y="1221825"/>
            <a:ext cx="7029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g2db8a54a5b0_1_1139"/>
          <p:cNvSpPr txBox="1"/>
          <p:nvPr/>
        </p:nvSpPr>
        <p:spPr>
          <a:xfrm>
            <a:off x="7147025" y="964225"/>
            <a:ext cx="1176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Non-linear f()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78" name="Google Shape;1178;g2db8a54a5b0_1_1139"/>
          <p:cNvCxnSpPr/>
          <p:nvPr/>
        </p:nvCxnSpPr>
        <p:spPr>
          <a:xfrm>
            <a:off x="7318325" y="1538925"/>
            <a:ext cx="281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g2db8a54a5b0_1_1139"/>
          <p:cNvCxnSpPr/>
          <p:nvPr/>
        </p:nvCxnSpPr>
        <p:spPr>
          <a:xfrm flipH="1" rot="10800000">
            <a:off x="7603050" y="1310025"/>
            <a:ext cx="228900" cy="228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g2db8a54a5b0_1_1139"/>
          <p:cNvCxnSpPr>
            <a:stCxn id="1176" idx="3"/>
          </p:cNvCxnSpPr>
          <p:nvPr/>
        </p:nvCxnSpPr>
        <p:spPr>
          <a:xfrm>
            <a:off x="7948475" y="1419975"/>
            <a:ext cx="3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1" name="Google Shape;1181;g2db8a54a5b0_1_1139"/>
          <p:cNvSpPr txBox="1"/>
          <p:nvPr/>
        </p:nvSpPr>
        <p:spPr>
          <a:xfrm>
            <a:off x="8291025" y="123990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y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82" name="Google Shape;1182;g2db8a54a5b0_1_1139"/>
          <p:cNvCxnSpPr/>
          <p:nvPr/>
        </p:nvCxnSpPr>
        <p:spPr>
          <a:xfrm rot="10800000">
            <a:off x="6610400" y="922350"/>
            <a:ext cx="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3" name="Google Shape;1183;g2db8a54a5b0_1_1139"/>
          <p:cNvSpPr txBox="1"/>
          <p:nvPr/>
        </p:nvSpPr>
        <p:spPr>
          <a:xfrm>
            <a:off x="6426275" y="673650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bias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84" name="Google Shape;1184;g2db8a54a5b0_1_1139"/>
          <p:cNvSpPr txBox="1"/>
          <p:nvPr/>
        </p:nvSpPr>
        <p:spPr>
          <a:xfrm>
            <a:off x="5344025" y="2043925"/>
            <a:ext cx="3426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 = f( w1x1 + w2x2 + b 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5" name="Google Shape;1185;g2db8a54a5b0_1_1139"/>
          <p:cNvSpPr txBox="1"/>
          <p:nvPr/>
        </p:nvSpPr>
        <p:spPr>
          <a:xfrm>
            <a:off x="6189125" y="2571750"/>
            <a:ext cx="3492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Neural Network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86" name="Google Shape;1186;g2db8a54a5b0_1_1139"/>
          <p:cNvSpPr/>
          <p:nvPr/>
        </p:nvSpPr>
        <p:spPr>
          <a:xfrm>
            <a:off x="5830850" y="3638550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g2db8a54a5b0_1_1139"/>
          <p:cNvSpPr/>
          <p:nvPr/>
        </p:nvSpPr>
        <p:spPr>
          <a:xfrm>
            <a:off x="5830850" y="4171950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g2db8a54a5b0_1_1139"/>
          <p:cNvSpPr/>
          <p:nvPr/>
        </p:nvSpPr>
        <p:spPr>
          <a:xfrm>
            <a:off x="6524525" y="4400550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g2db8a54a5b0_1_1139"/>
          <p:cNvSpPr/>
          <p:nvPr/>
        </p:nvSpPr>
        <p:spPr>
          <a:xfrm>
            <a:off x="6524525" y="3867150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2db8a54a5b0_1_1139"/>
          <p:cNvSpPr/>
          <p:nvPr/>
        </p:nvSpPr>
        <p:spPr>
          <a:xfrm>
            <a:off x="6524525" y="3338250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g2db8a54a5b0_1_1139"/>
          <p:cNvSpPr/>
          <p:nvPr/>
        </p:nvSpPr>
        <p:spPr>
          <a:xfrm>
            <a:off x="7218200" y="4125375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2db8a54a5b0_1_1139"/>
          <p:cNvSpPr/>
          <p:nvPr/>
        </p:nvSpPr>
        <p:spPr>
          <a:xfrm>
            <a:off x="7218200" y="3583950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g2db8a54a5b0_1_1139"/>
          <p:cNvSpPr/>
          <p:nvPr/>
        </p:nvSpPr>
        <p:spPr>
          <a:xfrm>
            <a:off x="7911875" y="3867150"/>
            <a:ext cx="2832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g2db8a54a5b0_1_1139"/>
          <p:cNvSpPr txBox="1"/>
          <p:nvPr/>
        </p:nvSpPr>
        <p:spPr>
          <a:xfrm>
            <a:off x="5210925" y="3655788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x1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95" name="Google Shape;1195;g2db8a54a5b0_1_1139"/>
          <p:cNvSpPr txBox="1"/>
          <p:nvPr/>
        </p:nvSpPr>
        <p:spPr>
          <a:xfrm>
            <a:off x="5210925" y="4125363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x2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196" name="Google Shape;1196;g2db8a54a5b0_1_1139"/>
          <p:cNvCxnSpPr>
            <a:endCxn id="1186" idx="2"/>
          </p:cNvCxnSpPr>
          <p:nvPr/>
        </p:nvCxnSpPr>
        <p:spPr>
          <a:xfrm flipH="1" rot="10800000">
            <a:off x="5547650" y="3780150"/>
            <a:ext cx="283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7" name="Google Shape;1197;g2db8a54a5b0_1_1139"/>
          <p:cNvCxnSpPr>
            <a:endCxn id="1187" idx="2"/>
          </p:cNvCxnSpPr>
          <p:nvPr/>
        </p:nvCxnSpPr>
        <p:spPr>
          <a:xfrm>
            <a:off x="5547650" y="3913050"/>
            <a:ext cx="2832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g2db8a54a5b0_1_1139"/>
          <p:cNvCxnSpPr/>
          <p:nvPr/>
        </p:nvCxnSpPr>
        <p:spPr>
          <a:xfrm flipH="1" rot="10800000">
            <a:off x="5547675" y="4313450"/>
            <a:ext cx="283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g2db8a54a5b0_1_1139"/>
          <p:cNvCxnSpPr/>
          <p:nvPr/>
        </p:nvCxnSpPr>
        <p:spPr>
          <a:xfrm flipH="1" rot="10800000">
            <a:off x="5547675" y="3808500"/>
            <a:ext cx="2832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g2db8a54a5b0_1_1139"/>
          <p:cNvCxnSpPr>
            <a:stCxn id="1186" idx="7"/>
            <a:endCxn id="1190" idx="2"/>
          </p:cNvCxnSpPr>
          <p:nvPr/>
        </p:nvCxnSpPr>
        <p:spPr>
          <a:xfrm flipH="1" rot="10800000">
            <a:off x="6072576" y="3479924"/>
            <a:ext cx="4518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g2db8a54a5b0_1_1139"/>
          <p:cNvCxnSpPr>
            <a:stCxn id="1186" idx="6"/>
            <a:endCxn id="1189" idx="1"/>
          </p:cNvCxnSpPr>
          <p:nvPr/>
        </p:nvCxnSpPr>
        <p:spPr>
          <a:xfrm>
            <a:off x="6114050" y="3780150"/>
            <a:ext cx="45180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g2db8a54a5b0_1_1139"/>
          <p:cNvCxnSpPr>
            <a:stCxn id="1186" idx="5"/>
            <a:endCxn id="1188" idx="1"/>
          </p:cNvCxnSpPr>
          <p:nvPr/>
        </p:nvCxnSpPr>
        <p:spPr>
          <a:xfrm>
            <a:off x="6072576" y="3880276"/>
            <a:ext cx="4935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g2db8a54a5b0_1_1139"/>
          <p:cNvCxnSpPr>
            <a:stCxn id="1187" idx="7"/>
            <a:endCxn id="1190" idx="3"/>
          </p:cNvCxnSpPr>
          <p:nvPr/>
        </p:nvCxnSpPr>
        <p:spPr>
          <a:xfrm flipH="1" rot="10800000">
            <a:off x="6072576" y="3580124"/>
            <a:ext cx="4935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g2db8a54a5b0_1_1139"/>
          <p:cNvCxnSpPr>
            <a:stCxn id="1187" idx="6"/>
            <a:endCxn id="1189" idx="2"/>
          </p:cNvCxnSpPr>
          <p:nvPr/>
        </p:nvCxnSpPr>
        <p:spPr>
          <a:xfrm flipH="1" rot="10800000">
            <a:off x="6114050" y="4008750"/>
            <a:ext cx="4104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g2db8a54a5b0_1_1139"/>
          <p:cNvCxnSpPr>
            <a:stCxn id="1187" idx="5"/>
            <a:endCxn id="1188" idx="2"/>
          </p:cNvCxnSpPr>
          <p:nvPr/>
        </p:nvCxnSpPr>
        <p:spPr>
          <a:xfrm>
            <a:off x="6072576" y="4413676"/>
            <a:ext cx="45180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g2db8a54a5b0_1_1139"/>
          <p:cNvCxnSpPr>
            <a:stCxn id="1190" idx="6"/>
            <a:endCxn id="1192" idx="1"/>
          </p:cNvCxnSpPr>
          <p:nvPr/>
        </p:nvCxnSpPr>
        <p:spPr>
          <a:xfrm>
            <a:off x="6807725" y="3479850"/>
            <a:ext cx="4518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g2db8a54a5b0_1_1139"/>
          <p:cNvCxnSpPr>
            <a:stCxn id="1190" idx="5"/>
            <a:endCxn id="1191" idx="1"/>
          </p:cNvCxnSpPr>
          <p:nvPr/>
        </p:nvCxnSpPr>
        <p:spPr>
          <a:xfrm>
            <a:off x="6766251" y="3579976"/>
            <a:ext cx="4935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g2db8a54a5b0_1_1139"/>
          <p:cNvCxnSpPr>
            <a:stCxn id="1189" idx="7"/>
            <a:endCxn id="1192" idx="2"/>
          </p:cNvCxnSpPr>
          <p:nvPr/>
        </p:nvCxnSpPr>
        <p:spPr>
          <a:xfrm flipH="1" rot="10800000">
            <a:off x="6766251" y="3725624"/>
            <a:ext cx="4518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g2db8a54a5b0_1_1139"/>
          <p:cNvCxnSpPr>
            <a:stCxn id="1189" idx="5"/>
            <a:endCxn id="1191" idx="2"/>
          </p:cNvCxnSpPr>
          <p:nvPr/>
        </p:nvCxnSpPr>
        <p:spPr>
          <a:xfrm>
            <a:off x="6766251" y="4108876"/>
            <a:ext cx="4518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g2db8a54a5b0_1_1139"/>
          <p:cNvCxnSpPr>
            <a:stCxn id="1188" idx="6"/>
            <a:endCxn id="1191" idx="3"/>
          </p:cNvCxnSpPr>
          <p:nvPr/>
        </p:nvCxnSpPr>
        <p:spPr>
          <a:xfrm flipH="1" rot="10800000">
            <a:off x="6807725" y="4367250"/>
            <a:ext cx="4518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g2db8a54a5b0_1_1139"/>
          <p:cNvCxnSpPr>
            <a:stCxn id="1188" idx="7"/>
            <a:endCxn id="1192" idx="3"/>
          </p:cNvCxnSpPr>
          <p:nvPr/>
        </p:nvCxnSpPr>
        <p:spPr>
          <a:xfrm flipH="1" rot="10800000">
            <a:off x="6766251" y="3825824"/>
            <a:ext cx="4935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g2db8a54a5b0_1_1139"/>
          <p:cNvCxnSpPr>
            <a:stCxn id="1192" idx="6"/>
            <a:endCxn id="1193" idx="1"/>
          </p:cNvCxnSpPr>
          <p:nvPr/>
        </p:nvCxnSpPr>
        <p:spPr>
          <a:xfrm>
            <a:off x="7501400" y="3725550"/>
            <a:ext cx="4518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g2db8a54a5b0_1_1139"/>
          <p:cNvCxnSpPr>
            <a:stCxn id="1191" idx="6"/>
            <a:endCxn id="1193" idx="3"/>
          </p:cNvCxnSpPr>
          <p:nvPr/>
        </p:nvCxnSpPr>
        <p:spPr>
          <a:xfrm flipH="1" rot="10800000">
            <a:off x="7501400" y="4108875"/>
            <a:ext cx="4518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g2db8a54a5b0_1_1139"/>
          <p:cNvCxnSpPr>
            <a:stCxn id="1193" idx="6"/>
          </p:cNvCxnSpPr>
          <p:nvPr/>
        </p:nvCxnSpPr>
        <p:spPr>
          <a:xfrm>
            <a:off x="8195075" y="4008750"/>
            <a:ext cx="23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g2db8a54a5b0_1_1139"/>
          <p:cNvSpPr txBox="1"/>
          <p:nvPr/>
        </p:nvSpPr>
        <p:spPr>
          <a:xfrm>
            <a:off x="8429975" y="3825825"/>
            <a:ext cx="479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y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216" name="Google Shape;1216;g2db8a54a5b0_1_1139"/>
          <p:cNvSpPr txBox="1"/>
          <p:nvPr/>
        </p:nvSpPr>
        <p:spPr>
          <a:xfrm>
            <a:off x="5353225" y="4705350"/>
            <a:ext cx="3426600" cy="36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 = f( f() + f() + … 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7" name="Google Shape;1217;g2db8a54a5b0_1_1139"/>
          <p:cNvSpPr txBox="1"/>
          <p:nvPr/>
        </p:nvSpPr>
        <p:spPr>
          <a:xfrm>
            <a:off x="7147025" y="2995325"/>
            <a:ext cx="1606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Each line is a weight (biases not shown)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g2db8a54a5b0_1_1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g2db8a54a5b0_1_1232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224" name="Google Shape;1224;g2db8a54a5b0_1_1232"/>
          <p:cNvSpPr txBox="1"/>
          <p:nvPr/>
        </p:nvSpPr>
        <p:spPr>
          <a:xfrm>
            <a:off x="521100" y="1059250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Many different architectures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Convolutional Neural Network (CNN)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Recurrent Neural Network (RNN)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Tabular &amp; Sequence data (e.g. audio/image)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Overview: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Very powerful and flexible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Expensive to train &amp; can overfit easily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Network of simple nonlinear functions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Options: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Tensorflow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5"/>
              </a:rPr>
              <a:t>Keras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(higher level interface)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6"/>
              </a:rPr>
              <a:t>Pytorch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25" name="Google Shape;1225;g2db8a54a5b0_1_12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7575" y="483175"/>
            <a:ext cx="3824349" cy="368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g2db8a54a5b0_1_1232"/>
          <p:cNvSpPr txBox="1"/>
          <p:nvPr/>
        </p:nvSpPr>
        <p:spPr>
          <a:xfrm>
            <a:off x="8197575" y="4184925"/>
            <a:ext cx="658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"/>
                <a:ea typeface="Inter Tight"/>
                <a:cs typeface="Inter Tight"/>
                <a:sym typeface="Inter Tight"/>
              </a:rPr>
              <a:t>[</a:t>
            </a:r>
            <a:r>
              <a:rPr lang="en" sz="1100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8"/>
              </a:rPr>
              <a:t>1</a:t>
            </a:r>
            <a:r>
              <a:rPr lang="en" sz="1100">
                <a:latin typeface="Inter Tight"/>
                <a:ea typeface="Inter Tight"/>
                <a:cs typeface="Inter Tight"/>
                <a:sym typeface="Inter Tight"/>
              </a:rPr>
              <a:t>]</a:t>
            </a:r>
            <a:endParaRPr sz="11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27" name="Google Shape;1227;g2db8a54a5b0_1_1232"/>
          <p:cNvSpPr txBox="1"/>
          <p:nvPr/>
        </p:nvSpPr>
        <p:spPr>
          <a:xfrm>
            <a:off x="5410500" y="101325"/>
            <a:ext cx="2938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Convolutional (1D) 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Neural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Network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70E7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f077fb41ee_0_139"/>
          <p:cNvSpPr txBox="1"/>
          <p:nvPr/>
        </p:nvSpPr>
        <p:spPr>
          <a:xfrm>
            <a:off x="459600" y="671850"/>
            <a:ext cx="8262000" cy="4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" sz="7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QUIZ TIME  !? </a:t>
            </a:r>
            <a:endParaRPr b="1" sz="75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Which model would you try first and why?</a:t>
            </a:r>
            <a:endParaRPr b="1" sz="33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100"/>
              <a:buFont typeface="Inter Tight"/>
              <a:buAutoNum type="alphaLcParenR"/>
            </a:pPr>
            <a:r>
              <a:rPr b="1" lang="en" sz="21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Convolutional neural network</a:t>
            </a:r>
            <a:endParaRPr b="1" sz="21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100"/>
              <a:buFont typeface="Inter Tight"/>
              <a:buAutoNum type="alphaLcParenR"/>
            </a:pPr>
            <a:r>
              <a:rPr b="1" lang="en" sz="21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Decision tree</a:t>
            </a:r>
            <a:endParaRPr b="1" sz="21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100"/>
              <a:buFont typeface="Inter Tight"/>
              <a:buAutoNum type="alphaLcParenR"/>
            </a:pPr>
            <a:r>
              <a:rPr b="1" lang="en" sz="21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Logistic regression</a:t>
            </a:r>
            <a:endParaRPr b="1" sz="21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100"/>
              <a:buFont typeface="Inter Tight"/>
              <a:buAutoNum type="alphaLcParenR"/>
            </a:pPr>
            <a:r>
              <a:rPr b="1" lang="en" sz="21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Random forest</a:t>
            </a:r>
            <a:endParaRPr b="1" sz="21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2100"/>
              <a:buFont typeface="Inter Tight"/>
              <a:buAutoNum type="alphaLcParenR"/>
            </a:pPr>
            <a:r>
              <a:rPr b="1" lang="en" sz="21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Gradient boosted trees</a:t>
            </a:r>
            <a:endParaRPr b="1" sz="33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33" name="Google Shape;1233;g2f077fb41ee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975" y="4632350"/>
            <a:ext cx="1852052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5FF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54d32de0_0_68"/>
          <p:cNvSpPr txBox="1"/>
          <p:nvPr/>
        </p:nvSpPr>
        <p:spPr>
          <a:xfrm>
            <a:off x="459600" y="505900"/>
            <a:ext cx="62103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" sz="75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Model Training</a:t>
            </a:r>
            <a:endParaRPr b="1" i="0" sz="75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39" name="Google Shape;1239;g1ff54d32de0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g1ff54d32de0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g1ff54d32de0_0_168"/>
          <p:cNvSpPr txBox="1"/>
          <p:nvPr>
            <p:ph type="title"/>
          </p:nvPr>
        </p:nvSpPr>
        <p:spPr>
          <a:xfrm>
            <a:off x="459600" y="442475"/>
            <a:ext cx="67005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Data Splitting - Cross validation</a:t>
            </a:r>
            <a:endParaRPr/>
          </a:p>
        </p:txBody>
      </p:sp>
      <p:sp>
        <p:nvSpPr>
          <p:cNvPr id="1246" name="Google Shape;1246;g1ff54d32de0_0_168"/>
          <p:cNvSpPr/>
          <p:nvPr/>
        </p:nvSpPr>
        <p:spPr>
          <a:xfrm>
            <a:off x="6524300" y="17700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g1ff54d32de0_0_168"/>
          <p:cNvSpPr/>
          <p:nvPr/>
        </p:nvSpPr>
        <p:spPr>
          <a:xfrm>
            <a:off x="6524300" y="19224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g1ff54d32de0_0_168"/>
          <p:cNvSpPr/>
          <p:nvPr/>
        </p:nvSpPr>
        <p:spPr>
          <a:xfrm>
            <a:off x="6524300" y="16176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1ff54d32de0_0_168"/>
          <p:cNvSpPr/>
          <p:nvPr/>
        </p:nvSpPr>
        <p:spPr>
          <a:xfrm>
            <a:off x="6676700" y="17700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g1ff54d32de0_0_168"/>
          <p:cNvSpPr/>
          <p:nvPr/>
        </p:nvSpPr>
        <p:spPr>
          <a:xfrm>
            <a:off x="6676700" y="16176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1ff54d32de0_0_168"/>
          <p:cNvSpPr/>
          <p:nvPr/>
        </p:nvSpPr>
        <p:spPr>
          <a:xfrm>
            <a:off x="6676700" y="19224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g1ff54d32de0_0_168"/>
          <p:cNvSpPr/>
          <p:nvPr/>
        </p:nvSpPr>
        <p:spPr>
          <a:xfrm>
            <a:off x="6829100" y="17700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g1ff54d32de0_0_168"/>
          <p:cNvSpPr/>
          <p:nvPr/>
        </p:nvSpPr>
        <p:spPr>
          <a:xfrm>
            <a:off x="6829100" y="16176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g1ff54d32de0_0_168"/>
          <p:cNvSpPr/>
          <p:nvPr/>
        </p:nvSpPr>
        <p:spPr>
          <a:xfrm>
            <a:off x="6829100" y="19224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g1ff54d32de0_0_168"/>
          <p:cNvSpPr/>
          <p:nvPr/>
        </p:nvSpPr>
        <p:spPr>
          <a:xfrm>
            <a:off x="6981500" y="17700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1ff54d32de0_0_168"/>
          <p:cNvSpPr/>
          <p:nvPr/>
        </p:nvSpPr>
        <p:spPr>
          <a:xfrm>
            <a:off x="6981500" y="16176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g1ff54d32de0_0_168"/>
          <p:cNvSpPr/>
          <p:nvPr/>
        </p:nvSpPr>
        <p:spPr>
          <a:xfrm>
            <a:off x="6981500" y="19224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g1ff54d32de0_0_168"/>
          <p:cNvSpPr txBox="1"/>
          <p:nvPr/>
        </p:nvSpPr>
        <p:spPr>
          <a:xfrm>
            <a:off x="6477800" y="1280775"/>
            <a:ext cx="801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Dataset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259" name="Google Shape;1259;g1ff54d32de0_0_168"/>
          <p:cNvSpPr txBox="1"/>
          <p:nvPr/>
        </p:nvSpPr>
        <p:spPr>
          <a:xfrm>
            <a:off x="521150" y="1062925"/>
            <a:ext cx="45651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Cross validation is a fundamental concept for training ML models: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Training a single model is risky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Wish to train many models to study uncertainty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Standard splitting method: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K-fold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Process: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Shuffle your data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Split the data into 1/K chunks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Iteratively split 1/K to validate and (K-1)/K to train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Each samples appears in validate exactly once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Note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 separate from having a completely held out test set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g2db8a54a5b0_1_1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g2db8a54a5b0_1_1367"/>
          <p:cNvSpPr txBox="1"/>
          <p:nvPr>
            <p:ph type="title"/>
          </p:nvPr>
        </p:nvSpPr>
        <p:spPr>
          <a:xfrm>
            <a:off x="459600" y="442475"/>
            <a:ext cx="67005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Data Splitting - Cross validation</a:t>
            </a:r>
            <a:endParaRPr/>
          </a:p>
        </p:txBody>
      </p:sp>
      <p:sp>
        <p:nvSpPr>
          <p:cNvPr id="1266" name="Google Shape;1266;g2db8a54a5b0_1_1367"/>
          <p:cNvSpPr/>
          <p:nvPr/>
        </p:nvSpPr>
        <p:spPr>
          <a:xfrm>
            <a:off x="6752900" y="2847950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g2db8a54a5b0_1_1367"/>
          <p:cNvSpPr/>
          <p:nvPr/>
        </p:nvSpPr>
        <p:spPr>
          <a:xfrm>
            <a:off x="6752900" y="3000350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g2db8a54a5b0_1_1367"/>
          <p:cNvSpPr/>
          <p:nvPr/>
        </p:nvSpPr>
        <p:spPr>
          <a:xfrm>
            <a:off x="6752900" y="26955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g2db8a54a5b0_1_1367"/>
          <p:cNvSpPr/>
          <p:nvPr/>
        </p:nvSpPr>
        <p:spPr>
          <a:xfrm>
            <a:off x="6752900" y="3305150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g2db8a54a5b0_1_1367"/>
          <p:cNvSpPr/>
          <p:nvPr/>
        </p:nvSpPr>
        <p:spPr>
          <a:xfrm>
            <a:off x="6752900" y="3152750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2db8a54a5b0_1_1367"/>
          <p:cNvSpPr/>
          <p:nvPr/>
        </p:nvSpPr>
        <p:spPr>
          <a:xfrm>
            <a:off x="6752900" y="3457550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g2db8a54a5b0_1_1367"/>
          <p:cNvSpPr/>
          <p:nvPr/>
        </p:nvSpPr>
        <p:spPr>
          <a:xfrm>
            <a:off x="6752900" y="3762350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g2db8a54a5b0_1_1367"/>
          <p:cNvSpPr/>
          <p:nvPr/>
        </p:nvSpPr>
        <p:spPr>
          <a:xfrm>
            <a:off x="6752900" y="36099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g2db8a54a5b0_1_1367"/>
          <p:cNvSpPr/>
          <p:nvPr/>
        </p:nvSpPr>
        <p:spPr>
          <a:xfrm>
            <a:off x="6752900" y="39147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g2db8a54a5b0_1_1367"/>
          <p:cNvSpPr/>
          <p:nvPr/>
        </p:nvSpPr>
        <p:spPr>
          <a:xfrm>
            <a:off x="6752900" y="4219550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g2db8a54a5b0_1_1367"/>
          <p:cNvSpPr/>
          <p:nvPr/>
        </p:nvSpPr>
        <p:spPr>
          <a:xfrm>
            <a:off x="6752900" y="4067150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g2db8a54a5b0_1_1367"/>
          <p:cNvSpPr/>
          <p:nvPr/>
        </p:nvSpPr>
        <p:spPr>
          <a:xfrm>
            <a:off x="6752900" y="4371950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g2db8a54a5b0_1_1367"/>
          <p:cNvSpPr/>
          <p:nvPr/>
        </p:nvSpPr>
        <p:spPr>
          <a:xfrm>
            <a:off x="6524300" y="17700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g2db8a54a5b0_1_1367"/>
          <p:cNvSpPr/>
          <p:nvPr/>
        </p:nvSpPr>
        <p:spPr>
          <a:xfrm>
            <a:off x="6524300" y="19224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g2db8a54a5b0_1_1367"/>
          <p:cNvSpPr/>
          <p:nvPr/>
        </p:nvSpPr>
        <p:spPr>
          <a:xfrm>
            <a:off x="6524300" y="161767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g2db8a54a5b0_1_1367"/>
          <p:cNvSpPr/>
          <p:nvPr/>
        </p:nvSpPr>
        <p:spPr>
          <a:xfrm>
            <a:off x="6676700" y="17700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g2db8a54a5b0_1_1367"/>
          <p:cNvSpPr/>
          <p:nvPr/>
        </p:nvSpPr>
        <p:spPr>
          <a:xfrm>
            <a:off x="6676700" y="16176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g2db8a54a5b0_1_1367"/>
          <p:cNvSpPr/>
          <p:nvPr/>
        </p:nvSpPr>
        <p:spPr>
          <a:xfrm>
            <a:off x="6676700" y="192247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g2db8a54a5b0_1_1367"/>
          <p:cNvSpPr/>
          <p:nvPr/>
        </p:nvSpPr>
        <p:spPr>
          <a:xfrm>
            <a:off x="6829100" y="17700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g2db8a54a5b0_1_1367"/>
          <p:cNvSpPr/>
          <p:nvPr/>
        </p:nvSpPr>
        <p:spPr>
          <a:xfrm>
            <a:off x="6829100" y="16176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g2db8a54a5b0_1_1367"/>
          <p:cNvSpPr/>
          <p:nvPr/>
        </p:nvSpPr>
        <p:spPr>
          <a:xfrm>
            <a:off x="6829100" y="192247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g2db8a54a5b0_1_1367"/>
          <p:cNvSpPr/>
          <p:nvPr/>
        </p:nvSpPr>
        <p:spPr>
          <a:xfrm>
            <a:off x="6981500" y="17700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g2db8a54a5b0_1_1367"/>
          <p:cNvSpPr/>
          <p:nvPr/>
        </p:nvSpPr>
        <p:spPr>
          <a:xfrm>
            <a:off x="6981500" y="16176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g2db8a54a5b0_1_1367"/>
          <p:cNvSpPr/>
          <p:nvPr/>
        </p:nvSpPr>
        <p:spPr>
          <a:xfrm>
            <a:off x="6981500" y="192247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g2db8a54a5b0_1_1367"/>
          <p:cNvCxnSpPr/>
          <p:nvPr/>
        </p:nvCxnSpPr>
        <p:spPr>
          <a:xfrm>
            <a:off x="6809350" y="2179400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1" name="Google Shape;1291;g2db8a54a5b0_1_1367"/>
          <p:cNvSpPr txBox="1"/>
          <p:nvPr/>
        </p:nvSpPr>
        <p:spPr>
          <a:xfrm>
            <a:off x="6981500" y="2143375"/>
            <a:ext cx="1276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Shuffle ordering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292" name="Google Shape;1292;g2db8a54a5b0_1_1367"/>
          <p:cNvSpPr txBox="1"/>
          <p:nvPr/>
        </p:nvSpPr>
        <p:spPr>
          <a:xfrm>
            <a:off x="6477800" y="1280775"/>
            <a:ext cx="801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Dataset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293" name="Google Shape;1293;g2db8a54a5b0_1_1367"/>
          <p:cNvSpPr txBox="1"/>
          <p:nvPr/>
        </p:nvSpPr>
        <p:spPr>
          <a:xfrm>
            <a:off x="521150" y="1062925"/>
            <a:ext cx="45651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Cross validation is a fundamental concept for training ML models: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Training a single model is risky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Wish to train many models to study uncertainty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Standard splitting method: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K-fold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Process: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Shuffle your data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Split the data into 1/K chunks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Iteratively split 1/K to validate and (K-1)/K to train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Each samples appears in validate exactly once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Note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 separate from having a completely held out test set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8" name="Google Shape;1298;g2db8a54a5b0_1_1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g2db8a54a5b0_1_1400"/>
          <p:cNvSpPr txBox="1"/>
          <p:nvPr>
            <p:ph type="title"/>
          </p:nvPr>
        </p:nvSpPr>
        <p:spPr>
          <a:xfrm>
            <a:off x="459600" y="442475"/>
            <a:ext cx="67005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Data Splitting - Cross validation</a:t>
            </a:r>
            <a:endParaRPr/>
          </a:p>
        </p:txBody>
      </p:sp>
      <p:sp>
        <p:nvSpPr>
          <p:cNvPr id="1300" name="Google Shape;1300;g2db8a54a5b0_1_1400"/>
          <p:cNvSpPr/>
          <p:nvPr/>
        </p:nvSpPr>
        <p:spPr>
          <a:xfrm>
            <a:off x="6165200" y="23948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g2db8a54a5b0_1_1400"/>
          <p:cNvSpPr/>
          <p:nvPr/>
        </p:nvSpPr>
        <p:spPr>
          <a:xfrm>
            <a:off x="6165200" y="25472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g2db8a54a5b0_1_1400"/>
          <p:cNvSpPr/>
          <p:nvPr/>
        </p:nvSpPr>
        <p:spPr>
          <a:xfrm>
            <a:off x="61652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g2db8a54a5b0_1_1400"/>
          <p:cNvSpPr/>
          <p:nvPr/>
        </p:nvSpPr>
        <p:spPr>
          <a:xfrm>
            <a:off x="6165200" y="26996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g2db8a54a5b0_1_1400"/>
          <p:cNvSpPr/>
          <p:nvPr/>
        </p:nvSpPr>
        <p:spPr>
          <a:xfrm>
            <a:off x="61652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g2db8a54a5b0_1_1400"/>
          <p:cNvSpPr/>
          <p:nvPr/>
        </p:nvSpPr>
        <p:spPr>
          <a:xfrm>
            <a:off x="61652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g2db8a54a5b0_1_1400"/>
          <p:cNvSpPr/>
          <p:nvPr/>
        </p:nvSpPr>
        <p:spPr>
          <a:xfrm>
            <a:off x="61652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g2db8a54a5b0_1_1400"/>
          <p:cNvSpPr/>
          <p:nvPr/>
        </p:nvSpPr>
        <p:spPr>
          <a:xfrm>
            <a:off x="6165200" y="34616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g2db8a54a5b0_1_1400"/>
          <p:cNvSpPr/>
          <p:nvPr/>
        </p:nvSpPr>
        <p:spPr>
          <a:xfrm>
            <a:off x="6165200" y="37664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2db8a54a5b0_1_1400"/>
          <p:cNvSpPr/>
          <p:nvPr/>
        </p:nvSpPr>
        <p:spPr>
          <a:xfrm>
            <a:off x="6165200" y="36140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2db8a54a5b0_1_1400"/>
          <p:cNvSpPr/>
          <p:nvPr/>
        </p:nvSpPr>
        <p:spPr>
          <a:xfrm>
            <a:off x="6165200" y="39188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g2db8a54a5b0_1_1400"/>
          <p:cNvSpPr txBox="1"/>
          <p:nvPr/>
        </p:nvSpPr>
        <p:spPr>
          <a:xfrm>
            <a:off x="5917650" y="1520775"/>
            <a:ext cx="2168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Say</a:t>
            </a:r>
            <a:r>
              <a:rPr b="1" lang="en" sz="1100">
                <a:latin typeface="Inter Tight"/>
                <a:ea typeface="Inter Tight"/>
                <a:cs typeface="Inter Tight"/>
                <a:sym typeface="Inter Tight"/>
              </a:rPr>
              <a:t> K = 3</a:t>
            </a:r>
            <a:endParaRPr b="1" sz="11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Split the Data into 3 chunks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312" name="Google Shape;1312;g2db8a54a5b0_1_1400"/>
          <p:cNvCxnSpPr/>
          <p:nvPr/>
        </p:nvCxnSpPr>
        <p:spPr>
          <a:xfrm>
            <a:off x="6566175" y="2761025"/>
            <a:ext cx="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g2db8a54a5b0_1_1400"/>
          <p:cNvCxnSpPr/>
          <p:nvPr/>
        </p:nvCxnSpPr>
        <p:spPr>
          <a:xfrm>
            <a:off x="6545900" y="3531550"/>
            <a:ext cx="3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g2db8a54a5b0_1_1400"/>
          <p:cNvSpPr/>
          <p:nvPr/>
        </p:nvSpPr>
        <p:spPr>
          <a:xfrm>
            <a:off x="6165200" y="22477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g2db8a54a5b0_1_1400"/>
          <p:cNvSpPr/>
          <p:nvPr/>
        </p:nvSpPr>
        <p:spPr>
          <a:xfrm>
            <a:off x="6698600" y="36140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g2db8a54a5b0_1_1400"/>
          <p:cNvSpPr/>
          <p:nvPr/>
        </p:nvSpPr>
        <p:spPr>
          <a:xfrm>
            <a:off x="6698600" y="3918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g2db8a54a5b0_1_1400"/>
          <p:cNvSpPr/>
          <p:nvPr/>
        </p:nvSpPr>
        <p:spPr>
          <a:xfrm>
            <a:off x="6698600" y="3766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g2db8a54a5b0_1_1400"/>
          <p:cNvSpPr/>
          <p:nvPr/>
        </p:nvSpPr>
        <p:spPr>
          <a:xfrm>
            <a:off x="6698600" y="4071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g2db8a54a5b0_1_1400"/>
          <p:cNvSpPr/>
          <p:nvPr/>
        </p:nvSpPr>
        <p:spPr>
          <a:xfrm>
            <a:off x="66986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g2db8a54a5b0_1_1400"/>
          <p:cNvSpPr/>
          <p:nvPr/>
        </p:nvSpPr>
        <p:spPr>
          <a:xfrm>
            <a:off x="66986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g2db8a54a5b0_1_1400"/>
          <p:cNvSpPr/>
          <p:nvPr/>
        </p:nvSpPr>
        <p:spPr>
          <a:xfrm>
            <a:off x="66986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g2db8a54a5b0_1_1400"/>
          <p:cNvSpPr/>
          <p:nvPr/>
        </p:nvSpPr>
        <p:spPr>
          <a:xfrm>
            <a:off x="66986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g2db8a54a5b0_1_1400"/>
          <p:cNvSpPr/>
          <p:nvPr/>
        </p:nvSpPr>
        <p:spPr>
          <a:xfrm>
            <a:off x="6698600" y="2242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g2db8a54a5b0_1_1400"/>
          <p:cNvSpPr/>
          <p:nvPr/>
        </p:nvSpPr>
        <p:spPr>
          <a:xfrm>
            <a:off x="6698600" y="2394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g2db8a54a5b0_1_1400"/>
          <p:cNvSpPr/>
          <p:nvPr/>
        </p:nvSpPr>
        <p:spPr>
          <a:xfrm>
            <a:off x="6698600" y="2547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g2db8a54a5b0_1_1400"/>
          <p:cNvSpPr/>
          <p:nvPr/>
        </p:nvSpPr>
        <p:spPr>
          <a:xfrm>
            <a:off x="6698600" y="20953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g2db8a54a5b0_1_1400"/>
          <p:cNvSpPr txBox="1"/>
          <p:nvPr/>
        </p:nvSpPr>
        <p:spPr>
          <a:xfrm>
            <a:off x="521150" y="1062925"/>
            <a:ext cx="45651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Cross validation is a fundamental concept for training ML models: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Training a single model is risky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Wish to train many models to study uncertainty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Standard splitting method: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K-fold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Process: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Shuffle your data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Split the data into 1/K chunks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Iteratively split 1/K to validate and (K-1)/K to train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Each samples appears in validate exactly once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Note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 separate from having a completely held out test set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g2db8a54a5b0_1_1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g2db8a54a5b0_1_1457"/>
          <p:cNvSpPr txBox="1"/>
          <p:nvPr>
            <p:ph type="title"/>
          </p:nvPr>
        </p:nvSpPr>
        <p:spPr>
          <a:xfrm>
            <a:off x="459600" y="442475"/>
            <a:ext cx="67005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Data Splitting - Cross validation</a:t>
            </a:r>
            <a:endParaRPr/>
          </a:p>
        </p:txBody>
      </p:sp>
      <p:sp>
        <p:nvSpPr>
          <p:cNvPr id="1334" name="Google Shape;1334;g2db8a54a5b0_1_1457"/>
          <p:cNvSpPr/>
          <p:nvPr/>
        </p:nvSpPr>
        <p:spPr>
          <a:xfrm>
            <a:off x="6165200" y="23948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g2db8a54a5b0_1_1457"/>
          <p:cNvSpPr/>
          <p:nvPr/>
        </p:nvSpPr>
        <p:spPr>
          <a:xfrm>
            <a:off x="6165200" y="25472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g2db8a54a5b0_1_1457"/>
          <p:cNvSpPr/>
          <p:nvPr/>
        </p:nvSpPr>
        <p:spPr>
          <a:xfrm>
            <a:off x="61652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g2db8a54a5b0_1_1457"/>
          <p:cNvSpPr/>
          <p:nvPr/>
        </p:nvSpPr>
        <p:spPr>
          <a:xfrm>
            <a:off x="6165200" y="26996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g2db8a54a5b0_1_1457"/>
          <p:cNvSpPr/>
          <p:nvPr/>
        </p:nvSpPr>
        <p:spPr>
          <a:xfrm>
            <a:off x="61652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g2db8a54a5b0_1_1457"/>
          <p:cNvSpPr/>
          <p:nvPr/>
        </p:nvSpPr>
        <p:spPr>
          <a:xfrm>
            <a:off x="61652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g2db8a54a5b0_1_1457"/>
          <p:cNvSpPr/>
          <p:nvPr/>
        </p:nvSpPr>
        <p:spPr>
          <a:xfrm>
            <a:off x="61652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g2db8a54a5b0_1_1457"/>
          <p:cNvSpPr/>
          <p:nvPr/>
        </p:nvSpPr>
        <p:spPr>
          <a:xfrm>
            <a:off x="6165200" y="34616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g2db8a54a5b0_1_1457"/>
          <p:cNvSpPr/>
          <p:nvPr/>
        </p:nvSpPr>
        <p:spPr>
          <a:xfrm>
            <a:off x="6165200" y="37664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g2db8a54a5b0_1_1457"/>
          <p:cNvSpPr/>
          <p:nvPr/>
        </p:nvSpPr>
        <p:spPr>
          <a:xfrm>
            <a:off x="6165200" y="36140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g2db8a54a5b0_1_1457"/>
          <p:cNvSpPr/>
          <p:nvPr/>
        </p:nvSpPr>
        <p:spPr>
          <a:xfrm>
            <a:off x="6165200" y="39188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g2db8a54a5b0_1_1457"/>
          <p:cNvSpPr txBox="1"/>
          <p:nvPr/>
        </p:nvSpPr>
        <p:spPr>
          <a:xfrm>
            <a:off x="5917650" y="1520775"/>
            <a:ext cx="2168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Say</a:t>
            </a:r>
            <a:r>
              <a:rPr b="1" lang="en" sz="1100">
                <a:latin typeface="Inter Tight"/>
                <a:ea typeface="Inter Tight"/>
                <a:cs typeface="Inter Tight"/>
                <a:sym typeface="Inter Tight"/>
              </a:rPr>
              <a:t> K = 3</a:t>
            </a:r>
            <a:endParaRPr b="1" sz="11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Split the Data into 3 chunks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346" name="Google Shape;1346;g2db8a54a5b0_1_1457"/>
          <p:cNvCxnSpPr/>
          <p:nvPr/>
        </p:nvCxnSpPr>
        <p:spPr>
          <a:xfrm>
            <a:off x="6566175" y="2761025"/>
            <a:ext cx="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g2db8a54a5b0_1_1457"/>
          <p:cNvSpPr/>
          <p:nvPr/>
        </p:nvSpPr>
        <p:spPr>
          <a:xfrm>
            <a:off x="6165200" y="22477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g2db8a54a5b0_1_1457"/>
          <p:cNvSpPr/>
          <p:nvPr/>
        </p:nvSpPr>
        <p:spPr>
          <a:xfrm>
            <a:off x="6698600" y="36140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g2db8a54a5b0_1_1457"/>
          <p:cNvSpPr/>
          <p:nvPr/>
        </p:nvSpPr>
        <p:spPr>
          <a:xfrm>
            <a:off x="6698600" y="3918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g2db8a54a5b0_1_1457"/>
          <p:cNvSpPr/>
          <p:nvPr/>
        </p:nvSpPr>
        <p:spPr>
          <a:xfrm>
            <a:off x="6698600" y="3766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g2db8a54a5b0_1_1457"/>
          <p:cNvSpPr/>
          <p:nvPr/>
        </p:nvSpPr>
        <p:spPr>
          <a:xfrm>
            <a:off x="6698600" y="4071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g2db8a54a5b0_1_1457"/>
          <p:cNvSpPr/>
          <p:nvPr/>
        </p:nvSpPr>
        <p:spPr>
          <a:xfrm>
            <a:off x="66986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g2db8a54a5b0_1_1457"/>
          <p:cNvSpPr/>
          <p:nvPr/>
        </p:nvSpPr>
        <p:spPr>
          <a:xfrm>
            <a:off x="66986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g2db8a54a5b0_1_1457"/>
          <p:cNvSpPr/>
          <p:nvPr/>
        </p:nvSpPr>
        <p:spPr>
          <a:xfrm>
            <a:off x="66986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g2db8a54a5b0_1_1457"/>
          <p:cNvSpPr/>
          <p:nvPr/>
        </p:nvSpPr>
        <p:spPr>
          <a:xfrm>
            <a:off x="66986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g2db8a54a5b0_1_1457"/>
          <p:cNvSpPr/>
          <p:nvPr/>
        </p:nvSpPr>
        <p:spPr>
          <a:xfrm>
            <a:off x="6698600" y="2242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2db8a54a5b0_1_1457"/>
          <p:cNvSpPr/>
          <p:nvPr/>
        </p:nvSpPr>
        <p:spPr>
          <a:xfrm>
            <a:off x="6698600" y="2394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g2db8a54a5b0_1_1457"/>
          <p:cNvSpPr/>
          <p:nvPr/>
        </p:nvSpPr>
        <p:spPr>
          <a:xfrm>
            <a:off x="6698600" y="2547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g2db8a54a5b0_1_1457"/>
          <p:cNvSpPr/>
          <p:nvPr/>
        </p:nvSpPr>
        <p:spPr>
          <a:xfrm>
            <a:off x="6698600" y="20953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g2db8a54a5b0_1_1457"/>
          <p:cNvSpPr txBox="1"/>
          <p:nvPr/>
        </p:nvSpPr>
        <p:spPr>
          <a:xfrm>
            <a:off x="7153875" y="2168450"/>
            <a:ext cx="69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Validate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361" name="Google Shape;1361;g2db8a54a5b0_1_1457"/>
          <p:cNvSpPr txBox="1"/>
          <p:nvPr/>
        </p:nvSpPr>
        <p:spPr>
          <a:xfrm>
            <a:off x="7153875" y="3309675"/>
            <a:ext cx="567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Train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362" name="Google Shape;1362;g2db8a54a5b0_1_1457"/>
          <p:cNvSpPr txBox="1"/>
          <p:nvPr/>
        </p:nvSpPr>
        <p:spPr>
          <a:xfrm>
            <a:off x="7853600" y="2106650"/>
            <a:ext cx="982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Assign 1/3 to Validate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363" name="Google Shape;1363;g2db8a54a5b0_1_1457"/>
          <p:cNvSpPr txBox="1"/>
          <p:nvPr/>
        </p:nvSpPr>
        <p:spPr>
          <a:xfrm>
            <a:off x="7853600" y="3247875"/>
            <a:ext cx="982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Assign 2/3 to Train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364" name="Google Shape;1364;g2db8a54a5b0_1_1457"/>
          <p:cNvSpPr txBox="1"/>
          <p:nvPr/>
        </p:nvSpPr>
        <p:spPr>
          <a:xfrm>
            <a:off x="521150" y="1062925"/>
            <a:ext cx="45651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Cross validation is a fundamental concept for training ML models: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Training a single model is risky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Wish to train many models to study uncertainty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Standard splitting method: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K-fold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Process: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Shuffle your data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Split the data into 1/K chunks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Iteratively split 1/K to validate and (K-1)/K to train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Each samples appears in validate exactly once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Note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 separate from having a completely held out test set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"/>
          <p:cNvSpPr txBox="1"/>
          <p:nvPr>
            <p:ph type="title"/>
          </p:nvPr>
        </p:nvSpPr>
        <p:spPr>
          <a:xfrm>
            <a:off x="395875" y="1180700"/>
            <a:ext cx="5876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" sz="5500"/>
              <a:t>Workshop 5 </a:t>
            </a:r>
            <a:endParaRPr sz="5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" sz="5500"/>
              <a:t>Model Training Approaches</a:t>
            </a:r>
            <a:endParaRPr sz="5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5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" name="Google Shape;1369;g2db8a54a5b0_1_1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g2db8a54a5b0_1_1528"/>
          <p:cNvSpPr txBox="1"/>
          <p:nvPr>
            <p:ph type="title"/>
          </p:nvPr>
        </p:nvSpPr>
        <p:spPr>
          <a:xfrm>
            <a:off x="459600" y="442475"/>
            <a:ext cx="67005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Data Splitting - Cross validation</a:t>
            </a:r>
            <a:endParaRPr/>
          </a:p>
        </p:txBody>
      </p:sp>
      <p:sp>
        <p:nvSpPr>
          <p:cNvPr id="1371" name="Google Shape;1371;g2db8a54a5b0_1_1528"/>
          <p:cNvSpPr txBox="1"/>
          <p:nvPr/>
        </p:nvSpPr>
        <p:spPr>
          <a:xfrm>
            <a:off x="521150" y="1062925"/>
            <a:ext cx="45651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Cross validation is a fundamental concept for training ML models: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Training a single model is risky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Wish to train many models to study uncertainty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Standard splitting method: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K-fold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Process: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Shuffle your data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Split the data into 1/K chunks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Iteratively split 1/K to validate and (K-1)/K to train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Each samples appears in validate exactly once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Note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 separate from having a completely held out test set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372" name="Google Shape;1372;g2db8a54a5b0_1_1528"/>
          <p:cNvSpPr/>
          <p:nvPr/>
        </p:nvSpPr>
        <p:spPr>
          <a:xfrm>
            <a:off x="6165200" y="23948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g2db8a54a5b0_1_1528"/>
          <p:cNvSpPr/>
          <p:nvPr/>
        </p:nvSpPr>
        <p:spPr>
          <a:xfrm>
            <a:off x="6165200" y="25472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g2db8a54a5b0_1_1528"/>
          <p:cNvSpPr/>
          <p:nvPr/>
        </p:nvSpPr>
        <p:spPr>
          <a:xfrm>
            <a:off x="61652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g2db8a54a5b0_1_1528"/>
          <p:cNvSpPr/>
          <p:nvPr/>
        </p:nvSpPr>
        <p:spPr>
          <a:xfrm>
            <a:off x="6165200" y="26996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g2db8a54a5b0_1_1528"/>
          <p:cNvSpPr/>
          <p:nvPr/>
        </p:nvSpPr>
        <p:spPr>
          <a:xfrm>
            <a:off x="61652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g2db8a54a5b0_1_1528"/>
          <p:cNvSpPr/>
          <p:nvPr/>
        </p:nvSpPr>
        <p:spPr>
          <a:xfrm>
            <a:off x="61652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g2db8a54a5b0_1_1528"/>
          <p:cNvSpPr/>
          <p:nvPr/>
        </p:nvSpPr>
        <p:spPr>
          <a:xfrm>
            <a:off x="61652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g2db8a54a5b0_1_1528"/>
          <p:cNvSpPr/>
          <p:nvPr/>
        </p:nvSpPr>
        <p:spPr>
          <a:xfrm>
            <a:off x="6165200" y="34616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g2db8a54a5b0_1_1528"/>
          <p:cNvSpPr/>
          <p:nvPr/>
        </p:nvSpPr>
        <p:spPr>
          <a:xfrm>
            <a:off x="6165200" y="37664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g2db8a54a5b0_1_1528"/>
          <p:cNvSpPr/>
          <p:nvPr/>
        </p:nvSpPr>
        <p:spPr>
          <a:xfrm>
            <a:off x="6165200" y="36140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g2db8a54a5b0_1_1528"/>
          <p:cNvSpPr/>
          <p:nvPr/>
        </p:nvSpPr>
        <p:spPr>
          <a:xfrm>
            <a:off x="6165200" y="39188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g2db8a54a5b0_1_1528"/>
          <p:cNvSpPr txBox="1"/>
          <p:nvPr/>
        </p:nvSpPr>
        <p:spPr>
          <a:xfrm>
            <a:off x="5917650" y="1520775"/>
            <a:ext cx="2168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Say</a:t>
            </a:r>
            <a:r>
              <a:rPr b="1" lang="en" sz="1100">
                <a:latin typeface="Inter Tight"/>
                <a:ea typeface="Inter Tight"/>
                <a:cs typeface="Inter Tight"/>
                <a:sym typeface="Inter Tight"/>
              </a:rPr>
              <a:t> K = 3</a:t>
            </a:r>
            <a:endParaRPr b="1" sz="11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Split the Data into 3 chunks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384" name="Google Shape;1384;g2db8a54a5b0_1_1528"/>
          <p:cNvCxnSpPr/>
          <p:nvPr/>
        </p:nvCxnSpPr>
        <p:spPr>
          <a:xfrm>
            <a:off x="6566175" y="2761025"/>
            <a:ext cx="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g2db8a54a5b0_1_1528"/>
          <p:cNvSpPr/>
          <p:nvPr/>
        </p:nvSpPr>
        <p:spPr>
          <a:xfrm>
            <a:off x="6165200" y="22477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g2db8a54a5b0_1_1528"/>
          <p:cNvSpPr/>
          <p:nvPr/>
        </p:nvSpPr>
        <p:spPr>
          <a:xfrm>
            <a:off x="6698600" y="36140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g2db8a54a5b0_1_1528"/>
          <p:cNvSpPr/>
          <p:nvPr/>
        </p:nvSpPr>
        <p:spPr>
          <a:xfrm>
            <a:off x="6698600" y="3918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g2db8a54a5b0_1_1528"/>
          <p:cNvSpPr/>
          <p:nvPr/>
        </p:nvSpPr>
        <p:spPr>
          <a:xfrm>
            <a:off x="6698600" y="3766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2db8a54a5b0_1_1528"/>
          <p:cNvSpPr/>
          <p:nvPr/>
        </p:nvSpPr>
        <p:spPr>
          <a:xfrm>
            <a:off x="6698600" y="4071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g2db8a54a5b0_1_1528"/>
          <p:cNvSpPr/>
          <p:nvPr/>
        </p:nvSpPr>
        <p:spPr>
          <a:xfrm>
            <a:off x="66986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g2db8a54a5b0_1_1528"/>
          <p:cNvSpPr/>
          <p:nvPr/>
        </p:nvSpPr>
        <p:spPr>
          <a:xfrm>
            <a:off x="66986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g2db8a54a5b0_1_1528"/>
          <p:cNvSpPr/>
          <p:nvPr/>
        </p:nvSpPr>
        <p:spPr>
          <a:xfrm>
            <a:off x="66986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g2db8a54a5b0_1_1528"/>
          <p:cNvSpPr/>
          <p:nvPr/>
        </p:nvSpPr>
        <p:spPr>
          <a:xfrm>
            <a:off x="66986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g2db8a54a5b0_1_1528"/>
          <p:cNvSpPr/>
          <p:nvPr/>
        </p:nvSpPr>
        <p:spPr>
          <a:xfrm>
            <a:off x="6698600" y="2242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g2db8a54a5b0_1_1528"/>
          <p:cNvSpPr/>
          <p:nvPr/>
        </p:nvSpPr>
        <p:spPr>
          <a:xfrm>
            <a:off x="6698600" y="2394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g2db8a54a5b0_1_1528"/>
          <p:cNvSpPr/>
          <p:nvPr/>
        </p:nvSpPr>
        <p:spPr>
          <a:xfrm>
            <a:off x="6698600" y="2547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g2db8a54a5b0_1_1528"/>
          <p:cNvSpPr/>
          <p:nvPr/>
        </p:nvSpPr>
        <p:spPr>
          <a:xfrm>
            <a:off x="6698600" y="20953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g2db8a54a5b0_1_1528"/>
          <p:cNvSpPr txBox="1"/>
          <p:nvPr/>
        </p:nvSpPr>
        <p:spPr>
          <a:xfrm>
            <a:off x="6368750" y="4307275"/>
            <a:ext cx="2365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Repeat 3 times to make 3 datasets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 Tight Light"/>
                <a:ea typeface="Inter Tight Light"/>
                <a:cs typeface="Inter Tight Light"/>
                <a:sym typeface="Inter Tight Light"/>
              </a:rPr>
              <a:t>(Orange box = Validate) </a:t>
            </a:r>
            <a:endParaRPr sz="1100"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cxnSp>
        <p:nvCxnSpPr>
          <p:cNvPr id="1399" name="Google Shape;1399;g2db8a54a5b0_1_1528"/>
          <p:cNvCxnSpPr/>
          <p:nvPr/>
        </p:nvCxnSpPr>
        <p:spPr>
          <a:xfrm>
            <a:off x="7261850" y="3511275"/>
            <a:ext cx="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g2db8a54a5b0_1_1528"/>
          <p:cNvSpPr/>
          <p:nvPr/>
        </p:nvSpPr>
        <p:spPr>
          <a:xfrm>
            <a:off x="7384400" y="36140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g2db8a54a5b0_1_1528"/>
          <p:cNvSpPr/>
          <p:nvPr/>
        </p:nvSpPr>
        <p:spPr>
          <a:xfrm>
            <a:off x="7384400" y="3918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g2db8a54a5b0_1_1528"/>
          <p:cNvSpPr/>
          <p:nvPr/>
        </p:nvSpPr>
        <p:spPr>
          <a:xfrm>
            <a:off x="7384400" y="3766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g2db8a54a5b0_1_1528"/>
          <p:cNvSpPr/>
          <p:nvPr/>
        </p:nvSpPr>
        <p:spPr>
          <a:xfrm>
            <a:off x="7384400" y="4071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g2db8a54a5b0_1_1528"/>
          <p:cNvSpPr/>
          <p:nvPr/>
        </p:nvSpPr>
        <p:spPr>
          <a:xfrm>
            <a:off x="73844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g2db8a54a5b0_1_1528"/>
          <p:cNvSpPr/>
          <p:nvPr/>
        </p:nvSpPr>
        <p:spPr>
          <a:xfrm>
            <a:off x="73844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g2db8a54a5b0_1_1528"/>
          <p:cNvSpPr/>
          <p:nvPr/>
        </p:nvSpPr>
        <p:spPr>
          <a:xfrm>
            <a:off x="73844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g2db8a54a5b0_1_1528"/>
          <p:cNvSpPr/>
          <p:nvPr/>
        </p:nvSpPr>
        <p:spPr>
          <a:xfrm>
            <a:off x="73844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g2db8a54a5b0_1_1528"/>
          <p:cNvSpPr/>
          <p:nvPr/>
        </p:nvSpPr>
        <p:spPr>
          <a:xfrm>
            <a:off x="7384400" y="2242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g2db8a54a5b0_1_1528"/>
          <p:cNvSpPr/>
          <p:nvPr/>
        </p:nvSpPr>
        <p:spPr>
          <a:xfrm>
            <a:off x="7384400" y="2394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g2db8a54a5b0_1_1528"/>
          <p:cNvSpPr/>
          <p:nvPr/>
        </p:nvSpPr>
        <p:spPr>
          <a:xfrm>
            <a:off x="7384400" y="2547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2db8a54a5b0_1_1528"/>
          <p:cNvSpPr/>
          <p:nvPr/>
        </p:nvSpPr>
        <p:spPr>
          <a:xfrm>
            <a:off x="7384400" y="20953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g2db8a54a5b0_1_1528"/>
          <p:cNvCxnSpPr/>
          <p:nvPr/>
        </p:nvCxnSpPr>
        <p:spPr>
          <a:xfrm>
            <a:off x="7947650" y="3511275"/>
            <a:ext cx="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3" name="Google Shape;1413;g2db8a54a5b0_1_1528"/>
          <p:cNvSpPr/>
          <p:nvPr/>
        </p:nvSpPr>
        <p:spPr>
          <a:xfrm>
            <a:off x="8070200" y="36140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g2db8a54a5b0_1_1528"/>
          <p:cNvSpPr/>
          <p:nvPr/>
        </p:nvSpPr>
        <p:spPr>
          <a:xfrm>
            <a:off x="8070200" y="3918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g2db8a54a5b0_1_1528"/>
          <p:cNvSpPr/>
          <p:nvPr/>
        </p:nvSpPr>
        <p:spPr>
          <a:xfrm>
            <a:off x="8070200" y="3766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g2db8a54a5b0_1_1528"/>
          <p:cNvSpPr/>
          <p:nvPr/>
        </p:nvSpPr>
        <p:spPr>
          <a:xfrm>
            <a:off x="8070200" y="4071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g2db8a54a5b0_1_1528"/>
          <p:cNvSpPr/>
          <p:nvPr/>
        </p:nvSpPr>
        <p:spPr>
          <a:xfrm>
            <a:off x="8070200" y="28520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g2db8a54a5b0_1_1528"/>
          <p:cNvSpPr/>
          <p:nvPr/>
        </p:nvSpPr>
        <p:spPr>
          <a:xfrm>
            <a:off x="8070200" y="30044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g2db8a54a5b0_1_1528"/>
          <p:cNvSpPr/>
          <p:nvPr/>
        </p:nvSpPr>
        <p:spPr>
          <a:xfrm>
            <a:off x="8070200" y="33092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g2db8a54a5b0_1_1528"/>
          <p:cNvSpPr/>
          <p:nvPr/>
        </p:nvSpPr>
        <p:spPr>
          <a:xfrm>
            <a:off x="8070200" y="3156825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g2db8a54a5b0_1_1528"/>
          <p:cNvSpPr/>
          <p:nvPr/>
        </p:nvSpPr>
        <p:spPr>
          <a:xfrm>
            <a:off x="8070200" y="2242425"/>
            <a:ext cx="99300" cy="99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g2db8a54a5b0_1_1528"/>
          <p:cNvSpPr/>
          <p:nvPr/>
        </p:nvSpPr>
        <p:spPr>
          <a:xfrm>
            <a:off x="8070200" y="2394825"/>
            <a:ext cx="99300" cy="9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g2db8a54a5b0_1_1528"/>
          <p:cNvSpPr/>
          <p:nvPr/>
        </p:nvSpPr>
        <p:spPr>
          <a:xfrm>
            <a:off x="8070200" y="2547225"/>
            <a:ext cx="99300" cy="993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g2db8a54a5b0_1_1528"/>
          <p:cNvSpPr/>
          <p:nvPr/>
        </p:nvSpPr>
        <p:spPr>
          <a:xfrm>
            <a:off x="8070200" y="2095350"/>
            <a:ext cx="99300" cy="99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g2db8a54a5b0_1_1528"/>
          <p:cNvCxnSpPr/>
          <p:nvPr/>
        </p:nvCxnSpPr>
        <p:spPr>
          <a:xfrm>
            <a:off x="7267175" y="2749275"/>
            <a:ext cx="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g2db8a54a5b0_1_1528"/>
          <p:cNvSpPr/>
          <p:nvPr/>
        </p:nvSpPr>
        <p:spPr>
          <a:xfrm>
            <a:off x="6556025" y="2016475"/>
            <a:ext cx="395100" cy="683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g2db8a54a5b0_1_1528"/>
          <p:cNvSpPr/>
          <p:nvPr/>
        </p:nvSpPr>
        <p:spPr>
          <a:xfrm>
            <a:off x="7236500" y="2788725"/>
            <a:ext cx="395100" cy="683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g2db8a54a5b0_1_1528"/>
          <p:cNvSpPr/>
          <p:nvPr/>
        </p:nvSpPr>
        <p:spPr>
          <a:xfrm>
            <a:off x="7927625" y="3540475"/>
            <a:ext cx="395100" cy="683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5FF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d27a60d470_0_306"/>
          <p:cNvSpPr txBox="1"/>
          <p:nvPr/>
        </p:nvSpPr>
        <p:spPr>
          <a:xfrm>
            <a:off x="459600" y="505900"/>
            <a:ext cx="62103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" sz="75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Final Project</a:t>
            </a:r>
            <a:endParaRPr b="1" i="0" sz="75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34" name="Google Shape;1434;g2d27a60d470_0_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Google Shape;1439;g2d27a60d470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g2d27a60d470_0_311"/>
          <p:cNvSpPr txBox="1"/>
          <p:nvPr>
            <p:ph type="title"/>
          </p:nvPr>
        </p:nvSpPr>
        <p:spPr>
          <a:xfrm>
            <a:off x="459600" y="442475"/>
            <a:ext cx="7754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Final Project - Overview</a:t>
            </a:r>
            <a:endParaRPr/>
          </a:p>
        </p:txBody>
      </p:sp>
      <p:sp>
        <p:nvSpPr>
          <p:cNvPr id="1441" name="Google Shape;1441;g2d27a60d470_0_311"/>
          <p:cNvSpPr txBox="1"/>
          <p:nvPr/>
        </p:nvSpPr>
        <p:spPr>
          <a:xfrm>
            <a:off x="521150" y="1267800"/>
            <a:ext cx="45651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Challenge: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Build the best model you can to Predict Cefepime S vs R in Escherichia coli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Requirements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Use any feature sets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Try at least two models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Use CV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Tune model to optimize performance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Evaluate and discuss model performance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Future weeks will cover tuning and evaluation in more detail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g2db8a54a5b0_1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g2db8a54a5b0_1_145"/>
          <p:cNvSpPr txBox="1"/>
          <p:nvPr>
            <p:ph type="title"/>
          </p:nvPr>
        </p:nvSpPr>
        <p:spPr>
          <a:xfrm>
            <a:off x="459600" y="442475"/>
            <a:ext cx="7754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Final Project - Evaluation</a:t>
            </a:r>
            <a:endParaRPr/>
          </a:p>
        </p:txBody>
      </p:sp>
      <p:sp>
        <p:nvSpPr>
          <p:cNvPr id="1448" name="Google Shape;1448;g2db8a54a5b0_1_145"/>
          <p:cNvSpPr txBox="1"/>
          <p:nvPr/>
        </p:nvSpPr>
        <p:spPr>
          <a:xfrm>
            <a:off x="521150" y="1115400"/>
            <a:ext cx="57441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Challenge: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Build the best model you can to Predict Cefepime S vs R in Escherichia coli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Evaluation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Not being scored based on model performance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Should be able to get good (&gt;90% accuracy) performance using simple models + features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Clear and well documented code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Well specified and trained model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Discussion and presentation of results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Submission: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Results Notebook (can include .py file as desired)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Summary slides (5-10 slide max, 5 minute run through)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" name="Google Shape;1453;g2db8a54a5b0_1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g2db8a54a5b0_1_151"/>
          <p:cNvSpPr txBox="1"/>
          <p:nvPr>
            <p:ph type="title"/>
          </p:nvPr>
        </p:nvSpPr>
        <p:spPr>
          <a:xfrm>
            <a:off x="459600" y="442475"/>
            <a:ext cx="7754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Final Project - Evaluation</a:t>
            </a:r>
            <a:endParaRPr/>
          </a:p>
        </p:txBody>
      </p:sp>
      <p:sp>
        <p:nvSpPr>
          <p:cNvPr id="1455" name="Google Shape;1455;g2db8a54a5b0_1_151"/>
          <p:cNvSpPr txBox="1"/>
          <p:nvPr/>
        </p:nvSpPr>
        <p:spPr>
          <a:xfrm>
            <a:off x="521150" y="1115400"/>
            <a:ext cx="5022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Challenge: </a:t>
            </a:r>
            <a:r>
              <a:rPr b="1"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Build the best model you can to Predict Cefepime S vs R in Escherichia coli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https://www.kaggle.com/t/e4838697a45d4d1dac9dfca2fe16d687</a:t>
            </a: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Join using the link above!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-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This should be very lightweight and happy to answer any questions about using the page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5FF"/>
        </a:solidFill>
      </p:bgPr>
    </p:bg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2ce33065504_0_315"/>
          <p:cNvSpPr txBox="1"/>
          <p:nvPr/>
        </p:nvSpPr>
        <p:spPr>
          <a:xfrm>
            <a:off x="459600" y="505900"/>
            <a:ext cx="86844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Workshop </a:t>
            </a:r>
            <a:r>
              <a:rPr b="1" lang="en" sz="75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5</a:t>
            </a:r>
            <a:endParaRPr b="1" i="0" sz="75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" sz="75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Model Building</a:t>
            </a:r>
            <a:endParaRPr b="1" i="0" sz="75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61" name="Google Shape;1461;g2ce33065504_0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" name="Google Shape;1466;g2cdb5430bfc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g2cdb5430bfc_0_314"/>
          <p:cNvSpPr txBox="1"/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8" name="Google Shape;1468;g2cdb5430bfc_0_314"/>
          <p:cNvSpPr txBox="1"/>
          <p:nvPr>
            <p:ph idx="2" type="body"/>
          </p:nvPr>
        </p:nvSpPr>
        <p:spPr>
          <a:xfrm>
            <a:off x="413400" y="1230250"/>
            <a:ext cx="77181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300"/>
              <a:t>[1]: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https://www.researchgate.net/figure/One-dimensional-convolutional-neural-network-1D-CNN-architecture-for-the-timeseries_fig2_348502722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5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db5430bfc_0_180"/>
          <p:cNvSpPr txBox="1"/>
          <p:nvPr/>
        </p:nvSpPr>
        <p:spPr>
          <a:xfrm>
            <a:off x="459600" y="505900"/>
            <a:ext cx="62103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Recap</a:t>
            </a:r>
            <a:endParaRPr b="1" i="0" sz="75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28" name="Google Shape;428;g2cdb5430bfc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2d27a60d470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d27a60d470_0_140"/>
          <p:cNvSpPr txBox="1"/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Sessions Overview</a:t>
            </a:r>
            <a:endParaRPr/>
          </a:p>
        </p:txBody>
      </p:sp>
      <p:sp>
        <p:nvSpPr>
          <p:cNvPr id="435" name="Google Shape;435;g2d27a60d470_0_140"/>
          <p:cNvSpPr txBox="1"/>
          <p:nvPr>
            <p:ph idx="2" type="body"/>
          </p:nvPr>
        </p:nvSpPr>
        <p:spPr>
          <a:xfrm>
            <a:off x="413400" y="1230250"/>
            <a:ext cx="77181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Workshop 1 – Project Introduction &amp; Setup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Workshop 2 – Genomic Data (A2 Assignment)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Workshop 3 – Data Analysis &amp; Visualization (A3 Assignment)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Workshop 4 – Featurization &amp; Baseline Modeling (A4 Assignment)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Workshop 5 – Model Training Approaches</a:t>
            </a:r>
            <a:r>
              <a:rPr lang="en" sz="1800"/>
              <a:t> (</a:t>
            </a:r>
            <a:r>
              <a:rPr b="1" lang="en" sz="1800"/>
              <a:t>Final Assignment Set</a:t>
            </a:r>
            <a:r>
              <a:rPr lang="en" sz="1800"/>
              <a:t>)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Workshop 6 – Model Tuning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Workshop 7 – Performance Evaluation </a:t>
            </a:r>
            <a:r>
              <a:rPr lang="en" sz="1600"/>
              <a:t>(</a:t>
            </a:r>
            <a:r>
              <a:rPr lang="en" sz="1600"/>
              <a:t>Final Assignment Code/Testing Due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Workshop 8 – Results Presentation &amp; Wrap up </a:t>
            </a:r>
            <a:r>
              <a:rPr lang="en" sz="1600"/>
              <a:t>(Final Presentation Due)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g2d035497e2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d035497e22_0_29"/>
          <p:cNvSpPr txBox="1"/>
          <p:nvPr>
            <p:ph type="title"/>
          </p:nvPr>
        </p:nvSpPr>
        <p:spPr>
          <a:xfrm>
            <a:off x="459600" y="442475"/>
            <a:ext cx="7239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The Data Science Process </a:t>
            </a:r>
            <a:endParaRPr/>
          </a:p>
        </p:txBody>
      </p:sp>
      <p:sp>
        <p:nvSpPr>
          <p:cNvPr id="442" name="Google Shape;442;g2d035497e22_0_29"/>
          <p:cNvSpPr/>
          <p:nvPr/>
        </p:nvSpPr>
        <p:spPr>
          <a:xfrm>
            <a:off x="1251325" y="1084175"/>
            <a:ext cx="3099000" cy="366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Inter Tight"/>
              <a:buAutoNum type="arabicPeriod"/>
            </a:pPr>
            <a:r>
              <a:rPr b="0" i="0" lang="en" sz="1400" u="none" cap="none" strike="noStrike">
                <a:solidFill>
                  <a:srgbClr val="B7B7B7"/>
                </a:solidFill>
                <a:latin typeface="Inter Tight"/>
                <a:ea typeface="Inter Tight"/>
                <a:cs typeface="Inter Tight"/>
                <a:sym typeface="Inter Tight"/>
              </a:rPr>
              <a:t>Understand the Problem</a:t>
            </a:r>
            <a:endParaRPr b="0" i="0" sz="1400" u="none" cap="none" strike="noStrike">
              <a:solidFill>
                <a:srgbClr val="B7B7B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3" name="Google Shape;443;g2d035497e22_0_29"/>
          <p:cNvSpPr/>
          <p:nvPr/>
        </p:nvSpPr>
        <p:spPr>
          <a:xfrm>
            <a:off x="1251325" y="1632042"/>
            <a:ext cx="3099000" cy="366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Inter Tight"/>
              <a:buAutoNum type="arabicPeriod" startAt="2"/>
            </a:pPr>
            <a:r>
              <a:rPr b="0" i="0" lang="en" sz="1400" u="none" cap="none" strike="noStrike">
                <a:solidFill>
                  <a:srgbClr val="B7B7B7"/>
                </a:solidFill>
                <a:latin typeface="Inter Tight"/>
                <a:ea typeface="Inter Tight"/>
                <a:cs typeface="Inter Tight"/>
                <a:sym typeface="Inter Tight"/>
              </a:rPr>
              <a:t>Gather Data</a:t>
            </a:r>
            <a:endParaRPr b="0" i="0" sz="1400" u="none" cap="none" strike="noStrike">
              <a:solidFill>
                <a:srgbClr val="B7B7B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4" name="Google Shape;444;g2d035497e22_0_29"/>
          <p:cNvSpPr/>
          <p:nvPr/>
        </p:nvSpPr>
        <p:spPr>
          <a:xfrm>
            <a:off x="1251325" y="2179917"/>
            <a:ext cx="3099000" cy="366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Inter Tight"/>
              <a:buAutoNum type="arabicPeriod" startAt="3"/>
            </a:pPr>
            <a:r>
              <a:rPr b="0" i="0" lang="en" sz="1400" u="none" cap="none" strike="noStrike">
                <a:solidFill>
                  <a:srgbClr val="CCCCCC"/>
                </a:solidFill>
                <a:latin typeface="Inter Tight"/>
                <a:ea typeface="Inter Tight"/>
                <a:cs typeface="Inter Tight"/>
                <a:sym typeface="Inter Tight"/>
              </a:rPr>
              <a:t>Explore &amp; Analyze Data</a:t>
            </a:r>
            <a:endParaRPr b="0" i="0" sz="1400" u="none" cap="none" strike="noStrike">
              <a:solidFill>
                <a:srgbClr val="CCCCCC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5" name="Google Shape;445;g2d035497e22_0_29"/>
          <p:cNvSpPr/>
          <p:nvPr/>
        </p:nvSpPr>
        <p:spPr>
          <a:xfrm>
            <a:off x="1251325" y="2727767"/>
            <a:ext cx="3099000" cy="366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Inter Tight"/>
              <a:buAutoNum type="arabicPeriod" startAt="4"/>
            </a:pPr>
            <a:r>
              <a:rPr b="0" i="0" lang="en" sz="1400" u="none" cap="none" strike="noStrike">
                <a:solidFill>
                  <a:srgbClr val="CCCCCC"/>
                </a:solidFill>
                <a:latin typeface="Inter Tight"/>
                <a:ea typeface="Inter Tight"/>
                <a:cs typeface="Inter Tight"/>
                <a:sym typeface="Inter Tight"/>
              </a:rPr>
              <a:t>Featurize Data</a:t>
            </a:r>
            <a:endParaRPr b="0" i="0" sz="1400" u="none" cap="none" strike="noStrike">
              <a:solidFill>
                <a:srgbClr val="CCCCCC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6" name="Google Shape;446;g2d035497e22_0_29"/>
          <p:cNvSpPr/>
          <p:nvPr/>
        </p:nvSpPr>
        <p:spPr>
          <a:xfrm>
            <a:off x="1251325" y="3275629"/>
            <a:ext cx="3099000" cy="366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AutoNum type="arabicPeriod" startAt="5"/>
            </a:pPr>
            <a:r>
              <a:rPr b="0" i="0" lang="en" sz="14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Model Building</a:t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7" name="Google Shape;447;g2d035497e22_0_29"/>
          <p:cNvSpPr/>
          <p:nvPr/>
        </p:nvSpPr>
        <p:spPr>
          <a:xfrm>
            <a:off x="1251325" y="3823479"/>
            <a:ext cx="3099000" cy="366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Inter Tight"/>
              <a:buAutoNum type="arabicPeriod" startAt="6"/>
            </a:pPr>
            <a:r>
              <a:rPr b="0" i="0" lang="en" sz="1400" u="none" cap="none" strike="noStrike">
                <a:solidFill>
                  <a:srgbClr val="B7B7B7"/>
                </a:solidFill>
                <a:latin typeface="Inter Tight"/>
                <a:ea typeface="Inter Tight"/>
                <a:cs typeface="Inter Tight"/>
                <a:sym typeface="Inter Tight"/>
              </a:rPr>
              <a:t>Evaluate and Compare</a:t>
            </a:r>
            <a:endParaRPr b="0" i="0" sz="1400" u="none" cap="none" strike="noStrike">
              <a:solidFill>
                <a:srgbClr val="B7B7B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8" name="Google Shape;448;g2d035497e22_0_29"/>
          <p:cNvSpPr/>
          <p:nvPr/>
        </p:nvSpPr>
        <p:spPr>
          <a:xfrm>
            <a:off x="5505925" y="4313904"/>
            <a:ext cx="3099000" cy="366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Inter Tight"/>
              <a:buAutoNum type="arabicPeriod" startAt="7"/>
            </a:pPr>
            <a:r>
              <a:rPr b="0" i="0" lang="en" sz="1400" u="none" cap="none" strike="noStrike">
                <a:solidFill>
                  <a:srgbClr val="B7B7B7"/>
                </a:solidFill>
                <a:latin typeface="Inter Tight"/>
                <a:ea typeface="Inter Tight"/>
                <a:cs typeface="Inter Tight"/>
                <a:sym typeface="Inter Tight"/>
              </a:rPr>
              <a:t>Present Results</a:t>
            </a:r>
            <a:endParaRPr b="0" i="0" sz="1400" u="none" cap="none" strike="noStrike">
              <a:solidFill>
                <a:srgbClr val="B7B7B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449" name="Google Shape;449;g2d035497e22_0_29"/>
          <p:cNvCxnSpPr>
            <a:endCxn id="443" idx="0"/>
          </p:cNvCxnSpPr>
          <p:nvPr/>
        </p:nvCxnSpPr>
        <p:spPr>
          <a:xfrm>
            <a:off x="2800825" y="1451142"/>
            <a:ext cx="0" cy="180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g2d035497e22_0_29"/>
          <p:cNvCxnSpPr>
            <a:endCxn id="444" idx="0"/>
          </p:cNvCxnSpPr>
          <p:nvPr/>
        </p:nvCxnSpPr>
        <p:spPr>
          <a:xfrm>
            <a:off x="2800825" y="1999017"/>
            <a:ext cx="0" cy="180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g2d035497e22_0_29"/>
          <p:cNvCxnSpPr>
            <a:stCxn id="444" idx="2"/>
            <a:endCxn id="445" idx="0"/>
          </p:cNvCxnSpPr>
          <p:nvPr/>
        </p:nvCxnSpPr>
        <p:spPr>
          <a:xfrm>
            <a:off x="2800825" y="2546817"/>
            <a:ext cx="0" cy="180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g2d035497e22_0_29"/>
          <p:cNvCxnSpPr>
            <a:endCxn id="446" idx="0"/>
          </p:cNvCxnSpPr>
          <p:nvPr/>
        </p:nvCxnSpPr>
        <p:spPr>
          <a:xfrm>
            <a:off x="2800825" y="3094729"/>
            <a:ext cx="0" cy="180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g2d035497e22_0_29"/>
          <p:cNvCxnSpPr>
            <a:endCxn id="447" idx="0"/>
          </p:cNvCxnSpPr>
          <p:nvPr/>
        </p:nvCxnSpPr>
        <p:spPr>
          <a:xfrm>
            <a:off x="2800825" y="3642579"/>
            <a:ext cx="0" cy="180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g2d035497e22_0_29"/>
          <p:cNvCxnSpPr>
            <a:endCxn id="442" idx="3"/>
          </p:cNvCxnSpPr>
          <p:nvPr/>
        </p:nvCxnSpPr>
        <p:spPr>
          <a:xfrm rot="-5400000">
            <a:off x="2980375" y="2636975"/>
            <a:ext cx="2739300" cy="600"/>
          </a:xfrm>
          <a:prstGeom prst="bentConnector4">
            <a:avLst>
              <a:gd fmla="val 280" name="adj1"/>
              <a:gd fmla="val 51104167" name="adj2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g2d035497e22_0_29"/>
          <p:cNvCxnSpPr>
            <a:stCxn id="447" idx="2"/>
          </p:cNvCxnSpPr>
          <p:nvPr/>
        </p:nvCxnSpPr>
        <p:spPr>
          <a:xfrm flipH="1" rot="-5400000">
            <a:off x="4005325" y="2985879"/>
            <a:ext cx="296100" cy="2705100"/>
          </a:xfrm>
          <a:prstGeom prst="bentConnector2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g2d035497e22_0_29"/>
          <p:cNvSpPr txBox="1"/>
          <p:nvPr/>
        </p:nvSpPr>
        <p:spPr>
          <a:xfrm>
            <a:off x="4871625" y="2243200"/>
            <a:ext cx="3319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Inter Tight"/>
                <a:ea typeface="Inter Tight"/>
                <a:cs typeface="Inter Tight"/>
                <a:sym typeface="Inter Tight"/>
              </a:rPr>
              <a:t>Repeat as needed:</a:t>
            </a:r>
            <a:endParaRPr b="0" i="0" sz="1400" u="none" cap="none" strike="noStrike">
              <a:solidFill>
                <a:srgbClr val="B7B7B7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Inter Tight"/>
                <a:ea typeface="Inter Tight"/>
                <a:cs typeface="Inter Tight"/>
                <a:sym typeface="Inter Tight"/>
              </a:rPr>
              <a:t>Data Science is an iterative process</a:t>
            </a:r>
            <a:endParaRPr b="0" i="0" sz="1400" u="none" cap="none" strike="noStrike">
              <a:solidFill>
                <a:srgbClr val="B7B7B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457" name="Google Shape;457;g2d035497e22_0_29"/>
          <p:cNvCxnSpPr/>
          <p:nvPr/>
        </p:nvCxnSpPr>
        <p:spPr>
          <a:xfrm>
            <a:off x="4350325" y="1815492"/>
            <a:ext cx="31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58" name="Google Shape;458;g2d035497e22_0_29"/>
          <p:cNvCxnSpPr/>
          <p:nvPr/>
        </p:nvCxnSpPr>
        <p:spPr>
          <a:xfrm>
            <a:off x="4350325" y="2363367"/>
            <a:ext cx="3060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59" name="Google Shape;459;g2d035497e22_0_29"/>
          <p:cNvCxnSpPr/>
          <p:nvPr/>
        </p:nvCxnSpPr>
        <p:spPr>
          <a:xfrm>
            <a:off x="4350325" y="2911217"/>
            <a:ext cx="31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60" name="Google Shape;460;g2d035497e22_0_29"/>
          <p:cNvCxnSpPr/>
          <p:nvPr/>
        </p:nvCxnSpPr>
        <p:spPr>
          <a:xfrm>
            <a:off x="4350325" y="3459079"/>
            <a:ext cx="31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f816879a16_0_89"/>
          <p:cNvSpPr txBox="1"/>
          <p:nvPr>
            <p:ph type="title"/>
          </p:nvPr>
        </p:nvSpPr>
        <p:spPr>
          <a:xfrm>
            <a:off x="459600" y="442475"/>
            <a:ext cx="7239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From Features to Models</a:t>
            </a:r>
            <a:endParaRPr/>
          </a:p>
        </p:txBody>
      </p:sp>
      <p:sp>
        <p:nvSpPr>
          <p:cNvPr id="466" name="Google Shape;466;g1f816879a16_0_89"/>
          <p:cNvSpPr txBox="1"/>
          <p:nvPr/>
        </p:nvSpPr>
        <p:spPr>
          <a:xfrm>
            <a:off x="380300" y="1146025"/>
            <a:ext cx="52731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Last week we explored a number of featurization methods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3 possible feature spaces to leverage for modeling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Opportunity to expand further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Assignment 4 - already built a simple model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What comes next?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AutoNum type="arabicPeriod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Review modeling options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AutoNum type="arabicPeriod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Relate models to feature options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AutoNum type="arabicPeriod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Determine a robust framework for training models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5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035497e22_0_68"/>
          <p:cNvSpPr txBox="1"/>
          <p:nvPr/>
        </p:nvSpPr>
        <p:spPr>
          <a:xfrm>
            <a:off x="459600" y="505900"/>
            <a:ext cx="62103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" sz="7500" u="none" cap="none" strike="noStrik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Model </a:t>
            </a:r>
            <a:r>
              <a:rPr b="1" lang="en" sz="75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Types</a:t>
            </a:r>
            <a:endParaRPr b="1" i="0" sz="7500" u="none" cap="none" strike="noStrik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72" name="Google Shape;472;g2d035497e22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g1f816879a16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1f816879a16_0_52"/>
          <p:cNvSpPr txBox="1"/>
          <p:nvPr>
            <p:ph type="title"/>
          </p:nvPr>
        </p:nvSpPr>
        <p:spPr>
          <a:xfrm>
            <a:off x="459600" y="442475"/>
            <a:ext cx="66552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479" name="Google Shape;479;g1f816879a16_0_52"/>
          <p:cNvSpPr txBox="1"/>
          <p:nvPr/>
        </p:nvSpPr>
        <p:spPr>
          <a:xfrm>
            <a:off x="521100" y="1059250"/>
            <a:ext cx="4050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Binary S vs R targets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Good starting point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Examples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Regression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Linear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Logistic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SVM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Assumptions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Linear relationships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Is this expected from our data?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Presence/Absence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Kmers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-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Sequences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480" name="Google Shape;480;g1f816879a16_0_52"/>
          <p:cNvCxnSpPr/>
          <p:nvPr/>
        </p:nvCxnSpPr>
        <p:spPr>
          <a:xfrm>
            <a:off x="5222800" y="6015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1" name="Google Shape;481;g1f816879a16_0_52"/>
          <p:cNvCxnSpPr/>
          <p:nvPr/>
        </p:nvCxnSpPr>
        <p:spPr>
          <a:xfrm>
            <a:off x="5234125" y="21310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g1f816879a16_0_52"/>
          <p:cNvSpPr txBox="1"/>
          <p:nvPr/>
        </p:nvSpPr>
        <p:spPr>
          <a:xfrm>
            <a:off x="7454675" y="20743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483" name="Google Shape;483;g1f816879a16_0_52"/>
          <p:cNvSpPr txBox="1"/>
          <p:nvPr/>
        </p:nvSpPr>
        <p:spPr>
          <a:xfrm>
            <a:off x="4964250" y="3492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484" name="Google Shape;484;g1f816879a16_0_52"/>
          <p:cNvCxnSpPr/>
          <p:nvPr/>
        </p:nvCxnSpPr>
        <p:spPr>
          <a:xfrm flipH="1" rot="10800000">
            <a:off x="5234125" y="975500"/>
            <a:ext cx="2152500" cy="84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g1f816879a16_0_52"/>
          <p:cNvSpPr/>
          <p:nvPr/>
        </p:nvSpPr>
        <p:spPr>
          <a:xfrm>
            <a:off x="5494700" y="1224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f816879a16_0_52"/>
          <p:cNvSpPr/>
          <p:nvPr/>
        </p:nvSpPr>
        <p:spPr>
          <a:xfrm>
            <a:off x="5647100" y="1834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f816879a16_0_52"/>
          <p:cNvSpPr/>
          <p:nvPr/>
        </p:nvSpPr>
        <p:spPr>
          <a:xfrm>
            <a:off x="5799500" y="1605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f816879a16_0_52"/>
          <p:cNvSpPr/>
          <p:nvPr/>
        </p:nvSpPr>
        <p:spPr>
          <a:xfrm>
            <a:off x="5418500" y="1605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f816879a16_0_52"/>
          <p:cNvSpPr/>
          <p:nvPr/>
        </p:nvSpPr>
        <p:spPr>
          <a:xfrm>
            <a:off x="6028100" y="1224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f816879a16_0_52"/>
          <p:cNvSpPr/>
          <p:nvPr/>
        </p:nvSpPr>
        <p:spPr>
          <a:xfrm>
            <a:off x="6409100" y="1453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f816879a16_0_52"/>
          <p:cNvSpPr/>
          <p:nvPr/>
        </p:nvSpPr>
        <p:spPr>
          <a:xfrm>
            <a:off x="7018700" y="1605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1f816879a16_0_52"/>
          <p:cNvSpPr/>
          <p:nvPr/>
        </p:nvSpPr>
        <p:spPr>
          <a:xfrm>
            <a:off x="6790100" y="1224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f816879a16_0_52"/>
          <p:cNvSpPr/>
          <p:nvPr/>
        </p:nvSpPr>
        <p:spPr>
          <a:xfrm>
            <a:off x="7323500" y="6912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f816879a16_0_52"/>
          <p:cNvSpPr/>
          <p:nvPr/>
        </p:nvSpPr>
        <p:spPr>
          <a:xfrm>
            <a:off x="6942500" y="843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f816879a16_0_52"/>
          <p:cNvSpPr/>
          <p:nvPr/>
        </p:nvSpPr>
        <p:spPr>
          <a:xfrm>
            <a:off x="6485300" y="996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f816879a16_0_52"/>
          <p:cNvSpPr/>
          <p:nvPr/>
        </p:nvSpPr>
        <p:spPr>
          <a:xfrm>
            <a:off x="6256700" y="1224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f816879a16_0_52"/>
          <p:cNvSpPr/>
          <p:nvPr/>
        </p:nvSpPr>
        <p:spPr>
          <a:xfrm>
            <a:off x="6713900" y="6150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f816879a16_0_52"/>
          <p:cNvSpPr/>
          <p:nvPr/>
        </p:nvSpPr>
        <p:spPr>
          <a:xfrm>
            <a:off x="6028100" y="19104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f816879a16_0_52"/>
          <p:cNvSpPr txBox="1"/>
          <p:nvPr/>
        </p:nvSpPr>
        <p:spPr>
          <a:xfrm>
            <a:off x="5245475" y="57725"/>
            <a:ext cx="2209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Linear Model</a:t>
            </a:r>
            <a:endParaRPr/>
          </a:p>
        </p:txBody>
      </p:sp>
      <p:cxnSp>
        <p:nvCxnSpPr>
          <p:cNvPr id="500" name="Google Shape;500;g1f816879a16_0_52"/>
          <p:cNvCxnSpPr/>
          <p:nvPr/>
        </p:nvCxnSpPr>
        <p:spPr>
          <a:xfrm>
            <a:off x="5279175" y="2917850"/>
            <a:ext cx="0" cy="15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1" name="Google Shape;501;g1f816879a16_0_52"/>
          <p:cNvCxnSpPr/>
          <p:nvPr/>
        </p:nvCxnSpPr>
        <p:spPr>
          <a:xfrm>
            <a:off x="5290500" y="4447300"/>
            <a:ext cx="22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g1f816879a16_0_52"/>
          <p:cNvSpPr txBox="1"/>
          <p:nvPr/>
        </p:nvSpPr>
        <p:spPr>
          <a:xfrm>
            <a:off x="7511050" y="43906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x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503" name="Google Shape;503;g1f816879a16_0_52"/>
          <p:cNvSpPr txBox="1"/>
          <p:nvPr/>
        </p:nvSpPr>
        <p:spPr>
          <a:xfrm>
            <a:off x="5020625" y="266550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y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504" name="Google Shape;504;g1f816879a16_0_52"/>
          <p:cNvSpPr txBox="1"/>
          <p:nvPr/>
        </p:nvSpPr>
        <p:spPr>
          <a:xfrm>
            <a:off x="5061900" y="2543475"/>
            <a:ext cx="2844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Absence Binary Model</a:t>
            </a:r>
            <a:endParaRPr/>
          </a:p>
        </p:txBody>
      </p:sp>
      <p:sp>
        <p:nvSpPr>
          <p:cNvPr id="505" name="Google Shape;505;g1f816879a16_0_52"/>
          <p:cNvSpPr/>
          <p:nvPr/>
        </p:nvSpPr>
        <p:spPr>
          <a:xfrm>
            <a:off x="5342300" y="3249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f816879a16_0_52"/>
          <p:cNvSpPr/>
          <p:nvPr/>
        </p:nvSpPr>
        <p:spPr>
          <a:xfrm>
            <a:off x="5342300" y="427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f816879a16_0_52"/>
          <p:cNvSpPr/>
          <p:nvPr/>
        </p:nvSpPr>
        <p:spPr>
          <a:xfrm>
            <a:off x="7018700" y="42726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f816879a16_0_52"/>
          <p:cNvSpPr/>
          <p:nvPr/>
        </p:nvSpPr>
        <p:spPr>
          <a:xfrm>
            <a:off x="7018700" y="3249550"/>
            <a:ext cx="79200" cy="7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f816879a16_0_52"/>
          <p:cNvSpPr txBox="1"/>
          <p:nvPr/>
        </p:nvSpPr>
        <p:spPr>
          <a:xfrm>
            <a:off x="6045875" y="3545050"/>
            <a:ext cx="608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510" name="Google Shape;510;g1f816879a16_0_52"/>
          <p:cNvSpPr txBox="1"/>
          <p:nvPr/>
        </p:nvSpPr>
        <p:spPr>
          <a:xfrm>
            <a:off x="4899375" y="30702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11" name="Google Shape;511;g1f816879a16_0_52"/>
          <p:cNvSpPr txBox="1"/>
          <p:nvPr/>
        </p:nvSpPr>
        <p:spPr>
          <a:xfrm>
            <a:off x="4913475" y="4094450"/>
            <a:ext cx="44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12" name="Google Shape;512;g1f816879a16_0_52"/>
          <p:cNvSpPr txBox="1"/>
          <p:nvPr/>
        </p:nvSpPr>
        <p:spPr>
          <a:xfrm>
            <a:off x="5109500" y="4577025"/>
            <a:ext cx="769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Absent</a:t>
            </a:r>
            <a:endParaRPr/>
          </a:p>
        </p:txBody>
      </p:sp>
      <p:sp>
        <p:nvSpPr>
          <p:cNvPr id="513" name="Google Shape;513;g1f816879a16_0_52"/>
          <p:cNvSpPr txBox="1"/>
          <p:nvPr/>
        </p:nvSpPr>
        <p:spPr>
          <a:xfrm>
            <a:off x="6673700" y="4594075"/>
            <a:ext cx="837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  <p:cxnSp>
        <p:nvCxnSpPr>
          <p:cNvPr id="514" name="Google Shape;514;g1f816879a16_0_52"/>
          <p:cNvCxnSpPr/>
          <p:nvPr/>
        </p:nvCxnSpPr>
        <p:spPr>
          <a:xfrm>
            <a:off x="5389600" y="4450650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g1f816879a16_0_52"/>
          <p:cNvCxnSpPr/>
          <p:nvPr/>
        </p:nvCxnSpPr>
        <p:spPr>
          <a:xfrm>
            <a:off x="7058300" y="4447300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g1f816879a16_0_52"/>
          <p:cNvCxnSpPr/>
          <p:nvPr/>
        </p:nvCxnSpPr>
        <p:spPr>
          <a:xfrm rot="10800000">
            <a:off x="5223050" y="4302075"/>
            <a:ext cx="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g1f816879a16_0_52"/>
          <p:cNvCxnSpPr/>
          <p:nvPr/>
        </p:nvCxnSpPr>
        <p:spPr>
          <a:xfrm rot="10800000">
            <a:off x="5223050" y="3289050"/>
            <a:ext cx="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No xmlns="a1200294-7566-47bd-bcc6-0c4e5d371f43">1</SessionNo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Props1.xml><?xml version="1.0" encoding="utf-8"?>
<ds:datastoreItem xmlns:ds="http://schemas.openxmlformats.org/officeDocument/2006/customXml" ds:itemID="{8F171F5F-41A7-4185-8533-68B65DFE97C0}"/>
</file>

<file path=customXml/itemProps2.xml><?xml version="1.0" encoding="utf-8"?>
<ds:datastoreItem xmlns:ds="http://schemas.openxmlformats.org/officeDocument/2006/customXml" ds:itemID="{76C4D400-01E1-4BC5-AA06-5174D2C9CB51}"/>
</file>

<file path=customXml/itemProps3.xml><?xml version="1.0" encoding="utf-8"?>
<ds:datastoreItem xmlns:ds="http://schemas.openxmlformats.org/officeDocument/2006/customXml" ds:itemID="{B301A965-6F09-48DC-8522-99E2EA6352E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</Properties>
</file>