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Anagha, Sophia, Kelly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Anagha: Based on recent events, we were really motivated to studying school shootings and see if gun legislations has an affect on the amount of school shootings, and we wanted to see if we could predict the locations of school shootings.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2377dcc7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2377dcc7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the total </a:t>
            </a:r>
            <a:r>
              <a:rPr lang="en"/>
              <a:t>number of gun laws of the states with the least school shootings per capita. There is variety of the number of laws ranging from states </a:t>
            </a:r>
            <a:r>
              <a:rPr lang="en"/>
              <a:t>having</a:t>
            </a:r>
            <a:r>
              <a:rPr lang="en"/>
              <a:t> less than 500 laws to states having over 2000 laws from the years 1991-2017</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2377dcc78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2377dcc78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we can see the</a:t>
            </a:r>
            <a:r>
              <a:rPr lang="en">
                <a:solidFill>
                  <a:schemeClr val="dk1"/>
                </a:solidFill>
              </a:rPr>
              <a:t> total number of gun laws as a function of time for the top 10 states with least shootings per capita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Most states increased the number of laws around 1992/3  a few years after the Stockton schoolyard shooting in 1989</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is a split of around 5 states (massachusets, hawaii, new jersey, minnesota, west virginia) increasing the number of laws and then another 5 states (vermont, north dakota, virginia, arizona, idaho) staying constant for the number of gun laws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2377dcc78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2377dcc78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2377c06e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2377c06e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 For the top 3 states with the most shootings per million people, we graphed the shootings per million and the total number of laws are functions of time on the same graph to check whether there was a correlation between the variables.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Notice that there isn’t a noticeable correlation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2377dcc7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2377dcc7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graphed the shootings per capita and the total number of laws are functions of time on the same graph to check whether there was a correlation between the variables.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 se that there is barely any school shootings over the decades but the numbr of gunlaws increase around the times of deadly school shootings columbine in 1999 and sandy hook shooting in 2012</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Notice that there isn’t a noticeable correlation. The rate of school shootings over the years is very minimal but there is an increase in gun legislation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2377dcc78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2377dcc78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 are these gun laws that states are passing. There was 133 different gun laws from the dataset we used and we grouped them into categories </a:t>
            </a:r>
            <a:r>
              <a:rPr lang="en">
                <a:solidFill>
                  <a:schemeClr val="dk1"/>
                </a:solidFill>
              </a:rPr>
              <a:t>which</a:t>
            </a:r>
            <a:r>
              <a:rPr lang="en">
                <a:solidFill>
                  <a:schemeClr val="dk1"/>
                </a:solidFill>
              </a:rPr>
              <a:t> were based on </a:t>
            </a:r>
            <a:r>
              <a:rPr lang="en">
                <a:solidFill>
                  <a:schemeClr val="dk1"/>
                </a:solidFill>
              </a:rPr>
              <a:t>'Age','background_checks','buyer_regulations','dealer_regulations',domestic violence ,'buyer_prohibition','possession_regulations','bans','child_safety' laws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gun law category that has the most laws is dealer regulations (which include dealers having to report their sales or report stolen guns)  and the category of  buyer prohibitions (which prohibits people who have committed a violent misdeamoner, a feloney, alcohol related problems)</a:t>
            </a:r>
            <a:endParaRPr/>
          </a:p>
          <a:p>
            <a:pPr indent="0" lvl="0" marL="0" rtl="0" algn="l">
              <a:spcBef>
                <a:spcPts val="0"/>
              </a:spcBef>
              <a:spcAft>
                <a:spcPts val="0"/>
              </a:spcAft>
              <a:buNone/>
            </a:pPr>
            <a:r>
              <a:rPr lang="en"/>
              <a:t>The gun category that has the least laws are bans (which consisted of bans on sales of certain assault weapons or magazines) and age restricitons ( such as buying a hand gun or long ugn at age 18 or age 21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2377dcc7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2377dcc7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a:t>
            </a:r>
            <a:r>
              <a:rPr lang="en"/>
              <a:t>found</a:t>
            </a:r>
            <a:r>
              <a:rPr lang="en"/>
              <a:t> the states with the most gun laws over 1991-2017 (massachusetss, california, hawaii, </a:t>
            </a:r>
            <a:r>
              <a:rPr lang="en"/>
              <a:t>connecticut</a:t>
            </a:r>
            <a:r>
              <a:rPr lang="en"/>
              <a:t>, new jersey, illinois, new york, maryland, rhose </a:t>
            </a:r>
            <a:r>
              <a:rPr lang="en"/>
              <a:t>island</a:t>
            </a:r>
            <a:r>
              <a:rPr lang="en"/>
              <a:t> and </a:t>
            </a:r>
            <a:r>
              <a:rPr lang="en"/>
              <a:t>pennsylvania</a:t>
            </a:r>
            <a:r>
              <a:rPr lang="en"/>
              <a:t>) which ranged from around 1000 to 2500 gun laws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a:t>
            </a:r>
            <a:r>
              <a:rPr lang="en">
                <a:solidFill>
                  <a:schemeClr val="dk1"/>
                </a:solidFill>
              </a:rPr>
              <a:t>mainly found this group to see if we could find states that had the least school shootings per captia also in this group</a:t>
            </a:r>
            <a:endParaRPr>
              <a:solidFill>
                <a:schemeClr val="dk1"/>
              </a:solidFill>
            </a:endParaRPr>
          </a:p>
          <a:p>
            <a:pPr indent="0" lvl="0" marL="0" rtl="0" algn="l">
              <a:spcBef>
                <a:spcPts val="0"/>
              </a:spcBef>
              <a:spcAft>
                <a:spcPts val="0"/>
              </a:spcAft>
              <a:buNone/>
            </a:pPr>
            <a:r>
              <a:rPr lang="en">
                <a:solidFill>
                  <a:schemeClr val="dk1"/>
                </a:solidFill>
              </a:rPr>
              <a:t> We found 2 states that overlapped between the most gun laws and the least school shootings per capita group, and these states were massachusetts and hawaii, but the other states in this category also had lowe school shootings per capita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2377dcc78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2377dcc78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 graphed the gun legislation over time for states with the most gun laws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As we saw earlier the states with the most school shootings had around 30 gun laws which contrasts these states </a:t>
            </a:r>
            <a:endParaRPr/>
          </a:p>
          <a:p>
            <a:pPr indent="0" lvl="0" marL="0" rtl="0" algn="l">
              <a:spcBef>
                <a:spcPts val="0"/>
              </a:spcBef>
              <a:spcAft>
                <a:spcPts val="0"/>
              </a:spcAft>
              <a:buNone/>
            </a:pPr>
            <a:r>
              <a:rPr lang="en"/>
              <a:t>The states in this graph contrats this, as they start off with higher than 30 gun laws for most of the states  and continue to increase as the years pass.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we see that </a:t>
            </a:r>
            <a:r>
              <a:rPr lang="en"/>
              <a:t>states</a:t>
            </a:r>
            <a:r>
              <a:rPr lang="en"/>
              <a:t> with </a:t>
            </a:r>
            <a:r>
              <a:rPr lang="en"/>
              <a:t>least</a:t>
            </a:r>
            <a:r>
              <a:rPr lang="en"/>
              <a:t> school shootings had an increase in gun laws or stayed constant</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25062e8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25062e8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25062e8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25062e8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2377c06e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2377c06e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got our data from 3 main data sets, k-12 school shootings (excel), gun-related legislation(csv), us population by state (by an api)</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25062e82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25062e82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25062e82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25062e82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2377dcc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2377dcc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2377c06e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2377c06e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a:t>
            </a:r>
            <a:endParaRPr/>
          </a:p>
          <a:p>
            <a:pPr indent="0" lvl="0" marL="0" rtl="0" algn="l">
              <a:spcBef>
                <a:spcPts val="0"/>
              </a:spcBef>
              <a:spcAft>
                <a:spcPts val="0"/>
              </a:spcAft>
              <a:buNone/>
            </a:pPr>
            <a:r>
              <a:rPr lang="en"/>
              <a:t>Left graph shows the total shootings per million people in the US from 1990-2017</a:t>
            </a:r>
            <a:endParaRPr/>
          </a:p>
          <a:p>
            <a:pPr indent="-298450" lvl="0" marL="457200" rtl="0" algn="l">
              <a:spcBef>
                <a:spcPts val="0"/>
              </a:spcBef>
              <a:spcAft>
                <a:spcPts val="0"/>
              </a:spcAft>
              <a:buSzPts val="1100"/>
              <a:buChar char="-"/>
            </a:pPr>
            <a:r>
              <a:rPr lang="en"/>
              <a:t>We can see a peak between 1990-1995 and around 2006-2007 </a:t>
            </a:r>
            <a:endParaRPr/>
          </a:p>
          <a:p>
            <a:pPr indent="0" lvl="0" marL="0" rtl="0" algn="l">
              <a:spcBef>
                <a:spcPts val="0"/>
              </a:spcBef>
              <a:spcAft>
                <a:spcPts val="0"/>
              </a:spcAft>
              <a:buNone/>
            </a:pPr>
            <a:r>
              <a:rPr lang="en"/>
              <a:t>Right graph shows the total number of gun-related laws in the US from 1990-2017</a:t>
            </a:r>
            <a:endParaRPr/>
          </a:p>
          <a:p>
            <a:pPr indent="-298450" lvl="0" marL="457200" rtl="0" algn="l">
              <a:spcBef>
                <a:spcPts val="0"/>
              </a:spcBef>
              <a:spcAft>
                <a:spcPts val="0"/>
              </a:spcAft>
              <a:buSzPts val="1100"/>
              <a:buChar char="-"/>
            </a:pPr>
            <a:r>
              <a:rPr lang="en"/>
              <a:t>We can see a steady increase, but </a:t>
            </a:r>
            <a:r>
              <a:rPr lang="en"/>
              <a:t>doesn't</a:t>
            </a:r>
            <a:r>
              <a:rPr lang="en"/>
              <a:t> seem to be directly affected by the number of school shootings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2377c06e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2377c06e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a:t>
            </a:r>
            <a:endParaRPr/>
          </a:p>
          <a:p>
            <a:pPr indent="0" lvl="0" marL="0" rtl="0" algn="l">
              <a:spcBef>
                <a:spcPts val="0"/>
              </a:spcBef>
              <a:spcAft>
                <a:spcPts val="0"/>
              </a:spcAft>
              <a:buNone/>
            </a:pPr>
            <a:r>
              <a:rPr lang="en"/>
              <a:t>The graph shows the number of shootings in the 10 states with most shootings from 1990-2017</a:t>
            </a:r>
            <a:endParaRPr/>
          </a:p>
          <a:p>
            <a:pPr indent="-298450" lvl="0" marL="457200" rtl="0" algn="l">
              <a:spcBef>
                <a:spcPts val="0"/>
              </a:spcBef>
              <a:spcAft>
                <a:spcPts val="0"/>
              </a:spcAft>
              <a:buSzPts val="1100"/>
              <a:buChar char="-"/>
            </a:pPr>
            <a:r>
              <a:rPr lang="en"/>
              <a:t>Note that no data for that year </a:t>
            </a:r>
            <a:r>
              <a:rPr lang="en"/>
              <a:t>means</a:t>
            </a:r>
            <a:r>
              <a:rPr lang="en"/>
              <a:t> 0 school shootings recorded for the state and year</a:t>
            </a:r>
            <a:endParaRPr/>
          </a:p>
          <a:p>
            <a:pPr indent="-298450" lvl="0" marL="457200" rtl="0" algn="l">
              <a:spcBef>
                <a:spcPts val="0"/>
              </a:spcBef>
              <a:spcAft>
                <a:spcPts val="0"/>
              </a:spcAft>
              <a:buSzPts val="1100"/>
              <a:buChar char="-"/>
            </a:pPr>
            <a:r>
              <a:rPr lang="en"/>
              <a:t>We can see that Washington DC, Delaware have an extremely high proportion of shootings to million people - probably because the population is so small. </a:t>
            </a:r>
            <a:endParaRPr/>
          </a:p>
          <a:p>
            <a:pPr indent="0" lvl="0" marL="0" rtl="0" algn="l">
              <a:spcBef>
                <a:spcPts val="0"/>
              </a:spcBef>
              <a:spcAft>
                <a:spcPts val="0"/>
              </a:spcAft>
              <a:buNone/>
            </a:pPr>
            <a:r>
              <a:rPr lang="en"/>
              <a:t>Order: dc (31) , </a:t>
            </a:r>
            <a:r>
              <a:rPr lang="en"/>
              <a:t>delaware (6.9)</a:t>
            </a:r>
            <a:r>
              <a:rPr lang="en"/>
              <a:t>, </a:t>
            </a:r>
            <a:r>
              <a:rPr lang="en"/>
              <a:t>louisiana (6.6)</a:t>
            </a:r>
            <a:r>
              <a:rPr lang="en"/>
              <a:t>, </a:t>
            </a:r>
            <a:r>
              <a:rPr lang="en"/>
              <a:t>alabama (5.5)</a:t>
            </a:r>
            <a:r>
              <a:rPr lang="en"/>
              <a:t>, southcarolina (5.3), </a:t>
            </a:r>
            <a:r>
              <a:rPr lang="en"/>
              <a:t>tennessee(4.8)</a:t>
            </a:r>
            <a:r>
              <a:rPr lang="en"/>
              <a:t>, alaska (4.7), washington (4.3), </a:t>
            </a:r>
            <a:r>
              <a:rPr lang="en"/>
              <a:t>montana (4.3)</a:t>
            </a:r>
            <a:r>
              <a:rPr lang="en"/>
              <a:t>, michigan (4.1)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377c06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2377c06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a:t>
            </a:r>
            <a:endParaRPr/>
          </a:p>
          <a:p>
            <a:pPr indent="0" lvl="0" marL="0" rtl="0" algn="l">
              <a:spcBef>
                <a:spcPts val="0"/>
              </a:spcBef>
              <a:spcAft>
                <a:spcPts val="0"/>
              </a:spcAft>
              <a:buNone/>
            </a:pPr>
            <a:r>
              <a:rPr lang="en"/>
              <a:t>This graph just has the outliers with very small populations (DC and Delaware) removed so we can see the trend of the other states better</a:t>
            </a:r>
            <a:endParaRPr/>
          </a:p>
          <a:p>
            <a:pPr indent="0" lvl="0" marL="0" rtl="0" algn="l">
              <a:spcBef>
                <a:spcPts val="0"/>
              </a:spcBef>
              <a:spcAft>
                <a:spcPts val="0"/>
              </a:spcAft>
              <a:buNone/>
            </a:pPr>
            <a:r>
              <a:rPr lang="en"/>
              <a:t>Louisiana (red) stands out and has a peak around 2004 and Tennessee (grey)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2377c06e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2377c06e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a:t>
            </a:r>
            <a:endParaRPr/>
          </a:p>
          <a:p>
            <a:pPr indent="0" lvl="0" marL="0" rtl="0" algn="l">
              <a:spcBef>
                <a:spcPts val="0"/>
              </a:spcBef>
              <a:spcAft>
                <a:spcPts val="0"/>
              </a:spcAft>
              <a:buNone/>
            </a:pPr>
            <a:r>
              <a:rPr lang="en"/>
              <a:t>This shows the total number of gun laws of the states with the most school shootings per capita (the top 9) (DC not counted)</a:t>
            </a:r>
            <a:endParaRPr/>
          </a:p>
          <a:p>
            <a:pPr indent="0" lvl="0" marL="0" rtl="0" algn="l">
              <a:spcBef>
                <a:spcPts val="0"/>
              </a:spcBef>
              <a:spcAft>
                <a:spcPts val="0"/>
              </a:spcAft>
              <a:buNone/>
            </a:pPr>
            <a:r>
              <a:rPr lang="en"/>
              <a:t>(washington, </a:t>
            </a:r>
            <a:r>
              <a:rPr lang="en"/>
              <a:t>delaware</a:t>
            </a:r>
            <a:r>
              <a:rPr lang="en"/>
              <a:t>, michigan, </a:t>
            </a:r>
            <a:r>
              <a:rPr lang="en"/>
              <a:t>tennessee</a:t>
            </a:r>
            <a:r>
              <a:rPr lang="en"/>
              <a:t>, south carolina, alabama, louisiana, alaska, montana)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2377c06e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2377c06e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a:t>
            </a:r>
            <a:endParaRPr/>
          </a:p>
          <a:p>
            <a:pPr indent="0" lvl="0" marL="0" rtl="0" algn="l">
              <a:spcBef>
                <a:spcPts val="0"/>
              </a:spcBef>
              <a:spcAft>
                <a:spcPts val="0"/>
              </a:spcAft>
              <a:buNone/>
            </a:pPr>
            <a:r>
              <a:rPr lang="en"/>
              <a:t>This graph shows the total number of laws as a function of time for the top 9 states </a:t>
            </a:r>
            <a:r>
              <a:rPr lang="en"/>
              <a:t>with</a:t>
            </a:r>
            <a:r>
              <a:rPr lang="en"/>
              <a:t> highest shootings per </a:t>
            </a:r>
            <a:r>
              <a:rPr lang="en"/>
              <a:t>million</a:t>
            </a:r>
            <a:endParaRPr/>
          </a:p>
          <a:p>
            <a:pPr indent="-298450" lvl="0" marL="457200" rtl="0" algn="l">
              <a:spcBef>
                <a:spcPts val="0"/>
              </a:spcBef>
              <a:spcAft>
                <a:spcPts val="0"/>
              </a:spcAft>
              <a:buSzPts val="1100"/>
              <a:buChar char="-"/>
            </a:pPr>
            <a:r>
              <a:rPr lang="en"/>
              <a:t>In delaware and washington state, the amount of legislation </a:t>
            </a:r>
            <a:r>
              <a:rPr lang="en"/>
              <a:t>significantly</a:t>
            </a:r>
            <a:r>
              <a:rPr lang="en"/>
              <a:t> increased since around 2012, possibly as a result of the Sandy Hook shooting at that time</a:t>
            </a:r>
            <a:endParaRPr/>
          </a:p>
          <a:p>
            <a:pPr indent="-298450" lvl="0" marL="457200" rtl="0" algn="l">
              <a:spcBef>
                <a:spcPts val="0"/>
              </a:spcBef>
              <a:spcAft>
                <a:spcPts val="0"/>
              </a:spcAft>
              <a:buSzPts val="1100"/>
              <a:buChar char="-"/>
            </a:pPr>
            <a:r>
              <a:rPr lang="en"/>
              <a:t>Most states increased or kept the number of laws after Sandy Hook, except Alaska which shows a decrease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states have less than 45.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2377dcc7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2377dcc7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states with </a:t>
            </a:r>
            <a:r>
              <a:rPr lang="en"/>
              <a:t>the least school shootings were west virginia, new jersey, massachusetts, virginia, idaho, hawaii, north dakota, minnesota, arizona, and vermont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shootings per capita for most of the states stayed between 0.1 to 0.4 with 3 states (arizona, idaho, hawaii) having higher rates but nothing above 1</a:t>
            </a:r>
            <a:endParaRPr/>
          </a:p>
          <a:p>
            <a:pPr indent="0" lvl="0" marL="0" rtl="0" algn="l">
              <a:spcBef>
                <a:spcPts val="0"/>
              </a:spcBef>
              <a:spcAft>
                <a:spcPts val="0"/>
              </a:spcAft>
              <a:buClr>
                <a:schemeClr val="dk1"/>
              </a:buClr>
              <a:buSzPts val="1100"/>
              <a:buFont typeface="Arial"/>
              <a:buNone/>
            </a:pPr>
            <a:r>
              <a:rPr lang="en">
                <a:solidFill>
                  <a:schemeClr val="dk1"/>
                </a:solidFill>
              </a:rPr>
              <a:t>As we can see there is only school shootings in hawaii from 2011 to 2014. This can be attributed to the Highlands intermediate school shooting in 2011 and the President Theodore Rossebel HS shooting in 2014</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can see there was a peak around the 1998-2000 for virginia, arizona, idaho and then the shootings per capita declines or stayed constant for the all the states.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01050" y="1885050"/>
            <a:ext cx="6234300" cy="100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K-12 School Shootings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Anagha, Sophia, and Kelly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37300"/>
            <a:ext cx="8520600" cy="97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80"/>
              <a:t>Number of Gun Laws from the States with the Least School Shootings</a:t>
            </a:r>
            <a:endParaRPr b="1" sz="2980"/>
          </a:p>
        </p:txBody>
      </p:sp>
      <p:pic>
        <p:nvPicPr>
          <p:cNvPr id="114" name="Google Shape;114;p22"/>
          <p:cNvPicPr preferRelativeResize="0"/>
          <p:nvPr/>
        </p:nvPicPr>
        <p:blipFill rotWithShape="1">
          <a:blip r:embed="rId3">
            <a:alphaModFix/>
          </a:blip>
          <a:srcRect b="0" l="0" r="0" t="2305"/>
          <a:stretch/>
        </p:blipFill>
        <p:spPr>
          <a:xfrm>
            <a:off x="1647100" y="1334100"/>
            <a:ext cx="5721650" cy="364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rotWithShape="1">
          <a:blip r:embed="rId3">
            <a:alphaModFix/>
          </a:blip>
          <a:srcRect b="0" l="0" r="0" t="2619"/>
          <a:stretch/>
        </p:blipFill>
        <p:spPr>
          <a:xfrm>
            <a:off x="1740038" y="1070250"/>
            <a:ext cx="5663925" cy="3763275"/>
          </a:xfrm>
          <a:prstGeom prst="rect">
            <a:avLst/>
          </a:prstGeom>
          <a:noFill/>
          <a:ln>
            <a:noFill/>
          </a:ln>
        </p:spPr>
      </p:pic>
      <p:sp>
        <p:nvSpPr>
          <p:cNvPr id="120" name="Google Shape;120;p23"/>
          <p:cNvSpPr txBox="1"/>
          <p:nvPr>
            <p:ph type="title"/>
          </p:nvPr>
        </p:nvSpPr>
        <p:spPr>
          <a:xfrm>
            <a:off x="311700" y="82350"/>
            <a:ext cx="8520600" cy="9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80"/>
              <a:t>Gun Legislation </a:t>
            </a:r>
            <a:r>
              <a:rPr b="1" lang="en" sz="2880"/>
              <a:t>Over Time </a:t>
            </a:r>
            <a:r>
              <a:rPr b="1" lang="en" sz="2880"/>
              <a:t>from States with Least School Shootings </a:t>
            </a:r>
            <a:endParaRPr b="1" sz="288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724500" y="1826400"/>
            <a:ext cx="7695000" cy="118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300"/>
              <a:t>School Shootings Compared to the Gun Legislation Over Time</a:t>
            </a:r>
            <a:endParaRPr b="1" sz="3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64500" y="-31225"/>
            <a:ext cx="90150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00"/>
              <a:t>States with the Most School Shootings</a:t>
            </a:r>
            <a:endParaRPr b="1" sz="2900"/>
          </a:p>
        </p:txBody>
      </p:sp>
      <p:grpSp>
        <p:nvGrpSpPr>
          <p:cNvPr id="131" name="Google Shape;131;p25"/>
          <p:cNvGrpSpPr/>
          <p:nvPr/>
        </p:nvGrpSpPr>
        <p:grpSpPr>
          <a:xfrm>
            <a:off x="64475" y="783075"/>
            <a:ext cx="2993164" cy="2418775"/>
            <a:chOff x="142550" y="742750"/>
            <a:chExt cx="2993164" cy="2418775"/>
          </a:xfrm>
        </p:grpSpPr>
        <p:pic>
          <p:nvPicPr>
            <p:cNvPr id="132" name="Google Shape;132;p25"/>
            <p:cNvPicPr preferRelativeResize="0"/>
            <p:nvPr/>
          </p:nvPicPr>
          <p:blipFill>
            <a:blip r:embed="rId3">
              <a:alphaModFix/>
            </a:blip>
            <a:stretch>
              <a:fillRect/>
            </a:stretch>
          </p:blipFill>
          <p:spPr>
            <a:xfrm>
              <a:off x="142550" y="1030525"/>
              <a:ext cx="2993164" cy="2131000"/>
            </a:xfrm>
            <a:prstGeom prst="rect">
              <a:avLst/>
            </a:prstGeom>
            <a:noFill/>
            <a:ln>
              <a:noFill/>
            </a:ln>
          </p:spPr>
        </p:pic>
        <p:sp>
          <p:nvSpPr>
            <p:cNvPr id="133" name="Google Shape;133;p25"/>
            <p:cNvSpPr txBox="1"/>
            <p:nvPr/>
          </p:nvSpPr>
          <p:spPr>
            <a:xfrm>
              <a:off x="427838" y="742750"/>
              <a:ext cx="270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Delaware #1</a:t>
              </a:r>
              <a:endParaRPr>
                <a:latin typeface="Open Sans"/>
                <a:ea typeface="Open Sans"/>
                <a:cs typeface="Open Sans"/>
                <a:sym typeface="Open Sans"/>
              </a:endParaRPr>
            </a:p>
          </p:txBody>
        </p:sp>
      </p:grpSp>
      <p:grpSp>
        <p:nvGrpSpPr>
          <p:cNvPr id="134" name="Google Shape;134;p25"/>
          <p:cNvGrpSpPr/>
          <p:nvPr/>
        </p:nvGrpSpPr>
        <p:grpSpPr>
          <a:xfrm>
            <a:off x="6086350" y="665975"/>
            <a:ext cx="2993150" cy="2434524"/>
            <a:chOff x="5845500" y="665975"/>
            <a:chExt cx="2993150" cy="2434524"/>
          </a:xfrm>
        </p:grpSpPr>
        <p:pic>
          <p:nvPicPr>
            <p:cNvPr id="135" name="Google Shape;135;p25"/>
            <p:cNvPicPr preferRelativeResize="0"/>
            <p:nvPr/>
          </p:nvPicPr>
          <p:blipFill>
            <a:blip r:embed="rId4">
              <a:alphaModFix/>
            </a:blip>
            <a:stretch>
              <a:fillRect/>
            </a:stretch>
          </p:blipFill>
          <p:spPr>
            <a:xfrm>
              <a:off x="5845500" y="969499"/>
              <a:ext cx="2993150" cy="2131000"/>
            </a:xfrm>
            <a:prstGeom prst="rect">
              <a:avLst/>
            </a:prstGeom>
            <a:noFill/>
            <a:ln>
              <a:noFill/>
            </a:ln>
          </p:spPr>
        </p:pic>
        <p:sp>
          <p:nvSpPr>
            <p:cNvPr id="136" name="Google Shape;136;p25"/>
            <p:cNvSpPr txBox="1"/>
            <p:nvPr/>
          </p:nvSpPr>
          <p:spPr>
            <a:xfrm>
              <a:off x="6696100" y="665975"/>
              <a:ext cx="13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Louisiana #2</a:t>
              </a:r>
              <a:endParaRPr>
                <a:latin typeface="Open Sans"/>
                <a:ea typeface="Open Sans"/>
                <a:cs typeface="Open Sans"/>
                <a:sym typeface="Open Sans"/>
              </a:endParaRPr>
            </a:p>
          </p:txBody>
        </p:sp>
      </p:grpSp>
      <p:grpSp>
        <p:nvGrpSpPr>
          <p:cNvPr id="137" name="Google Shape;137;p25"/>
          <p:cNvGrpSpPr/>
          <p:nvPr/>
        </p:nvGrpSpPr>
        <p:grpSpPr>
          <a:xfrm>
            <a:off x="3132962" y="2511800"/>
            <a:ext cx="2878080" cy="2473237"/>
            <a:chOff x="3132962" y="1985375"/>
            <a:chExt cx="2878080" cy="2473237"/>
          </a:xfrm>
        </p:grpSpPr>
        <p:pic>
          <p:nvPicPr>
            <p:cNvPr id="138" name="Google Shape;138;p25"/>
            <p:cNvPicPr preferRelativeResize="0"/>
            <p:nvPr/>
          </p:nvPicPr>
          <p:blipFill>
            <a:blip r:embed="rId5">
              <a:alphaModFix/>
            </a:blip>
            <a:stretch>
              <a:fillRect/>
            </a:stretch>
          </p:blipFill>
          <p:spPr>
            <a:xfrm>
              <a:off x="3132962" y="2264638"/>
              <a:ext cx="2878080" cy="2193975"/>
            </a:xfrm>
            <a:prstGeom prst="rect">
              <a:avLst/>
            </a:prstGeom>
            <a:noFill/>
            <a:ln>
              <a:noFill/>
            </a:ln>
          </p:spPr>
        </p:pic>
        <p:sp>
          <p:nvSpPr>
            <p:cNvPr id="139" name="Google Shape;139;p25"/>
            <p:cNvSpPr txBox="1"/>
            <p:nvPr/>
          </p:nvSpPr>
          <p:spPr>
            <a:xfrm>
              <a:off x="3876123" y="1985375"/>
              <a:ext cx="149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Alabama #3</a:t>
              </a:r>
              <a:endParaRPr>
                <a:latin typeface="Open Sans"/>
                <a:ea typeface="Open Sans"/>
                <a:cs typeface="Open Sans"/>
                <a:sym typeface="Open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2637850" y="1444600"/>
            <a:ext cx="4281125" cy="2988000"/>
          </a:xfrm>
          <a:prstGeom prst="rect">
            <a:avLst/>
          </a:prstGeom>
          <a:noFill/>
          <a:ln>
            <a:noFill/>
          </a:ln>
        </p:spPr>
      </p:pic>
      <p:sp>
        <p:nvSpPr>
          <p:cNvPr id="145" name="Google Shape;145;p26"/>
          <p:cNvSpPr txBox="1"/>
          <p:nvPr>
            <p:ph type="title"/>
          </p:nvPr>
        </p:nvSpPr>
        <p:spPr>
          <a:xfrm>
            <a:off x="64500" y="75425"/>
            <a:ext cx="90150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00"/>
              <a:t>State with the Least School Shootings</a:t>
            </a:r>
            <a:endParaRPr b="1" sz="2900"/>
          </a:p>
        </p:txBody>
      </p:sp>
      <p:sp>
        <p:nvSpPr>
          <p:cNvPr id="146" name="Google Shape;146;p26"/>
          <p:cNvSpPr txBox="1"/>
          <p:nvPr/>
        </p:nvSpPr>
        <p:spPr>
          <a:xfrm>
            <a:off x="3547963" y="1134775"/>
            <a:ext cx="270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West Virginia</a:t>
            </a:r>
            <a:r>
              <a:rPr lang="en">
                <a:latin typeface="Open Sans"/>
                <a:ea typeface="Open Sans"/>
                <a:cs typeface="Open Sans"/>
                <a:sym typeface="Open Sans"/>
              </a:rPr>
              <a:t> #1</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682250" y="338700"/>
            <a:ext cx="584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t>Number of Laws in Each Category</a:t>
            </a:r>
            <a:endParaRPr b="1" sz="2820"/>
          </a:p>
        </p:txBody>
      </p:sp>
      <p:grpSp>
        <p:nvGrpSpPr>
          <p:cNvPr id="152" name="Google Shape;152;p27"/>
          <p:cNvGrpSpPr/>
          <p:nvPr/>
        </p:nvGrpSpPr>
        <p:grpSpPr>
          <a:xfrm>
            <a:off x="203875" y="1610992"/>
            <a:ext cx="8397149" cy="1464433"/>
            <a:chOff x="203875" y="1610992"/>
            <a:chExt cx="8397149" cy="1464433"/>
          </a:xfrm>
        </p:grpSpPr>
        <p:pic>
          <p:nvPicPr>
            <p:cNvPr id="153" name="Google Shape;153;p27"/>
            <p:cNvPicPr preferRelativeResize="0"/>
            <p:nvPr/>
          </p:nvPicPr>
          <p:blipFill rotWithShape="1">
            <a:blip r:embed="rId3">
              <a:alphaModFix/>
            </a:blip>
            <a:srcRect b="-5" l="0" r="92885" t="45904"/>
            <a:stretch/>
          </p:blipFill>
          <p:spPr>
            <a:xfrm>
              <a:off x="280075" y="2637500"/>
              <a:ext cx="1019423" cy="437925"/>
            </a:xfrm>
            <a:prstGeom prst="rect">
              <a:avLst/>
            </a:prstGeom>
            <a:noFill/>
            <a:ln>
              <a:noFill/>
            </a:ln>
          </p:spPr>
        </p:pic>
        <p:pic>
          <p:nvPicPr>
            <p:cNvPr id="154" name="Google Shape;154;p27"/>
            <p:cNvPicPr preferRelativeResize="0"/>
            <p:nvPr/>
          </p:nvPicPr>
          <p:blipFill>
            <a:blip r:embed="rId4">
              <a:alphaModFix/>
            </a:blip>
            <a:stretch>
              <a:fillRect/>
            </a:stretch>
          </p:blipFill>
          <p:spPr>
            <a:xfrm>
              <a:off x="1275650" y="2361600"/>
              <a:ext cx="7325374" cy="619558"/>
            </a:xfrm>
            <a:prstGeom prst="rect">
              <a:avLst/>
            </a:prstGeom>
            <a:noFill/>
            <a:ln>
              <a:noFill/>
            </a:ln>
          </p:spPr>
        </p:pic>
        <p:pic>
          <p:nvPicPr>
            <p:cNvPr id="155" name="Google Shape;155;p27"/>
            <p:cNvPicPr preferRelativeResize="0"/>
            <p:nvPr/>
          </p:nvPicPr>
          <p:blipFill>
            <a:blip r:embed="rId5">
              <a:alphaModFix/>
            </a:blip>
            <a:stretch>
              <a:fillRect/>
            </a:stretch>
          </p:blipFill>
          <p:spPr>
            <a:xfrm>
              <a:off x="203875" y="1610992"/>
              <a:ext cx="7325374" cy="72203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b="1" lang="en" sz="2882"/>
              <a:t>States with the Most Gun Laws</a:t>
            </a:r>
            <a:r>
              <a:rPr b="1" lang="en" sz="2882"/>
              <a:t> </a:t>
            </a:r>
            <a:endParaRPr b="1" sz="2882"/>
          </a:p>
          <a:p>
            <a:pPr indent="0" lvl="0" marL="0" rtl="0" algn="l">
              <a:spcBef>
                <a:spcPts val="0"/>
              </a:spcBef>
              <a:spcAft>
                <a:spcPts val="0"/>
              </a:spcAft>
              <a:buSzPts val="990"/>
              <a:buNone/>
            </a:pPr>
            <a:r>
              <a:t/>
            </a:r>
            <a:endParaRPr sz="2720"/>
          </a:p>
        </p:txBody>
      </p:sp>
      <p:pic>
        <p:nvPicPr>
          <p:cNvPr id="161" name="Google Shape;161;p28"/>
          <p:cNvPicPr preferRelativeResize="0"/>
          <p:nvPr/>
        </p:nvPicPr>
        <p:blipFill>
          <a:blip r:embed="rId3">
            <a:alphaModFix/>
          </a:blip>
          <a:stretch>
            <a:fillRect/>
          </a:stretch>
        </p:blipFill>
        <p:spPr>
          <a:xfrm>
            <a:off x="2141025" y="1330375"/>
            <a:ext cx="4759624" cy="306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37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4375"/>
              <a:buFont typeface="Arial"/>
              <a:buNone/>
            </a:pPr>
            <a:r>
              <a:rPr b="1" lang="en" sz="2880"/>
              <a:t>Gun Legislation Over Time for the States with the Most Gun Laws</a:t>
            </a:r>
            <a:endParaRPr b="1" sz="2880"/>
          </a:p>
          <a:p>
            <a:pPr indent="0" lvl="0" marL="0" rtl="0" algn="l">
              <a:spcBef>
                <a:spcPts val="0"/>
              </a:spcBef>
              <a:spcAft>
                <a:spcPts val="0"/>
              </a:spcAft>
              <a:buNone/>
            </a:pPr>
            <a:r>
              <a:t/>
            </a:r>
            <a:endParaRPr/>
          </a:p>
        </p:txBody>
      </p:sp>
      <p:pic>
        <p:nvPicPr>
          <p:cNvPr id="167" name="Google Shape;167;p29"/>
          <p:cNvPicPr preferRelativeResize="0"/>
          <p:nvPr/>
        </p:nvPicPr>
        <p:blipFill>
          <a:blip r:embed="rId3">
            <a:alphaModFix/>
          </a:blip>
          <a:stretch>
            <a:fillRect/>
          </a:stretch>
        </p:blipFill>
        <p:spPr>
          <a:xfrm>
            <a:off x="1662798" y="1118150"/>
            <a:ext cx="5349226" cy="3762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Machine Learning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 - Variables</a:t>
            </a:r>
            <a:endParaRPr b="1"/>
          </a:p>
        </p:txBody>
      </p:sp>
      <p:sp>
        <p:nvSpPr>
          <p:cNvPr id="178" name="Google Shape;178;p31"/>
          <p:cNvSpPr txBox="1"/>
          <p:nvPr>
            <p:ph idx="1" type="body"/>
          </p:nvPr>
        </p:nvSpPr>
        <p:spPr>
          <a:xfrm>
            <a:off x="685200" y="1496313"/>
            <a:ext cx="7773600" cy="11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100"/>
              <a:t>9 Variables: State, School Level, Time Period, During School, Targets, Situation, Bullied, Preplanned, Weapon Type</a:t>
            </a:r>
            <a:endParaRPr sz="2100"/>
          </a:p>
        </p:txBody>
      </p:sp>
      <p:sp>
        <p:nvSpPr>
          <p:cNvPr id="179" name="Google Shape;179;p31"/>
          <p:cNvSpPr txBox="1"/>
          <p:nvPr>
            <p:ph idx="1" type="body"/>
          </p:nvPr>
        </p:nvSpPr>
        <p:spPr>
          <a:xfrm>
            <a:off x="685200" y="3147600"/>
            <a:ext cx="7773600" cy="11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Variable to Predict: Location</a:t>
            </a:r>
            <a:endParaRPr sz="2100"/>
          </a:p>
          <a:p>
            <a:pPr indent="-361950" lvl="0" marL="457200" rtl="0" algn="l">
              <a:spcBef>
                <a:spcPts val="1200"/>
              </a:spcBef>
              <a:spcAft>
                <a:spcPts val="0"/>
              </a:spcAft>
              <a:buSzPts val="2100"/>
              <a:buChar char="-"/>
            </a:pPr>
            <a:r>
              <a:rPr lang="en" sz="2100"/>
              <a:t>Parking Lot, Classroom, Beside Building</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Datasets- Collection and Cleanup</a:t>
            </a:r>
            <a:endParaRPr b="1" sz="272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Data on </a:t>
            </a:r>
            <a:r>
              <a:rPr b="1" lang="en" sz="2100"/>
              <a:t>K-12 School Shootings</a:t>
            </a:r>
            <a:r>
              <a:rPr lang="en" sz="2100"/>
              <a:t> 1970-2020 from Center of Homeland Defense and Security (Biggest Data Set)</a:t>
            </a:r>
            <a:endParaRPr sz="2100"/>
          </a:p>
          <a:p>
            <a:pPr indent="-361950" lvl="0" marL="457200" rtl="0" algn="l">
              <a:spcBef>
                <a:spcPts val="0"/>
              </a:spcBef>
              <a:spcAft>
                <a:spcPts val="0"/>
              </a:spcAft>
              <a:buSzPts val="2100"/>
              <a:buAutoNum type="arabicPeriod"/>
            </a:pPr>
            <a:r>
              <a:rPr lang="en" sz="2100"/>
              <a:t>Dataset of </a:t>
            </a:r>
            <a:r>
              <a:rPr b="1" lang="en" sz="2100"/>
              <a:t>Gun-Related Legislation</a:t>
            </a:r>
            <a:r>
              <a:rPr lang="en" sz="2100"/>
              <a:t> Per Year Per State 1991-2017</a:t>
            </a:r>
            <a:endParaRPr sz="2100"/>
          </a:p>
          <a:p>
            <a:pPr indent="-361950" lvl="0" marL="457200" rtl="0" algn="l">
              <a:spcBef>
                <a:spcPts val="0"/>
              </a:spcBef>
              <a:spcAft>
                <a:spcPts val="0"/>
              </a:spcAft>
              <a:buSzPts val="2100"/>
              <a:buAutoNum type="arabicPeriod"/>
            </a:pPr>
            <a:r>
              <a:rPr lang="en" sz="2100"/>
              <a:t>Combined One Dataset with Data from US Census API to get a DataFrame of </a:t>
            </a:r>
            <a:r>
              <a:rPr b="1" lang="en" sz="2100"/>
              <a:t>US Population by State</a:t>
            </a:r>
            <a:r>
              <a:rPr lang="en" sz="2100"/>
              <a:t> 1990-2018</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a:t>
            </a:r>
            <a:endParaRPr/>
          </a:p>
        </p:txBody>
      </p:sp>
      <p:pic>
        <p:nvPicPr>
          <p:cNvPr id="185" name="Google Shape;185;p32"/>
          <p:cNvPicPr preferRelativeResize="0"/>
          <p:nvPr/>
        </p:nvPicPr>
        <p:blipFill>
          <a:blip r:embed="rId3">
            <a:alphaModFix/>
          </a:blip>
          <a:stretch>
            <a:fillRect/>
          </a:stretch>
        </p:blipFill>
        <p:spPr>
          <a:xfrm>
            <a:off x="586454" y="1404025"/>
            <a:ext cx="7971077" cy="2728374"/>
          </a:xfrm>
          <a:prstGeom prst="rect">
            <a:avLst/>
          </a:prstGeom>
          <a:noFill/>
          <a:ln>
            <a:noFill/>
          </a:ln>
        </p:spPr>
      </p:pic>
      <p:sp>
        <p:nvSpPr>
          <p:cNvPr id="186" name="Google Shape;186;p32"/>
          <p:cNvSpPr/>
          <p:nvPr/>
        </p:nvSpPr>
        <p:spPr>
          <a:xfrm>
            <a:off x="516588" y="3494950"/>
            <a:ext cx="8110800" cy="1320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248550" y="143425"/>
            <a:ext cx="2646900" cy="6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t>Test Metrics</a:t>
            </a:r>
            <a:endParaRPr b="1" sz="3020"/>
          </a:p>
        </p:txBody>
      </p:sp>
      <p:sp>
        <p:nvSpPr>
          <p:cNvPr id="192" name="Google Shape;192;p33"/>
          <p:cNvSpPr txBox="1"/>
          <p:nvPr>
            <p:ph idx="1" type="body"/>
          </p:nvPr>
        </p:nvSpPr>
        <p:spPr>
          <a:xfrm>
            <a:off x="577050" y="2006325"/>
            <a:ext cx="7989900" cy="20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b="1" lang="en" sz="2142"/>
              <a:t>Parking Lot:</a:t>
            </a:r>
            <a:r>
              <a:rPr lang="en" sz="2142"/>
              <a:t> 		Precision: 79% 			Recall: 69.5%</a:t>
            </a:r>
            <a:endParaRPr sz="2142"/>
          </a:p>
          <a:p>
            <a:pPr indent="0" lvl="0" marL="0" rtl="0" algn="l">
              <a:spcBef>
                <a:spcPts val="1200"/>
              </a:spcBef>
              <a:spcAft>
                <a:spcPts val="0"/>
              </a:spcAft>
              <a:buSzPts val="1018"/>
              <a:buNone/>
            </a:pPr>
            <a:r>
              <a:rPr b="1" lang="en" sz="2142"/>
              <a:t>Classroom</a:t>
            </a:r>
            <a:r>
              <a:rPr b="1" lang="en" sz="2142"/>
              <a:t>:</a:t>
            </a:r>
            <a:r>
              <a:rPr lang="en" sz="2142"/>
              <a:t> 		Precision: 74% 			Recall: 81%</a:t>
            </a:r>
            <a:endParaRPr sz="2142"/>
          </a:p>
          <a:p>
            <a:pPr indent="0" lvl="0" marL="0" rtl="0" algn="l">
              <a:spcBef>
                <a:spcPts val="1200"/>
              </a:spcBef>
              <a:spcAft>
                <a:spcPts val="0"/>
              </a:spcAft>
              <a:buSzPts val="1018"/>
              <a:buNone/>
            </a:pPr>
            <a:r>
              <a:rPr b="1" lang="en" sz="2142"/>
              <a:t>Beside Building:</a:t>
            </a:r>
            <a:r>
              <a:rPr lang="en" sz="2142"/>
              <a:t> 	Precision: 58.5% 		Recall: 65.5%</a:t>
            </a:r>
            <a:endParaRPr sz="2142"/>
          </a:p>
          <a:p>
            <a:pPr indent="0" lvl="0" marL="0" rtl="0" algn="l">
              <a:spcBef>
                <a:spcPts val="1200"/>
              </a:spcBef>
              <a:spcAft>
                <a:spcPts val="1200"/>
              </a:spcAft>
              <a:buSzPts val="1018"/>
              <a:buNone/>
            </a:pPr>
            <a:r>
              <a:t/>
            </a:r>
            <a:endParaRPr sz="2142"/>
          </a:p>
        </p:txBody>
      </p:sp>
      <p:sp>
        <p:nvSpPr>
          <p:cNvPr id="193" name="Google Shape;193;p33"/>
          <p:cNvSpPr txBox="1"/>
          <p:nvPr>
            <p:ph idx="1" type="body"/>
          </p:nvPr>
        </p:nvSpPr>
        <p:spPr>
          <a:xfrm>
            <a:off x="577050" y="1205025"/>
            <a:ext cx="798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 sz="2142"/>
              <a:t>Accuracy of Model:</a:t>
            </a:r>
            <a:r>
              <a:rPr lang="en" sz="2142"/>
              <a:t> </a:t>
            </a:r>
            <a:r>
              <a:rPr b="1" lang="en" sz="2142">
                <a:solidFill>
                  <a:schemeClr val="dk2"/>
                </a:solidFill>
              </a:rPr>
              <a:t>71.5%</a:t>
            </a:r>
            <a:endParaRPr b="1" sz="2142">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Rate of </a:t>
            </a:r>
            <a:r>
              <a:rPr b="1" lang="en"/>
              <a:t>School Shootings and Gun Legislation Over Time</a:t>
            </a:r>
            <a:endParaRPr b="1"/>
          </a:p>
        </p:txBody>
      </p:sp>
      <p:pic>
        <p:nvPicPr>
          <p:cNvPr id="77" name="Google Shape;77;p16"/>
          <p:cNvPicPr preferRelativeResize="0"/>
          <p:nvPr/>
        </p:nvPicPr>
        <p:blipFill>
          <a:blip r:embed="rId3">
            <a:alphaModFix/>
          </a:blip>
          <a:stretch>
            <a:fillRect/>
          </a:stretch>
        </p:blipFill>
        <p:spPr>
          <a:xfrm>
            <a:off x="232850" y="1430900"/>
            <a:ext cx="4339150" cy="3154200"/>
          </a:xfrm>
          <a:prstGeom prst="rect">
            <a:avLst/>
          </a:prstGeom>
          <a:noFill/>
          <a:ln>
            <a:noFill/>
          </a:ln>
        </p:spPr>
      </p:pic>
      <p:pic>
        <p:nvPicPr>
          <p:cNvPr id="78" name="Google Shape;78;p16"/>
          <p:cNvPicPr preferRelativeResize="0"/>
          <p:nvPr/>
        </p:nvPicPr>
        <p:blipFill>
          <a:blip r:embed="rId4">
            <a:alphaModFix/>
          </a:blip>
          <a:stretch>
            <a:fillRect/>
          </a:stretch>
        </p:blipFill>
        <p:spPr>
          <a:xfrm>
            <a:off x="4723900" y="1430900"/>
            <a:ext cx="4298600" cy="315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4100" y="162400"/>
            <a:ext cx="90342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t>Rate of </a:t>
            </a:r>
            <a:r>
              <a:rPr b="1" lang="en"/>
              <a:t>School Shootings Over Time from States with Most School Shootings</a:t>
            </a:r>
            <a:endParaRPr b="1"/>
          </a:p>
        </p:txBody>
      </p:sp>
      <p:pic>
        <p:nvPicPr>
          <p:cNvPr id="84" name="Google Shape;84;p17"/>
          <p:cNvPicPr preferRelativeResize="0"/>
          <p:nvPr/>
        </p:nvPicPr>
        <p:blipFill>
          <a:blip r:embed="rId3">
            <a:alphaModFix/>
          </a:blip>
          <a:stretch>
            <a:fillRect/>
          </a:stretch>
        </p:blipFill>
        <p:spPr>
          <a:xfrm>
            <a:off x="1913850" y="1147225"/>
            <a:ext cx="5374276" cy="382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1933713" y="1112800"/>
            <a:ext cx="5276574" cy="3691474"/>
          </a:xfrm>
          <a:prstGeom prst="rect">
            <a:avLst/>
          </a:prstGeom>
          <a:noFill/>
          <a:ln>
            <a:noFill/>
          </a:ln>
        </p:spPr>
      </p:pic>
      <p:sp>
        <p:nvSpPr>
          <p:cNvPr id="90" name="Google Shape;90;p18"/>
          <p:cNvSpPr txBox="1"/>
          <p:nvPr>
            <p:ph type="title"/>
          </p:nvPr>
        </p:nvSpPr>
        <p:spPr>
          <a:xfrm>
            <a:off x="296900" y="162075"/>
            <a:ext cx="8715300" cy="64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Adjusted</a:t>
            </a:r>
            <a:r>
              <a:rPr b="1" lang="en" sz="2820"/>
              <a:t> Rate of School Shootings Over Time from States with Most School Shootings</a:t>
            </a:r>
            <a:endParaRPr b="1" sz="29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37300"/>
            <a:ext cx="8520600" cy="97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80"/>
              <a:t>Number of Gun Laws from the States with the Most School Shootings</a:t>
            </a:r>
            <a:endParaRPr b="1" sz="2980"/>
          </a:p>
        </p:txBody>
      </p:sp>
      <p:pic>
        <p:nvPicPr>
          <p:cNvPr id="96" name="Google Shape;96;p19"/>
          <p:cNvPicPr preferRelativeResize="0"/>
          <p:nvPr/>
        </p:nvPicPr>
        <p:blipFill>
          <a:blip r:embed="rId3">
            <a:alphaModFix/>
          </a:blip>
          <a:stretch>
            <a:fillRect/>
          </a:stretch>
        </p:blipFill>
        <p:spPr>
          <a:xfrm>
            <a:off x="1829625" y="1299650"/>
            <a:ext cx="5065625" cy="350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82350"/>
            <a:ext cx="8520600" cy="9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80"/>
              <a:t>Gun Legislation </a:t>
            </a:r>
            <a:r>
              <a:rPr b="1" lang="en" sz="2880"/>
              <a:t>Over Time </a:t>
            </a:r>
            <a:r>
              <a:rPr b="1" lang="en" sz="2880"/>
              <a:t>from States with Most School Shootings </a:t>
            </a:r>
            <a:endParaRPr b="1" sz="2880"/>
          </a:p>
        </p:txBody>
      </p:sp>
      <p:pic>
        <p:nvPicPr>
          <p:cNvPr id="102" name="Google Shape;102;p20"/>
          <p:cNvPicPr preferRelativeResize="0"/>
          <p:nvPr/>
        </p:nvPicPr>
        <p:blipFill>
          <a:blip r:embed="rId3">
            <a:alphaModFix/>
          </a:blip>
          <a:stretch>
            <a:fillRect/>
          </a:stretch>
        </p:blipFill>
        <p:spPr>
          <a:xfrm>
            <a:off x="1940661" y="1147223"/>
            <a:ext cx="5262676" cy="369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rotWithShape="1">
          <a:blip r:embed="rId3">
            <a:alphaModFix/>
          </a:blip>
          <a:srcRect b="0" l="0" r="0" t="5311"/>
          <a:stretch/>
        </p:blipFill>
        <p:spPr>
          <a:xfrm>
            <a:off x="1837575" y="1170100"/>
            <a:ext cx="5533524" cy="3765300"/>
          </a:xfrm>
          <a:prstGeom prst="rect">
            <a:avLst/>
          </a:prstGeom>
          <a:noFill/>
          <a:ln>
            <a:noFill/>
          </a:ln>
        </p:spPr>
      </p:pic>
      <p:sp>
        <p:nvSpPr>
          <p:cNvPr id="108" name="Google Shape;108;p21"/>
          <p:cNvSpPr txBox="1"/>
          <p:nvPr>
            <p:ph type="title"/>
          </p:nvPr>
        </p:nvSpPr>
        <p:spPr>
          <a:xfrm>
            <a:off x="311700" y="82350"/>
            <a:ext cx="8520600" cy="9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t>Rate of School Shootings Over Time from</a:t>
            </a:r>
            <a:r>
              <a:rPr b="1" lang="en" sz="2880"/>
              <a:t> </a:t>
            </a:r>
            <a:r>
              <a:rPr b="1" lang="en" sz="2880"/>
              <a:t>States with Least School Shootings </a:t>
            </a:r>
            <a:endParaRPr b="1" sz="288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