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Source Code Pro"/>
      <p:regular r:id="rId15"/>
      <p:bold r:id="rId16"/>
      <p:italic r:id="rId17"/>
      <p:boldItalic r:id="rId18"/>
    </p:embeddedFont>
    <p:embeddedFont>
      <p:font typeface="PT Sans"/>
      <p:regular r:id="rId19"/>
      <p:bold r:id="rId20"/>
      <p:italic r:id="rId21"/>
      <p:boldItalic r:id="rId22"/>
    </p:embeddedFont>
    <p:embeddedFont>
      <p:font typeface="IBM Plex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22" Type="http://schemas.openxmlformats.org/officeDocument/2006/relationships/font" Target="fonts/PTSans-boldItalic.fntdata"/><Relationship Id="rId21" Type="http://schemas.openxmlformats.org/officeDocument/2006/relationships/font" Target="fonts/PTSans-italic.fntdata"/><Relationship Id="rId24" Type="http://schemas.openxmlformats.org/officeDocument/2006/relationships/font" Target="fonts/IBMPlexMono-bold.fntdata"/><Relationship Id="rId23" Type="http://schemas.openxmlformats.org/officeDocument/2006/relationships/font" Target="fonts/IBMPlex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BMPlexMono-boldItalic.fntdata"/><Relationship Id="rId25" Type="http://schemas.openxmlformats.org/officeDocument/2006/relationships/font" Target="fonts/IBMPlex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oppins-regular.fntdata"/><Relationship Id="rId10" Type="http://schemas.openxmlformats.org/officeDocument/2006/relationships/slide" Target="slides/slide6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5" Type="http://schemas.openxmlformats.org/officeDocument/2006/relationships/font" Target="fonts/SourceCodePro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19" Type="http://schemas.openxmlformats.org/officeDocument/2006/relationships/font" Target="fonts/PTSans-regular.fntdata"/><Relationship Id="rId18" Type="http://schemas.openxmlformats.org/officeDocument/2006/relationships/font" Target="fonts/SourceCode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4ef22aa1ac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24ef22aa1ac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35262c34b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35262c34b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24e6b4d5c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24e6b4d5c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356b0e46b3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356b0e46b3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idx="1" type="subTitle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2"/>
          <p:cNvSpPr txBox="1"/>
          <p:nvPr>
            <p:ph idx="1" type="subTitle"/>
          </p:nvPr>
        </p:nvSpPr>
        <p:spPr>
          <a:xfrm>
            <a:off x="1096850" y="37610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K. Beerensson, J. Bello, N. Hincapie, R. Lomaglio, R. Mcgary, S. Smoke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32"/>
          <p:cNvSpPr txBox="1"/>
          <p:nvPr>
            <p:ph type="ctrTitle"/>
          </p:nvPr>
        </p:nvSpPr>
        <p:spPr>
          <a:xfrm>
            <a:off x="1096850" y="11211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Machine Learning to </a:t>
            </a:r>
            <a:r>
              <a:rPr lang="en"/>
              <a:t>Predict</a:t>
            </a:r>
            <a:r>
              <a:rPr lang="en"/>
              <a:t> Epileptic Seizures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26" name="Google Shape;1426;p32"/>
          <p:cNvGrpSpPr/>
          <p:nvPr/>
        </p:nvGrpSpPr>
        <p:grpSpPr>
          <a:xfrm>
            <a:off x="1096850" y="3547611"/>
            <a:ext cx="3936683" cy="134070"/>
            <a:chOff x="1096850" y="3242811"/>
            <a:chExt cx="3936683" cy="134070"/>
          </a:xfrm>
        </p:grpSpPr>
        <p:cxnSp>
          <p:nvCxnSpPr>
            <p:cNvPr id="1427" name="Google Shape;1427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8" name="Google Shape;1428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29" name="Google Shape;1429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1" name="Google Shape;1431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2" name="Google Shape;1432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3" name="Google Shape;1433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4" name="Google Shape;1434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5" name="Google Shape;1435;p32"/>
          <p:cNvGrpSpPr/>
          <p:nvPr/>
        </p:nvGrpSpPr>
        <p:grpSpPr>
          <a:xfrm>
            <a:off x="7223926" y="2024275"/>
            <a:ext cx="3504715" cy="5119205"/>
            <a:chOff x="6309526" y="836950"/>
            <a:chExt cx="3504715" cy="5119205"/>
          </a:xfrm>
        </p:grpSpPr>
        <p:sp>
          <p:nvSpPr>
            <p:cNvPr id="1436" name="Google Shape;1436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7" name="Google Shape;1437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8" name="Google Shape;1438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0" name="Google Shape;1440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1" name="Google Shape;1441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3" name="Google Shape;1443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6" name="Google Shape;1446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3"/>
          <p:cNvSpPr txBox="1"/>
          <p:nvPr>
            <p:ph type="title"/>
          </p:nvPr>
        </p:nvSpPr>
        <p:spPr>
          <a:xfrm>
            <a:off x="429875" y="234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52" name="Google Shape;1452;p33"/>
          <p:cNvSpPr txBox="1"/>
          <p:nvPr>
            <p:ph idx="1" type="subTitle"/>
          </p:nvPr>
        </p:nvSpPr>
        <p:spPr>
          <a:xfrm>
            <a:off x="429875" y="1266300"/>
            <a:ext cx="7459200" cy="32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Train a model that can identify distinctive features in EEG signals associated with seizure events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We used: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Supervised learning model for classification (</a:t>
            </a:r>
            <a:r>
              <a:rPr lang="en" sz="1600"/>
              <a:t>Random Forest Classifier)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subset of an epileptic seizure EEG dataset sourced from CHB-MIT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Dataset included a set of both time domain and frequency</a:t>
            </a:r>
            <a:r>
              <a:rPr lang="en" sz="1600"/>
              <a:t> </a:t>
            </a:r>
            <a:r>
              <a:rPr lang="en" sz="1600"/>
              <a:t>domain features extracted from raw EEG signals collected from 24 subjects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53" name="Google Shape;1453;p33"/>
          <p:cNvSpPr txBox="1"/>
          <p:nvPr>
            <p:ph idx="3" type="subTitle"/>
          </p:nvPr>
        </p:nvSpPr>
        <p:spPr>
          <a:xfrm>
            <a:off x="429875" y="864000"/>
            <a:ext cx="6242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Processing for Epilepsy Prediction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4"/>
          <p:cNvSpPr txBox="1"/>
          <p:nvPr>
            <p:ph type="title"/>
          </p:nvPr>
        </p:nvSpPr>
        <p:spPr>
          <a:xfrm>
            <a:off x="720000" y="445025"/>
            <a:ext cx="770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Significance</a:t>
            </a:r>
            <a:endParaRPr/>
          </a:p>
        </p:txBody>
      </p:sp>
      <p:grpSp>
        <p:nvGrpSpPr>
          <p:cNvPr id="1459" name="Google Shape;1459;p34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460" name="Google Shape;1460;p34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461" name="Google Shape;1461;p34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4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3" name="Google Shape;1463;p34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464" name="Google Shape;1464;p3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65" name="Google Shape;1465;p3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66" name="Google Shape;1466;p3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67" name="Google Shape;1467;p34"/>
          <p:cNvSpPr txBox="1"/>
          <p:nvPr>
            <p:ph idx="1" type="subTitle"/>
          </p:nvPr>
        </p:nvSpPr>
        <p:spPr>
          <a:xfrm>
            <a:off x="720000" y="1376950"/>
            <a:ext cx="68415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Epilepsy affects 65 million people worldwide and 125,000 die every year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Manual interpretation of EEG data is time-consuming and can delay diagnosis and treatments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This project addresses the biomedical challenge of automating epileptic seizure detection and improving accuracy using machine learning techniques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35"/>
          <p:cNvSpPr txBox="1"/>
          <p:nvPr>
            <p:ph type="title"/>
          </p:nvPr>
        </p:nvSpPr>
        <p:spPr>
          <a:xfrm>
            <a:off x="535375" y="207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1473" name="Google Shape;1473;p35" title="Screenshot 2025-04-27 0004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325"/>
            <a:ext cx="8839202" cy="1518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" name="Google Shape;1474;p35" title="Screenshot 2025-04-27 0005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19258"/>
            <a:ext cx="8839199" cy="1538265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35"/>
          <p:cNvSpPr txBox="1"/>
          <p:nvPr/>
        </p:nvSpPr>
        <p:spPr>
          <a:xfrm>
            <a:off x="682800" y="4077675"/>
            <a:ext cx="83088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80/20 train-test split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473 test points in class 0, 392 test points in class 1 (out of a total of 4321 samples)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81" name="Google Shape;1481;p36"/>
          <p:cNvSpPr txBox="1"/>
          <p:nvPr>
            <p:ph idx="6" type="subTitle"/>
          </p:nvPr>
        </p:nvSpPr>
        <p:spPr>
          <a:xfrm>
            <a:off x="6442197" y="1701638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Diagnose</a:t>
            </a:r>
            <a:endParaRPr/>
          </a:p>
        </p:txBody>
      </p:sp>
      <p:sp>
        <p:nvSpPr>
          <p:cNvPr id="1482" name="Google Shape;1482;p36"/>
          <p:cNvSpPr txBox="1"/>
          <p:nvPr>
            <p:ph idx="1" type="subTitle"/>
          </p:nvPr>
        </p:nvSpPr>
        <p:spPr>
          <a:xfrm>
            <a:off x="561725" y="1981775"/>
            <a:ext cx="19818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Dataset was partly preprocessed prior to training the model, our code scaled the features and split up data into a training set and testing set</a:t>
            </a:r>
            <a:endParaRPr sz="1600"/>
          </a:p>
        </p:txBody>
      </p:sp>
      <p:sp>
        <p:nvSpPr>
          <p:cNvPr id="1483" name="Google Shape;1483;p36"/>
          <p:cNvSpPr txBox="1"/>
          <p:nvPr>
            <p:ph idx="2" type="subTitle"/>
          </p:nvPr>
        </p:nvSpPr>
        <p:spPr>
          <a:xfrm>
            <a:off x="3256513" y="1981775"/>
            <a:ext cx="27069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Trained the model to be capable of c</a:t>
            </a:r>
            <a:r>
              <a:rPr lang="en" sz="1600"/>
              <a:t>lassifying unseen EEG signal data into two categories (Seizure Activity and No Seizure Activity) based on patterns in the training data</a:t>
            </a:r>
            <a:endParaRPr sz="1800"/>
          </a:p>
        </p:txBody>
      </p:sp>
      <p:sp>
        <p:nvSpPr>
          <p:cNvPr id="1484" name="Google Shape;1484;p36"/>
          <p:cNvSpPr txBox="1"/>
          <p:nvPr>
            <p:ph idx="3" type="subTitle"/>
          </p:nvPr>
        </p:nvSpPr>
        <p:spPr>
          <a:xfrm>
            <a:off x="6442200" y="1981775"/>
            <a:ext cx="19818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trained model is intended to be capable of detecting seizure activity from an unseen set of EEG data</a:t>
            </a:r>
            <a:endParaRPr sz="1600"/>
          </a:p>
        </p:txBody>
      </p:sp>
      <p:sp>
        <p:nvSpPr>
          <p:cNvPr id="1485" name="Google Shape;1485;p36"/>
          <p:cNvSpPr txBox="1"/>
          <p:nvPr>
            <p:ph idx="4" type="subTitle"/>
          </p:nvPr>
        </p:nvSpPr>
        <p:spPr>
          <a:xfrm>
            <a:off x="561725" y="1691850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Denoise</a:t>
            </a:r>
            <a:endParaRPr/>
          </a:p>
        </p:txBody>
      </p:sp>
      <p:sp>
        <p:nvSpPr>
          <p:cNvPr id="1486" name="Google Shape;1486;p36"/>
          <p:cNvSpPr txBox="1"/>
          <p:nvPr>
            <p:ph idx="5" type="subTitle"/>
          </p:nvPr>
        </p:nvSpPr>
        <p:spPr>
          <a:xfrm>
            <a:off x="3388433" y="1691863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grpSp>
        <p:nvGrpSpPr>
          <p:cNvPr id="1487" name="Google Shape;1487;p36"/>
          <p:cNvGrpSpPr/>
          <p:nvPr/>
        </p:nvGrpSpPr>
        <p:grpSpPr>
          <a:xfrm>
            <a:off x="719998" y="1203701"/>
            <a:ext cx="341227" cy="302177"/>
            <a:chOff x="713167" y="740543"/>
            <a:chExt cx="476707" cy="422153"/>
          </a:xfrm>
        </p:grpSpPr>
        <p:sp>
          <p:nvSpPr>
            <p:cNvPr id="1488" name="Google Shape;1488;p36"/>
            <p:cNvSpPr/>
            <p:nvPr/>
          </p:nvSpPr>
          <p:spPr>
            <a:xfrm>
              <a:off x="713167" y="740543"/>
              <a:ext cx="476707" cy="422153"/>
            </a:xfrm>
            <a:custGeom>
              <a:rect b="b" l="l" r="r" t="t"/>
              <a:pathLst>
                <a:path extrusionOk="0" h="11143" w="12583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756621" y="834914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756583" y="869617"/>
              <a:ext cx="37506" cy="13714"/>
            </a:xfrm>
            <a:custGeom>
              <a:rect b="b" l="l" r="r" t="t"/>
              <a:pathLst>
                <a:path extrusionOk="0" h="362" w="99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756583" y="904395"/>
              <a:ext cx="37506" cy="13676"/>
            </a:xfrm>
            <a:custGeom>
              <a:rect b="b" l="l" r="r" t="t"/>
              <a:pathLst>
                <a:path extrusionOk="0" h="361" w="99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756621" y="939136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756583" y="975164"/>
              <a:ext cx="37506" cy="13676"/>
            </a:xfrm>
            <a:custGeom>
              <a:rect b="b" l="l" r="r" t="t"/>
              <a:pathLst>
                <a:path extrusionOk="0" h="361" w="99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756621" y="1009905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756583" y="1044645"/>
              <a:ext cx="37506" cy="13714"/>
            </a:xfrm>
            <a:custGeom>
              <a:rect b="b" l="l" r="r" t="t"/>
              <a:pathLst>
                <a:path extrusionOk="0" h="362" w="99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756621" y="1079424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756621" y="1114202"/>
              <a:ext cx="37468" cy="13639"/>
            </a:xfrm>
            <a:custGeom>
              <a:rect b="b" l="l" r="r" t="t"/>
              <a:pathLst>
                <a:path extrusionOk="0" h="360" w="989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931309" y="834497"/>
              <a:ext cx="43681" cy="84029"/>
            </a:xfrm>
            <a:custGeom>
              <a:rect b="b" l="l" r="r" t="t"/>
              <a:pathLst>
                <a:path extrusionOk="0" h="2218" w="1153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985598" y="837869"/>
              <a:ext cx="34097" cy="77248"/>
            </a:xfrm>
            <a:custGeom>
              <a:rect b="b" l="l" r="r" t="t"/>
              <a:pathLst>
                <a:path extrusionOk="0" h="2039" w="90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886605" y="837869"/>
              <a:ext cx="34021" cy="77248"/>
            </a:xfrm>
            <a:custGeom>
              <a:rect b="b" l="l" r="r" t="t"/>
              <a:pathLst>
                <a:path extrusionOk="0" h="2039" w="898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886643" y="939136"/>
              <a:ext cx="173097" cy="13676"/>
            </a:xfrm>
            <a:custGeom>
              <a:rect b="b" l="l" r="r" t="t"/>
              <a:pathLst>
                <a:path extrusionOk="0" h="361" w="4569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887135" y="975126"/>
              <a:ext cx="44629" cy="13714"/>
            </a:xfrm>
            <a:custGeom>
              <a:rect b="b" l="l" r="r" t="t"/>
              <a:pathLst>
                <a:path extrusionOk="0" h="362" w="1178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954608" y="975164"/>
              <a:ext cx="44591" cy="13676"/>
            </a:xfrm>
            <a:custGeom>
              <a:rect b="b" l="l" r="r" t="t"/>
              <a:pathLst>
                <a:path extrusionOk="0" h="361" w="1177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999199" y="1009943"/>
              <a:ext cx="44553" cy="13676"/>
            </a:xfrm>
            <a:custGeom>
              <a:rect b="b" l="l" r="r" t="t"/>
              <a:pathLst>
                <a:path extrusionOk="0" h="361" w="1176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999199" y="1079424"/>
              <a:ext cx="44553" cy="13676"/>
            </a:xfrm>
            <a:custGeom>
              <a:rect b="b" l="l" r="r" t="t"/>
              <a:pathLst>
                <a:path extrusionOk="0" h="361" w="1176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887741" y="1114202"/>
              <a:ext cx="95432" cy="13639"/>
            </a:xfrm>
            <a:custGeom>
              <a:rect b="b" l="l" r="r" t="t"/>
              <a:pathLst>
                <a:path extrusionOk="0" h="360" w="2519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887741" y="1009943"/>
              <a:ext cx="95394" cy="13676"/>
            </a:xfrm>
            <a:custGeom>
              <a:rect b="b" l="l" r="r" t="t"/>
              <a:pathLst>
                <a:path extrusionOk="0" h="361" w="2518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1059777" y="1009943"/>
              <a:ext cx="95432" cy="13676"/>
            </a:xfrm>
            <a:custGeom>
              <a:rect b="b" l="l" r="r" t="t"/>
              <a:pathLst>
                <a:path extrusionOk="0" h="361" w="2519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886984" y="1044645"/>
              <a:ext cx="32695" cy="13714"/>
            </a:xfrm>
            <a:custGeom>
              <a:rect b="b" l="l" r="r" t="t"/>
              <a:pathLst>
                <a:path extrusionOk="0" h="362" w="863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935325" y="1044645"/>
              <a:ext cx="161996" cy="13714"/>
            </a:xfrm>
            <a:custGeom>
              <a:rect b="b" l="l" r="r" t="t"/>
              <a:pathLst>
                <a:path extrusionOk="0" h="362" w="4276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887741" y="1079424"/>
              <a:ext cx="95394" cy="13676"/>
            </a:xfrm>
            <a:custGeom>
              <a:rect b="b" l="l" r="r" t="t"/>
              <a:pathLst>
                <a:path extrusionOk="0" h="361" w="2518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2" name="Google Shape;1512;p36"/>
          <p:cNvGrpSpPr/>
          <p:nvPr/>
        </p:nvGrpSpPr>
        <p:grpSpPr>
          <a:xfrm>
            <a:off x="3571682" y="1209354"/>
            <a:ext cx="341661" cy="290896"/>
            <a:chOff x="2335403" y="748460"/>
            <a:chExt cx="477313" cy="406392"/>
          </a:xfrm>
        </p:grpSpPr>
        <p:sp>
          <p:nvSpPr>
            <p:cNvPr id="1513" name="Google Shape;1513;p36"/>
            <p:cNvSpPr/>
            <p:nvPr/>
          </p:nvSpPr>
          <p:spPr>
            <a:xfrm>
              <a:off x="2419697" y="928793"/>
              <a:ext cx="35044" cy="13676"/>
            </a:xfrm>
            <a:custGeom>
              <a:rect b="b" l="l" r="r" t="t"/>
              <a:pathLst>
                <a:path extrusionOk="0" h="361" w="925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2466106" y="928793"/>
              <a:ext cx="51713" cy="13676"/>
            </a:xfrm>
            <a:custGeom>
              <a:rect b="b" l="l" r="r" t="t"/>
              <a:pathLst>
                <a:path extrusionOk="0" h="361" w="1365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2420152" y="900266"/>
              <a:ext cx="80354" cy="13676"/>
            </a:xfrm>
            <a:custGeom>
              <a:rect b="b" l="l" r="r" t="t"/>
              <a:pathLst>
                <a:path extrusionOk="0" h="361" w="2121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2419659" y="871700"/>
              <a:ext cx="35044" cy="13676"/>
            </a:xfrm>
            <a:custGeom>
              <a:rect b="b" l="l" r="r" t="t"/>
              <a:pathLst>
                <a:path extrusionOk="0" h="361" w="925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2466485" y="871700"/>
              <a:ext cx="84597" cy="13676"/>
            </a:xfrm>
            <a:custGeom>
              <a:rect b="b" l="l" r="r" t="t"/>
              <a:pathLst>
                <a:path extrusionOk="0" h="361" w="2233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2428714" y="978953"/>
              <a:ext cx="61828" cy="72171"/>
            </a:xfrm>
            <a:custGeom>
              <a:rect b="b" l="l" r="r" t="t"/>
              <a:pathLst>
                <a:path extrusionOk="0" h="1905" w="1632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2492701" y="998388"/>
              <a:ext cx="48265" cy="52660"/>
            </a:xfrm>
            <a:custGeom>
              <a:rect b="b" l="l" r="r" t="t"/>
              <a:pathLst>
                <a:path extrusionOk="0" h="1390" w="1274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2597264" y="977437"/>
              <a:ext cx="36635" cy="75164"/>
            </a:xfrm>
            <a:custGeom>
              <a:rect b="b" l="l" r="r" t="t"/>
              <a:pathLst>
                <a:path extrusionOk="0" h="1984" w="967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2692507" y="977513"/>
              <a:ext cx="36673" cy="75126"/>
            </a:xfrm>
            <a:custGeom>
              <a:rect b="b" l="l" r="r" t="t"/>
              <a:pathLst>
                <a:path extrusionOk="0" h="1983" w="968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2643749" y="978536"/>
              <a:ext cx="39249" cy="72891"/>
            </a:xfrm>
            <a:custGeom>
              <a:rect b="b" l="l" r="r" t="t"/>
              <a:pathLst>
                <a:path extrusionOk="0" h="1924" w="1036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2335403" y="748460"/>
              <a:ext cx="477313" cy="406392"/>
            </a:xfrm>
            <a:custGeom>
              <a:rect b="b" l="l" r="r" t="t"/>
              <a:pathLst>
                <a:path extrusionOk="0" h="10727" w="12599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2716147" y="788278"/>
              <a:ext cx="60540" cy="53418"/>
            </a:xfrm>
            <a:custGeom>
              <a:rect b="b" l="l" r="r" t="t"/>
              <a:pathLst>
                <a:path extrusionOk="0" h="1410" w="1598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5" name="Google Shape;1525;p36"/>
          <p:cNvGrpSpPr/>
          <p:nvPr/>
        </p:nvGrpSpPr>
        <p:grpSpPr>
          <a:xfrm>
            <a:off x="6580854" y="1189090"/>
            <a:ext cx="340332" cy="341173"/>
            <a:chOff x="1558836" y="713303"/>
            <a:chExt cx="475457" cy="476631"/>
          </a:xfrm>
        </p:grpSpPr>
        <p:sp>
          <p:nvSpPr>
            <p:cNvPr id="1526" name="Google Shape;1526;p36"/>
            <p:cNvSpPr/>
            <p:nvPr/>
          </p:nvSpPr>
          <p:spPr>
            <a:xfrm>
              <a:off x="1611458" y="819874"/>
              <a:ext cx="39855" cy="85128"/>
            </a:xfrm>
            <a:custGeom>
              <a:rect b="b" l="l" r="r" t="t"/>
              <a:pathLst>
                <a:path extrusionOk="0" h="2247" w="1052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1874873" y="849235"/>
              <a:ext cx="39817" cy="85165"/>
            </a:xfrm>
            <a:custGeom>
              <a:rect b="b" l="l" r="r" t="t"/>
              <a:pathLst>
                <a:path extrusionOk="0" h="2248" w="1051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1673476" y="818813"/>
              <a:ext cx="36067" cy="13639"/>
            </a:xfrm>
            <a:custGeom>
              <a:rect b="b" l="l" r="r" t="t"/>
              <a:pathLst>
                <a:path extrusionOk="0" h="360" w="952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1674348" y="966489"/>
              <a:ext cx="113011" cy="13676"/>
            </a:xfrm>
            <a:custGeom>
              <a:rect b="b" l="l" r="r" t="t"/>
              <a:pathLst>
                <a:path extrusionOk="0" h="361" w="2983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1673476" y="878368"/>
              <a:ext cx="36067" cy="13639"/>
            </a:xfrm>
            <a:custGeom>
              <a:rect b="b" l="l" r="r" t="t"/>
              <a:pathLst>
                <a:path extrusionOk="0" h="360" w="952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1673476" y="906933"/>
              <a:ext cx="36067" cy="13676"/>
            </a:xfrm>
            <a:custGeom>
              <a:rect b="b" l="l" r="r" t="t"/>
              <a:pathLst>
                <a:path extrusionOk="0" h="361" w="952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1771901" y="936673"/>
              <a:ext cx="25156" cy="13714"/>
            </a:xfrm>
            <a:custGeom>
              <a:rect b="b" l="l" r="r" t="t"/>
              <a:pathLst>
                <a:path extrusionOk="0" h="362" w="664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1673931" y="936673"/>
              <a:ext cx="78801" cy="13714"/>
            </a:xfrm>
            <a:custGeom>
              <a:rect b="b" l="l" r="r" t="t"/>
              <a:pathLst>
                <a:path extrusionOk="0" h="362" w="208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1728447" y="878368"/>
              <a:ext cx="36029" cy="13639"/>
            </a:xfrm>
            <a:custGeom>
              <a:rect b="b" l="l" r="r" t="t"/>
              <a:pathLst>
                <a:path extrusionOk="0" h="360" w="951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1778152" y="878330"/>
              <a:ext cx="75429" cy="13639"/>
            </a:xfrm>
            <a:custGeom>
              <a:rect b="b" l="l" r="r" t="t"/>
              <a:pathLst>
                <a:path extrusionOk="0" h="360" w="1991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1729773" y="818699"/>
              <a:ext cx="164383" cy="13714"/>
            </a:xfrm>
            <a:custGeom>
              <a:rect b="b" l="l" r="r" t="t"/>
              <a:pathLst>
                <a:path extrusionOk="0" h="362" w="4339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1673097" y="848553"/>
              <a:ext cx="182000" cy="13639"/>
            </a:xfrm>
            <a:custGeom>
              <a:rect b="b" l="l" r="r" t="t"/>
              <a:pathLst>
                <a:path extrusionOk="0" h="360" w="4804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1558836" y="713303"/>
              <a:ext cx="475457" cy="476631"/>
            </a:xfrm>
            <a:custGeom>
              <a:rect b="b" l="l" r="r" t="t"/>
              <a:pathLst>
                <a:path extrusionOk="0" h="12581" w="1255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6"/>
            <p:cNvSpPr/>
            <p:nvPr/>
          </p:nvSpPr>
          <p:spPr>
            <a:xfrm>
              <a:off x="1906431" y="1036614"/>
              <a:ext cx="48341" cy="63760"/>
            </a:xfrm>
            <a:custGeom>
              <a:rect b="b" l="l" r="r" t="t"/>
              <a:pathLst>
                <a:path extrusionOk="0" h="1683" w="1276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6"/>
            <p:cNvSpPr/>
            <p:nvPr/>
          </p:nvSpPr>
          <p:spPr>
            <a:xfrm>
              <a:off x="1857976" y="1035970"/>
              <a:ext cx="42128" cy="65200"/>
            </a:xfrm>
            <a:custGeom>
              <a:rect b="b" l="l" r="r" t="t"/>
              <a:pathLst>
                <a:path extrusionOk="0" h="1721" w="1112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1964433" y="1035932"/>
              <a:ext cx="42962" cy="65200"/>
            </a:xfrm>
            <a:custGeom>
              <a:rect b="b" l="l" r="r" t="t"/>
              <a:pathLst>
                <a:path extrusionOk="0" h="1721" w="1134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37"/>
          <p:cNvSpPr txBox="1"/>
          <p:nvPr>
            <p:ph type="title"/>
          </p:nvPr>
        </p:nvSpPr>
        <p:spPr>
          <a:xfrm>
            <a:off x="348300" y="235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47" name="Google Shape;1547;p37"/>
          <p:cNvSpPr txBox="1"/>
          <p:nvPr/>
        </p:nvSpPr>
        <p:spPr>
          <a:xfrm>
            <a:off x="582550" y="1191475"/>
            <a:ext cx="8045100" cy="3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48" name="Google Shape;15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000" y="1018038"/>
            <a:ext cx="3964650" cy="31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9" name="Google Shape;15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00" y="808625"/>
            <a:ext cx="3964650" cy="15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37"/>
          <p:cNvPicPr preferRelativeResize="0"/>
          <p:nvPr/>
        </p:nvPicPr>
        <p:blipFill rotWithShape="1">
          <a:blip r:embed="rId5">
            <a:alphaModFix/>
          </a:blip>
          <a:srcRect b="0" l="1487" r="9" t="0"/>
          <a:stretch/>
        </p:blipFill>
        <p:spPr>
          <a:xfrm>
            <a:off x="348300" y="2456075"/>
            <a:ext cx="3964649" cy="23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