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6"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j+kIL44ryMi9kYpANJZEcy+ov0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customschemas.google.com/relationships/presentationmetadata" Target="metadata"/><Relationship Id="rId2" Type="http://schemas.openxmlformats.org/officeDocument/2006/relationships/slideMaster" Target="slideMasters/slideMaster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L</a:t>
            </a:r>
            <a:endParaRPr/>
          </a:p>
        </p:txBody>
      </p:sp>
      <p:sp>
        <p:nvSpPr>
          <p:cNvPr id="332" name="Google Shape;3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L</a:t>
            </a:r>
            <a:endParaRPr/>
          </a:p>
        </p:txBody>
      </p:sp>
      <p:sp>
        <p:nvSpPr>
          <p:cNvPr id="350" name="Google Shape;3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L</a:t>
            </a:r>
            <a:endParaRPr/>
          </a:p>
        </p:txBody>
      </p:sp>
      <p:sp>
        <p:nvSpPr>
          <p:cNvPr id="356" name="Google Shape;3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55" name="Google Shape;55;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to Panorâmica com Legenda">
  <p:cSld name="Foto Panorâmica com Legenda">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2"/>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2"/>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Legenda">
  <p:cSld name="Título e Legenda">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3"/>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ção com Legenda">
  <p:cSld name="Citação com Legenda">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4"/>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24"/>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185" name="Google Shape;185;p24"/>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pt-BR" sz="8000" b="0" i="0" u="none" strike="noStrike" cap="none">
                <a:solidFill>
                  <a:schemeClr val="lt1"/>
                </a:solidFill>
                <a:latin typeface="Twentieth Century"/>
                <a:ea typeface="Twentieth Century"/>
                <a:cs typeface="Twentieth Century"/>
                <a:sym typeface="Twentieth Century"/>
              </a:rPr>
              <a:t>“</a:t>
            </a:r>
            <a:endParaRPr/>
          </a:p>
        </p:txBody>
      </p:sp>
      <p:sp>
        <p:nvSpPr>
          <p:cNvPr id="186" name="Google Shape;186;p24"/>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pt-BR"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rtão de Nome">
  <p:cSld name="Cartão de Nome">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nas">
  <p:cSld name="3 Colunas">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6"/>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26"/>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26"/>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26"/>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26"/>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6"/>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nas de Imagem">
  <p:cSld name="3 Colunas de Imagem">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7"/>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27"/>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7"/>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27"/>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27"/>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7"/>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27"/>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27"/>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7"/>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8"/>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2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2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2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9"/>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2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2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2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36"/>
        <p:cNvGrpSpPr/>
        <p:nvPr/>
      </p:nvGrpSpPr>
      <p:grpSpPr>
        <a:xfrm>
          <a:off x="0" y="0"/>
          <a:ext cx="0" cy="0"/>
          <a:chOff x="0" y="0"/>
          <a:chExt cx="0" cy="0"/>
        </a:xfrm>
      </p:grpSpPr>
      <p:sp>
        <p:nvSpPr>
          <p:cNvPr id="237" name="Google Shape;237;p31"/>
          <p:cNvSpPr txBox="1">
            <a:spLocks noGrp="1"/>
          </p:cNvSpPr>
          <p:nvPr>
            <p:ph type="ctrTitle"/>
          </p:nvPr>
        </p:nvSpPr>
        <p:spPr>
          <a:xfrm>
            <a:off x="1524000" y="112453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a:endParaRPr/>
          </a:p>
        </p:txBody>
      </p:sp>
      <p:sp>
        <p:nvSpPr>
          <p:cNvPr id="239" name="Google Shape;23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3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42"/>
        <p:cNvGrpSpPr/>
        <p:nvPr/>
      </p:nvGrpSpPr>
      <p:grpSpPr>
        <a:xfrm>
          <a:off x="0" y="0"/>
          <a:ext cx="0" cy="0"/>
          <a:chOff x="0" y="0"/>
          <a:chExt cx="0" cy="0"/>
        </a:xfrm>
      </p:grpSpPr>
      <p:sp>
        <p:nvSpPr>
          <p:cNvPr id="243" name="Google Shape;243;p32"/>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2"/>
          <p:cNvSpPr txBox="1">
            <a:spLocks noGrp="1"/>
          </p:cNvSpPr>
          <p:nvPr>
            <p:ph type="body" idx="1"/>
          </p:nvPr>
        </p:nvSpPr>
        <p:spPr>
          <a:xfrm>
            <a:off x="845127" y="1828800"/>
            <a:ext cx="105156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5" name="Google Shape;24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32"/>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spTree>
      <p:nvGrpSpPr>
        <p:cNvPr id="1" name="Shape 58"/>
        <p:cNvGrpSpPr/>
        <p:nvPr/>
      </p:nvGrpSpPr>
      <p:grpSpPr>
        <a:xfrm>
          <a:off x="0" y="0"/>
          <a:ext cx="0" cy="0"/>
          <a:chOff x="0" y="0"/>
          <a:chExt cx="0" cy="0"/>
        </a:xfrm>
      </p:grpSpPr>
      <p:pic>
        <p:nvPicPr>
          <p:cNvPr id="59" name="Google Shape;59;p14"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60" name="Google Shape;60;p14"/>
          <p:cNvGrpSpPr/>
          <p:nvPr/>
        </p:nvGrpSpPr>
        <p:grpSpPr>
          <a:xfrm>
            <a:off x="0" y="0"/>
            <a:ext cx="2305051" cy="6858001"/>
            <a:chOff x="0" y="0"/>
            <a:chExt cx="2305051" cy="6858001"/>
          </a:xfrm>
        </p:grpSpPr>
        <p:sp>
          <p:nvSpPr>
            <p:cNvPr id="61" name="Google Shape;61;p14"/>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7" name="Google Shape;67;p14"/>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8" name="Google Shape;68;p14"/>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70" name="Google Shape;70;p14"/>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71" name="Google Shape;71;p14"/>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4" name="Google Shape;74;p14"/>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6" name="Google Shape;76;p14"/>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9" name="Google Shape;79;p14"/>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2" name="Google Shape;82;p14"/>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4" name="Google Shape;84;p14"/>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6" name="Google Shape;86;p14"/>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8" name="Google Shape;88;p14"/>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2" name="Google Shape;92;p14"/>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3" name="Google Shape;93;p14"/>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5" name="Google Shape;95;p14"/>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6" name="Google Shape;96;p14"/>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8" name="Google Shape;98;p14"/>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100" name="Google Shape;100;p14"/>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3" name="Google Shape;103;p14"/>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5" name="Google Shape;105;p14"/>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8" name="Google Shape;108;p14"/>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9" name="Google Shape;109;p14"/>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2" name="Google Shape;112;p14"/>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4" name="Google Shape;114;p14"/>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4"/>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4"/>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7" name="Google Shape;117;p14"/>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4"/>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4"/>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831850" y="1712423"/>
            <a:ext cx="10515600" cy="285120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3"/>
          <p:cNvSpPr txBox="1">
            <a:spLocks noGrp="1"/>
          </p:cNvSpPr>
          <p:nvPr>
            <p:ph type="body" idx="1"/>
          </p:nvPr>
        </p:nvSpPr>
        <p:spPr>
          <a:xfrm>
            <a:off x="831850" y="455263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400"/>
              <a:buNone/>
              <a:defRPr sz="2400">
                <a:solidFill>
                  <a:srgbClr val="3F3F3F"/>
                </a:solidFill>
              </a:defRPr>
            </a:lvl1pPr>
            <a:lvl2pPr marL="914400" lvl="1" indent="-228600" algn="l">
              <a:lnSpc>
                <a:spcPct val="90000"/>
              </a:lnSpc>
              <a:spcBef>
                <a:spcPts val="500"/>
              </a:spcBef>
              <a:spcAft>
                <a:spcPts val="0"/>
              </a:spcAft>
              <a:buClr>
                <a:srgbClr val="888888"/>
              </a:buClr>
              <a:buSzPts val="1800"/>
              <a:buNone/>
              <a:defRPr sz="1800">
                <a:solidFill>
                  <a:srgbClr val="888888"/>
                </a:solidFill>
              </a:defRPr>
            </a:lvl2pPr>
            <a:lvl3pPr marL="1371600" lvl="2" indent="-228600" algn="l">
              <a:lnSpc>
                <a:spcPct val="90000"/>
              </a:lnSpc>
              <a:spcBef>
                <a:spcPts val="500"/>
              </a:spcBef>
              <a:spcAft>
                <a:spcPts val="0"/>
              </a:spcAft>
              <a:buClr>
                <a:srgbClr val="888888"/>
              </a:buClr>
              <a:buSzPts val="1600"/>
              <a:buNone/>
              <a:defRPr sz="1600">
                <a:solidFill>
                  <a:srgbClr val="888888"/>
                </a:solidFill>
              </a:defRPr>
            </a:lvl3pPr>
            <a:lvl4pPr marL="1828800" lvl="3" indent="-228600" algn="l">
              <a:lnSpc>
                <a:spcPct val="90000"/>
              </a:lnSpc>
              <a:spcBef>
                <a:spcPts val="500"/>
              </a:spcBef>
              <a:spcAft>
                <a:spcPts val="0"/>
              </a:spcAft>
              <a:buClr>
                <a:srgbClr val="888888"/>
              </a:buClr>
              <a:buSzPts val="1400"/>
              <a:buNone/>
              <a:defRPr sz="1400">
                <a:solidFill>
                  <a:srgbClr val="888888"/>
                </a:solidFill>
              </a:defRPr>
            </a:lvl4pPr>
            <a:lvl5pPr marL="2286000" lvl="4" indent="-228600" algn="l">
              <a:lnSpc>
                <a:spcPct val="90000"/>
              </a:lnSpc>
              <a:spcBef>
                <a:spcPts val="5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51" name="Google Shape;25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33"/>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54"/>
        <p:cNvGrpSpPr/>
        <p:nvPr/>
      </p:nvGrpSpPr>
      <p:grpSpPr>
        <a:xfrm>
          <a:off x="0" y="0"/>
          <a:ext cx="0" cy="0"/>
          <a:chOff x="0" y="0"/>
          <a:chExt cx="0" cy="0"/>
        </a:xfrm>
      </p:grpSpPr>
      <p:sp>
        <p:nvSpPr>
          <p:cNvPr id="255" name="Google Shape;255;p34"/>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4"/>
          <p:cNvSpPr txBox="1">
            <a:spLocks noGrp="1"/>
          </p:cNvSpPr>
          <p:nvPr>
            <p:ph type="body" idx="1"/>
          </p:nvPr>
        </p:nvSpPr>
        <p:spPr>
          <a:xfrm>
            <a:off x="845127" y="1828800"/>
            <a:ext cx="51816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7" name="Google Shape;257;p34"/>
          <p:cNvSpPr txBox="1">
            <a:spLocks noGrp="1"/>
          </p:cNvSpPr>
          <p:nvPr>
            <p:ph type="body" idx="2"/>
          </p:nvPr>
        </p:nvSpPr>
        <p:spPr>
          <a:xfrm>
            <a:off x="6172200" y="1828800"/>
            <a:ext cx="51816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8" name="Google Shape;25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34"/>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ação">
  <p:cSld name="Comparação">
    <p:spTree>
      <p:nvGrpSpPr>
        <p:cNvPr id="1" name="Shape 261"/>
        <p:cNvGrpSpPr/>
        <p:nvPr/>
      </p:nvGrpSpPr>
      <p:grpSpPr>
        <a:xfrm>
          <a:off x="0" y="0"/>
          <a:ext cx="0" cy="0"/>
          <a:chOff x="0" y="0"/>
          <a:chExt cx="0" cy="0"/>
        </a:xfrm>
      </p:grpSpPr>
      <p:sp>
        <p:nvSpPr>
          <p:cNvPr id="262" name="Google Shape;262;p35"/>
          <p:cNvSpPr txBox="1">
            <a:spLocks noGrp="1"/>
          </p:cNvSpPr>
          <p:nvPr>
            <p:ph type="body" idx="1"/>
          </p:nvPr>
        </p:nvSpPr>
        <p:spPr>
          <a:xfrm>
            <a:off x="845127" y="1681850"/>
            <a:ext cx="5156200" cy="82569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63" name="Google Shape;263;p35"/>
          <p:cNvSpPr txBox="1">
            <a:spLocks noGrp="1"/>
          </p:cNvSpPr>
          <p:nvPr>
            <p:ph type="body" idx="2"/>
          </p:nvPr>
        </p:nvSpPr>
        <p:spPr>
          <a:xfrm>
            <a:off x="845127" y="2507550"/>
            <a:ext cx="5156200" cy="3680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4" name="Google Shape;264;p35"/>
          <p:cNvSpPr txBox="1">
            <a:spLocks noGrp="1"/>
          </p:cNvSpPr>
          <p:nvPr>
            <p:ph type="body" idx="3"/>
          </p:nvPr>
        </p:nvSpPr>
        <p:spPr>
          <a:xfrm>
            <a:off x="6172200" y="1681851"/>
            <a:ext cx="5181601" cy="82569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65" name="Google Shape;265;p35"/>
          <p:cNvSpPr txBox="1">
            <a:spLocks noGrp="1"/>
          </p:cNvSpPr>
          <p:nvPr>
            <p:ph type="body" idx="4"/>
          </p:nvPr>
        </p:nvSpPr>
        <p:spPr>
          <a:xfrm>
            <a:off x="6172200" y="2507550"/>
            <a:ext cx="5181601" cy="3680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6" name="Google Shape;26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8" name="Google Shape;268;p35"/>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269" name="Google Shape;269;p35"/>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omente Título">
  <p:cSld name="Somente Título">
    <p:spTree>
      <p:nvGrpSpPr>
        <p:cNvPr id="1" name="Shape 270"/>
        <p:cNvGrpSpPr/>
        <p:nvPr/>
      </p:nvGrpSpPr>
      <p:grpSpPr>
        <a:xfrm>
          <a:off x="0" y="0"/>
          <a:ext cx="0" cy="0"/>
          <a:chOff x="0" y="0"/>
          <a:chExt cx="0" cy="0"/>
        </a:xfrm>
      </p:grpSpPr>
      <p:sp>
        <p:nvSpPr>
          <p:cNvPr id="271" name="Google Shape;27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36"/>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274" name="Google Shape;274;p36"/>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275"/>
        <p:cNvGrpSpPr/>
        <p:nvPr/>
      </p:nvGrpSpPr>
      <p:grpSpPr>
        <a:xfrm>
          <a:off x="0" y="0"/>
          <a:ext cx="0" cy="0"/>
          <a:chOff x="0" y="0"/>
          <a:chExt cx="0" cy="0"/>
        </a:xfrm>
      </p:grpSpPr>
      <p:sp>
        <p:nvSpPr>
          <p:cNvPr id="276" name="Google Shape;27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7" name="Google Shape;27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8" name="Google Shape;278;p37"/>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841248" y="457200"/>
            <a:ext cx="393192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1" name="Google Shape;281;p38"/>
          <p:cNvSpPr txBox="1">
            <a:spLocks noGrp="1"/>
          </p:cNvSpPr>
          <p:nvPr>
            <p:ph type="body" idx="1"/>
          </p:nvPr>
        </p:nvSpPr>
        <p:spPr>
          <a:xfrm>
            <a:off x="5181600" y="990600"/>
            <a:ext cx="6172200" cy="48768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2" name="Google Shape;282;p38"/>
          <p:cNvSpPr txBox="1">
            <a:spLocks noGrp="1"/>
          </p:cNvSpPr>
          <p:nvPr>
            <p:ph type="body" idx="2"/>
          </p:nvPr>
        </p:nvSpPr>
        <p:spPr>
          <a:xfrm>
            <a:off x="841248" y="2057399"/>
            <a:ext cx="393192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83" name="Google Shape;28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38"/>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86"/>
        <p:cNvGrpSpPr/>
        <p:nvPr/>
      </p:nvGrpSpPr>
      <p:grpSpPr>
        <a:xfrm>
          <a:off x="0" y="0"/>
          <a:ext cx="0" cy="0"/>
          <a:chOff x="0" y="0"/>
          <a:chExt cx="0" cy="0"/>
        </a:xfrm>
      </p:grpSpPr>
      <p:sp>
        <p:nvSpPr>
          <p:cNvPr id="287" name="Google Shape;287;p39"/>
          <p:cNvSpPr txBox="1">
            <a:spLocks noGrp="1"/>
          </p:cNvSpPr>
          <p:nvPr>
            <p:ph type="title"/>
          </p:nvPr>
        </p:nvSpPr>
        <p:spPr>
          <a:xfrm>
            <a:off x="841248" y="457200"/>
            <a:ext cx="393192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8" name="Google Shape;288;p39"/>
          <p:cNvSpPr>
            <a:spLocks noGrp="1"/>
          </p:cNvSpPr>
          <p:nvPr>
            <p:ph type="pic" idx="2"/>
          </p:nvPr>
        </p:nvSpPr>
        <p:spPr>
          <a:xfrm>
            <a:off x="5181600" y="990600"/>
            <a:ext cx="6172200" cy="4876800"/>
          </a:xfrm>
          <a:prstGeom prst="rect">
            <a:avLst/>
          </a:prstGeom>
          <a:noFill/>
          <a:ln>
            <a:noFill/>
          </a:ln>
        </p:spPr>
      </p:sp>
      <p:sp>
        <p:nvSpPr>
          <p:cNvPr id="289" name="Google Shape;289;p39"/>
          <p:cNvSpPr txBox="1">
            <a:spLocks noGrp="1"/>
          </p:cNvSpPr>
          <p:nvPr>
            <p:ph type="body" idx="1"/>
          </p:nvPr>
        </p:nvSpPr>
        <p:spPr>
          <a:xfrm>
            <a:off x="841248" y="2057400"/>
            <a:ext cx="3931920" cy="381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0" name="Google Shape;290;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39"/>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93"/>
        <p:cNvGrpSpPr/>
        <p:nvPr/>
      </p:nvGrpSpPr>
      <p:grpSpPr>
        <a:xfrm>
          <a:off x="0" y="0"/>
          <a:ext cx="0" cy="0"/>
          <a:chOff x="0" y="0"/>
          <a:chExt cx="0" cy="0"/>
        </a:xfrm>
      </p:grpSpPr>
      <p:sp>
        <p:nvSpPr>
          <p:cNvPr id="294" name="Google Shape;294;p40"/>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40"/>
          <p:cNvSpPr txBox="1">
            <a:spLocks noGrp="1"/>
          </p:cNvSpPr>
          <p:nvPr>
            <p:ph type="body" idx="1"/>
          </p:nvPr>
        </p:nvSpPr>
        <p:spPr>
          <a:xfrm rot="5400000">
            <a:off x="3927259" y="-1253332"/>
            <a:ext cx="4351337"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40"/>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299"/>
        <p:cNvGrpSpPr/>
        <p:nvPr/>
      </p:nvGrpSpPr>
      <p:grpSpPr>
        <a:xfrm>
          <a:off x="0" y="0"/>
          <a:ext cx="0" cy="0"/>
          <a:chOff x="0" y="0"/>
          <a:chExt cx="0" cy="0"/>
        </a:xfrm>
      </p:grpSpPr>
      <p:sp>
        <p:nvSpPr>
          <p:cNvPr id="300" name="Google Shape;300;p41"/>
          <p:cNvSpPr txBox="1">
            <a:spLocks noGrp="1"/>
          </p:cNvSpPr>
          <p:nvPr>
            <p:ph type="title"/>
          </p:nvPr>
        </p:nvSpPr>
        <p:spPr>
          <a:xfrm rot="5400000">
            <a:off x="7133431" y="1951831"/>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41"/>
          <p:cNvSpPr txBox="1">
            <a:spLocks noGrp="1"/>
          </p:cNvSpPr>
          <p:nvPr>
            <p:ph type="body" idx="1"/>
          </p:nvPr>
        </p:nvSpPr>
        <p:spPr>
          <a:xfrm rot="5400000">
            <a:off x="1799431" y="-600869"/>
            <a:ext cx="5811837"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2" name="Google Shape;30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3" name="Google Shape;30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4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6"/>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16"/>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17"/>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17"/>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17"/>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47"/>
        <p:cNvGrpSpPr/>
        <p:nvPr/>
      </p:nvGrpSpPr>
      <p:grpSpPr>
        <a:xfrm>
          <a:off x="0" y="0"/>
          <a:ext cx="0" cy="0"/>
          <a:chOff x="0" y="0"/>
          <a:chExt cx="0" cy="0"/>
        </a:xfrm>
      </p:grpSpPr>
      <p:sp>
        <p:nvSpPr>
          <p:cNvPr id="148" name="Google Shape;148;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0"/>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20"/>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1"/>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21"/>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2"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12"/>
          <p:cNvGrpSpPr/>
          <p:nvPr/>
        </p:nvGrpSpPr>
        <p:grpSpPr>
          <a:xfrm>
            <a:off x="-14288" y="0"/>
            <a:ext cx="12053888" cy="6858001"/>
            <a:chOff x="-14288" y="0"/>
            <a:chExt cx="12053888" cy="6858001"/>
          </a:xfrm>
        </p:grpSpPr>
        <p:grpSp>
          <p:nvGrpSpPr>
            <p:cNvPr id="8" name="Google Shape;8;p12"/>
            <p:cNvGrpSpPr/>
            <p:nvPr/>
          </p:nvGrpSpPr>
          <p:grpSpPr>
            <a:xfrm>
              <a:off x="-14288" y="0"/>
              <a:ext cx="1220788" cy="6858001"/>
              <a:chOff x="-14288" y="0"/>
              <a:chExt cx="1220788" cy="6858001"/>
            </a:xfrm>
          </p:grpSpPr>
          <p:sp>
            <p:nvSpPr>
              <p:cNvPr id="9" name="Google Shape;9;p12"/>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2"/>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2"/>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12"/>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12"/>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12"/>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12"/>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2"/>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med" len="med"/>
                <a:tailEnd type="none" w="med" len="med"/>
              </a:ln>
            </p:spPr>
          </p:cxnSp>
          <p:sp>
            <p:nvSpPr>
              <p:cNvPr id="21" name="Google Shape;21;p12"/>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12"/>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12"/>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12"/>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12"/>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12"/>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12"/>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12"/>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12"/>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2"/>
            <p:cNvGrpSpPr/>
            <p:nvPr/>
          </p:nvGrpSpPr>
          <p:grpSpPr>
            <a:xfrm>
              <a:off x="11364912" y="0"/>
              <a:ext cx="674688" cy="6848476"/>
              <a:chOff x="11364912" y="0"/>
              <a:chExt cx="674688" cy="6848476"/>
            </a:xfrm>
          </p:grpSpPr>
          <p:sp>
            <p:nvSpPr>
              <p:cNvPr id="37" name="Google Shape;37;p12"/>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12"/>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2"/>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2"/>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12"/>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2"/>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12"/>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2"/>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12"/>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2"/>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0"/>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2" name="Google Shape;232;p30"/>
          <p:cNvSpPr txBox="1">
            <a:spLocks noGrp="1"/>
          </p:cNvSpPr>
          <p:nvPr>
            <p:ph type="body" idx="1"/>
          </p:nvPr>
        </p:nvSpPr>
        <p:spPr>
          <a:xfrm>
            <a:off x="845127" y="1828800"/>
            <a:ext cx="10515600" cy="4351337"/>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233" name="Google Shape;23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4" name="Google Shape;23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1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5" name="Google Shape;235;p30"/>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PROBLEMA</a:t>
            </a:r>
            <a:endParaRPr/>
          </a:p>
        </p:txBody>
      </p:sp>
      <p:sp>
        <p:nvSpPr>
          <p:cNvPr id="310" name="Google Shape;310;p1"/>
          <p:cNvSpPr txBox="1">
            <a:spLocks noGrp="1"/>
          </p:cNvSpPr>
          <p:nvPr>
            <p:ph type="body" idx="1"/>
          </p:nvPr>
        </p:nvSpPr>
        <p:spPr>
          <a:xfrm>
            <a:off x="1141412" y="1854804"/>
            <a:ext cx="9905999" cy="4248443"/>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3500"/>
              <a:buNone/>
            </a:pPr>
            <a:r>
              <a:rPr lang="pt-BR" sz="2800" b="1" dirty="0">
                <a:solidFill>
                  <a:srgbClr val="FFFF00"/>
                </a:solidFill>
                <a:latin typeface="Arial"/>
                <a:ea typeface="Arial"/>
                <a:cs typeface="Arial"/>
                <a:sym typeface="Arial"/>
              </a:rPr>
              <a:t>ILUMINAÇÃO PÚBLICA</a:t>
            </a:r>
            <a:endParaRPr dirty="0"/>
          </a:p>
          <a:p>
            <a:pPr marL="0" lvl="0" indent="0" algn="ctr" rtl="0">
              <a:lnSpc>
                <a:spcPct val="120000"/>
              </a:lnSpc>
              <a:spcBef>
                <a:spcPts val="1000"/>
              </a:spcBef>
              <a:spcAft>
                <a:spcPts val="0"/>
              </a:spcAft>
              <a:buClr>
                <a:schemeClr val="lt1"/>
              </a:buClr>
              <a:buSzPts val="3500"/>
              <a:buNone/>
            </a:pPr>
            <a:endParaRPr sz="2800" b="1" dirty="0">
              <a:solidFill>
                <a:srgbClr val="FFFF00"/>
              </a:solidFill>
              <a:latin typeface="Arial"/>
              <a:ea typeface="Arial"/>
              <a:cs typeface="Arial"/>
              <a:sym typeface="Arial"/>
            </a:endParaRPr>
          </a:p>
          <a:p>
            <a:pPr marL="342900" lvl="0" indent="-342900" algn="l" rtl="0">
              <a:lnSpc>
                <a:spcPct val="120000"/>
              </a:lnSpc>
              <a:spcBef>
                <a:spcPts val="1000"/>
              </a:spcBef>
              <a:spcAft>
                <a:spcPts val="0"/>
              </a:spcAft>
              <a:buClr>
                <a:srgbClr val="F2F2F2"/>
              </a:buClr>
              <a:buSzPts val="2500"/>
              <a:buChar char="•"/>
            </a:pPr>
            <a:r>
              <a:rPr lang="pt-BR" sz="2000" b="1" dirty="0">
                <a:solidFill>
                  <a:srgbClr val="F2F2F2"/>
                </a:solidFill>
                <a:latin typeface="Arial"/>
                <a:ea typeface="Arial"/>
                <a:cs typeface="Arial"/>
                <a:sym typeface="Arial"/>
              </a:rPr>
              <a:t>O que se caracteriza como iluminação pública</a:t>
            </a:r>
            <a:endParaRPr lang="pt-BR" dirty="0">
              <a:ea typeface="Arial"/>
              <a:cs typeface="Arial"/>
            </a:endParaRPr>
          </a:p>
          <a:p>
            <a:pPr marL="0" lvl="0" indent="0" algn="just" rtl="0">
              <a:lnSpc>
                <a:spcPct val="120000"/>
              </a:lnSpc>
              <a:spcBef>
                <a:spcPts val="1000"/>
              </a:spcBef>
              <a:spcAft>
                <a:spcPts val="0"/>
              </a:spcAft>
              <a:buClr>
                <a:srgbClr val="F2F2F2"/>
              </a:buClr>
              <a:buSzPts val="2500"/>
              <a:buNone/>
            </a:pPr>
            <a:r>
              <a:rPr lang="pt-BR" sz="1800" b="0" i="0" dirty="0">
                <a:solidFill>
                  <a:srgbClr val="F2F2F2"/>
                </a:solidFill>
                <a:latin typeface="Arial"/>
                <a:ea typeface="Arial"/>
                <a:cs typeface="Arial"/>
                <a:sym typeface="Arial"/>
              </a:rPr>
              <a:t>Iluminação pública é a forma que o </a:t>
            </a:r>
            <a:r>
              <a:rPr lang="pt-BR" sz="1800" dirty="0">
                <a:solidFill>
                  <a:srgbClr val="F2F2F2"/>
                </a:solidFill>
                <a:latin typeface="Arial"/>
                <a:ea typeface="Arial"/>
                <a:cs typeface="Arial"/>
                <a:sym typeface="Arial"/>
              </a:rPr>
              <a:t>E</a:t>
            </a:r>
            <a:r>
              <a:rPr lang="pt-BR" sz="1800" b="0" i="0" dirty="0">
                <a:solidFill>
                  <a:srgbClr val="F2F2F2"/>
                </a:solidFill>
                <a:latin typeface="Arial"/>
                <a:ea typeface="Arial"/>
                <a:cs typeface="Arial"/>
                <a:sym typeface="Arial"/>
              </a:rPr>
              <a:t>stado projeta os ambientes públicos como ruas, túneis, praças, monumentos, etc. </a:t>
            </a:r>
            <a:r>
              <a:rPr lang="pt-BR" sz="1800" dirty="0">
                <a:solidFill>
                  <a:srgbClr val="F2F2F2"/>
                </a:solidFill>
                <a:latin typeface="Arial"/>
                <a:ea typeface="Arial"/>
                <a:cs typeface="Arial"/>
                <a:sym typeface="Arial"/>
              </a:rPr>
              <a:t>para com que </a:t>
            </a:r>
            <a:r>
              <a:rPr lang="pt-BR" sz="1800" b="0" i="0" dirty="0">
                <a:solidFill>
                  <a:srgbClr val="F2F2F2"/>
                </a:solidFill>
                <a:latin typeface="Arial"/>
                <a:ea typeface="Arial"/>
                <a:cs typeface="Arial"/>
                <a:sym typeface="Arial"/>
              </a:rPr>
              <a:t>sejam frequentáveis, do ponto de vista não ser completamente escuro. Isto é feito com postes de iluminação, lâmpadas</a:t>
            </a:r>
            <a:r>
              <a:rPr lang="pt-BR" sz="1800" dirty="0">
                <a:solidFill>
                  <a:srgbClr val="F2F2F2"/>
                </a:solidFill>
                <a:latin typeface="Arial"/>
                <a:ea typeface="Arial"/>
                <a:cs typeface="Arial"/>
                <a:sym typeface="Arial"/>
              </a:rPr>
              <a:t> e outras soluções</a:t>
            </a:r>
            <a:r>
              <a:rPr lang="pt-BR" sz="1800" b="0" i="0" dirty="0">
                <a:solidFill>
                  <a:srgbClr val="F2F2F2"/>
                </a:solidFill>
                <a:latin typeface="Arial"/>
                <a:ea typeface="Arial"/>
                <a:cs typeface="Arial"/>
                <a:sym typeface="Arial"/>
              </a:rPr>
              <a:t>.</a:t>
            </a:r>
            <a:endParaRPr sz="1800" dirty="0">
              <a:solidFill>
                <a:srgbClr val="F2F2F2"/>
              </a:solidFill>
              <a:latin typeface="Arial"/>
              <a:ea typeface="Arial"/>
              <a:cs typeface="Arial"/>
              <a:sym typeface="Arial"/>
            </a:endParaRPr>
          </a:p>
          <a:p>
            <a:pPr marL="228600" lvl="0" indent="0" algn="ctr" rtl="0">
              <a:lnSpc>
                <a:spcPct val="120000"/>
              </a:lnSpc>
              <a:spcBef>
                <a:spcPts val="1000"/>
              </a:spcBef>
              <a:spcAft>
                <a:spcPts val="0"/>
              </a:spcAft>
              <a:buClr>
                <a:schemeClr val="lt1"/>
              </a:buClr>
              <a:buSzPts val="6000"/>
              <a:buNone/>
            </a:pPr>
            <a:endParaRPr sz="4800" dirty="0"/>
          </a:p>
        </p:txBody>
      </p:sp>
      <p:pic>
        <p:nvPicPr>
          <p:cNvPr id="4" name="Google Shape;373;p11" descr="Lamp Click GIF">
            <a:extLst>
              <a:ext uri="{FF2B5EF4-FFF2-40B4-BE49-F238E27FC236}">
                <a16:creationId xmlns:a16="http://schemas.microsoft.com/office/drawing/2014/main" id="{3ED88E1E-FE75-DA52-219A-083C4EB78A26}"/>
              </a:ext>
            </a:extLst>
          </p:cNvPr>
          <p:cNvPicPr preferRelativeResize="0"/>
          <p:nvPr/>
        </p:nvPicPr>
        <p:blipFill rotWithShape="1">
          <a:blip r:embed="rId3">
            <a:alphaModFix/>
          </a:blip>
          <a:srcRect/>
          <a:stretch/>
        </p:blipFill>
        <p:spPr>
          <a:xfrm>
            <a:off x="0" y="3792"/>
            <a:ext cx="1730326" cy="158613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COMPONENTES</a:t>
            </a:r>
            <a:endParaRPr/>
          </a:p>
        </p:txBody>
      </p:sp>
      <p:sp>
        <p:nvSpPr>
          <p:cNvPr id="365" name="Google Shape;365;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457200" algn="just" rtl="0">
              <a:lnSpc>
                <a:spcPct val="120000"/>
              </a:lnSpc>
              <a:spcBef>
                <a:spcPts val="0"/>
              </a:spcBef>
              <a:spcAft>
                <a:spcPts val="0"/>
              </a:spcAft>
              <a:buNone/>
            </a:pPr>
            <a:r>
              <a:rPr lang="pt-BR" sz="1800" dirty="0">
                <a:solidFill>
                  <a:srgbClr val="F2F2F2"/>
                </a:solidFill>
                <a:latin typeface="Arial"/>
                <a:ea typeface="Arial"/>
                <a:cs typeface="Arial"/>
                <a:sym typeface="Arial"/>
              </a:rPr>
              <a:t>O projeto </a:t>
            </a:r>
            <a:r>
              <a:rPr lang="pt-BR" sz="1800" i="0" dirty="0">
                <a:solidFill>
                  <a:srgbClr val="F2F2F2"/>
                </a:solidFill>
                <a:latin typeface="Arial"/>
                <a:ea typeface="Arial"/>
                <a:cs typeface="Arial"/>
                <a:sym typeface="Arial"/>
              </a:rPr>
              <a:t>tem os seguintes componentes: ESP 8266; Protoboard; 2x Resistor 300 Ohms</a:t>
            </a:r>
            <a:r>
              <a:rPr lang="pt-BR" sz="1800" dirty="0">
                <a:solidFill>
                  <a:srgbClr val="F2F2F2"/>
                </a:solidFill>
                <a:latin typeface="Arial"/>
                <a:ea typeface="Arial"/>
                <a:cs typeface="Arial"/>
                <a:sym typeface="Arial"/>
              </a:rPr>
              <a:t>; </a:t>
            </a:r>
            <a:r>
              <a:rPr lang="pt-BR" sz="1800" i="0" dirty="0">
                <a:solidFill>
                  <a:srgbClr val="F2F2F2"/>
                </a:solidFill>
                <a:latin typeface="Arial"/>
                <a:ea typeface="Arial"/>
                <a:cs typeface="Arial"/>
                <a:sym typeface="Arial"/>
              </a:rPr>
              <a:t>Módulo de relógio, RTC 3231; Power bank; 3x LEDs de alto brilho. Além de uma placa MDF para servir como corpo do projeto. </a:t>
            </a:r>
            <a:endParaRPr sz="1800" dirty="0">
              <a:solidFill>
                <a:srgbClr val="F2F2F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COMO FIZEMOS ISSO?</a:t>
            </a:r>
            <a:endParaRPr/>
          </a:p>
        </p:txBody>
      </p:sp>
      <p:sp>
        <p:nvSpPr>
          <p:cNvPr id="371" name="Google Shape;371;p1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457200" algn="just" rtl="0">
              <a:lnSpc>
                <a:spcPct val="120000"/>
              </a:lnSpc>
              <a:spcBef>
                <a:spcPts val="0"/>
              </a:spcBef>
              <a:spcAft>
                <a:spcPts val="0"/>
              </a:spcAft>
              <a:buClr>
                <a:srgbClr val="F2F2F2"/>
              </a:buClr>
              <a:buSzPts val="2250"/>
              <a:buNone/>
            </a:pPr>
            <a:r>
              <a:rPr lang="pt-BR" sz="1800" dirty="0">
                <a:solidFill>
                  <a:srgbClr val="F2F2F2"/>
                </a:solidFill>
                <a:latin typeface="Arial"/>
                <a:ea typeface="Arial"/>
                <a:cs typeface="Arial"/>
                <a:sym typeface="Arial"/>
              </a:rPr>
              <a:t>	</a:t>
            </a:r>
            <a:r>
              <a:rPr lang="pt-BR" sz="1800" i="0" dirty="0">
                <a:solidFill>
                  <a:srgbClr val="F2F2F2"/>
                </a:solidFill>
                <a:latin typeface="Arial"/>
                <a:ea typeface="Arial"/>
                <a:cs typeface="Arial"/>
                <a:sym typeface="Arial"/>
              </a:rPr>
              <a:t>Programad</a:t>
            </a:r>
            <a:r>
              <a:rPr lang="pt-BR" sz="1800" dirty="0">
                <a:solidFill>
                  <a:srgbClr val="F2F2F2"/>
                </a:solidFill>
                <a:latin typeface="Arial"/>
                <a:ea typeface="Arial"/>
                <a:cs typeface="Arial"/>
                <a:sym typeface="Arial"/>
              </a:rPr>
              <a:t>o</a:t>
            </a:r>
            <a:r>
              <a:rPr lang="pt-BR" sz="1800" i="0" dirty="0">
                <a:solidFill>
                  <a:srgbClr val="F2F2F2"/>
                </a:solidFill>
                <a:latin typeface="Arial"/>
                <a:ea typeface="Arial"/>
                <a:cs typeface="Arial"/>
                <a:sym typeface="Arial"/>
              </a:rPr>
              <a:t> via Arduíno e protoboard, será ligada durante a noite, das 18h até 06h, permanecerá ligada em casos de queda de energia comum, pois, seus componentes estarão ligados a uma bateria. Quando a energia comum for reestabelecida, a bateria começará a ser recarregada e o dispositivo passará a ser alimentado por esta energia automaticamente.</a:t>
            </a:r>
          </a:p>
          <a:p>
            <a:pPr marL="0" lvl="0" indent="0" algn="just" rtl="0">
              <a:lnSpc>
                <a:spcPct val="120000"/>
              </a:lnSpc>
              <a:spcBef>
                <a:spcPts val="1000"/>
              </a:spcBef>
              <a:spcAft>
                <a:spcPts val="0"/>
              </a:spcAft>
              <a:buClr>
                <a:srgbClr val="F2F2F2"/>
              </a:buClr>
              <a:buSzPts val="2250"/>
              <a:buNone/>
            </a:pPr>
            <a:r>
              <a:rPr lang="pt-BR" sz="1800" dirty="0">
                <a:solidFill>
                  <a:srgbClr val="F2F2F2"/>
                </a:solidFill>
                <a:latin typeface="Arial"/>
                <a:ea typeface="Arial"/>
                <a:cs typeface="Arial"/>
                <a:sym typeface="Arial"/>
              </a:rPr>
              <a:t>	Possui web Server, este demonstrará informações de seu funcionamento, o qual informa se o dispositivo está funcionando corretamente ou não, por meio de uma checagem feita via código.</a:t>
            </a:r>
          </a:p>
        </p:txBody>
      </p:sp>
      <p:sp>
        <p:nvSpPr>
          <p:cNvPr id="372" name="Google Shape;372;p11"/>
          <p:cNvSpPr txBox="1"/>
          <p:nvPr/>
        </p:nvSpPr>
        <p:spPr>
          <a:xfrm>
            <a:off x="4791307" y="6239107"/>
            <a:ext cx="2743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373" name="Google Shape;373;p11" descr="Lamp Click GIF"/>
          <p:cNvPicPr preferRelativeResize="0"/>
          <p:nvPr/>
        </p:nvPicPr>
        <p:blipFill rotWithShape="1">
          <a:blip r:embed="rId3">
            <a:alphaModFix/>
          </a:blip>
          <a:srcRect/>
          <a:stretch/>
        </p:blipFill>
        <p:spPr>
          <a:xfrm>
            <a:off x="0" y="3792"/>
            <a:ext cx="1730326" cy="15861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
          <p:cNvSpPr txBox="1">
            <a:spLocks noGrp="1"/>
          </p:cNvSpPr>
          <p:nvPr>
            <p:ph type="title"/>
          </p:nvPr>
        </p:nvSpPr>
        <p:spPr>
          <a:xfrm>
            <a:off x="1069848" y="484632"/>
            <a:ext cx="10058400" cy="12456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FALHAS NA ILUMINAÇÃO URBANA</a:t>
            </a:r>
            <a:endParaRPr/>
          </a:p>
        </p:txBody>
      </p:sp>
      <p:sp>
        <p:nvSpPr>
          <p:cNvPr id="316" name="Google Shape;316;p2"/>
          <p:cNvSpPr txBox="1">
            <a:spLocks noGrp="1"/>
          </p:cNvSpPr>
          <p:nvPr>
            <p:ph type="body" idx="1"/>
          </p:nvPr>
        </p:nvSpPr>
        <p:spPr>
          <a:xfrm>
            <a:off x="1141412" y="1730326"/>
            <a:ext cx="9905999" cy="2711866"/>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3500"/>
              <a:buNone/>
            </a:pPr>
            <a:r>
              <a:rPr lang="pt-BR" sz="2800" b="1" dirty="0">
                <a:solidFill>
                  <a:srgbClr val="FFFF00"/>
                </a:solidFill>
                <a:latin typeface="Arial"/>
                <a:ea typeface="Arial"/>
                <a:cs typeface="Arial"/>
                <a:sym typeface="Arial"/>
              </a:rPr>
              <a:t>EXEMPLOS</a:t>
            </a:r>
            <a:endParaRPr dirty="0"/>
          </a:p>
          <a:p>
            <a:pPr marL="228600" lvl="0" indent="-228600" algn="l" rtl="0">
              <a:lnSpc>
                <a:spcPct val="120000"/>
              </a:lnSpc>
              <a:spcBef>
                <a:spcPts val="1000"/>
              </a:spcBef>
              <a:spcAft>
                <a:spcPts val="0"/>
              </a:spcAft>
              <a:buClr>
                <a:srgbClr val="F2F2F2"/>
              </a:buClr>
              <a:buSzPts val="2250"/>
              <a:buChar char="•"/>
            </a:pPr>
            <a:r>
              <a:rPr lang="pt-BR" sz="1800" b="0" i="0" dirty="0">
                <a:solidFill>
                  <a:srgbClr val="F2F2F2"/>
                </a:solidFill>
                <a:latin typeface="Arial"/>
                <a:ea typeface="Arial"/>
                <a:cs typeface="Arial"/>
                <a:sym typeface="Arial"/>
              </a:rPr>
              <a:t>Quedas de energia</a:t>
            </a:r>
            <a:endParaRPr sz="1800" dirty="0">
              <a:solidFill>
                <a:srgbClr val="F2F2F2"/>
              </a:solidFill>
              <a:latin typeface="Arial"/>
              <a:ea typeface="Arial"/>
              <a:cs typeface="Arial"/>
              <a:sym typeface="Arial"/>
            </a:endParaRPr>
          </a:p>
          <a:p>
            <a:pPr marL="228600" lvl="0" indent="-228600" algn="l" rtl="0">
              <a:lnSpc>
                <a:spcPct val="120000"/>
              </a:lnSpc>
              <a:spcBef>
                <a:spcPts val="1000"/>
              </a:spcBef>
              <a:spcAft>
                <a:spcPts val="0"/>
              </a:spcAft>
              <a:buClr>
                <a:srgbClr val="F2F2F2"/>
              </a:buClr>
              <a:buSzPts val="2250"/>
              <a:buChar char="•"/>
            </a:pPr>
            <a:r>
              <a:rPr lang="pt-BR" sz="1800" b="0" i="0" dirty="0">
                <a:solidFill>
                  <a:srgbClr val="F2F2F2"/>
                </a:solidFill>
                <a:latin typeface="Arial"/>
                <a:ea typeface="Arial"/>
                <a:cs typeface="Arial"/>
                <a:sym typeface="Arial"/>
              </a:rPr>
              <a:t>Falha no cálculo de distância e raio para instalação do poste e lâmpada</a:t>
            </a:r>
            <a:endParaRPr dirty="0"/>
          </a:p>
          <a:p>
            <a:pPr marL="228600" lvl="0" indent="-228600" algn="l" rtl="0">
              <a:lnSpc>
                <a:spcPct val="120000"/>
              </a:lnSpc>
              <a:spcBef>
                <a:spcPts val="1000"/>
              </a:spcBef>
              <a:spcAft>
                <a:spcPts val="0"/>
              </a:spcAft>
              <a:buClr>
                <a:srgbClr val="F2F2F2"/>
              </a:buClr>
              <a:buSzPts val="2250"/>
              <a:buChar char="•"/>
            </a:pPr>
            <a:r>
              <a:rPr lang="pt-BR" sz="1800" b="0" i="0" dirty="0">
                <a:solidFill>
                  <a:srgbClr val="F2F2F2"/>
                </a:solidFill>
                <a:latin typeface="Arial"/>
                <a:ea typeface="Arial"/>
                <a:cs typeface="Arial"/>
                <a:sym typeface="Arial"/>
              </a:rPr>
              <a:t>Não ligar no horário correto</a:t>
            </a:r>
            <a:endParaRPr dirty="0"/>
          </a:p>
          <a:p>
            <a:pPr marL="228600" lvl="0" indent="-228600" algn="l" rtl="0">
              <a:lnSpc>
                <a:spcPct val="120000"/>
              </a:lnSpc>
              <a:spcBef>
                <a:spcPts val="1000"/>
              </a:spcBef>
              <a:spcAft>
                <a:spcPts val="0"/>
              </a:spcAft>
              <a:buClr>
                <a:srgbClr val="F2F2F2"/>
              </a:buClr>
              <a:buSzPts val="2250"/>
              <a:buChar char="•"/>
            </a:pPr>
            <a:r>
              <a:rPr lang="pt-BR" sz="1800" b="0" i="0" dirty="0">
                <a:solidFill>
                  <a:srgbClr val="F2F2F2"/>
                </a:solidFill>
                <a:latin typeface="Arial"/>
                <a:ea typeface="Arial"/>
                <a:cs typeface="Arial"/>
                <a:sym typeface="Arial"/>
              </a:rPr>
              <a:t>Lâmpada apresentando mal funcionamento</a:t>
            </a:r>
            <a:endParaRPr dirty="0"/>
          </a:p>
        </p:txBody>
      </p:sp>
      <p:pic>
        <p:nvPicPr>
          <p:cNvPr id="317" name="Google Shape;317;p2"/>
          <p:cNvPicPr preferRelativeResize="0"/>
          <p:nvPr/>
        </p:nvPicPr>
        <p:blipFill rotWithShape="1">
          <a:blip r:embed="rId3">
            <a:alphaModFix/>
          </a:blip>
          <a:srcRect/>
          <a:stretch/>
        </p:blipFill>
        <p:spPr>
          <a:xfrm>
            <a:off x="3107025" y="4440048"/>
            <a:ext cx="5977284" cy="241745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
          <p:cNvSpPr txBox="1">
            <a:spLocks noGrp="1"/>
          </p:cNvSpPr>
          <p:nvPr>
            <p:ph type="title"/>
          </p:nvPr>
        </p:nvSpPr>
        <p:spPr>
          <a:xfrm>
            <a:off x="1069848" y="484632"/>
            <a:ext cx="10058400" cy="12456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dirty="0">
                <a:solidFill>
                  <a:srgbClr val="FFFF00"/>
                </a:solidFill>
                <a:latin typeface="Arial"/>
                <a:ea typeface="Arial"/>
                <a:cs typeface="Arial"/>
                <a:sym typeface="Arial"/>
              </a:rPr>
              <a:t>ONDE </a:t>
            </a:r>
            <a:r>
              <a:rPr lang="pt-BR" b="1">
                <a:solidFill>
                  <a:srgbClr val="FFFF00"/>
                </a:solidFill>
                <a:latin typeface="Arial"/>
                <a:ea typeface="Arial"/>
                <a:cs typeface="Arial"/>
                <a:sym typeface="Arial"/>
              </a:rPr>
              <a:t>ESTÃO </a:t>
            </a:r>
            <a:r>
              <a:rPr lang="pt-BR" b="1" smtClean="0">
                <a:solidFill>
                  <a:srgbClr val="FFFF00"/>
                </a:solidFill>
                <a:latin typeface="Arial"/>
                <a:ea typeface="Arial"/>
                <a:cs typeface="Arial"/>
                <a:sym typeface="Arial"/>
              </a:rPr>
              <a:t>CONCENTRADAS </a:t>
            </a:r>
            <a:r>
              <a:rPr lang="pt-BR" b="1" dirty="0">
                <a:solidFill>
                  <a:srgbClr val="FFFF00"/>
                </a:solidFill>
                <a:latin typeface="Arial"/>
                <a:ea typeface="Arial"/>
                <a:cs typeface="Arial"/>
                <a:sym typeface="Arial"/>
              </a:rPr>
              <a:t>AS FALHAS DE ILUMINAÇÃO PÚBLICA</a:t>
            </a:r>
            <a:endParaRPr dirty="0"/>
          </a:p>
        </p:txBody>
      </p:sp>
      <p:sp>
        <p:nvSpPr>
          <p:cNvPr id="323" name="Google Shape;323;p3"/>
          <p:cNvSpPr txBox="1">
            <a:spLocks noGrp="1"/>
          </p:cNvSpPr>
          <p:nvPr>
            <p:ph type="body" idx="1"/>
          </p:nvPr>
        </p:nvSpPr>
        <p:spPr>
          <a:xfrm>
            <a:off x="1141412" y="1730325"/>
            <a:ext cx="9905999" cy="4057915"/>
          </a:xfrm>
          <a:prstGeom prst="rect">
            <a:avLst/>
          </a:prstGeom>
          <a:noFill/>
          <a:ln>
            <a:noFill/>
          </a:ln>
        </p:spPr>
        <p:txBody>
          <a:bodyPr spcFirstLastPara="1" wrap="square" lIns="91425" tIns="45700" rIns="91425" bIns="45700" anchor="t" anchorCtr="0">
            <a:normAutofit/>
          </a:bodyPr>
          <a:lstStyle/>
          <a:p>
            <a:pPr marL="0" lvl="0" indent="457200" algn="l" rtl="0">
              <a:lnSpc>
                <a:spcPct val="120000"/>
              </a:lnSpc>
              <a:spcBef>
                <a:spcPts val="0"/>
              </a:spcBef>
              <a:spcAft>
                <a:spcPts val="0"/>
              </a:spcAft>
              <a:buNone/>
            </a:pPr>
            <a:endParaRPr lang="pt-BR" sz="1900" dirty="0">
              <a:solidFill>
                <a:srgbClr val="F2F2F2"/>
              </a:solidFill>
              <a:latin typeface="Arial"/>
              <a:ea typeface="Arial"/>
              <a:cs typeface="Arial"/>
              <a:sym typeface="Arial"/>
            </a:endParaRPr>
          </a:p>
          <a:p>
            <a:pPr marL="0" lvl="0" indent="457200" algn="l" rtl="0">
              <a:lnSpc>
                <a:spcPct val="120000"/>
              </a:lnSpc>
              <a:spcBef>
                <a:spcPts val="0"/>
              </a:spcBef>
              <a:spcAft>
                <a:spcPts val="0"/>
              </a:spcAft>
              <a:buNone/>
            </a:pPr>
            <a:r>
              <a:rPr lang="pt-BR" sz="1800" dirty="0">
                <a:solidFill>
                  <a:srgbClr val="F2F2F2"/>
                </a:solidFill>
                <a:latin typeface="Arial"/>
                <a:ea typeface="Arial"/>
                <a:cs typeface="Arial"/>
                <a:sym typeface="Arial"/>
              </a:rPr>
              <a:t>Algumas ações sobre o assunto das prefeituras de Porto Alegre e São Paulo mostram que, a partir de pesquisas, os bairros que mais necessitam de foco na melhoria da iluminação pública são aqueles que juntam o menor IDH e maior população, ou seja, as periferias. Parafraseando o prefeito de Porto Alegre “[...] começar dos bairros mais afastados, </a:t>
            </a:r>
            <a:r>
              <a:rPr lang="pt-BR" sz="1800" b="1" dirty="0">
                <a:solidFill>
                  <a:srgbClr val="F2F2F2"/>
                </a:solidFill>
                <a:latin typeface="Arial"/>
                <a:ea typeface="Arial"/>
                <a:cs typeface="Arial"/>
                <a:sym typeface="Arial"/>
              </a:rPr>
              <a:t>que mais precisam</a:t>
            </a:r>
            <a:r>
              <a:rPr lang="pt-BR" sz="1800" dirty="0">
                <a:solidFill>
                  <a:srgbClr val="F2F2F2"/>
                </a:solidFill>
                <a:latin typeface="Arial"/>
                <a:ea typeface="Arial"/>
                <a:cs typeface="Arial"/>
                <a:sym typeface="Arial"/>
              </a:rPr>
              <a:t>, em direção ao Centro.”.</a:t>
            </a:r>
          </a:p>
          <a:p>
            <a:pPr marL="0" lvl="0" indent="457200" algn="l" rtl="0">
              <a:lnSpc>
                <a:spcPct val="120000"/>
              </a:lnSpc>
              <a:spcBef>
                <a:spcPts val="0"/>
              </a:spcBef>
              <a:spcAft>
                <a:spcPts val="0"/>
              </a:spcAft>
              <a:buNone/>
            </a:pPr>
            <a:r>
              <a:rPr lang="pt-BR" sz="1800" dirty="0">
                <a:solidFill>
                  <a:srgbClr val="F2F2F2"/>
                </a:solidFill>
                <a:latin typeface="Arial"/>
                <a:ea typeface="Arial"/>
                <a:cs typeface="Arial"/>
                <a:sym typeface="Arial"/>
              </a:rPr>
              <a:t>Além disso, nossa própria vivência nos mostra esses problemas e a importância deste assunto ser tratado, os problemas vão além das ruas escuras que fornecem insegurança para os moradores, existem ocasiões frequentes que bairros ficam dias no escuro, por conta de quedas de energia.</a:t>
            </a:r>
          </a:p>
          <a:p>
            <a:pPr marL="0" lvl="0" indent="457200" algn="l" rtl="0">
              <a:lnSpc>
                <a:spcPct val="120000"/>
              </a:lnSpc>
              <a:spcBef>
                <a:spcPts val="0"/>
              </a:spcBef>
              <a:spcAft>
                <a:spcPts val="0"/>
              </a:spcAft>
              <a:buNone/>
            </a:pPr>
            <a:endParaRPr sz="1800" dirty="0">
              <a:solidFill>
                <a:srgbClr val="F2F2F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dirty="0">
                <a:solidFill>
                  <a:srgbClr val="FFFF00"/>
                </a:solidFill>
                <a:latin typeface="Arial"/>
                <a:ea typeface="Arial"/>
                <a:cs typeface="Arial"/>
                <a:sym typeface="Arial"/>
              </a:rPr>
              <a:t>PORQUE ESSE ASSUNTO EXIGE ATENÇÃO</a:t>
            </a:r>
            <a:endParaRPr dirty="0"/>
          </a:p>
        </p:txBody>
      </p:sp>
      <p:sp>
        <p:nvSpPr>
          <p:cNvPr id="329" name="Google Shape;329;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2500"/>
              <a:buNone/>
            </a:pPr>
            <a:r>
              <a:rPr lang="pt-BR" sz="2000" b="1" dirty="0">
                <a:solidFill>
                  <a:srgbClr val="FFFF00"/>
                </a:solidFill>
                <a:latin typeface="Arial"/>
                <a:ea typeface="Arial"/>
                <a:cs typeface="Arial"/>
                <a:sym typeface="Arial"/>
              </a:rPr>
              <a:t>FALHAS NA ILUMINAÇÃO URBANA = MENOR SENSAÇÃO DE SEGURANÇA</a:t>
            </a:r>
            <a:endParaRPr dirty="0"/>
          </a:p>
          <a:p>
            <a:pPr marL="0" lvl="0" indent="0" algn="ctr" rtl="0">
              <a:lnSpc>
                <a:spcPct val="120000"/>
              </a:lnSpc>
              <a:spcBef>
                <a:spcPts val="1000"/>
              </a:spcBef>
              <a:spcAft>
                <a:spcPts val="0"/>
              </a:spcAft>
              <a:buClr>
                <a:schemeClr val="lt1"/>
              </a:buClr>
              <a:buSzPts val="2500"/>
              <a:buNone/>
            </a:pPr>
            <a:endParaRPr sz="2000" b="1" dirty="0">
              <a:solidFill>
                <a:srgbClr val="FFFF00"/>
              </a:solidFill>
              <a:latin typeface="Arial"/>
              <a:ea typeface="Arial"/>
              <a:cs typeface="Arial"/>
              <a:sym typeface="Arial"/>
            </a:endParaRPr>
          </a:p>
          <a:p>
            <a:pPr marL="228600" lvl="0" indent="-228600" algn="l" rtl="0">
              <a:lnSpc>
                <a:spcPct val="120000"/>
              </a:lnSpc>
              <a:spcBef>
                <a:spcPts val="1000"/>
              </a:spcBef>
              <a:spcAft>
                <a:spcPts val="0"/>
              </a:spcAft>
              <a:buClr>
                <a:schemeClr val="lt1"/>
              </a:buClr>
              <a:buSzPts val="2250"/>
              <a:buChar char="•"/>
            </a:pPr>
            <a:r>
              <a:rPr lang="pt-BR" sz="1800" dirty="0">
                <a:latin typeface="+mj-lt"/>
                <a:ea typeface="Arial"/>
                <a:cs typeface="Arial"/>
                <a:sym typeface="Arial"/>
              </a:rPr>
              <a:t>Aumento de acidentes de trânsito</a:t>
            </a:r>
            <a:endParaRPr sz="1800" dirty="0">
              <a:latin typeface="+mj-lt"/>
            </a:endParaRPr>
          </a:p>
          <a:p>
            <a:pPr marL="228600" lvl="0" indent="-228600" algn="l" rtl="0">
              <a:lnSpc>
                <a:spcPct val="120000"/>
              </a:lnSpc>
              <a:spcBef>
                <a:spcPts val="1000"/>
              </a:spcBef>
              <a:spcAft>
                <a:spcPts val="0"/>
              </a:spcAft>
              <a:buClr>
                <a:schemeClr val="lt1"/>
              </a:buClr>
              <a:buSzPts val="2250"/>
              <a:buChar char="•"/>
            </a:pPr>
            <a:r>
              <a:rPr lang="pt-BR" sz="1800" dirty="0">
                <a:latin typeface="+mj-lt"/>
                <a:ea typeface="Arial"/>
                <a:cs typeface="Arial"/>
                <a:sym typeface="Arial"/>
              </a:rPr>
              <a:t>Aumento da criminalidade</a:t>
            </a:r>
            <a:endParaRPr sz="1800"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dirty="0">
                <a:solidFill>
                  <a:srgbClr val="FFFF00"/>
                </a:solidFill>
                <a:latin typeface="Arial"/>
                <a:ea typeface="Arial"/>
                <a:cs typeface="Arial"/>
                <a:sym typeface="Arial"/>
              </a:rPr>
              <a:t>CIDADES INTELIGENTES</a:t>
            </a:r>
            <a:endParaRPr dirty="0"/>
          </a:p>
        </p:txBody>
      </p:sp>
      <p:sp>
        <p:nvSpPr>
          <p:cNvPr id="335" name="Google Shape;335;p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3500"/>
              <a:buNone/>
            </a:pPr>
            <a:r>
              <a:rPr lang="pt-BR" sz="2800" b="1" dirty="0">
                <a:solidFill>
                  <a:srgbClr val="FFFF00"/>
                </a:solidFill>
                <a:latin typeface="Arial"/>
                <a:ea typeface="Arial"/>
                <a:cs typeface="Arial"/>
                <a:sym typeface="Arial"/>
              </a:rPr>
              <a:t>ILUMINAÇÃO PÚBLICA INTELIGENTE</a:t>
            </a:r>
            <a:endParaRPr dirty="0"/>
          </a:p>
          <a:p>
            <a:pPr marL="0" lvl="0" indent="457200" algn="just" rtl="0">
              <a:lnSpc>
                <a:spcPct val="120000"/>
              </a:lnSpc>
              <a:spcBef>
                <a:spcPts val="1000"/>
              </a:spcBef>
              <a:spcAft>
                <a:spcPts val="0"/>
              </a:spcAft>
              <a:buNone/>
            </a:pPr>
            <a:r>
              <a:rPr lang="pt-BR" sz="1800" dirty="0">
                <a:latin typeface="+mj-lt"/>
              </a:rPr>
              <a:t>A iluminação pública inteligente é extremamente importante pois ela possui diversas soluções para os problemas urbanos, fornecendo assim uma maior qualidade de vida.</a:t>
            </a:r>
          </a:p>
          <a:p>
            <a:pPr marL="0" lvl="0" indent="457200" algn="just" rtl="0">
              <a:lnSpc>
                <a:spcPct val="120000"/>
              </a:lnSpc>
              <a:spcBef>
                <a:spcPts val="1000"/>
              </a:spcBef>
              <a:spcAft>
                <a:spcPts val="0"/>
              </a:spcAft>
              <a:buNone/>
            </a:pPr>
            <a:r>
              <a:rPr lang="pt-BR" sz="1800" dirty="0">
                <a:latin typeface="+mj-lt"/>
              </a:rPr>
              <a:t>Além dos problemas já citados, o inicio da estruturação dos postes como </a:t>
            </a:r>
            <a:r>
              <a:rPr lang="pt-BR" sz="1800" dirty="0" err="1">
                <a:latin typeface="+mj-lt"/>
              </a:rPr>
              <a:t>IOTs</a:t>
            </a:r>
            <a:r>
              <a:rPr lang="pt-BR" sz="1800" dirty="0">
                <a:latin typeface="+mj-lt"/>
              </a:rPr>
              <a:t> abrem portas para diversas soluções como a possibilidade de capturar informações sobre o clima, trânsito e até mesmo para fornecer dados para a segurança pública.</a:t>
            </a:r>
            <a:endParaRPr sz="1800" dirty="0">
              <a:latin typeface="+mj-lt"/>
            </a:endParaRPr>
          </a:p>
          <a:p>
            <a:pPr marL="0" lvl="0" indent="0" algn="ctr" rtl="0">
              <a:lnSpc>
                <a:spcPct val="120000"/>
              </a:lnSpc>
              <a:spcBef>
                <a:spcPts val="1000"/>
              </a:spcBef>
              <a:spcAft>
                <a:spcPts val="0"/>
              </a:spcAft>
              <a:buClr>
                <a:schemeClr val="lt1"/>
              </a:buClr>
              <a:buSzPts val="2500"/>
              <a:buNone/>
            </a:pPr>
            <a:endParaRPr sz="2000" b="1" dirty="0">
              <a:solidFill>
                <a:srgbClr val="FFFF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SOLUÇÃO</a:t>
            </a:r>
            <a:endParaRPr/>
          </a:p>
        </p:txBody>
      </p:sp>
      <p:sp>
        <p:nvSpPr>
          <p:cNvPr id="341" name="Google Shape;341;p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3500"/>
              <a:buNone/>
            </a:pPr>
            <a:r>
              <a:rPr lang="pt-BR" sz="2800" b="1" dirty="0">
                <a:solidFill>
                  <a:srgbClr val="FFFF00"/>
                </a:solidFill>
                <a:latin typeface="Arial"/>
                <a:ea typeface="Arial"/>
                <a:cs typeface="Arial"/>
                <a:sym typeface="Arial"/>
              </a:rPr>
              <a:t>POSTES INTELIGENTES</a:t>
            </a:r>
            <a:endParaRPr dirty="0"/>
          </a:p>
          <a:p>
            <a:pPr marL="0" lvl="0" indent="457200" algn="just" rtl="0">
              <a:lnSpc>
                <a:spcPct val="120000"/>
              </a:lnSpc>
              <a:spcBef>
                <a:spcPts val="1000"/>
              </a:spcBef>
              <a:spcAft>
                <a:spcPts val="0"/>
              </a:spcAft>
              <a:buClr>
                <a:srgbClr val="F2F2F2"/>
              </a:buClr>
              <a:buSzPts val="2250"/>
              <a:buNone/>
            </a:pPr>
            <a:r>
              <a:rPr lang="pt-BR" sz="1800" dirty="0">
                <a:solidFill>
                  <a:srgbClr val="F2F2F2"/>
                </a:solidFill>
                <a:latin typeface="Arial"/>
                <a:ea typeface="Arial"/>
                <a:cs typeface="Arial"/>
                <a:sym typeface="Arial"/>
              </a:rPr>
              <a:t>Os postes inteligentes </a:t>
            </a:r>
            <a:r>
              <a:rPr lang="pt-BR" sz="1800" i="0" dirty="0">
                <a:solidFill>
                  <a:srgbClr val="F2F2F2"/>
                </a:solidFill>
                <a:latin typeface="Arial"/>
                <a:ea typeface="Arial"/>
                <a:cs typeface="Arial"/>
                <a:sym typeface="Arial"/>
              </a:rPr>
              <a:t>consiste em um dispositivo IOT simples e barato, o qual deverá ser acoplado a estrutura de um postes comum, o que fornece estrutura para outras soluções </a:t>
            </a:r>
            <a:r>
              <a:rPr lang="pt-BR" sz="1800" i="0" dirty="0" err="1">
                <a:solidFill>
                  <a:srgbClr val="F2F2F2"/>
                </a:solidFill>
                <a:latin typeface="Arial"/>
                <a:ea typeface="Arial"/>
                <a:cs typeface="Arial"/>
                <a:sym typeface="Arial"/>
              </a:rPr>
              <a:t>IOTs</a:t>
            </a:r>
            <a:r>
              <a:rPr lang="pt-BR" sz="1800" i="0" dirty="0">
                <a:solidFill>
                  <a:srgbClr val="F2F2F2"/>
                </a:solidFill>
                <a:latin typeface="Arial"/>
                <a:ea typeface="Arial"/>
                <a:cs typeface="Arial"/>
                <a:sym typeface="Arial"/>
              </a:rPr>
              <a:t> em outros âmbitos. Ela possui o objetivo de corrigir, detectar facilmente falhas e fornecer dados </a:t>
            </a:r>
            <a:r>
              <a:rPr lang="pt-BR" sz="1800" dirty="0">
                <a:solidFill>
                  <a:srgbClr val="F2F2F2"/>
                </a:solidFill>
                <a:latin typeface="Arial"/>
                <a:ea typeface="Arial"/>
                <a:cs typeface="Arial"/>
                <a:sym typeface="Arial"/>
              </a:rPr>
              <a:t>d</a:t>
            </a:r>
            <a:r>
              <a:rPr lang="pt-BR" sz="1800" i="0" dirty="0">
                <a:solidFill>
                  <a:srgbClr val="F2F2F2"/>
                </a:solidFill>
                <a:latin typeface="Arial"/>
                <a:ea typeface="Arial"/>
                <a:cs typeface="Arial"/>
                <a:sym typeface="Arial"/>
              </a:rPr>
              <a:t>a i</a:t>
            </a:r>
            <a:r>
              <a:rPr lang="pt-BR" sz="1800" dirty="0">
                <a:solidFill>
                  <a:srgbClr val="F2F2F2"/>
                </a:solidFill>
                <a:latin typeface="Arial"/>
                <a:ea typeface="Arial"/>
                <a:cs typeface="Arial"/>
                <a:sym typeface="Arial"/>
              </a:rPr>
              <a:t>luminação pública.</a:t>
            </a:r>
            <a:endParaRPr dirty="0">
              <a:solidFill>
                <a:srgbClr val="F2F2F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00"/>
              </a:buClr>
              <a:buSzPct val="100000"/>
              <a:buFont typeface="Arial"/>
              <a:buNone/>
            </a:pPr>
            <a:r>
              <a:rPr lang="pt-BR" b="1">
                <a:solidFill>
                  <a:srgbClr val="FFFF00"/>
                </a:solidFill>
                <a:latin typeface="Arial"/>
                <a:ea typeface="Arial"/>
                <a:cs typeface="Arial"/>
                <a:sym typeface="Arial"/>
              </a:rPr>
              <a:t>BENEFÍCIOS</a:t>
            </a:r>
            <a:br>
              <a:rPr lang="pt-BR" b="1">
                <a:solidFill>
                  <a:srgbClr val="FFFF00"/>
                </a:solidFill>
                <a:latin typeface="Arial"/>
                <a:ea typeface="Arial"/>
                <a:cs typeface="Arial"/>
                <a:sym typeface="Arial"/>
              </a:rPr>
            </a:br>
            <a:r>
              <a:rPr lang="pt-BR" b="1">
                <a:solidFill>
                  <a:srgbClr val="FFFF00"/>
                </a:solidFill>
                <a:latin typeface="Arial"/>
                <a:ea typeface="Arial"/>
                <a:cs typeface="Arial"/>
                <a:sym typeface="Arial"/>
              </a:rPr>
              <a:t/>
            </a:r>
            <a:br>
              <a:rPr lang="pt-BR" b="1">
                <a:solidFill>
                  <a:srgbClr val="FFFF00"/>
                </a:solidFill>
                <a:latin typeface="Arial"/>
                <a:ea typeface="Arial"/>
                <a:cs typeface="Arial"/>
                <a:sym typeface="Arial"/>
              </a:rPr>
            </a:br>
            <a:r>
              <a:rPr lang="pt-BR" sz="3100" b="1">
                <a:solidFill>
                  <a:srgbClr val="FFFF00"/>
                </a:solidFill>
                <a:latin typeface="Arial"/>
                <a:ea typeface="Arial"/>
                <a:cs typeface="Arial"/>
                <a:sym typeface="Arial"/>
              </a:rPr>
              <a:t>BIG DATA</a:t>
            </a:r>
            <a:endParaRPr/>
          </a:p>
        </p:txBody>
      </p:sp>
      <p:sp>
        <p:nvSpPr>
          <p:cNvPr id="347" name="Google Shape;347;p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ctr" rtl="0">
              <a:lnSpc>
                <a:spcPct val="120000"/>
              </a:lnSpc>
              <a:spcBef>
                <a:spcPts val="0"/>
              </a:spcBef>
              <a:spcAft>
                <a:spcPts val="0"/>
              </a:spcAft>
              <a:buClr>
                <a:srgbClr val="F2F2F2"/>
              </a:buClr>
              <a:buSzPts val="2250"/>
              <a:buChar char="•"/>
            </a:pPr>
            <a:r>
              <a:rPr lang="pt-BR" sz="1800" b="1" dirty="0">
                <a:solidFill>
                  <a:srgbClr val="F2F2F2"/>
                </a:solidFill>
                <a:latin typeface="Arial"/>
                <a:ea typeface="Arial"/>
                <a:cs typeface="Arial"/>
                <a:sym typeface="Arial"/>
              </a:rPr>
              <a:t>Localização </a:t>
            </a:r>
          </a:p>
          <a:p>
            <a:pPr marL="0" lvl="0" indent="0" algn="just" rtl="0">
              <a:lnSpc>
                <a:spcPct val="120000"/>
              </a:lnSpc>
              <a:spcBef>
                <a:spcPts val="0"/>
              </a:spcBef>
              <a:spcAft>
                <a:spcPts val="0"/>
              </a:spcAft>
              <a:buClr>
                <a:srgbClr val="F2F2F2"/>
              </a:buClr>
              <a:buSzPts val="2250"/>
              <a:buNone/>
            </a:pPr>
            <a:r>
              <a:rPr lang="pt-BR" sz="1600" dirty="0">
                <a:solidFill>
                  <a:srgbClr val="F2F2F2"/>
                </a:solidFill>
                <a:latin typeface="Arial"/>
                <a:ea typeface="Arial"/>
                <a:cs typeface="Arial"/>
                <a:sym typeface="Arial"/>
              </a:rPr>
              <a:t>Durante a instalação dos equipamentos serão documentadas suas informações de localização para solução de postes mal instalados. </a:t>
            </a:r>
          </a:p>
          <a:p>
            <a:pPr marL="228600" lvl="0" indent="-228600" algn="ctr" rtl="0">
              <a:lnSpc>
                <a:spcPct val="120000"/>
              </a:lnSpc>
              <a:spcBef>
                <a:spcPts val="1000"/>
              </a:spcBef>
              <a:spcAft>
                <a:spcPts val="0"/>
              </a:spcAft>
              <a:buClr>
                <a:srgbClr val="F2F2F2"/>
              </a:buClr>
              <a:buSzPts val="2250"/>
              <a:buChar char="•"/>
            </a:pPr>
            <a:r>
              <a:rPr lang="pt-BR" sz="1800" b="1" dirty="0">
                <a:solidFill>
                  <a:srgbClr val="F2F2F2"/>
                </a:solidFill>
                <a:latin typeface="Arial"/>
                <a:ea typeface="Arial"/>
                <a:cs typeface="Arial"/>
                <a:sym typeface="Arial"/>
              </a:rPr>
              <a:t>Funcionamento da lâmpada</a:t>
            </a:r>
          </a:p>
          <a:p>
            <a:pPr marL="228600" lvl="0" indent="-228600" rtl="0">
              <a:lnSpc>
                <a:spcPct val="120000"/>
              </a:lnSpc>
              <a:spcBef>
                <a:spcPts val="1000"/>
              </a:spcBef>
              <a:spcAft>
                <a:spcPts val="0"/>
              </a:spcAft>
              <a:buClr>
                <a:srgbClr val="F2F2F2"/>
              </a:buClr>
              <a:buSzPts val="2250"/>
              <a:buChar char="•"/>
            </a:pPr>
            <a:r>
              <a:rPr lang="pt-BR" sz="1600" dirty="0">
                <a:solidFill>
                  <a:srgbClr val="F2F2F2"/>
                </a:solidFill>
                <a:latin typeface="Arial"/>
                <a:ea typeface="Arial"/>
                <a:cs typeface="Arial"/>
                <a:sym typeface="Arial"/>
              </a:rPr>
              <a:t>Verificar se a lâmpada está quebrada</a:t>
            </a:r>
          </a:p>
          <a:p>
            <a:pPr marL="228600" lvl="0" indent="-228600" rtl="0">
              <a:lnSpc>
                <a:spcPct val="120000"/>
              </a:lnSpc>
              <a:spcBef>
                <a:spcPts val="1000"/>
              </a:spcBef>
              <a:spcAft>
                <a:spcPts val="0"/>
              </a:spcAft>
              <a:buClr>
                <a:srgbClr val="F2F2F2"/>
              </a:buClr>
              <a:buSzPts val="2250"/>
              <a:buChar char="•"/>
            </a:pPr>
            <a:r>
              <a:rPr lang="pt-BR" sz="1600" dirty="0">
                <a:solidFill>
                  <a:srgbClr val="F2F2F2"/>
                </a:solidFill>
                <a:latin typeface="Arial"/>
                <a:ea typeface="Arial"/>
                <a:cs typeface="Arial"/>
                <a:sym typeface="Arial"/>
              </a:rPr>
              <a:t>Verificar se está ligando e desligando na situação correta</a:t>
            </a:r>
          </a:p>
          <a:p>
            <a:pPr marL="228600" indent="-228600" algn="ctr">
              <a:buClr>
                <a:srgbClr val="F2F2F2"/>
              </a:buClr>
            </a:pPr>
            <a:r>
              <a:rPr lang="pt-BR" sz="1800" b="1" dirty="0">
                <a:solidFill>
                  <a:srgbClr val="F2F2F2"/>
                </a:solidFill>
                <a:latin typeface="Arial"/>
                <a:ea typeface="Arial"/>
                <a:cs typeface="Arial"/>
                <a:sym typeface="Arial"/>
              </a:rPr>
              <a:t>Quedas de energia</a:t>
            </a:r>
          </a:p>
          <a:p>
            <a:pPr marL="228600" lvl="0" indent="-228600" rtl="0">
              <a:lnSpc>
                <a:spcPct val="120000"/>
              </a:lnSpc>
              <a:spcBef>
                <a:spcPts val="1000"/>
              </a:spcBef>
              <a:spcAft>
                <a:spcPts val="0"/>
              </a:spcAft>
              <a:buClr>
                <a:srgbClr val="F2F2F2"/>
              </a:buClr>
              <a:buSzPts val="2250"/>
              <a:buChar char="•"/>
            </a:pPr>
            <a:endParaRPr lang="pt-BR" sz="1800" dirty="0">
              <a:solidFill>
                <a:srgbClr val="F2F2F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00"/>
              </a:buClr>
              <a:buSzPct val="100000"/>
              <a:buFont typeface="Arial"/>
              <a:buNone/>
            </a:pPr>
            <a:r>
              <a:rPr lang="pt-BR" b="1" dirty="0">
                <a:solidFill>
                  <a:srgbClr val="FFFF00"/>
                </a:solidFill>
                <a:latin typeface="Arial"/>
                <a:ea typeface="Arial"/>
                <a:cs typeface="Arial"/>
                <a:sym typeface="Arial"/>
              </a:rPr>
              <a:t>BENEFÍCIOS</a:t>
            </a:r>
            <a:br>
              <a:rPr lang="pt-BR" b="1" dirty="0">
                <a:solidFill>
                  <a:srgbClr val="FFFF00"/>
                </a:solidFill>
                <a:latin typeface="Arial"/>
                <a:ea typeface="Arial"/>
                <a:cs typeface="Arial"/>
                <a:sym typeface="Arial"/>
              </a:rPr>
            </a:br>
            <a:r>
              <a:rPr lang="pt-BR" b="1" dirty="0">
                <a:solidFill>
                  <a:srgbClr val="FFFF00"/>
                </a:solidFill>
                <a:latin typeface="Arial"/>
                <a:ea typeface="Arial"/>
                <a:cs typeface="Arial"/>
                <a:sym typeface="Arial"/>
              </a:rPr>
              <a:t/>
            </a:r>
            <a:br>
              <a:rPr lang="pt-BR" b="1" dirty="0">
                <a:solidFill>
                  <a:srgbClr val="FFFF00"/>
                </a:solidFill>
                <a:latin typeface="Arial"/>
                <a:ea typeface="Arial"/>
                <a:cs typeface="Arial"/>
                <a:sym typeface="Arial"/>
              </a:rPr>
            </a:br>
            <a:r>
              <a:rPr lang="pt-BR" sz="3100" b="1" dirty="0">
                <a:solidFill>
                  <a:srgbClr val="FFFF00"/>
                </a:solidFill>
                <a:latin typeface="Arial"/>
                <a:ea typeface="Arial"/>
                <a:cs typeface="Arial"/>
                <a:sym typeface="Arial"/>
              </a:rPr>
              <a:t>ECO PROJECT</a:t>
            </a:r>
            <a:endParaRPr dirty="0"/>
          </a:p>
        </p:txBody>
      </p:sp>
      <p:sp>
        <p:nvSpPr>
          <p:cNvPr id="353" name="Google Shape;353;p8"/>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None/>
            </a:pPr>
            <a:r>
              <a:rPr lang="pt-BR" dirty="0">
                <a:solidFill>
                  <a:srgbClr val="F2F2F2"/>
                </a:solidFill>
              </a:rPr>
              <a:t>	</a:t>
            </a:r>
            <a:r>
              <a:rPr lang="pt-BR" sz="1800" dirty="0">
                <a:solidFill>
                  <a:srgbClr val="F2F2F2"/>
                </a:solidFill>
                <a:latin typeface="+mn-lt"/>
              </a:rPr>
              <a:t>A iluminação inteligente fornece diversas economias, tem uma maior eficiência enérgica, em comparação com outras lâmpadas utilizadas, existe uma economia de 49,39% no consumo, redução de 84% de emissão de gás carbônico. Também, não excede a quantidade de luz recomendada para plantas </a:t>
            </a:r>
          </a:p>
          <a:p>
            <a:pPr marL="0" lvl="0" indent="0" algn="just" rtl="0">
              <a:lnSpc>
                <a:spcPct val="120000"/>
              </a:lnSpc>
              <a:spcBef>
                <a:spcPts val="0"/>
              </a:spcBef>
              <a:spcAft>
                <a:spcPts val="0"/>
              </a:spcAft>
              <a:buNone/>
            </a:pPr>
            <a:r>
              <a:rPr lang="pt-BR" sz="1800" dirty="0">
                <a:solidFill>
                  <a:srgbClr val="F2F2F2"/>
                </a:solidFill>
                <a:latin typeface="+mn-lt"/>
              </a:rPr>
              <a:t>	Com a redução de falhas e maior facilidade de identificação reduz o consumo sem o real aproveito do gasto de energia.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00"/>
              </a:buClr>
              <a:buSzPct val="100000"/>
              <a:buFont typeface="Arial"/>
              <a:buNone/>
            </a:pPr>
            <a:r>
              <a:rPr lang="pt-BR" b="1" dirty="0">
                <a:solidFill>
                  <a:srgbClr val="FFFF00"/>
                </a:solidFill>
                <a:latin typeface="Arial"/>
                <a:ea typeface="Arial"/>
                <a:cs typeface="Arial"/>
                <a:sym typeface="Arial"/>
              </a:rPr>
              <a:t>BENEFÍCIOS</a:t>
            </a:r>
            <a:br>
              <a:rPr lang="pt-BR" b="1" dirty="0">
                <a:solidFill>
                  <a:srgbClr val="FFFF00"/>
                </a:solidFill>
                <a:latin typeface="Arial"/>
                <a:ea typeface="Arial"/>
                <a:cs typeface="Arial"/>
                <a:sym typeface="Arial"/>
              </a:rPr>
            </a:br>
            <a:r>
              <a:rPr lang="pt-BR" b="1" dirty="0">
                <a:solidFill>
                  <a:srgbClr val="FFFF00"/>
                </a:solidFill>
                <a:latin typeface="Arial"/>
                <a:ea typeface="Arial"/>
                <a:cs typeface="Arial"/>
                <a:sym typeface="Arial"/>
              </a:rPr>
              <a:t/>
            </a:r>
            <a:br>
              <a:rPr lang="pt-BR" b="1" dirty="0">
                <a:solidFill>
                  <a:srgbClr val="FFFF00"/>
                </a:solidFill>
                <a:latin typeface="Arial"/>
                <a:ea typeface="Arial"/>
                <a:cs typeface="Arial"/>
                <a:sym typeface="Arial"/>
              </a:rPr>
            </a:br>
            <a:r>
              <a:rPr lang="pt-BR" b="1" dirty="0">
                <a:solidFill>
                  <a:srgbClr val="FFFF00"/>
                </a:solidFill>
                <a:latin typeface="Arial"/>
                <a:ea typeface="Arial"/>
                <a:cs typeface="Arial"/>
                <a:sym typeface="Arial"/>
              </a:rPr>
              <a:t>INÍCIO DA TRANSIÇÃO PARA CIDADE INTELIGENTE</a:t>
            </a:r>
            <a:endParaRPr dirty="0"/>
          </a:p>
        </p:txBody>
      </p:sp>
      <p:sp>
        <p:nvSpPr>
          <p:cNvPr id="359" name="Google Shape;359;p9"/>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rmAutofit lnSpcReduction="10000"/>
          </a:bodyPr>
          <a:lstStyle/>
          <a:p>
            <a:pPr marL="0" indent="457200" algn="just">
              <a:spcBef>
                <a:spcPts val="0"/>
              </a:spcBef>
              <a:buNone/>
            </a:pPr>
            <a:r>
              <a:rPr lang="pt-BR" sz="1800" dirty="0">
                <a:solidFill>
                  <a:schemeClr val="bg1"/>
                </a:solidFill>
                <a:latin typeface="+mn-lt"/>
                <a:cs typeface="Arial"/>
              </a:rPr>
              <a:t>Todos os anos empresas apresentam diferentes ideias, em diferentes âmbitos, para parcerias com os governos, na qual a empresa em questão, fornece seus serviços para a implementação de determinadas tecnologias.</a:t>
            </a:r>
          </a:p>
          <a:p>
            <a:pPr marL="0" indent="457200" algn="just">
              <a:spcBef>
                <a:spcPts val="0"/>
              </a:spcBef>
              <a:buNone/>
            </a:pPr>
            <a:r>
              <a:rPr lang="pt-BR" sz="1800" dirty="0">
                <a:solidFill>
                  <a:schemeClr val="bg1"/>
                </a:solidFill>
                <a:latin typeface="+mn-lt"/>
                <a:cs typeface="Arial"/>
              </a:rPr>
              <a:t>A implementação da solução IOT Poste Inteligente fornece uma estrutura nos postes comuns, para receberem além do nosso projeto, diversos outros tipos de ideias que abrangem a Internet das Coisas.</a:t>
            </a:r>
          </a:p>
          <a:p>
            <a:pPr marL="0" indent="457200" algn="just">
              <a:spcBef>
                <a:spcPts val="0"/>
              </a:spcBef>
              <a:buNone/>
            </a:pPr>
            <a:endParaRPr lang="pt-BR" sz="1800" dirty="0">
              <a:solidFill>
                <a:schemeClr val="bg1"/>
              </a:solidFill>
              <a:latin typeface="+mn-lt"/>
              <a:cs typeface="Arial"/>
            </a:endParaRPr>
          </a:p>
          <a:p>
            <a:pPr marL="0" lvl="0" indent="457200" algn="l" rtl="0">
              <a:lnSpc>
                <a:spcPct val="120000"/>
              </a:lnSpc>
              <a:spcBef>
                <a:spcPts val="0"/>
              </a:spcBef>
              <a:spcAft>
                <a:spcPts val="0"/>
              </a:spcAft>
              <a:buNone/>
            </a:pPr>
            <a:endParaRPr dirty="0">
              <a:solidFill>
                <a:srgbClr val="F2F2F2"/>
              </a:solidFill>
            </a:endParaRPr>
          </a:p>
          <a:p>
            <a:pPr marL="457200" lvl="0" indent="0" algn="l" rtl="0">
              <a:lnSpc>
                <a:spcPct val="120000"/>
              </a:lnSpc>
              <a:spcBef>
                <a:spcPts val="0"/>
              </a:spcBef>
              <a:spcAft>
                <a:spcPts val="0"/>
              </a:spcAft>
              <a:buNone/>
            </a:pPr>
            <a:endParaRPr dirty="0">
              <a:solidFill>
                <a:srgbClr val="F2F2F2"/>
              </a:solidFill>
            </a:endParaRPr>
          </a:p>
          <a:p>
            <a:pPr marL="0" lvl="0" indent="0" algn="l" rtl="0">
              <a:lnSpc>
                <a:spcPct val="120000"/>
              </a:lnSpc>
              <a:spcBef>
                <a:spcPts val="0"/>
              </a:spcBef>
              <a:spcAft>
                <a:spcPts val="0"/>
              </a:spcAft>
              <a:buNone/>
            </a:pPr>
            <a:r>
              <a:rPr lang="pt-BR" sz="1800" dirty="0">
                <a:solidFill>
                  <a:srgbClr val="F2F2F2"/>
                </a:solidFill>
              </a:rPr>
              <a:t>	</a:t>
            </a:r>
            <a:endParaRPr sz="1800" dirty="0">
              <a:solidFill>
                <a:srgbClr val="F2F2F2"/>
              </a:solidFill>
            </a:endParaRPr>
          </a:p>
        </p:txBody>
      </p:sp>
    </p:spTree>
  </p:cSld>
  <p:clrMapOvr>
    <a:masterClrMapping/>
  </p:clrMapOvr>
</p:sld>
</file>

<file path=ppt/theme/theme1.xml><?xml version="1.0" encoding="utf-8"?>
<a:theme xmlns:a="http://schemas.openxmlformats.org/drawingml/2006/main" name="Circuito">
  <a:themeElements>
    <a:clrScheme name="Circuito">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533</Words>
  <Application>Microsoft Office PowerPoint</Application>
  <PresentationFormat>Widescreen</PresentationFormat>
  <Paragraphs>52</Paragraphs>
  <Slides>11</Slides>
  <Notes>11</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11</vt:i4>
      </vt:variant>
    </vt:vector>
  </HeadingPairs>
  <TitlesOfParts>
    <vt:vector size="17" baseType="lpstr">
      <vt:lpstr>Arial</vt:lpstr>
      <vt:lpstr>Calibri</vt:lpstr>
      <vt:lpstr>Noto Sans Symbols</vt:lpstr>
      <vt:lpstr>Twentieth Century</vt:lpstr>
      <vt:lpstr>Circuito</vt:lpstr>
      <vt:lpstr>HDOfficeLightV0</vt:lpstr>
      <vt:lpstr>PROBLEMA</vt:lpstr>
      <vt:lpstr>FALHAS NA ILUMINAÇÃO URBANA</vt:lpstr>
      <vt:lpstr>ONDE ESTÃO CONCENTRADAS AS FALHAS DE ILUMINAÇÃO PÚBLICA</vt:lpstr>
      <vt:lpstr>PORQUE ESSE ASSUNTO EXIGE ATENÇÃO</vt:lpstr>
      <vt:lpstr>CIDADES INTELIGENTES</vt:lpstr>
      <vt:lpstr>SOLUÇÃO</vt:lpstr>
      <vt:lpstr>BENEFÍCIOS  BIG DATA</vt:lpstr>
      <vt:lpstr>BENEFÍCIOS  ECO PROJECT</vt:lpstr>
      <vt:lpstr>BENEFÍCIOS  INÍCIO DA TRANSIÇÃO PARA CIDADE INTELIGENTE</vt:lpstr>
      <vt:lpstr>COMPONENTES</vt:lpstr>
      <vt:lpstr>COMO FIZEMOS ISSO?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dc:title>
  <dc:creator>Thiago</dc:creator>
  <cp:lastModifiedBy>Davi Menezes de Almeida</cp:lastModifiedBy>
  <cp:revision>4</cp:revision>
  <dcterms:created xsi:type="dcterms:W3CDTF">2022-04-18T00:37:36Z</dcterms:created>
  <dcterms:modified xsi:type="dcterms:W3CDTF">2022-06-13T20:29:13Z</dcterms:modified>
</cp:coreProperties>
</file>