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7"/>
  </p:notesMasterIdLst>
  <p:handoutMasterIdLst>
    <p:handoutMasterId r:id="rId118"/>
  </p:handoutMasterIdLst>
  <p:sldIdLst>
    <p:sldId id="256" r:id="rId3"/>
    <p:sldId id="257" r:id="rId4"/>
    <p:sldId id="258" r:id="rId5"/>
    <p:sldId id="283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4" r:id="rId29"/>
    <p:sldId id="285" r:id="rId30"/>
    <p:sldId id="286" r:id="rId31"/>
    <p:sldId id="287" r:id="rId32"/>
    <p:sldId id="288" r:id="rId33"/>
    <p:sldId id="289" r:id="rId34"/>
    <p:sldId id="304" r:id="rId35"/>
    <p:sldId id="305" r:id="rId36"/>
    <p:sldId id="306" r:id="rId37"/>
    <p:sldId id="307" r:id="rId38"/>
    <p:sldId id="290" r:id="rId39"/>
    <p:sldId id="291" r:id="rId40"/>
    <p:sldId id="292" r:id="rId41"/>
    <p:sldId id="293" r:id="rId42"/>
    <p:sldId id="318" r:id="rId43"/>
    <p:sldId id="319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3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6" r:id="rId79"/>
    <p:sldId id="335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  <p:sldId id="367" r:id="rId104"/>
    <p:sldId id="368" r:id="rId105"/>
    <p:sldId id="369" r:id="rId106"/>
    <p:sldId id="360" r:id="rId107"/>
    <p:sldId id="371" r:id="rId108"/>
    <p:sldId id="372" r:id="rId109"/>
    <p:sldId id="370" r:id="rId110"/>
    <p:sldId id="361" r:id="rId111"/>
    <p:sldId id="362" r:id="rId112"/>
    <p:sldId id="363" r:id="rId113"/>
    <p:sldId id="364" r:id="rId114"/>
    <p:sldId id="365" r:id="rId115"/>
    <p:sldId id="366" r:id="rId1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50"/>
      </p:cViewPr>
      <p:guideLst>
        <p:guide orient="horz" pos="2158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1" Type="http://schemas.openxmlformats.org/officeDocument/2006/relationships/tableStyles" Target="tableStyles.xml"/><Relationship Id="rId120" Type="http://schemas.openxmlformats.org/officeDocument/2006/relationships/viewProps" Target="viewProps.xml"/><Relationship Id="rId12" Type="http://schemas.openxmlformats.org/officeDocument/2006/relationships/slide" Target="slides/slide10.xml"/><Relationship Id="rId119" Type="http://schemas.openxmlformats.org/officeDocument/2006/relationships/presProps" Target="presProps.xml"/><Relationship Id="rId118" Type="http://schemas.openxmlformats.org/officeDocument/2006/relationships/handoutMaster" Target="handoutMasters/handoutMaster1.xml"/><Relationship Id="rId117" Type="http://schemas.openxmlformats.org/officeDocument/2006/relationships/notesMaster" Target="notesMasters/notesMaster1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06685-9A4C-42F2-B3D4-21EA83A09F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A841-A089-4E15-B2C1-E261FFD951C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://kbengine.org/" TargetMode="Externa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oleObject" Target="../embeddings/oleObject5.bin"/><Relationship Id="rId7" Type="http://schemas.openxmlformats.org/officeDocument/2006/relationships/oleObject" Target="../embeddings/oleObject4.bin"/><Relationship Id="rId6" Type="http://schemas.openxmlformats.org/officeDocument/2006/relationships/image" Target="../media/image7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png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png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8.png"/><Relationship Id="rId11" Type="http://schemas.openxmlformats.org/officeDocument/2006/relationships/oleObject" Target="../embeddings/oleObject8.bin"/><Relationship Id="rId10" Type="http://schemas.openxmlformats.org/officeDocument/2006/relationships/oleObject" Target="../embeddings/oleObject7.bin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oleObject" Target="../embeddings/oleObject9.bin"/><Relationship Id="rId1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../api_python/python_baseapp.ch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780928"/>
            <a:ext cx="7772400" cy="3024336"/>
          </a:xfrm>
        </p:spPr>
        <p:txBody>
          <a:bodyPr>
            <a:normAutofit fontScale="90000"/>
          </a:bodyPr>
          <a:lstStyle/>
          <a:p>
            <a:r>
              <a:rPr lang="en-AU" altLang="zh-CN" b="1" dirty="0" err="1" smtClean="0">
                <a:ln/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KBEngine</a:t>
            </a:r>
            <a:r>
              <a:rPr lang="en-AU" altLang="zh-CN" b="1" dirty="0" smtClean="0">
                <a:ln/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n/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技术概览</a:t>
            </a:r>
            <a:br>
              <a:rPr lang="en-US" altLang="zh-CN" b="1" dirty="0">
                <a:ln/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b="1" dirty="0">
                <a:ln/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 smtClean="0">
                <a:ln/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开源游戏服务端引擎</a:t>
            </a:r>
            <a:br>
              <a:rPr lang="zh-CN" altLang="en-US" b="1" dirty="0" smtClean="0">
                <a:ln/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AU" altLang="zh-CN" dirty="0" smtClean="0">
                <a:ln/>
                <a:solidFill>
                  <a:schemeClr val="accent4"/>
                </a:solidFill>
                <a:ea typeface="宋体" panose="02010600030101010101" pitchFamily="2" charset="-122"/>
              </a:rPr>
            </a:br>
            <a:r>
              <a:rPr lang="en-AU" altLang="zh-CN" dirty="0" smtClean="0">
                <a:ln/>
                <a:solidFill>
                  <a:schemeClr val="accent4"/>
                </a:solidFill>
                <a:ea typeface="宋体" panose="02010600030101010101" pitchFamily="2" charset="-122"/>
              </a:rPr>
              <a:t>                                             </a:t>
            </a:r>
            <a:r>
              <a:rPr lang="en-AU" altLang="zh-CN" sz="2000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</a:rPr>
              <a:t>柯</a:t>
            </a:r>
            <a:r>
              <a:rPr lang="zh-CN" altLang="en-AU" sz="2000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</a:rPr>
              <a:t>标</a:t>
            </a:r>
            <a:br>
              <a:rPr lang="zh-CN" altLang="en-AU" sz="2000" dirty="0" smtClean="0">
                <a:ln/>
                <a:solidFill>
                  <a:schemeClr val="accent4"/>
                </a:solidFill>
                <a:ea typeface="宋体" panose="02010600030101010101" pitchFamily="2" charset="-122"/>
              </a:rPr>
            </a:br>
            <a:r>
              <a:rPr lang="zh-CN" altLang="en-AU" sz="2000" dirty="0" smtClean="0">
                <a:ln/>
                <a:solidFill>
                  <a:schemeClr val="accent4"/>
                </a:solidFill>
                <a:ea typeface="宋体" panose="02010600030101010101" pitchFamily="2" charset="-122"/>
              </a:rPr>
              <a:t>                                                                                                  </a:t>
            </a:r>
            <a:endParaRPr lang="zh-CN" altLang="en-AU" sz="2000" dirty="0" smtClean="0">
              <a:ln/>
              <a:solidFill>
                <a:schemeClr val="accent4"/>
              </a:solidFill>
              <a:ea typeface="宋体" panose="02010600030101010101" pitchFamily="2" charset="-122"/>
            </a:endParaRPr>
          </a:p>
        </p:txBody>
      </p:sp>
      <p:pic>
        <p:nvPicPr>
          <p:cNvPr id="1026" name="Picture 2" descr="D:\kbe\kbengine_misc\logo\kbelogo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12" y="0"/>
            <a:ext cx="9156311" cy="136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04248" y="6404887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http://kbengine.org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 smtClean="0">
                <a:ea typeface="宋体" panose="02010600030101010101" pitchFamily="2" charset="-122"/>
              </a:rPr>
              <a:t>灾难发生后快速切换到其他备份的</a:t>
            </a:r>
            <a:r>
              <a:rPr lang="en-US" altLang="zh-CN" dirty="0" err="1" smtClean="0">
                <a:ea typeface="宋体" panose="02010600030101010101" pitchFamily="2" charset="-122"/>
              </a:rPr>
              <a:t>Baseapp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grpSp>
        <p:nvGrpSpPr>
          <p:cNvPr id="5" name="Group 4"/>
          <p:cNvGrpSpPr/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/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/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/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/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scene3d>
                <a:camera prst="isometricOffAxis2Top"/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scene3d>
                <a:camera prst="isometricOffAxis2Top"/>
                <a:lightRig rig="threePt" dir="t"/>
              </a:scene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dirty="0">
                  <a:solidFill>
                    <a:schemeClr val="bg2"/>
                  </a:solidFill>
                  <a:ea typeface="宋体" panose="02010600030101010101" pitchFamily="2" charset="-122"/>
                  <a:sym typeface="+mn-ea"/>
                </a:rPr>
                <a:t>自己</a:t>
              </a:r>
              <a:r>
                <a:rPr lang="zh-CN" altLang="en-AU" sz="1400" dirty="0" smtClean="0">
                  <a:solidFill>
                    <a:schemeClr val="bg2"/>
                  </a:solidFill>
                  <a:ea typeface="宋体" panose="02010600030101010101" pitchFamily="2" charset="-122"/>
                  <a:sym typeface="+mn-ea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panose="02010600030101010101" pitchFamily="2" charset="-122"/>
                  <a:sym typeface="+mn-ea"/>
                </a:rPr>
                <a:t>Base </a:t>
              </a:r>
              <a:r>
                <a:rPr lang="zh-CN" altLang="en-US" sz="1400" dirty="0" smtClean="0">
                  <a:solidFill>
                    <a:schemeClr val="bg2"/>
                  </a:solidFill>
                  <a:ea typeface="宋体" panose="02010600030101010101" pitchFamily="2" charset="-122"/>
                  <a:sym typeface="+mn-ea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panose="02010600030101010101" pitchFamily="2" charset="-122"/>
              </a:endParaRPr>
            </a:p>
            <a:p>
              <a:pPr algn="l"/>
              <a:r>
                <a:rPr lang="zh-CN" altLang="en-AU" sz="1400" dirty="0" smtClean="0">
                  <a:solidFill>
                    <a:schemeClr val="bg2"/>
                  </a:solidFill>
                  <a:ea typeface="宋体" panose="02010600030101010101" pitchFamily="2" charset="-122"/>
                  <a:sym typeface="+mn-ea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panose="02010600030101010101" pitchFamily="2" charset="-122"/>
                  <a:sym typeface="+mn-ea"/>
                </a:rPr>
                <a:t>B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panose="02010600030101010101" pitchFamily="2" charset="-122"/>
                  <a:sym typeface="+mn-ea"/>
                </a:rPr>
                <a:t>ase</a:t>
              </a:r>
              <a:r>
                <a:rPr lang="en-US" altLang="zh-CN" sz="1400" dirty="0" smtClean="0">
                  <a:solidFill>
                    <a:schemeClr val="bg2"/>
                  </a:solidFill>
                  <a:ea typeface="宋体" panose="02010600030101010101" pitchFamily="2" charset="-122"/>
                  <a:sym typeface="+mn-ea"/>
                </a:rPr>
                <a:t>a</a:t>
              </a:r>
              <a:r>
                <a:rPr lang="en-AU" altLang="zh-CN" sz="1400" dirty="0" err="1" smtClean="0">
                  <a:solidFill>
                    <a:schemeClr val="bg2"/>
                  </a:solidFill>
                  <a:ea typeface="宋体" panose="02010600030101010101" pitchFamily="2" charset="-122"/>
                  <a:sym typeface="+mn-ea"/>
                </a:rPr>
                <a:t>pp</a:t>
              </a:r>
              <a:r>
                <a:rPr lang="zh-CN" altLang="en-US" sz="1400" dirty="0" smtClean="0">
                  <a:solidFill>
                    <a:schemeClr val="bg2"/>
                  </a:solidFill>
                  <a:ea typeface="宋体" panose="02010600030101010101" pitchFamily="2" charset="-122"/>
                  <a:sym typeface="+mn-ea"/>
                </a:rPr>
                <a:t>上</a:t>
              </a:r>
              <a:r>
                <a:rPr lang="zh-CN" altLang="en-AU" sz="1400" dirty="0" smtClean="0">
                  <a:solidFill>
                    <a:schemeClr val="bg2"/>
                  </a:solidFill>
                  <a:ea typeface="宋体" panose="02010600030101010101" pitchFamily="2" charset="-122"/>
                  <a:sym typeface="+mn-ea"/>
                </a:rPr>
                <a:t>的</a:t>
              </a:r>
              <a:r>
                <a:rPr lang="en-AU" altLang="zh-CN" sz="1400" dirty="0">
                  <a:solidFill>
                    <a:schemeClr val="bg2"/>
                  </a:solidFill>
                  <a:ea typeface="宋体" panose="02010600030101010101" pitchFamily="2" charset="-122"/>
                  <a:sym typeface="+mn-ea"/>
                </a:rPr>
                <a:t>base </a:t>
              </a:r>
              <a:r>
                <a:rPr lang="zh-CN" altLang="en-US" sz="1400" dirty="0" smtClean="0">
                  <a:solidFill>
                    <a:schemeClr val="bg2"/>
                  </a:solidFill>
                  <a:ea typeface="宋体" panose="02010600030101010101" pitchFamily="2" charset="-122"/>
                  <a:sym typeface="+mn-ea"/>
                </a:rPr>
                <a:t>实体</a:t>
              </a:r>
              <a:r>
                <a:rPr lang="zh-CN" altLang="en-AU" sz="1400" dirty="0" smtClean="0">
                  <a:solidFill>
                    <a:schemeClr val="bg2"/>
                  </a:solidFill>
                  <a:ea typeface="宋体" panose="02010600030101010101" pitchFamily="2" charset="-122"/>
                  <a:sym typeface="+mn-ea"/>
                </a:rPr>
                <a:t>的</a:t>
              </a:r>
              <a:r>
                <a:rPr lang="zh-CN" altLang="en-AU" sz="1400" dirty="0">
                  <a:solidFill>
                    <a:schemeClr val="bg2"/>
                  </a:solidFill>
                  <a:ea typeface="宋体" panose="02010600030101010101" pitchFamily="2" charset="-122"/>
                  <a:sym typeface="+mn-ea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Entity Proximity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ProximityController</a:t>
            </a:r>
            <a:r>
              <a:rPr lang="zh-CN" altLang="en-US" dirty="0">
                <a:ea typeface="宋体" panose="02010600030101010101" pitchFamily="2" charset="-122"/>
              </a:rPr>
              <a:t>实现一个无限高的，与轴平行的立方柱形的陷阱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应该在陷阱的通知函数中再进行</a:t>
            </a:r>
            <a:r>
              <a:rPr lang="en-US" altLang="zh-CN" dirty="0">
                <a:ea typeface="宋体" panose="02010600030101010101" pitchFamily="2" charset="-122"/>
              </a:rPr>
              <a:t>Y</a:t>
            </a:r>
            <a:r>
              <a:rPr lang="zh-CN" altLang="en-US" dirty="0">
                <a:ea typeface="宋体" panose="02010600030101010101" pitchFamily="2" charset="-122"/>
              </a:rPr>
              <a:t>轴的检查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一</a:t>
            </a:r>
            <a:r>
              <a:rPr lang="zh-CN" altLang="en-US" dirty="0" smtClean="0">
                <a:ea typeface="宋体" panose="02010600030101010101" pitchFamily="2" charset="-122"/>
              </a:rPr>
              <a:t>个</a:t>
            </a:r>
            <a:r>
              <a:rPr lang="en-US" altLang="zh-CN" dirty="0" smtClean="0">
                <a:ea typeface="宋体" panose="02010600030101010101" pitchFamily="2" charset="-122"/>
              </a:rPr>
              <a:t>Entity</a:t>
            </a:r>
            <a:r>
              <a:rPr lang="zh-CN" altLang="en-US" dirty="0">
                <a:ea typeface="宋体" panose="02010600030101010101" pitchFamily="2" charset="-122"/>
              </a:rPr>
              <a:t>可以有很多</a:t>
            </a:r>
            <a:r>
              <a:rPr lang="zh-CN" altLang="en-US" dirty="0" smtClean="0">
                <a:ea typeface="宋体" panose="02010600030101010101" pitchFamily="2" charset="-122"/>
              </a:rPr>
              <a:t>个</a:t>
            </a:r>
            <a:r>
              <a:rPr lang="en-US" altLang="zh-CN" dirty="0" smtClean="0">
                <a:ea typeface="宋体" panose="02010600030101010101" pitchFamily="2" charset="-122"/>
              </a:rPr>
              <a:t>Proximity</a:t>
            </a:r>
            <a:r>
              <a:rPr lang="zh-CN" altLang="en-US" dirty="0">
                <a:ea typeface="宋体" panose="02010600030101010101" pitchFamily="2" charset="-122"/>
              </a:rPr>
              <a:t>陷阱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增加一</a:t>
            </a:r>
            <a:r>
              <a:rPr lang="zh-CN" altLang="en-US" dirty="0" smtClean="0">
                <a:ea typeface="宋体" panose="02010600030101010101" pitchFamily="2" charset="-122"/>
              </a:rPr>
              <a:t>个</a:t>
            </a:r>
            <a:r>
              <a:rPr lang="en-US" altLang="zh-CN" dirty="0" smtClean="0">
                <a:ea typeface="宋体" panose="02010600030101010101" pitchFamily="2" charset="-122"/>
              </a:rPr>
              <a:t>Proximity</a:t>
            </a:r>
            <a:r>
              <a:rPr lang="zh-CN" altLang="en-US" dirty="0">
                <a:ea typeface="宋体" panose="02010600030101010101" pitchFamily="2" charset="-122"/>
              </a:rPr>
              <a:t>陷阱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AU" altLang="zh-CN" dirty="0" err="1">
                <a:latin typeface="Courier New" panose="02070309020205020404" pitchFamily="49" charset="0"/>
              </a:rPr>
              <a:t>Entity.addProximity</a:t>
            </a:r>
            <a:r>
              <a:rPr lang="en-AU" altLang="zh-CN" dirty="0">
                <a:latin typeface="Courier New" panose="02070309020205020404" pitchFamily="49" charset="0"/>
              </a:rPr>
              <a:t>()</a:t>
            </a:r>
            <a:endParaRPr lang="en-AU" altLang="zh-CN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控制其它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包括</a:t>
            </a:r>
            <a:r>
              <a:rPr lang="en-US" altLang="zh-CN" sz="2800" dirty="0"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ea typeface="宋体" panose="02010600030101010101" pitchFamily="2" charset="-122"/>
              </a:rPr>
              <a:t>个部分</a:t>
            </a:r>
            <a:r>
              <a:rPr lang="en-US" altLang="zh-CN" sz="2800" dirty="0">
                <a:ea typeface="宋体" panose="02010600030101010101" pitchFamily="2" charset="-122"/>
              </a:rPr>
              <a:t>: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客户端发送位置更新到新</a:t>
            </a:r>
            <a:r>
              <a:rPr lang="zh-CN" altLang="en-US" sz="2400" dirty="0" smtClean="0">
                <a:ea typeface="宋体" panose="02010600030101010101" pitchFamily="2" charset="-122"/>
              </a:rPr>
              <a:t>的</a:t>
            </a:r>
            <a:r>
              <a:rPr lang="en-US" altLang="zh-CN" sz="2400" dirty="0" smtClean="0">
                <a:ea typeface="宋体" panose="02010600030101010101" pitchFamily="2" charset="-122"/>
              </a:rPr>
              <a:t>Entity</a:t>
            </a:r>
            <a:r>
              <a:rPr lang="en-US" altLang="zh-CN" sz="2400" dirty="0">
                <a:ea typeface="宋体" panose="02010600030101010101" pitchFamily="2" charset="-122"/>
              </a:rPr>
              <a:t>: </a:t>
            </a:r>
            <a:r>
              <a:rPr lang="en-US" altLang="zh-CN" sz="2400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KBEngine.controlEntity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服务器</a:t>
            </a:r>
            <a:r>
              <a:rPr lang="zh-CN" altLang="en-US" sz="2400" dirty="0" smtClean="0">
                <a:ea typeface="宋体" panose="02010600030101010101" pitchFamily="2" charset="-122"/>
              </a:rPr>
              <a:t>接受</a:t>
            </a:r>
            <a:r>
              <a:rPr lang="en-US" altLang="zh-CN" sz="2400" dirty="0" smtClean="0">
                <a:ea typeface="宋体" panose="02010600030101010101" pitchFamily="2" charset="-122"/>
              </a:rPr>
              <a:t>Entity</a:t>
            </a:r>
            <a:r>
              <a:rPr lang="zh-CN" altLang="en-US" sz="2400" dirty="0">
                <a:ea typeface="宋体" panose="02010600030101010101" pitchFamily="2" charset="-122"/>
              </a:rPr>
              <a:t>的位置更新</a:t>
            </a:r>
            <a:r>
              <a:rPr lang="en-US" altLang="zh-CN" sz="2400" dirty="0">
                <a:ea typeface="宋体" panose="02010600030101010101" pitchFamily="2" charset="-122"/>
              </a:rPr>
              <a:t>: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Entity.controlledBy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>
              <a:lnSpc>
                <a:spcPct val="8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设置成控制</a:t>
            </a:r>
            <a:r>
              <a:rPr lang="zh-CN" altLang="en-US" sz="2000" dirty="0" smtClean="0">
                <a:ea typeface="宋体" panose="02010600030101010101" pitchFamily="2" charset="-122"/>
              </a:rPr>
              <a:t>该</a:t>
            </a:r>
            <a:r>
              <a:rPr lang="en-US" altLang="zh-CN" sz="2000" dirty="0" smtClean="0">
                <a:ea typeface="宋体" panose="02010600030101010101" pitchFamily="2" charset="-122"/>
              </a:rPr>
              <a:t>Entity</a:t>
            </a:r>
            <a:r>
              <a:rPr lang="zh-CN" altLang="en-US" sz="2000" dirty="0">
                <a:ea typeface="宋体" panose="02010600030101010101" pitchFamily="2" charset="-122"/>
              </a:rPr>
              <a:t>的玩家</a:t>
            </a:r>
            <a:r>
              <a:rPr lang="zh-CN" altLang="en-US" sz="2000" dirty="0" smtClean="0">
                <a:ea typeface="宋体" panose="02010600030101010101" pitchFamily="2" charset="-122"/>
              </a:rPr>
              <a:t>的</a:t>
            </a:r>
            <a:r>
              <a:rPr lang="en-US" altLang="en-AU" sz="2000" dirty="0" smtClean="0">
                <a:ea typeface="宋体" panose="02010600030101010101" pitchFamily="2" charset="-122"/>
                <a:sym typeface="+mn-ea"/>
              </a:rPr>
              <a:t>E</a:t>
            </a:r>
            <a:r>
              <a:rPr lang="en-AU" altLang="zh-CN" sz="2000" dirty="0">
                <a:sym typeface="+mn-ea"/>
              </a:rPr>
              <a:t>ntity</a:t>
            </a:r>
            <a:r>
              <a:rPr lang="en-US" altLang="en-AU" sz="2000" dirty="0">
                <a:sym typeface="+mn-ea"/>
              </a:rPr>
              <a:t>Call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 dirty="0" smtClean="0">
                <a:ea typeface="宋体" panose="02010600030101010101" pitchFamily="2" charset="-122"/>
              </a:rPr>
              <a:t>这个</a:t>
            </a:r>
            <a:r>
              <a:rPr lang="en-US" altLang="zh-CN" sz="2800" dirty="0" smtClean="0">
                <a:ea typeface="宋体" panose="02010600030101010101" pitchFamily="2" charset="-122"/>
              </a:rPr>
              <a:t>Entity</a:t>
            </a:r>
            <a:r>
              <a:rPr lang="zh-CN" altLang="en-US" sz="2800" dirty="0">
                <a:ea typeface="宋体" panose="02010600030101010101" pitchFamily="2" charset="-122"/>
              </a:rPr>
              <a:t>不能超过控制玩家的</a:t>
            </a:r>
            <a:r>
              <a:rPr lang="en-US" altLang="zh-CN" sz="2800" dirty="0" smtClean="0">
                <a:ea typeface="宋体" panose="02010600030101010101" pitchFamily="2" charset="-122"/>
              </a:rPr>
              <a:t>AOI</a:t>
            </a:r>
            <a:r>
              <a:rPr lang="zh-CN" altLang="en-US" sz="2800" dirty="0">
                <a:ea typeface="宋体" panose="02010600030101010101" pitchFamily="2" charset="-122"/>
              </a:rPr>
              <a:t>范围之外</a:t>
            </a:r>
            <a:r>
              <a:rPr lang="en-US" altLang="zh-CN" sz="2800" dirty="0">
                <a:ea typeface="宋体" panose="02010600030101010101" pitchFamily="2" charset="-122"/>
              </a:rPr>
              <a:t> (Proxy </a:t>
            </a:r>
            <a:r>
              <a:rPr lang="en-US" altLang="zh-CN" sz="2800" dirty="0" smtClean="0">
                <a:ea typeface="宋体" panose="02010600030101010101" pitchFamily="2" charset="-122"/>
              </a:rPr>
              <a:t>Entity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因此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zh-CN" altLang="en-US" sz="2400" dirty="0">
                <a:ea typeface="宋体" panose="02010600030101010101" pitchFamily="2" charset="-122"/>
              </a:rPr>
              <a:t>基本上仅适合于玩家坐骑的</a:t>
            </a:r>
            <a:r>
              <a:rPr lang="en-US" altLang="zh-CN" sz="2400" dirty="0">
                <a:ea typeface="宋体" panose="02010600030101010101" pitchFamily="2" charset="-122"/>
              </a:rPr>
              <a:t>vehicle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或者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zh-CN" altLang="en-US" sz="2800" dirty="0">
                <a:ea typeface="宋体" panose="02010600030101010101" pitchFamily="2" charset="-122"/>
              </a:rPr>
              <a:t>可以从一个玩家转移控制到另一个玩家 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ea typeface="宋体" panose="02010600030101010101" pitchFamily="2" charset="-122"/>
              </a:rPr>
              <a:t>两者都应该有</a:t>
            </a:r>
            <a:r>
              <a:rPr lang="en-US" altLang="zh-CN" sz="2800" dirty="0">
                <a:ea typeface="宋体" panose="02010600030101010101" pitchFamily="2" charset="-122"/>
              </a:rPr>
              <a:t>Proxy base</a:t>
            </a:r>
            <a:r>
              <a:rPr lang="zh-CN" altLang="en-US" sz="2800" dirty="0">
                <a:ea typeface="宋体" panose="02010600030101010101" pitchFamily="2" charset="-122"/>
              </a:rPr>
              <a:t>部分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Proxy.giveClientTo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>
              <a:lnSpc>
                <a:spcPct val="80000"/>
              </a:lnSpc>
            </a:pP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Entity.controlledBy</a:t>
            </a:r>
            <a:r>
              <a:rPr lang="en-US" altLang="zh-CN" sz="2000" b="1" dirty="0"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ea typeface="宋体" panose="02010600030101010101" pitchFamily="2" charset="-122"/>
              </a:rPr>
              <a:t> 会自动地设置给新的玩家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分裂型的</a:t>
            </a:r>
            <a:r>
              <a:rPr lang="en-US" altLang="zh-CN" sz="2400" dirty="0">
                <a:ea typeface="宋体" panose="02010600030101010101" pitchFamily="2" charset="-122"/>
              </a:rPr>
              <a:t> – </a:t>
            </a:r>
            <a:r>
              <a:rPr lang="en-US" altLang="zh-CN" sz="2400" dirty="0" smtClean="0">
                <a:ea typeface="宋体" panose="02010600030101010101" pitchFamily="2" charset="-122"/>
              </a:rPr>
              <a:t>AOI</a:t>
            </a:r>
            <a:r>
              <a:rPr lang="zh-CN" altLang="en-US" sz="2400" dirty="0" smtClean="0">
                <a:ea typeface="宋体" panose="02010600030101010101" pitchFamily="2" charset="-122"/>
              </a:rPr>
              <a:t>被</a:t>
            </a:r>
            <a:r>
              <a:rPr lang="zh-CN" altLang="en-US" sz="2400" dirty="0">
                <a:ea typeface="宋体" panose="02010600030101010101" pitchFamily="2" charset="-122"/>
              </a:rPr>
              <a:t>销毁</a:t>
            </a:r>
            <a:r>
              <a:rPr lang="en-US" altLang="zh-CN" sz="2400" dirty="0" smtClean="0">
                <a:ea typeface="宋体" panose="02010600030101010101" pitchFamily="2" charset="-122"/>
              </a:rPr>
              <a:t>, </a:t>
            </a:r>
            <a:r>
              <a:rPr lang="zh-CN" altLang="en-US" sz="2400" dirty="0" smtClean="0">
                <a:ea typeface="宋体" panose="02010600030101010101" pitchFamily="2" charset="-122"/>
              </a:rPr>
              <a:t>重建，</a:t>
            </a:r>
            <a:r>
              <a:rPr lang="en-US" altLang="zh-CN" sz="2400" dirty="0" smtClean="0">
                <a:ea typeface="宋体" panose="02010600030101010101" pitchFamily="2" charset="-122"/>
              </a:rPr>
              <a:t>Space</a:t>
            </a:r>
            <a:r>
              <a:rPr lang="zh-CN" altLang="en-US" sz="2400" dirty="0">
                <a:ea typeface="宋体" panose="02010600030101010101" pitchFamily="2" charset="-122"/>
              </a:rPr>
              <a:t>被重新加载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</a:t>
            </a:r>
            <a:r>
              <a:rPr lang="zh-CN" altLang="en-US" b="1" dirty="0">
                <a:solidFill>
                  <a:schemeClr val="accent1"/>
                </a:solidFill>
                <a:latin typeface="+mn-ea"/>
              </a:rPr>
              <a:t>六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63688" y="2904465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 err="1">
                <a:solidFill>
                  <a:schemeClr val="tx2"/>
                </a:solidFill>
                <a:latin typeface="Verdana" panose="020B0604030504040204"/>
                <a:ea typeface="宋体" panose="02010600030101010101" pitchFamily="2" charset="-122"/>
              </a:rPr>
              <a:t>KBEngine</a:t>
            </a:r>
            <a:r>
              <a:rPr lang="zh-CN" altLang="en-US" sz="4000" b="1" kern="0" dirty="0">
                <a:solidFill>
                  <a:schemeClr val="tx2"/>
                </a:solidFill>
                <a:latin typeface="Verdana" panose="020B0604030504040204"/>
                <a:ea typeface="宋体" panose="02010600030101010101" pitchFamily="2" charset="-122"/>
              </a:rPr>
              <a:t>服务器设定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服务器配置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2800" b="1" dirty="0" smtClean="0">
                <a:latin typeface="Courier New" panose="02070309020205020404" pitchFamily="49" charset="0"/>
              </a:rPr>
              <a:t>kbengine.xml</a:t>
            </a:r>
            <a:r>
              <a:rPr lang="en-AU" altLang="zh-CN" sz="2800" dirty="0" smtClean="0"/>
              <a:t> </a:t>
            </a:r>
            <a:r>
              <a:rPr lang="en-AU" altLang="zh-CN" sz="2800" dirty="0"/>
              <a:t>– Server</a:t>
            </a:r>
            <a:r>
              <a:rPr lang="zh-CN" altLang="en-AU" sz="2800" dirty="0">
                <a:ea typeface="宋体" panose="02010600030101010101" pitchFamily="2" charset="-122"/>
              </a:rPr>
              <a:t>配置文件</a:t>
            </a:r>
            <a:endParaRPr lang="en-AU" altLang="zh-CN" sz="2800" dirty="0"/>
          </a:p>
          <a:p>
            <a:pPr marL="352425" lvl="1" indent="-170180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panose="02010600030101010101" pitchFamily="2" charset="-122"/>
              </a:rPr>
              <a:t>指定许多</a:t>
            </a:r>
            <a:r>
              <a:rPr lang="en-AU" altLang="zh-CN" sz="2000" dirty="0">
                <a:ea typeface="宋体" panose="02010600030101010101" pitchFamily="2" charset="-122"/>
              </a:rPr>
              <a:t>server</a:t>
            </a:r>
            <a:r>
              <a:rPr lang="zh-CN" altLang="en-AU" sz="2000" dirty="0">
                <a:ea typeface="宋体" panose="02010600030101010101" pitchFamily="2" charset="-122"/>
              </a:rPr>
              <a:t>运行时刻的参数</a:t>
            </a:r>
            <a:endParaRPr lang="en-AU" altLang="zh-CN" sz="2000" dirty="0"/>
          </a:p>
          <a:p>
            <a:pPr marL="352425" lvl="1" indent="-170180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panose="02010600030101010101" pitchFamily="2" charset="-122"/>
              </a:rPr>
              <a:t>在</a:t>
            </a:r>
            <a:r>
              <a:rPr lang="en-AU" altLang="zh-CN" sz="2000" dirty="0">
                <a:ea typeface="宋体" panose="02010600030101010101" pitchFamily="2" charset="-122"/>
              </a:rPr>
              <a:t>server</a:t>
            </a:r>
            <a:r>
              <a:rPr lang="zh-CN" altLang="en-AU" sz="2000" dirty="0">
                <a:ea typeface="宋体" panose="02010600030101010101" pitchFamily="2" charset="-122"/>
              </a:rPr>
              <a:t>资源路径下</a:t>
            </a:r>
            <a:endParaRPr lang="en-AU" altLang="zh-CN" sz="2000" dirty="0"/>
          </a:p>
          <a:p>
            <a:pPr marL="352425" lvl="1" indent="-170180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panose="02010600030101010101" pitchFamily="2" charset="-122"/>
              </a:rPr>
              <a:t>完整的文档</a:t>
            </a:r>
            <a:r>
              <a:rPr lang="zh-CN" altLang="en-AU" sz="2000" dirty="0" smtClean="0">
                <a:ea typeface="宋体" panose="02010600030101010101" pitchFamily="2" charset="-122"/>
              </a:rPr>
              <a:t>见</a:t>
            </a:r>
            <a:r>
              <a:rPr lang="en-AU" altLang="zh-CN" sz="2000" dirty="0"/>
              <a:t>http://www.kbengine.org/docs/configuration/kbengine.html</a:t>
            </a:r>
            <a:endParaRPr lang="en-AU" altLang="zh-CN" sz="2000" dirty="0" smtClean="0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AU" altLang="zh-CN" sz="2800" dirty="0" smtClean="0"/>
              <a:t>Personality</a:t>
            </a:r>
            <a:r>
              <a:rPr lang="zh-CN" altLang="en-US" sz="2800" dirty="0" smtClean="0"/>
              <a:t>个性化</a:t>
            </a:r>
            <a:r>
              <a:rPr lang="zh-CN" altLang="en-AU" sz="2800" dirty="0" smtClean="0">
                <a:ea typeface="宋体" panose="02010600030101010101" pitchFamily="2" charset="-122"/>
              </a:rPr>
              <a:t>脚本</a:t>
            </a:r>
            <a:endParaRPr lang="zh-CN" altLang="en-AU" sz="2800" dirty="0" smtClean="0">
              <a:ea typeface="宋体" panose="02010600030101010101" pitchFamily="2" charset="-122"/>
            </a:endParaRPr>
          </a:p>
          <a:p>
            <a:pPr marL="352425" lvl="1" indent="-170180">
              <a:lnSpc>
                <a:spcPct val="90000"/>
              </a:lnSpc>
              <a:spcBef>
                <a:spcPct val="70000"/>
              </a:spcBef>
            </a:pPr>
            <a:r>
              <a:rPr lang="zh-CN" altLang="en-AU" sz="2000" dirty="0" smtClean="0">
                <a:ea typeface="宋体" panose="02010600030101010101" pitchFamily="2" charset="-122"/>
              </a:rPr>
              <a:t>实现</a:t>
            </a:r>
            <a:r>
              <a:rPr lang="zh-CN" altLang="en-AU" sz="2000" dirty="0">
                <a:ea typeface="宋体" panose="02010600030101010101" pitchFamily="2" charset="-122"/>
              </a:rPr>
              <a:t>全局的回调函</a:t>
            </a:r>
            <a:r>
              <a:rPr lang="zh-CN" altLang="en-AU" sz="2000" dirty="0" smtClean="0">
                <a:ea typeface="宋体" panose="02010600030101010101" pitchFamily="2" charset="-122"/>
              </a:rPr>
              <a:t>数</a:t>
            </a:r>
            <a:endParaRPr lang="en-AU" altLang="zh-CN" sz="2000" dirty="0"/>
          </a:p>
          <a:p>
            <a:pPr marL="352425" lvl="1" indent="-170180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 smtClean="0">
                <a:ea typeface="宋体" panose="02010600030101010101" pitchFamily="2" charset="-122"/>
              </a:rPr>
              <a:t>用</a:t>
            </a:r>
            <a:r>
              <a:rPr lang="en-AU" altLang="zh-CN" sz="2000" dirty="0" err="1" smtClean="0"/>
              <a:t>KBEngine</a:t>
            </a:r>
            <a:r>
              <a:rPr lang="en-AU" altLang="zh-CN" sz="2000" dirty="0" smtClean="0"/>
              <a:t> Python</a:t>
            </a:r>
            <a:r>
              <a:rPr lang="zh-CN" altLang="en-AU" sz="2000" dirty="0">
                <a:ea typeface="宋体" panose="02010600030101010101" pitchFamily="2" charset="-122"/>
              </a:rPr>
              <a:t>接口处理系统级的消息事件</a:t>
            </a:r>
            <a:endParaRPr lang="en-AU" altLang="zh-CN" sz="2000" dirty="0">
              <a:ea typeface="宋体" panose="02010600030101010101" pitchFamily="2" charset="-122"/>
            </a:endParaRPr>
          </a:p>
          <a:p>
            <a:pPr marL="542925" lvl="2" indent="-180975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panose="02010600030101010101" pitchFamily="2" charset="-122"/>
              </a:rPr>
              <a:t>例如</a:t>
            </a:r>
            <a:r>
              <a:rPr lang="en-AU" altLang="zh-CN" sz="2000" dirty="0">
                <a:ea typeface="宋体" panose="02010600030101010101" pitchFamily="2" charset="-122"/>
              </a:rPr>
              <a:t>:</a:t>
            </a:r>
            <a:r>
              <a:rPr lang="en-AU" altLang="zh-CN" sz="2000" dirty="0"/>
              <a:t> </a:t>
            </a:r>
            <a:r>
              <a:rPr lang="zh-CN" altLang="en-AU" sz="2000" dirty="0">
                <a:ea typeface="宋体" panose="02010600030101010101" pitchFamily="2" charset="-122"/>
              </a:rPr>
              <a:t>启动</a:t>
            </a:r>
            <a:r>
              <a:rPr lang="en-AU" altLang="zh-CN" sz="2000" dirty="0"/>
              <a:t>, </a:t>
            </a:r>
            <a:r>
              <a:rPr lang="zh-CN" altLang="en-AU" sz="2000" dirty="0">
                <a:ea typeface="宋体" panose="02010600030101010101" pitchFamily="2" charset="-122"/>
              </a:rPr>
              <a:t>恢复</a:t>
            </a:r>
            <a:r>
              <a:rPr lang="en-AU" altLang="zh-CN" sz="2000" dirty="0"/>
              <a:t>, </a:t>
            </a:r>
            <a:r>
              <a:rPr lang="zh-CN" altLang="en-AU" sz="2000" dirty="0" smtClean="0">
                <a:ea typeface="宋体" panose="02010600030101010101" pitchFamily="2" charset="-122"/>
              </a:rPr>
              <a:t>关闭</a:t>
            </a:r>
            <a:endParaRPr lang="zh-CN" altLang="en-AU" sz="2000" dirty="0" smtClean="0">
              <a:ea typeface="宋体" panose="02010600030101010101" pitchFamily="2" charset="-122"/>
            </a:endParaRPr>
          </a:p>
          <a:p>
            <a:pPr marL="352425" lvl="1" indent="-170180">
              <a:lnSpc>
                <a:spcPct val="90000"/>
              </a:lnSpc>
              <a:spcBef>
                <a:spcPct val="30000"/>
              </a:spcBef>
            </a:pPr>
            <a:r>
              <a:rPr lang="zh-CN" altLang="en-US" sz="2000" dirty="0" smtClean="0">
                <a:ea typeface="宋体" panose="02010600030101010101" pitchFamily="2" charset="-122"/>
              </a:rPr>
              <a:t>可以</a:t>
            </a:r>
            <a:r>
              <a:rPr lang="zh-CN" altLang="en-US" sz="2000" dirty="0">
                <a:ea typeface="宋体" panose="02010600030101010101" pitchFamily="2" charset="-122"/>
              </a:rPr>
              <a:t>理解为</a:t>
            </a:r>
            <a:r>
              <a:rPr lang="zh-CN" altLang="en-US" sz="2000" dirty="0" smtClean="0">
                <a:ea typeface="宋体" panose="02010600030101010101" pitchFamily="2" charset="-122"/>
              </a:rPr>
              <a:t>入口</a:t>
            </a:r>
            <a:r>
              <a:rPr lang="en-US" altLang="zh-CN" sz="2000" dirty="0" smtClean="0">
                <a:ea typeface="宋体" panose="02010600030101010101" pitchFamily="2" charset="-122"/>
              </a:rPr>
              <a:t>(</a:t>
            </a:r>
            <a:r>
              <a:rPr lang="zh-CN" altLang="en-US" sz="2000" dirty="0" smtClean="0">
                <a:ea typeface="宋体" panose="02010600030101010101" pitchFamily="2" charset="-122"/>
              </a:rPr>
              <a:t>在</a:t>
            </a:r>
            <a:r>
              <a:rPr lang="zh-CN" altLang="en-US" sz="2000" dirty="0">
                <a:ea typeface="宋体" panose="02010600030101010101" pitchFamily="2" charset="-122"/>
              </a:rPr>
              <a:t>服务器启动后，服务器准备好了的回调里开始构建</a:t>
            </a:r>
            <a:r>
              <a:rPr lang="zh-CN" altLang="en-US" sz="2000" dirty="0" smtClean="0">
                <a:ea typeface="宋体" panose="02010600030101010101" pitchFamily="2" charset="-122"/>
              </a:rPr>
              <a:t>世界</a:t>
            </a:r>
            <a:r>
              <a:rPr lang="en-US" altLang="zh-CN" sz="2000" dirty="0" smtClean="0">
                <a:ea typeface="宋体" panose="02010600030101010101" pitchFamily="2" charset="-122"/>
              </a:rPr>
              <a:t>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352425" lvl="1" indent="-170180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 smtClean="0">
                <a:ea typeface="宋体" panose="02010600030101010101" pitchFamily="2" charset="-122"/>
              </a:rPr>
              <a:t>缺省</a:t>
            </a:r>
            <a:r>
              <a:rPr lang="zh-CN" altLang="en-AU" sz="2000" dirty="0">
                <a:ea typeface="宋体" panose="02010600030101010101" pitchFamily="2" charset="-122"/>
              </a:rPr>
              <a:t>情况下</a:t>
            </a:r>
            <a:r>
              <a:rPr lang="en-AU" altLang="zh-CN" sz="2000" dirty="0" err="1">
                <a:ea typeface="宋体" panose="02010600030101010101" pitchFamily="2" charset="-122"/>
              </a:rPr>
              <a:t>Cellapp</a:t>
            </a:r>
            <a:r>
              <a:rPr lang="zh-CN" altLang="en-AU" sz="2000" dirty="0">
                <a:ea typeface="宋体" panose="02010600030101010101" pitchFamily="2" charset="-122"/>
              </a:rPr>
              <a:t>和</a:t>
            </a:r>
            <a:r>
              <a:rPr lang="en-AU" altLang="zh-CN" sz="2000" dirty="0" err="1">
                <a:ea typeface="宋体" panose="02010600030101010101" pitchFamily="2" charset="-122"/>
              </a:rPr>
              <a:t>Baseapp</a:t>
            </a:r>
            <a:r>
              <a:rPr lang="zh-CN" altLang="en-AU" sz="2000" dirty="0">
                <a:ea typeface="宋体" panose="02010600030101010101" pitchFamily="2" charset="-122"/>
              </a:rPr>
              <a:t>脚本是分离</a:t>
            </a:r>
            <a:r>
              <a:rPr lang="zh-CN" altLang="en-AU" sz="2000" dirty="0" smtClean="0">
                <a:ea typeface="宋体" panose="02010600030101010101" pitchFamily="2" charset="-122"/>
              </a:rPr>
              <a:t>的</a:t>
            </a:r>
            <a:r>
              <a:rPr lang="en-US" altLang="zh-CN" sz="2000" dirty="0" smtClean="0">
                <a:ea typeface="宋体" panose="02010600030101010101" pitchFamily="2" charset="-122"/>
              </a:rPr>
              <a:t>(cell/kbengine.py, base/kbengine.py)</a:t>
            </a:r>
            <a:endParaRPr lang="en-AU" altLang="zh-CN" sz="2000" dirty="0"/>
          </a:p>
          <a:p>
            <a:pPr marL="352425" lvl="1" indent="-170180">
              <a:lnSpc>
                <a:spcPct val="90000"/>
              </a:lnSpc>
              <a:spcBef>
                <a:spcPct val="30000"/>
              </a:spcBef>
            </a:pPr>
            <a:r>
              <a:rPr lang="en-AU" altLang="zh-CN" sz="2000" dirty="0"/>
              <a:t>Personality</a:t>
            </a:r>
            <a:r>
              <a:rPr lang="zh-CN" altLang="en-AU" sz="2000" dirty="0">
                <a:ea typeface="宋体" panose="02010600030101010101" pitchFamily="2" charset="-122"/>
              </a:rPr>
              <a:t>脚本名</a:t>
            </a:r>
            <a:r>
              <a:rPr lang="zh-CN" altLang="en-AU" sz="2000" dirty="0" smtClean="0">
                <a:ea typeface="宋体" panose="02010600030101010101" pitchFamily="2" charset="-122"/>
              </a:rPr>
              <a:t>在</a:t>
            </a:r>
            <a:r>
              <a:rPr lang="en-AU" altLang="zh-CN" sz="2000" b="1" dirty="0" smtClean="0">
                <a:latin typeface="Courier New" panose="02070309020205020404" pitchFamily="49" charset="0"/>
              </a:rPr>
              <a:t>kbengine.xml</a:t>
            </a:r>
            <a:r>
              <a:rPr lang="zh-CN" altLang="en-AU" sz="2000" dirty="0">
                <a:latin typeface="Courier New" panose="02070309020205020404" pitchFamily="49" charset="0"/>
                <a:ea typeface="宋体" panose="02010600030101010101" pitchFamily="2" charset="-122"/>
              </a:rPr>
              <a:t>文件里</a:t>
            </a:r>
            <a:r>
              <a:rPr lang="zh-CN" altLang="en-AU" sz="2000" dirty="0">
                <a:ea typeface="宋体" panose="02010600030101010101" pitchFamily="2" charset="-122"/>
              </a:rPr>
              <a:t>指定</a:t>
            </a:r>
            <a:r>
              <a:rPr lang="zh-CN" altLang="en-AU" sz="2000" dirty="0">
                <a:latin typeface="Courier New" panose="02070309020205020404" pitchFamily="49" charset="0"/>
                <a:ea typeface="宋体" panose="02010600030101010101" pitchFamily="2" charset="-122"/>
              </a:rPr>
              <a:t>。缺省</a:t>
            </a:r>
            <a:r>
              <a:rPr lang="zh-CN" altLang="en-AU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是</a:t>
            </a:r>
            <a:r>
              <a:rPr lang="en-AU" altLang="zh-CN" sz="2000" dirty="0" err="1" smtClean="0">
                <a:latin typeface="Courier New" panose="02070309020205020404" pitchFamily="49" charset="0"/>
              </a:rPr>
              <a:t>kbengine</a:t>
            </a:r>
            <a:endParaRPr lang="en-AU" altLang="zh-CN" sz="2000" dirty="0" smtClean="0">
              <a:latin typeface="Courier New" panose="02070309020205020404" pitchFamily="49" charset="0"/>
            </a:endParaRPr>
          </a:p>
          <a:p>
            <a:pPr marL="182245" lvl="1" indent="0">
              <a:lnSpc>
                <a:spcPct val="90000"/>
              </a:lnSpc>
              <a:spcBef>
                <a:spcPct val="30000"/>
              </a:spcBef>
              <a:buNone/>
            </a:pPr>
            <a:endParaRPr lang="en-AU" altLang="zh-CN" sz="20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Personality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个性化脚本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AU" altLang="zh-CN" sz="2000" dirty="0" err="1" smtClean="0"/>
              <a:t>Cellapp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Personality</a:t>
            </a:r>
            <a:r>
              <a:rPr lang="zh-CN" altLang="en-AU" sz="2000" dirty="0">
                <a:ea typeface="宋体" panose="02010600030101010101" pitchFamily="2" charset="-122"/>
              </a:rPr>
              <a:t>脚本可以在</a:t>
            </a:r>
            <a:r>
              <a:rPr lang="en-AU" altLang="zh-CN" sz="2000" dirty="0">
                <a:ea typeface="宋体" panose="02010600030101010101" pitchFamily="2" charset="-122"/>
              </a:rPr>
              <a:t> </a:t>
            </a:r>
            <a:r>
              <a:rPr lang="en-AU" altLang="zh-CN" sz="2000" b="1" dirty="0" err="1">
                <a:latin typeface="Courier New" panose="02070309020205020404" pitchFamily="49" charset="0"/>
              </a:rPr>
              <a:t>onCellAppReady</a:t>
            </a:r>
            <a:r>
              <a:rPr lang="zh-CN" altLang="en-AU" sz="2000" dirty="0">
                <a:latin typeface="Courier New" panose="02070309020205020404" pitchFamily="49" charset="0"/>
                <a:ea typeface="宋体" panose="02010600030101010101" pitchFamily="2" charset="-122"/>
              </a:rPr>
              <a:t>时设定游戏</a:t>
            </a:r>
            <a:endParaRPr lang="en-AU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52425" lvl="1" indent="-170180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 smtClean="0">
                <a:ea typeface="宋体" panose="02010600030101010101" pitchFamily="2" charset="-122"/>
              </a:rPr>
              <a:t>用</a:t>
            </a:r>
            <a:r>
              <a:rPr lang="en-AU" altLang="zh-CN" sz="2000" dirty="0">
                <a:ea typeface="宋体" panose="02010600030101010101" pitchFamily="2" charset="-122"/>
              </a:rPr>
              <a:t>i</a:t>
            </a:r>
            <a:r>
              <a:rPr lang="en-AU" altLang="zh-CN" sz="2000" dirty="0"/>
              <a:t>mport </a:t>
            </a:r>
            <a:r>
              <a:rPr lang="en-AU" altLang="zh-CN" sz="2000" dirty="0" err="1" smtClean="0"/>
              <a:t>KBEngine</a:t>
            </a:r>
            <a:r>
              <a:rPr lang="zh-CN" altLang="en-AU" sz="2000" dirty="0" smtClean="0">
                <a:ea typeface="宋体" panose="02010600030101010101" pitchFamily="2" charset="-122"/>
              </a:rPr>
              <a:t>来使用</a:t>
            </a:r>
            <a:r>
              <a:rPr lang="en-AU" altLang="zh-CN" sz="2000" dirty="0" err="1"/>
              <a:t>KBEngine</a:t>
            </a:r>
            <a:r>
              <a:rPr lang="zh-CN" altLang="en-AU" sz="2000" dirty="0" smtClean="0">
                <a:ea typeface="宋体" panose="02010600030101010101" pitchFamily="2" charset="-122"/>
              </a:rPr>
              <a:t>函数</a:t>
            </a:r>
            <a:endParaRPr lang="zh-CN" altLang="en-AU" sz="2000" dirty="0">
              <a:ea typeface="宋体" panose="02010600030101010101" pitchFamily="2" charset="-122"/>
            </a:endParaRPr>
          </a:p>
          <a:p>
            <a:pPr marL="352425" lvl="1" indent="-170180">
              <a:lnSpc>
                <a:spcPct val="80000"/>
              </a:lnSpc>
              <a:spcBef>
                <a:spcPct val="30000"/>
              </a:spcBef>
            </a:pPr>
            <a:r>
              <a:rPr lang="en-US" altLang="zh-CN" sz="2000" b="1" u="sng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KBEngine.addSpaceGeometryMapping</a:t>
            </a:r>
            <a:r>
              <a:rPr lang="en-US" altLang="zh-CN" sz="2000" b="1" u="sng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b="1" u="sng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self.spaceID</a:t>
            </a:r>
            <a:r>
              <a:rPr lang="en-US" altLang="zh-CN" sz="2000" b="1" u="sng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2000" b="1" u="sng" dirty="0">
                <a:latin typeface="Courier New" panose="02070309020205020404" pitchFamily="49" charset="0"/>
                <a:ea typeface="宋体" panose="02010600030101010101" pitchFamily="2" charset="-122"/>
              </a:rPr>
              <a:t>None, "</a:t>
            </a:r>
            <a:r>
              <a:rPr lang="en-US" altLang="zh-CN" sz="2000" b="1" u="sng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spaces/demo")</a:t>
            </a:r>
            <a:endParaRPr lang="en-US" altLang="zh-CN" sz="2000" u="sng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42925" lvl="2" indent="-189230">
              <a:lnSpc>
                <a:spcPct val="80000"/>
              </a:lnSpc>
            </a:pPr>
            <a:r>
              <a:rPr lang="zh-CN" altLang="en-US" sz="2000" dirty="0" smtClean="0">
                <a:ea typeface="宋体" panose="02010600030101010101" pitchFamily="2" charset="-122"/>
              </a:rPr>
              <a:t>参考</a:t>
            </a:r>
            <a:r>
              <a:rPr lang="en-US" altLang="zh-CN" sz="2000" dirty="0" smtClean="0">
                <a:ea typeface="宋体" panose="02010600030101010101" pitchFamily="2" charset="-122"/>
              </a:rPr>
              <a:t>API</a:t>
            </a:r>
            <a:r>
              <a:rPr lang="zh-CN" altLang="en-US" sz="2000" dirty="0" smtClean="0">
                <a:ea typeface="宋体" panose="02010600030101010101" pitchFamily="2" charset="-122"/>
              </a:rPr>
              <a:t>文档</a:t>
            </a:r>
            <a:endParaRPr lang="en-AU" altLang="zh-CN" sz="2000" dirty="0"/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AU" altLang="zh-CN" sz="2000" dirty="0" err="1" smtClean="0"/>
              <a:t>Baseapp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Personality</a:t>
            </a:r>
            <a:r>
              <a:rPr lang="zh-CN" altLang="en-AU" sz="2000" dirty="0">
                <a:ea typeface="宋体" panose="02010600030101010101" pitchFamily="2" charset="-122"/>
              </a:rPr>
              <a:t>脚本可以在</a:t>
            </a:r>
            <a:r>
              <a:rPr lang="en-AU" altLang="zh-CN" sz="2000" dirty="0">
                <a:ea typeface="宋体" panose="02010600030101010101" pitchFamily="2" charset="-122"/>
              </a:rPr>
              <a:t> </a:t>
            </a:r>
            <a:r>
              <a:rPr lang="en-AU" altLang="zh-CN" sz="2000" b="1" dirty="0" err="1">
                <a:latin typeface="Courier New" panose="02070309020205020404" pitchFamily="49" charset="0"/>
              </a:rPr>
              <a:t>onBaseAppReady</a:t>
            </a:r>
            <a:r>
              <a:rPr lang="zh-CN" altLang="en-AU" sz="2000" dirty="0">
                <a:latin typeface="Courier New" panose="02070309020205020404" pitchFamily="49" charset="0"/>
                <a:ea typeface="宋体" panose="02010600030101010101" pitchFamily="2" charset="-122"/>
              </a:rPr>
              <a:t>时设置游戏</a:t>
            </a:r>
            <a:endParaRPr lang="en-AU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52425" lvl="1" indent="-170180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>
                <a:ea typeface="宋体" panose="02010600030101010101" pitchFamily="2" charset="-122"/>
              </a:rPr>
              <a:t>如果要创建全局</a:t>
            </a:r>
            <a:r>
              <a:rPr lang="en-AU" altLang="zh-CN" sz="2000" dirty="0">
                <a:ea typeface="宋体" panose="02010600030101010101" pitchFamily="2" charset="-122"/>
              </a:rPr>
              <a:t>base</a:t>
            </a:r>
            <a:r>
              <a:rPr lang="zh-CN" altLang="en-AU" sz="2000" dirty="0">
                <a:ea typeface="宋体" panose="02010600030101010101" pitchFamily="2" charset="-122"/>
              </a:rPr>
              <a:t>的话，可以在这个时候创建</a:t>
            </a:r>
            <a:endParaRPr lang="en-AU" altLang="zh-CN" sz="2000" dirty="0"/>
          </a:p>
          <a:p>
            <a:pPr marL="352425" lvl="1" indent="-170180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 smtClean="0">
                <a:ea typeface="宋体" panose="02010600030101010101" pitchFamily="2" charset="-122"/>
              </a:rPr>
              <a:t>应该</a:t>
            </a:r>
            <a:r>
              <a:rPr lang="zh-CN" altLang="en-AU" sz="2000" dirty="0">
                <a:ea typeface="宋体" panose="02010600030101010101" pitchFamily="2" charset="-122"/>
              </a:rPr>
              <a:t>在这里创建新的</a:t>
            </a:r>
            <a:r>
              <a:rPr lang="en-AU" altLang="zh-CN" sz="2000" dirty="0">
                <a:ea typeface="宋体" panose="02010600030101010101" pitchFamily="2" charset="-122"/>
              </a:rPr>
              <a:t>space</a:t>
            </a:r>
            <a:endParaRPr lang="en-AU" altLang="zh-CN" sz="20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zh-CN" altLang="en-AU" sz="2000" dirty="0">
                <a:ea typeface="宋体" panose="02010600030101010101" pitchFamily="2" charset="-122"/>
              </a:rPr>
              <a:t>以上两个脚本必须都必须执行清理工作：</a:t>
            </a:r>
            <a:endParaRPr lang="en-AU" altLang="zh-CN" sz="2000" dirty="0"/>
          </a:p>
          <a:p>
            <a:pPr marL="352425" lvl="1" indent="-170180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>
                <a:latin typeface="Courier New" panose="02070309020205020404" pitchFamily="49" charset="0"/>
                <a:ea typeface="宋体" panose="02010600030101010101" pitchFamily="2" charset="-122"/>
              </a:rPr>
              <a:t>在</a:t>
            </a:r>
            <a:r>
              <a:rPr lang="en-AU" altLang="zh-CN" sz="2000" b="1" dirty="0" err="1">
                <a:latin typeface="Courier New" panose="02070309020205020404" pitchFamily="49" charset="0"/>
              </a:rPr>
              <a:t>onBaseAppShuttingDown</a:t>
            </a:r>
            <a:r>
              <a:rPr lang="en-AU" altLang="zh-CN" sz="2000" b="1" dirty="0">
                <a:latin typeface="Courier New" panose="02070309020205020404" pitchFamily="49" charset="0"/>
              </a:rPr>
              <a:t> </a:t>
            </a:r>
            <a:r>
              <a:rPr lang="zh-CN" altLang="en-AU" sz="2000" dirty="0">
                <a:latin typeface="Courier New" panose="02070309020205020404" pitchFamily="49" charset="0"/>
                <a:ea typeface="宋体" panose="02010600030101010101" pitchFamily="2" charset="-122"/>
              </a:rPr>
              <a:t>或</a:t>
            </a:r>
            <a:r>
              <a:rPr lang="zh-CN" altLang="en-AU" sz="2000" dirty="0">
                <a:ea typeface="宋体" panose="02010600030101010101" pitchFamily="2" charset="-122"/>
              </a:rPr>
              <a:t> </a:t>
            </a:r>
            <a:r>
              <a:rPr lang="en-AU" altLang="zh-CN" sz="2000" b="1" dirty="0" err="1">
                <a:latin typeface="Courier New" panose="02070309020205020404" pitchFamily="49" charset="0"/>
              </a:rPr>
              <a:t>onCellAppShuttingDown</a:t>
            </a:r>
            <a:r>
              <a:rPr lang="zh-CN" altLang="en-AU" sz="2000" dirty="0">
                <a:latin typeface="Courier New" panose="02070309020205020404" pitchFamily="49" charset="0"/>
                <a:ea typeface="宋体" panose="02010600030101010101" pitchFamily="2" charset="-122"/>
              </a:rPr>
              <a:t>被调用的时候</a:t>
            </a:r>
            <a:endParaRPr lang="en-AU" altLang="zh-CN" sz="2000" dirty="0"/>
          </a:p>
          <a:p>
            <a:pPr marL="352425" lvl="1" indent="-170180">
              <a:lnSpc>
                <a:spcPct val="80000"/>
              </a:lnSpc>
              <a:spcBef>
                <a:spcPct val="30000"/>
              </a:spcBef>
            </a:pPr>
            <a:r>
              <a:rPr lang="en-AU" altLang="zh-CN" sz="2000" dirty="0" err="1" smtClean="0"/>
              <a:t>Baseapps</a:t>
            </a:r>
            <a:r>
              <a:rPr lang="zh-CN" altLang="en-AU" sz="2000" dirty="0">
                <a:ea typeface="宋体" panose="02010600030101010101" pitchFamily="2" charset="-122"/>
              </a:rPr>
              <a:t>同时还在接近结束的时候接收到</a:t>
            </a:r>
            <a:r>
              <a:rPr lang="en-AU" altLang="zh-CN" sz="2000" b="1" dirty="0" err="1">
                <a:latin typeface="Courier New" panose="02070309020205020404" pitchFamily="49" charset="0"/>
              </a:rPr>
              <a:t>onBaseAppShutDown</a:t>
            </a:r>
            <a:r>
              <a:rPr lang="zh-CN" altLang="en-AU" sz="2000" dirty="0">
                <a:latin typeface="Courier New" panose="02070309020205020404" pitchFamily="49" charset="0"/>
                <a:ea typeface="宋体" panose="02010600030101010101" pitchFamily="2" charset="-122"/>
              </a:rPr>
              <a:t>消息</a:t>
            </a:r>
            <a:endParaRPr lang="en-AU" altLang="zh-CN" sz="2000" dirty="0"/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AU" altLang="zh-CN" sz="2000" dirty="0" smtClean="0"/>
              <a:t>Personalit</a:t>
            </a:r>
            <a:r>
              <a:rPr lang="en-AU" altLang="zh-CN" sz="2000" dirty="0" smtClean="0">
                <a:ea typeface="宋体" panose="02010600030101010101" pitchFamily="2" charset="-122"/>
              </a:rPr>
              <a:t>y</a:t>
            </a:r>
            <a:r>
              <a:rPr lang="zh-CN" altLang="en-AU" sz="2000" dirty="0">
                <a:ea typeface="宋体" panose="02010600030101010101" pitchFamily="2" charset="-122"/>
              </a:rPr>
              <a:t>脚本可以根据需要执行其它的任务</a:t>
            </a:r>
            <a:endParaRPr lang="en-AU" altLang="zh-CN" sz="2000" dirty="0"/>
          </a:p>
          <a:p>
            <a:pPr marL="352425" lvl="1" indent="-170180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>
                <a:ea typeface="宋体" panose="02010600030101010101" pitchFamily="2" charset="-122"/>
              </a:rPr>
              <a:t>是置放全局游戏脚本的地方，但不要把所有东西都放在里面</a:t>
            </a:r>
            <a:endParaRPr lang="en-AU" altLang="zh-CN" sz="2000" dirty="0"/>
          </a:p>
          <a:p>
            <a:pPr marL="352425" lvl="1" indent="-170180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>
                <a:ea typeface="宋体" panose="02010600030101010101" pitchFamily="2" charset="-122"/>
              </a:rPr>
              <a:t>对每个逻辑部分用分开的脚本文件</a:t>
            </a:r>
            <a:endParaRPr lang="en-AU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第七章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2904465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 panose="020B0604030504040204"/>
                <a:ea typeface="宋体" panose="02010600030101010101" pitchFamily="2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 panose="020B0604030504040204"/>
                <a:ea typeface="宋体" panose="02010600030101010101" pitchFamily="2" charset="-122"/>
              </a:rPr>
              <a:t>      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 panose="020B0604030504040204"/>
                <a:ea typeface="宋体" panose="02010600030101010101" pitchFamily="2" charset="-122"/>
              </a:rPr>
              <a:t>服务器调试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C++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断点调试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980728"/>
            <a:ext cx="9054876" cy="587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dirty="0" smtClean="0"/>
              <a:t>尽可能的使用</a:t>
            </a:r>
            <a:r>
              <a:rPr lang="en-US" altLang="zh-CN" dirty="0" smtClean="0"/>
              <a:t>Log</a:t>
            </a:r>
            <a:r>
              <a:rPr lang="zh-CN" altLang="en-US" dirty="0" smtClean="0"/>
              <a:t>追踪执行过程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服务端进程断点请启动完服务组后附加到进程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        </a:t>
            </a:r>
            <a:r>
              <a:rPr lang="zh-CN" altLang="en-US" sz="2000" dirty="0" smtClean="0">
                <a:ea typeface="宋体" panose="02010600030101010101" pitchFamily="2" charset="-122"/>
              </a:rPr>
              <a:t>特殊情况请设置好系统环境变量，先启动好依赖进程之后使用</a:t>
            </a:r>
            <a:r>
              <a:rPr lang="en-US" altLang="zh-CN" sz="2000" dirty="0" smtClean="0">
                <a:ea typeface="宋体" panose="02010600030101010101" pitchFamily="2" charset="-122"/>
              </a:rPr>
              <a:t>IDE</a:t>
            </a:r>
            <a:r>
              <a:rPr lang="zh-CN" altLang="en-US" sz="2000" dirty="0" smtClean="0">
                <a:ea typeface="宋体" panose="02010600030101010101" pitchFamily="2" charset="-122"/>
              </a:rPr>
              <a:t>单独启动进程调试</a:t>
            </a:r>
            <a:endParaRPr lang="en-AU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工具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与服务端交互调试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980728"/>
            <a:ext cx="9054876" cy="587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panose="02010600030101010101" pitchFamily="2" charset="-122"/>
              </a:rPr>
              <a:t>使用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GUIConsole</a:t>
            </a:r>
            <a:r>
              <a:rPr lang="en-US" altLang="zh-CN" sz="2400" dirty="0" smtClean="0">
                <a:ea typeface="宋体" panose="02010600030101010101" pitchFamily="2" charset="-122"/>
              </a:rPr>
              <a:t>-Debug</a:t>
            </a:r>
            <a:r>
              <a:rPr lang="zh-CN" altLang="en-US" sz="2400" dirty="0" smtClean="0">
                <a:ea typeface="宋体" panose="02010600030101010101" pitchFamily="2" charset="-122"/>
              </a:rPr>
              <a:t>页能够在内存中与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Cellapp</a:t>
            </a:r>
            <a:r>
              <a:rPr lang="zh-CN" altLang="en-US" sz="2400" dirty="0" smtClean="0">
                <a:ea typeface="宋体" panose="02010600030101010101" pitchFamily="2" charset="-122"/>
              </a:rPr>
              <a:t>或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Baseapp</a:t>
            </a:r>
            <a:r>
              <a:rPr lang="zh-CN" altLang="en-US" sz="2400" dirty="0" smtClean="0">
                <a:ea typeface="宋体" panose="02010600030101010101" pitchFamily="2" charset="-122"/>
              </a:rPr>
              <a:t>的</a:t>
            </a:r>
            <a:r>
              <a:rPr lang="en-US" altLang="zh-CN" sz="2400" dirty="0" smtClean="0">
                <a:ea typeface="宋体" panose="02010600030101010101" pitchFamily="2" charset="-122"/>
              </a:rPr>
              <a:t>Python</a:t>
            </a:r>
            <a:r>
              <a:rPr lang="zh-CN" altLang="en-US" sz="2400" dirty="0">
                <a:ea typeface="宋体" panose="02010600030101010101" pitchFamily="2" charset="-122"/>
              </a:rPr>
              <a:t>脚本</a:t>
            </a:r>
            <a:r>
              <a:rPr lang="zh-CN" altLang="en-US" sz="2400" dirty="0" smtClean="0">
                <a:ea typeface="宋体" panose="02010600030101010101" pitchFamily="2" charset="-122"/>
              </a:rPr>
              <a:t>交互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panose="02010600030101010101" pitchFamily="2" charset="-122"/>
              </a:rPr>
              <a:t>使用</a:t>
            </a:r>
            <a:r>
              <a:rPr lang="en-US" altLang="zh-CN" sz="2400" dirty="0" smtClean="0">
                <a:ea typeface="宋体" panose="02010600030101010101" pitchFamily="2" charset="-122"/>
              </a:rPr>
              <a:t>kbengine/kbe/tools/server/pycluster/cluster_controller.py</a:t>
            </a:r>
            <a:r>
              <a:rPr lang="zh-CN" altLang="en-US" sz="2400" dirty="0" smtClean="0">
                <a:ea typeface="宋体" panose="02010600030101010101" pitchFamily="2" charset="-122"/>
              </a:rPr>
              <a:t>或命令能够</a:t>
            </a:r>
            <a:r>
              <a:rPr lang="en-US" altLang="zh-CN" sz="2400" dirty="0" smtClean="0">
                <a:ea typeface="宋体" panose="02010600030101010101" pitchFamily="2" charset="-122"/>
              </a:rPr>
              <a:t>telnet</a:t>
            </a:r>
            <a:r>
              <a:rPr lang="zh-CN" altLang="en-US" sz="2400" dirty="0" smtClean="0">
                <a:ea typeface="宋体" panose="02010600030101010101" pitchFamily="2" charset="-122"/>
              </a:rPr>
              <a:t>到服务端与</a:t>
            </a:r>
            <a:r>
              <a:rPr lang="en-US" altLang="zh-CN" sz="2400" dirty="0" err="1">
                <a:ea typeface="宋体" panose="02010600030101010101" pitchFamily="2" charset="-122"/>
              </a:rPr>
              <a:t>Cellapp</a:t>
            </a:r>
            <a:r>
              <a:rPr lang="zh-CN" altLang="en-US" sz="2400" dirty="0">
                <a:ea typeface="宋体" panose="02010600030101010101" pitchFamily="2" charset="-122"/>
              </a:rPr>
              <a:t>或</a:t>
            </a:r>
            <a:r>
              <a:rPr lang="en-US" altLang="zh-CN" sz="2400" dirty="0" err="1">
                <a:ea typeface="宋体" panose="02010600030101010101" pitchFamily="2" charset="-122"/>
              </a:rPr>
              <a:t>Baseapp</a:t>
            </a:r>
            <a:r>
              <a:rPr lang="zh-CN" altLang="en-US" sz="2400" dirty="0"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ea typeface="宋体" panose="02010600030101010101" pitchFamily="2" charset="-122"/>
              </a:rPr>
              <a:t>Python</a:t>
            </a:r>
            <a:r>
              <a:rPr lang="zh-CN" altLang="en-US" sz="2400" dirty="0">
                <a:ea typeface="宋体" panose="02010600030101010101" pitchFamily="2" charset="-122"/>
              </a:rPr>
              <a:t>脚本交互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panose="02010600030101010101" pitchFamily="2" charset="-122"/>
              </a:rPr>
              <a:t>用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KBEngine</a:t>
            </a: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Python</a:t>
            </a:r>
            <a:r>
              <a:rPr lang="zh-CN" altLang="en-US" sz="2400" dirty="0">
                <a:ea typeface="宋体" panose="02010600030101010101" pitchFamily="2" charset="-122"/>
              </a:rPr>
              <a:t>接口来</a:t>
            </a:r>
            <a:r>
              <a:rPr lang="zh-CN" altLang="en-US" sz="2400" dirty="0" smtClean="0">
                <a:ea typeface="宋体" panose="02010600030101010101" pitchFamily="2" charset="-122"/>
              </a:rPr>
              <a:t>交互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352425" lvl="1" indent="-170180">
              <a:lnSpc>
                <a:spcPct val="80000"/>
              </a:lnSpc>
            </a:pPr>
            <a:r>
              <a:rPr lang="zh-CN" altLang="en-US" sz="1600" b="1" dirty="0" smtClean="0">
                <a:latin typeface="Courier New" panose="02070309020205020404" pitchFamily="49" charset="0"/>
              </a:rPr>
              <a:t>例如：在</a:t>
            </a:r>
            <a:r>
              <a:rPr lang="en-US" altLang="zh-CN" sz="1600" b="1" dirty="0" err="1" smtClean="0">
                <a:latin typeface="Courier New" panose="02070309020205020404" pitchFamily="49" charset="0"/>
              </a:rPr>
              <a:t>Baseapp</a:t>
            </a:r>
            <a:r>
              <a:rPr lang="zh-CN" altLang="en-US" sz="1600" b="1" dirty="0" smtClean="0">
                <a:latin typeface="Courier New" panose="02070309020205020404" pitchFamily="49" charset="0"/>
              </a:rPr>
              <a:t>上</a:t>
            </a:r>
            <a:endParaRPr lang="en-US" altLang="zh-CN" sz="1600" b="1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52425" lvl="1" indent="-170180">
              <a:lnSpc>
                <a:spcPct val="80000"/>
              </a:lnSpc>
            </a:pPr>
            <a:r>
              <a:rPr lang="en-GB" altLang="zh-CN" sz="1800" b="1" dirty="0" smtClean="0">
                <a:latin typeface="Courier New" panose="02070309020205020404" pitchFamily="49" charset="0"/>
              </a:rPr>
              <a:t>&gt;&gt;&gt;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e = 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KBEngine.createEntity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( “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SpawnPoint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", position = (2, 3, 5) 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52425" lvl="1" indent="-170180">
              <a:lnSpc>
                <a:spcPct val="80000"/>
              </a:lnSpc>
            </a:pPr>
            <a:r>
              <a:rPr lang="en-GB" altLang="zh-CN" sz="1400" b="1" u="sng" dirty="0">
                <a:latin typeface="Courier New" panose="02070309020205020404" pitchFamily="49" charset="0"/>
              </a:rPr>
              <a:t>&gt;&gt;&gt; </a:t>
            </a:r>
            <a:r>
              <a:rPr lang="en-GB" altLang="zh-CN" sz="1400" b="1" u="sng" dirty="0" smtClean="0">
                <a:latin typeface="Courier New" panose="02070309020205020404" pitchFamily="49" charset="0"/>
              </a:rPr>
              <a:t>e.id</a:t>
            </a:r>
            <a:endParaRPr lang="en-GB" altLang="zh-CN" sz="1400" b="1" u="sng" dirty="0">
              <a:latin typeface="Courier New" panose="02070309020205020404" pitchFamily="49" charset="0"/>
            </a:endParaRPr>
          </a:p>
          <a:p>
            <a:pPr marL="352425" lvl="1" indent="-170180">
              <a:lnSpc>
                <a:spcPct val="80000"/>
              </a:lnSpc>
              <a:spcBef>
                <a:spcPts val="350"/>
              </a:spcBef>
              <a:buFont typeface="Wingdings" panose="05000000000000000000" pitchFamily="2" charset="2"/>
              <a:buChar char=""/>
            </a:pPr>
            <a:r>
              <a:rPr lang="en-GB" altLang="zh-CN" sz="1400" b="1" u="sng" dirty="0" smtClean="0">
                <a:latin typeface="Courier New" panose="02070309020205020404" pitchFamily="49" charset="0"/>
              </a:rPr>
              <a:t>1234</a:t>
            </a:r>
            <a:endParaRPr lang="en-GB" altLang="zh-CN" sz="1400" b="1" u="sng" dirty="0" smtClean="0">
              <a:latin typeface="Courier New" panose="02070309020205020404" pitchFamily="49" charset="0"/>
            </a:endParaRPr>
          </a:p>
          <a:p>
            <a:pPr marL="352425" lvl="1" indent="-170180">
              <a:lnSpc>
                <a:spcPct val="80000"/>
              </a:lnSpc>
              <a:spcBef>
                <a:spcPts val="350"/>
              </a:spcBef>
              <a:buFont typeface="Wingdings" panose="05000000000000000000" pitchFamily="2" charset="2"/>
              <a:buChar char=""/>
            </a:pPr>
            <a:endParaRPr lang="en-GB" altLang="zh-CN" sz="1400" b="1" u="sng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52425" lvl="1" indent="-170180">
              <a:lnSpc>
                <a:spcPct val="80000"/>
              </a:lnSpc>
              <a:spcBef>
                <a:spcPts val="350"/>
              </a:spcBef>
              <a:buFont typeface="Wingdings" panose="05000000000000000000" pitchFamily="2" charset="2"/>
              <a:buChar char=""/>
            </a:pPr>
            <a:r>
              <a:rPr lang="zh-CN" altLang="en-US" sz="1600" b="1" dirty="0">
                <a:latin typeface="Courier New" panose="02070309020205020404" pitchFamily="49" charset="0"/>
              </a:rPr>
              <a:t>例如：</a:t>
            </a:r>
            <a:r>
              <a:rPr lang="zh-CN" altLang="en-US" sz="1600" u="sng" dirty="0" smtClean="0">
                <a:ea typeface="宋体" panose="02010600030101010101" pitchFamily="2" charset="-122"/>
              </a:rPr>
              <a:t>在</a:t>
            </a:r>
            <a:r>
              <a:rPr lang="en-US" altLang="zh-CN" sz="1600" u="sng" dirty="0" err="1" smtClean="0">
                <a:ea typeface="宋体" panose="02010600030101010101" pitchFamily="2" charset="-122"/>
              </a:rPr>
              <a:t>Cellapp</a:t>
            </a:r>
            <a:r>
              <a:rPr lang="zh-CN" altLang="en-US" sz="1600" u="sng" dirty="0">
                <a:ea typeface="宋体" panose="02010600030101010101" pitchFamily="2" charset="-122"/>
              </a:rPr>
              <a:t>上</a:t>
            </a:r>
            <a:r>
              <a:rPr lang="en-US" altLang="zh-CN" sz="1600" u="sng" dirty="0">
                <a:ea typeface="宋体" panose="02010600030101010101" pitchFamily="2" charset="-122"/>
              </a:rPr>
              <a:t>:</a:t>
            </a:r>
            <a:endParaRPr lang="en-US" altLang="zh-CN" sz="1600" u="sng" dirty="0">
              <a:ea typeface="宋体" panose="02010600030101010101" pitchFamily="2" charset="-122"/>
            </a:endParaRPr>
          </a:p>
          <a:p>
            <a:pPr marL="466725" lvl="2" indent="-113030">
              <a:lnSpc>
                <a:spcPct val="80000"/>
              </a:lnSpc>
              <a:spcBef>
                <a:spcPts val="350"/>
              </a:spcBef>
              <a:buFont typeface="Wingdings" panose="05000000000000000000" pitchFamily="2" charset="2"/>
              <a:buChar char=""/>
            </a:pPr>
            <a:r>
              <a:rPr lang="en-GB" altLang="zh-CN" sz="1400" b="1" u="sng" dirty="0">
                <a:latin typeface="Courier New" panose="02070309020205020404" pitchFamily="49" charset="0"/>
              </a:rPr>
              <a:t>&gt;&gt;&gt; </a:t>
            </a:r>
            <a:r>
              <a:rPr lang="en-US" altLang="zh-CN" sz="1400" b="1" u="sng" dirty="0" smtClean="0">
                <a:latin typeface="Courier New" panose="02070309020205020404" pitchFamily="49" charset="0"/>
              </a:rPr>
              <a:t>e</a:t>
            </a:r>
            <a:r>
              <a:rPr lang="en-GB" altLang="zh-CN" sz="1400" b="1" u="sng" dirty="0" smtClean="0">
                <a:latin typeface="Courier New" panose="02070309020205020404" pitchFamily="49" charset="0"/>
              </a:rPr>
              <a:t> </a:t>
            </a:r>
            <a:r>
              <a:rPr lang="en-GB" altLang="zh-CN" sz="1400" b="1" u="sng" dirty="0">
                <a:latin typeface="Courier New" panose="02070309020205020404" pitchFamily="49" charset="0"/>
              </a:rPr>
              <a:t>= </a:t>
            </a:r>
            <a:r>
              <a:rPr lang="en-GB" altLang="zh-CN" sz="1400" b="1" u="sng" dirty="0" err="1" smtClean="0">
                <a:latin typeface="Courier New" panose="02070309020205020404" pitchFamily="49" charset="0"/>
              </a:rPr>
              <a:t>KBEngine.entities</a:t>
            </a:r>
            <a:r>
              <a:rPr lang="en-GB" altLang="zh-CN" sz="1400" b="1" u="sng" dirty="0" smtClean="0">
                <a:latin typeface="Courier New" panose="02070309020205020404" pitchFamily="49" charset="0"/>
              </a:rPr>
              <a:t>[</a:t>
            </a:r>
            <a:r>
              <a:rPr lang="zh-CN" altLang="en-US" sz="1400" b="1" u="sng" dirty="0" smtClean="0">
                <a:latin typeface="Courier New" panose="02070309020205020404" pitchFamily="49" charset="0"/>
              </a:rPr>
              <a:t>实体的</a:t>
            </a:r>
            <a:r>
              <a:rPr lang="en-US" altLang="zh-CN" sz="1400" b="1" u="sng" dirty="0" smtClean="0">
                <a:latin typeface="Courier New" panose="02070309020205020404" pitchFamily="49" charset="0"/>
              </a:rPr>
              <a:t>ID</a:t>
            </a:r>
            <a:r>
              <a:rPr lang="en-GB" altLang="zh-CN" sz="1400" b="1" u="sng" dirty="0" smtClean="0">
                <a:latin typeface="Courier New" panose="02070309020205020404" pitchFamily="49" charset="0"/>
              </a:rPr>
              <a:t>]</a:t>
            </a:r>
            <a:endParaRPr lang="en-GB" altLang="zh-CN" sz="1400" b="1" u="sng" dirty="0">
              <a:latin typeface="Courier New" panose="02070309020205020404" pitchFamily="49" charset="0"/>
            </a:endParaRPr>
          </a:p>
          <a:p>
            <a:pPr marL="466725" lvl="2" indent="-113030">
              <a:lnSpc>
                <a:spcPct val="80000"/>
              </a:lnSpc>
              <a:spcBef>
                <a:spcPts val="350"/>
              </a:spcBef>
              <a:buFont typeface="Wingdings" panose="05000000000000000000" pitchFamily="2" charset="2"/>
              <a:buChar char=""/>
            </a:pPr>
            <a:r>
              <a:rPr lang="en-GB" altLang="zh-CN" sz="1400" b="1" u="sng" dirty="0">
                <a:latin typeface="Courier New" panose="02070309020205020404" pitchFamily="49" charset="0"/>
              </a:rPr>
              <a:t>&gt;&gt;&gt; </a:t>
            </a:r>
            <a:r>
              <a:rPr lang="en-GB" altLang="zh-CN" sz="1400" b="1" u="sng" dirty="0" err="1" smtClean="0">
                <a:latin typeface="Courier New" panose="02070309020205020404" pitchFamily="49" charset="0"/>
              </a:rPr>
              <a:t>e.position</a:t>
            </a:r>
            <a:endParaRPr lang="en-GB" altLang="zh-CN" sz="1400" b="1" u="sng" dirty="0">
              <a:latin typeface="Courier New" panose="02070309020205020404" pitchFamily="49" charset="0"/>
            </a:endParaRPr>
          </a:p>
          <a:p>
            <a:pPr marL="466725" lvl="2" indent="-113030">
              <a:lnSpc>
                <a:spcPct val="80000"/>
              </a:lnSpc>
              <a:spcBef>
                <a:spcPts val="350"/>
              </a:spcBef>
              <a:buFont typeface="Wingdings" panose="05000000000000000000" pitchFamily="2" charset="2"/>
              <a:buChar char=""/>
            </a:pPr>
            <a:r>
              <a:rPr lang="en-GB" altLang="zh-CN" sz="1400" dirty="0" smtClean="0"/>
              <a:t>(1.000000</a:t>
            </a:r>
            <a:r>
              <a:rPr lang="en-GB" altLang="zh-CN" sz="1400" dirty="0"/>
              <a:t>, </a:t>
            </a:r>
            <a:r>
              <a:rPr lang="en-GB" altLang="zh-CN" sz="1400" dirty="0" smtClean="0"/>
              <a:t>2.000000</a:t>
            </a:r>
            <a:r>
              <a:rPr lang="en-GB" altLang="zh-CN" sz="1400" dirty="0"/>
              <a:t>, </a:t>
            </a:r>
            <a:r>
              <a:rPr lang="en-GB" altLang="zh-CN" sz="1400" dirty="0" smtClean="0"/>
              <a:t>3.000000</a:t>
            </a:r>
            <a:r>
              <a:rPr lang="en-GB" altLang="zh-CN" sz="1400" dirty="0"/>
              <a:t>)</a:t>
            </a:r>
            <a:endParaRPr lang="en-GB" altLang="zh-CN" sz="1400" dirty="0"/>
          </a:p>
          <a:p>
            <a:pPr marL="581025" lvl="3" indent="-113030">
              <a:lnSpc>
                <a:spcPct val="80000"/>
              </a:lnSpc>
            </a:pPr>
            <a:r>
              <a:rPr lang="zh-CN" altLang="en-US" sz="1200" dirty="0">
                <a:ea typeface="宋体" panose="02010600030101010101" pitchFamily="2" charset="-122"/>
              </a:rPr>
              <a:t>注意</a:t>
            </a:r>
            <a:r>
              <a:rPr lang="en-US" altLang="zh-CN" sz="1200" dirty="0">
                <a:ea typeface="宋体" panose="02010600030101010101" pitchFamily="2" charset="-122"/>
              </a:rPr>
              <a:t>y</a:t>
            </a:r>
            <a:r>
              <a:rPr lang="zh-CN" altLang="en-US" sz="1200" dirty="0">
                <a:ea typeface="宋体" panose="02010600030101010101" pitchFamily="2" charset="-122"/>
              </a:rPr>
              <a:t>是</a:t>
            </a:r>
            <a:r>
              <a:rPr lang="zh-CN" altLang="en-US" sz="1200" dirty="0" smtClean="0">
                <a:ea typeface="宋体" panose="02010600030101010101" pitchFamily="2" charset="-122"/>
              </a:rPr>
              <a:t>在</a:t>
            </a:r>
            <a:r>
              <a:rPr lang="en-US" altLang="zh-CN" sz="1200" dirty="0" err="1" smtClean="0">
                <a:ea typeface="宋体" panose="02010600030101010101" pitchFamily="2" charset="-122"/>
              </a:rPr>
              <a:t>KBEngine</a:t>
            </a:r>
            <a:r>
              <a:rPr lang="zh-CN" altLang="en-US" sz="1200" dirty="0" smtClean="0">
                <a:ea typeface="宋体" panose="02010600030101010101" pitchFamily="2" charset="-122"/>
              </a:rPr>
              <a:t>里</a:t>
            </a:r>
            <a:r>
              <a:rPr lang="zh-CN" altLang="en-US" sz="1200" dirty="0">
                <a:ea typeface="宋体" panose="02010600030101010101" pitchFamily="2" charset="-122"/>
              </a:rPr>
              <a:t>的竖直高度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466725" lvl="2" indent="-113030">
              <a:lnSpc>
                <a:spcPct val="80000"/>
              </a:lnSpc>
            </a:pPr>
            <a:r>
              <a:rPr lang="en-US" altLang="zh-CN" sz="1400" b="1" u="sng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dir</a:t>
            </a:r>
            <a:r>
              <a:rPr lang="en-US" altLang="zh-CN" sz="1400" b="1" u="sng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(e)</a:t>
            </a:r>
            <a:endParaRPr lang="en-US" altLang="zh-CN" sz="1400" b="1" u="sng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81025" lvl="3" indent="-113030">
              <a:lnSpc>
                <a:spcPct val="80000"/>
              </a:lnSpc>
            </a:pPr>
            <a:r>
              <a:rPr lang="zh-CN" altLang="en-US" sz="1200" dirty="0">
                <a:ea typeface="宋体" panose="02010600030101010101" pitchFamily="2" charset="-122"/>
              </a:rPr>
              <a:t>可以查看许多内建的属性，方法</a:t>
            </a:r>
            <a:r>
              <a:rPr lang="zh-CN" altLang="en-US" sz="1200" dirty="0" smtClean="0">
                <a:ea typeface="宋体" panose="02010600030101010101" pitchFamily="2" charset="-122"/>
              </a:rPr>
              <a:t>。还有</a:t>
            </a:r>
            <a:r>
              <a:rPr lang="zh-CN" altLang="en-US" sz="1200" dirty="0">
                <a:ea typeface="宋体" panose="02010600030101010101" pitchFamily="2" charset="-122"/>
              </a:rPr>
              <a:t>在</a:t>
            </a:r>
            <a:r>
              <a:rPr lang="en-US" altLang="zh-CN" sz="1200" dirty="0">
                <a:ea typeface="宋体" panose="02010600030101010101" pitchFamily="2" charset="-122"/>
              </a:rPr>
              <a:t>entity</a:t>
            </a:r>
            <a:r>
              <a:rPr lang="zh-CN" altLang="en-US" sz="1200" dirty="0">
                <a:ea typeface="宋体" panose="02010600030101010101" pitchFamily="2" charset="-122"/>
              </a:rPr>
              <a:t>定义里的</a:t>
            </a:r>
            <a:r>
              <a:rPr lang="en-US" altLang="zh-CN" sz="1200" dirty="0">
                <a:ea typeface="宋体" panose="02010600030101010101" pitchFamily="2" charset="-122"/>
              </a:rPr>
              <a:t>entity</a:t>
            </a:r>
            <a:r>
              <a:rPr lang="zh-CN" altLang="en-US" sz="1200" dirty="0">
                <a:ea typeface="宋体" panose="02010600030101010101" pitchFamily="2" charset="-122"/>
              </a:rPr>
              <a:t>特定的属性和方法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466725" lvl="2" indent="-113030">
              <a:lnSpc>
                <a:spcPct val="80000"/>
              </a:lnSpc>
            </a:pPr>
            <a:r>
              <a:rPr lang="en-US" altLang="zh-CN" sz="1400" b="1" u="sng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e.destroy</a:t>
            </a:r>
            <a:r>
              <a:rPr lang="en-US" altLang="zh-CN" sz="1400" b="1" u="sng" dirty="0"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endParaRPr lang="en-US" altLang="zh-CN" sz="1400" b="1" u="sng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81025" lvl="3" indent="-113030">
              <a:lnSpc>
                <a:spcPct val="80000"/>
              </a:lnSpc>
            </a:pPr>
            <a:r>
              <a:rPr lang="zh-CN" altLang="en-US" sz="1200" dirty="0" smtClean="0">
                <a:ea typeface="宋体" panose="02010600030101010101" pitchFamily="2" charset="-122"/>
              </a:rPr>
              <a:t>使得</a:t>
            </a:r>
            <a:r>
              <a:rPr lang="en-US" altLang="zh-CN" sz="1200" dirty="0" smtClean="0">
                <a:ea typeface="宋体" panose="02010600030101010101" pitchFamily="2" charset="-122"/>
              </a:rPr>
              <a:t>Entity </a:t>
            </a:r>
            <a:r>
              <a:rPr lang="en-US" altLang="zh-CN" sz="1200" dirty="0">
                <a:ea typeface="宋体" panose="02010600030101010101" pitchFamily="2" charset="-122"/>
              </a:rPr>
              <a:t>base</a:t>
            </a:r>
            <a:r>
              <a:rPr lang="zh-CN" altLang="en-US" sz="1200" dirty="0">
                <a:ea typeface="宋体" panose="02010600030101010101" pitchFamily="2" charset="-122"/>
              </a:rPr>
              <a:t>能够销毁</a:t>
            </a:r>
            <a:r>
              <a:rPr lang="zh-CN" altLang="en-US" sz="1200" dirty="0" smtClean="0">
                <a:ea typeface="宋体" panose="02010600030101010101" pitchFamily="2" charset="-122"/>
              </a:rPr>
              <a:t>自己</a:t>
            </a:r>
            <a:endParaRPr lang="en-US" altLang="zh-CN" sz="1200" dirty="0" smtClean="0">
              <a:ea typeface="宋体" panose="02010600030101010101" pitchFamily="2" charset="-122"/>
            </a:endParaRPr>
          </a:p>
          <a:p>
            <a:pPr marL="467995" lvl="3" indent="0">
              <a:lnSpc>
                <a:spcPct val="80000"/>
              </a:lnSpc>
              <a:buNone/>
            </a:pPr>
            <a:endParaRPr lang="en-US" altLang="zh-CN" sz="1200" dirty="0" smtClean="0">
              <a:ea typeface="宋体" panose="02010600030101010101" pitchFamily="2" charset="-122"/>
            </a:endParaRPr>
          </a:p>
          <a:p>
            <a:pPr marL="467995" lvl="3" indent="0">
              <a:lnSpc>
                <a:spcPct val="80000"/>
              </a:lnSpc>
              <a:buNone/>
            </a:pPr>
            <a:endParaRPr lang="en-US" altLang="zh-CN" sz="1200" dirty="0">
              <a:ea typeface="宋体" panose="02010600030101010101" pitchFamily="2" charset="-122"/>
            </a:endParaRPr>
          </a:p>
          <a:p>
            <a:pPr marL="467995" lvl="3" indent="0">
              <a:lnSpc>
                <a:spcPct val="80000"/>
              </a:lnSpc>
              <a:buNone/>
            </a:pPr>
            <a:r>
              <a:rPr lang="zh-CN" altLang="en-US" sz="1200" dirty="0" smtClean="0">
                <a:solidFill>
                  <a:srgbClr val="FF0000"/>
                </a:solidFill>
                <a:ea typeface="宋体" panose="02010600030101010101" pitchFamily="2" charset="-122"/>
              </a:rPr>
              <a:t>更多参考</a:t>
            </a:r>
            <a:r>
              <a:rPr lang="en-US" altLang="zh-CN" sz="1200" dirty="0">
                <a:solidFill>
                  <a:srgbClr val="FF0000"/>
                </a:solidFill>
                <a:ea typeface="宋体" panose="02010600030101010101" pitchFamily="2" charset="-122"/>
              </a:rPr>
              <a:t>: http://www.kbengine.org/docs/documentations/onlinedebugging.html</a:t>
            </a:r>
            <a:endParaRPr lang="en-US" altLang="zh-CN" sz="12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AU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第八章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2904465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 panose="020B0604030504040204"/>
                <a:ea typeface="宋体" panose="02010600030101010101" pitchFamily="2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 panose="020B0604030504040204"/>
                <a:ea typeface="宋体" panose="02010600030101010101" pitchFamily="2" charset="-122"/>
              </a:rPr>
              <a:t>       </a:t>
            </a:r>
            <a:r>
              <a:rPr lang="en-US" altLang="zh-CN" sz="4000" b="1" kern="0" dirty="0">
                <a:solidFill>
                  <a:schemeClr val="tx2"/>
                </a:solidFill>
                <a:latin typeface="Verdana" panose="020B0604030504040204"/>
                <a:ea typeface="宋体" panose="02010600030101010101" pitchFamily="2" charset="-122"/>
              </a:rPr>
              <a:t>Profiling</a:t>
            </a:r>
            <a:r>
              <a:rPr lang="zh-CN" altLang="en-US" sz="4000" b="1" kern="0" dirty="0">
                <a:solidFill>
                  <a:schemeClr val="tx2"/>
                </a:solidFill>
                <a:latin typeface="Verdana" panose="020B0604030504040204"/>
                <a:ea typeface="宋体" panose="02010600030101010101" pitchFamily="2" charset="-122"/>
              </a:rPr>
              <a:t>和压力测试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用机器人做压力测试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dirty="0">
                <a:ea typeface="宋体" panose="02010600030101010101" pitchFamily="2" charset="-122"/>
              </a:rPr>
              <a:t>模拟大量的玩家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dirty="0">
                <a:ea typeface="宋体" panose="02010600030101010101" pitchFamily="2" charset="-122"/>
              </a:rPr>
              <a:t>强烈建议在大规模玩家测试前进行压力测试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800" dirty="0">
                <a:ea typeface="宋体" panose="02010600030101010101" pitchFamily="2" charset="-122"/>
              </a:rPr>
              <a:t>不要有地形的加载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800" dirty="0">
                <a:ea typeface="宋体" panose="02010600030101010101" pitchFamily="2" charset="-122"/>
              </a:rPr>
              <a:t>不要有导航</a:t>
            </a:r>
            <a:r>
              <a:rPr lang="zh-CN" altLang="en-GB" sz="2800" dirty="0" smtClean="0">
                <a:ea typeface="宋体" panose="02010600030101010101" pitchFamily="2" charset="-122"/>
              </a:rPr>
              <a:t>系统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dirty="0" smtClean="0">
                <a:ea typeface="宋体" panose="02010600030101010101" pitchFamily="2" charset="-122"/>
              </a:rPr>
              <a:t>和空间有关的游戏不要大量聚集到一个小范围</a:t>
            </a:r>
            <a:endParaRPr lang="en-GB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331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AU" dirty="0" smtClean="0">
                <a:ea typeface="宋体" panose="02010600030101010101" pitchFamily="2" charset="-122"/>
              </a:rPr>
              <a:t>与</a:t>
            </a:r>
            <a:r>
              <a:rPr lang="en-US" altLang="zh-CN" dirty="0">
                <a:ea typeface="宋体" panose="02010600030101010101" pitchFamily="2" charset="-122"/>
              </a:rPr>
              <a:t>C</a:t>
            </a:r>
            <a:r>
              <a:rPr lang="en-US" altLang="zh-CN" dirty="0" smtClean="0">
                <a:ea typeface="宋体" panose="02010600030101010101" pitchFamily="2" charset="-122"/>
              </a:rPr>
              <a:t>rash</a:t>
            </a:r>
            <a:r>
              <a:rPr lang="zh-CN" altLang="en-AU" dirty="0" smtClean="0">
                <a:ea typeface="宋体" panose="02010600030101010101" pitchFamily="2" charset="-122"/>
              </a:rPr>
              <a:t>的</a:t>
            </a:r>
            <a:r>
              <a:rPr lang="en-AU" altLang="zh-CN" dirty="0" err="1" smtClean="0">
                <a:ea typeface="宋体" panose="02010600030101010101" pitchFamily="2" charset="-122"/>
              </a:rPr>
              <a:t>Baseapp</a:t>
            </a:r>
            <a:r>
              <a:rPr lang="zh-CN" altLang="en-AU" dirty="0" smtClean="0">
                <a:ea typeface="宋体" panose="02010600030101010101" pitchFamily="2" charset="-122"/>
              </a:rPr>
              <a:t>连接的客户端会被断开连接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AU" dirty="0" smtClean="0">
                <a:ea typeface="宋体" panose="02010600030101010101" pitchFamily="2" charset="-122"/>
              </a:rPr>
              <a:t>      </a:t>
            </a:r>
            <a:r>
              <a:rPr lang="zh-CN" altLang="en-AU" sz="2000" dirty="0" smtClean="0">
                <a:ea typeface="宋体" panose="02010600030101010101" pitchFamily="2" charset="-122"/>
              </a:rPr>
              <a:t>所有的数据都被存储了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AU" sz="2000" dirty="0" smtClean="0">
                <a:ea typeface="宋体" panose="02010600030101010101" pitchFamily="2" charset="-122"/>
              </a:rPr>
              <a:t>         当重</a:t>
            </a:r>
            <a:r>
              <a:rPr lang="zh-CN" altLang="en-US" sz="2000" dirty="0" smtClean="0">
                <a:ea typeface="宋体" panose="02010600030101010101" pitchFamily="2" charset="-122"/>
              </a:rPr>
              <a:t>新</a:t>
            </a:r>
            <a:r>
              <a:rPr lang="zh-CN" altLang="en-AU" sz="2000" dirty="0" smtClean="0">
                <a:ea typeface="宋体" panose="02010600030101010101" pitchFamily="2" charset="-122"/>
              </a:rPr>
              <a:t>连接后，它们将继续与其原来的</a:t>
            </a:r>
            <a:r>
              <a:rPr lang="en-AU" altLang="zh-CN" sz="2000" dirty="0" smtClean="0">
                <a:ea typeface="宋体" panose="02010600030101010101" pitchFamily="2" charset="-122"/>
              </a:rPr>
              <a:t>Entity </a:t>
            </a:r>
            <a:r>
              <a:rPr lang="zh-CN" altLang="en-AU" sz="2000" dirty="0" smtClean="0">
                <a:ea typeface="宋体" panose="02010600030101010101" pitchFamily="2" charset="-122"/>
              </a:rPr>
              <a:t>连接</a:t>
            </a:r>
            <a:r>
              <a:rPr lang="en-AU" altLang="zh-CN" sz="2000" dirty="0" smtClean="0">
                <a:ea typeface="宋体" panose="02010600030101010101" pitchFamily="2" charset="-122"/>
              </a:rPr>
              <a:t>    </a:t>
            </a:r>
            <a:r>
              <a:rPr lang="en-AU" altLang="zh-CN" sz="2000" dirty="0" smtClean="0"/>
              <a:t>(</a:t>
            </a:r>
            <a:r>
              <a:rPr lang="zh-CN" altLang="en-AU" sz="2000" dirty="0" smtClean="0">
                <a:ea typeface="宋体" panose="02010600030101010101" pitchFamily="2" charset="-122"/>
              </a:rPr>
              <a:t>如果没有</a:t>
            </a:r>
            <a:r>
              <a:rPr lang="en-AU" altLang="zh-CN" sz="2000" dirty="0" smtClean="0">
                <a:ea typeface="宋体" panose="02010600030101010101" pitchFamily="2" charset="-122"/>
              </a:rPr>
              <a:t>timeout</a:t>
            </a:r>
            <a:r>
              <a:rPr lang="zh-CN" altLang="en-AU" sz="2000" dirty="0" smtClean="0">
                <a:ea typeface="宋体" panose="02010600030101010101" pitchFamily="2" charset="-122"/>
              </a:rPr>
              <a:t>的话</a:t>
            </a:r>
            <a:r>
              <a:rPr lang="en-AU" altLang="zh-CN" sz="2000" dirty="0" smtClean="0"/>
              <a:t>)</a:t>
            </a:r>
            <a:endParaRPr lang="en-AU" altLang="zh-CN" sz="2000" dirty="0" smtClean="0"/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Bot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脚本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zh-CN" altLang="en-US" sz="3100" dirty="0">
                <a:ea typeface="宋体" panose="02010600030101010101" pitchFamily="2" charset="-122"/>
              </a:rPr>
              <a:t>每个类型</a:t>
            </a:r>
            <a:r>
              <a:rPr lang="zh-CN" altLang="en-US" sz="3100" dirty="0" smtClean="0">
                <a:ea typeface="宋体" panose="02010600030101010101" pitchFamily="2" charset="-122"/>
              </a:rPr>
              <a:t>的</a:t>
            </a:r>
            <a:r>
              <a:rPr lang="en-US" altLang="zh-CN" sz="3100" dirty="0" smtClean="0">
                <a:ea typeface="宋体" panose="02010600030101010101" pitchFamily="2" charset="-122"/>
              </a:rPr>
              <a:t>Entity</a:t>
            </a:r>
            <a:r>
              <a:rPr lang="zh-CN" altLang="en-US" sz="3100" dirty="0" smtClean="0">
                <a:ea typeface="宋体" panose="02010600030101010101" pitchFamily="2" charset="-122"/>
              </a:rPr>
              <a:t>在</a:t>
            </a:r>
            <a:r>
              <a:rPr lang="en-US" altLang="zh-CN" sz="31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&lt;assets&gt;/scripts/bot</a:t>
            </a:r>
            <a:r>
              <a:rPr lang="zh-CN" altLang="en-US" sz="3100" dirty="0">
                <a:latin typeface="Courier New" panose="02070309020205020404" pitchFamily="49" charset="0"/>
                <a:ea typeface="宋体" panose="02010600030101010101" pitchFamily="2" charset="-122"/>
              </a:rPr>
              <a:t>下面都</a:t>
            </a:r>
            <a:r>
              <a:rPr lang="zh-CN" altLang="en-US" sz="3100" dirty="0">
                <a:ea typeface="宋体" panose="02010600030101010101" pitchFamily="2" charset="-122"/>
              </a:rPr>
              <a:t>需要一个</a:t>
            </a:r>
            <a:r>
              <a:rPr lang="en-US" altLang="zh-CN" sz="3100" dirty="0">
                <a:ea typeface="宋体" panose="02010600030101010101" pitchFamily="2" charset="-122"/>
              </a:rPr>
              <a:t>Python</a:t>
            </a:r>
            <a:r>
              <a:rPr lang="zh-CN" altLang="en-US" sz="3100" dirty="0">
                <a:ea typeface="宋体" panose="02010600030101010101" pitchFamily="2" charset="-122"/>
              </a:rPr>
              <a:t>脚本</a:t>
            </a:r>
            <a:endParaRPr lang="en-GB" altLang="zh-CN" sz="2800" b="1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</a:pPr>
            <a:r>
              <a:rPr lang="en-US" altLang="zh-CN" dirty="0">
                <a:ea typeface="宋体" panose="02010600030101010101" pitchFamily="2" charset="-122"/>
              </a:rPr>
              <a:t>Bot</a:t>
            </a:r>
            <a:r>
              <a:rPr lang="zh-CN" altLang="en-US" dirty="0">
                <a:ea typeface="宋体" panose="02010600030101010101" pitchFamily="2" charset="-122"/>
              </a:rPr>
              <a:t>脚本应该</a:t>
            </a:r>
            <a:r>
              <a:rPr lang="zh-CN" altLang="en-US" dirty="0" smtClean="0">
                <a:ea typeface="宋体" panose="02010600030101010101" pitchFamily="2" charset="-122"/>
              </a:rPr>
              <a:t>实现</a:t>
            </a:r>
            <a:r>
              <a:rPr lang="en-US" altLang="zh-CN" dirty="0" smtClean="0">
                <a:ea typeface="宋体" panose="02010600030101010101" pitchFamily="2" charset="-122"/>
              </a:rPr>
              <a:t>Entity</a:t>
            </a:r>
            <a:r>
              <a:rPr lang="zh-CN" altLang="en-US" dirty="0" smtClean="0">
                <a:ea typeface="宋体" panose="02010600030101010101" pitchFamily="2" charset="-122"/>
              </a:rPr>
              <a:t>的</a:t>
            </a:r>
            <a:r>
              <a:rPr lang="en-US" altLang="zh-CN" dirty="0" smtClean="0">
                <a:ea typeface="宋体" panose="02010600030101010101" pitchFamily="2" charset="-122"/>
              </a:rPr>
              <a:t>Client</a:t>
            </a:r>
            <a:r>
              <a:rPr lang="zh-CN" altLang="en-US" dirty="0">
                <a:ea typeface="宋体" panose="02010600030101010101" pitchFamily="2" charset="-122"/>
              </a:rPr>
              <a:t>部分</a:t>
            </a:r>
            <a:endParaRPr lang="en-GB" altLang="zh-CN" sz="2400" dirty="0"/>
          </a:p>
          <a:p>
            <a:pPr lvl="2">
              <a:lnSpc>
                <a:spcPct val="80000"/>
              </a:lnSpc>
              <a:spcBef>
                <a:spcPts val="450"/>
              </a:spcBef>
            </a:pPr>
            <a:r>
              <a:rPr lang="zh-CN" altLang="en-US" dirty="0">
                <a:ea typeface="宋体" panose="02010600030101010101" pitchFamily="2" charset="-122"/>
              </a:rPr>
              <a:t>但是因为</a:t>
            </a:r>
            <a:r>
              <a:rPr lang="en-US" altLang="zh-CN" dirty="0">
                <a:ea typeface="宋体" panose="02010600030101010101" pitchFamily="2" charset="-122"/>
              </a:rPr>
              <a:t>bots</a:t>
            </a:r>
            <a:r>
              <a:rPr lang="zh-CN" altLang="en-US" dirty="0">
                <a:ea typeface="宋体" panose="02010600030101010101" pitchFamily="2" charset="-122"/>
              </a:rPr>
              <a:t>脚本没有</a:t>
            </a:r>
            <a:r>
              <a:rPr lang="zh-CN" altLang="en-US" dirty="0" smtClean="0">
                <a:ea typeface="宋体" panose="02010600030101010101" pitchFamily="2" charset="-122"/>
              </a:rPr>
              <a:t>许多</a:t>
            </a:r>
            <a:r>
              <a:rPr lang="en-US" altLang="zh-CN" dirty="0" smtClean="0">
                <a:ea typeface="宋体" panose="02010600030101010101" pitchFamily="2" charset="-122"/>
              </a:rPr>
              <a:t>Client</a:t>
            </a:r>
            <a:r>
              <a:rPr lang="zh-CN" altLang="en-US" dirty="0">
                <a:ea typeface="宋体" panose="02010600030101010101" pitchFamily="2" charset="-122"/>
              </a:rPr>
              <a:t>里用到的</a:t>
            </a:r>
            <a:r>
              <a:rPr lang="en-US" altLang="zh-CN" dirty="0">
                <a:ea typeface="宋体" panose="02010600030101010101" pitchFamily="2" charset="-122"/>
              </a:rPr>
              <a:t>UI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3D</a:t>
            </a:r>
            <a:r>
              <a:rPr lang="zh-CN" altLang="en-US" dirty="0">
                <a:ea typeface="宋体" panose="02010600030101010101" pitchFamily="2" charset="-122"/>
              </a:rPr>
              <a:t>的部分，所以简单的复制</a:t>
            </a:r>
            <a:r>
              <a:rPr lang="en-US" altLang="zh-CN" dirty="0">
                <a:ea typeface="宋体" panose="02010600030101010101" pitchFamily="2" charset="-122"/>
              </a:rPr>
              <a:t>client</a:t>
            </a:r>
            <a:r>
              <a:rPr lang="zh-CN" altLang="en-US" dirty="0">
                <a:ea typeface="宋体" panose="02010600030101010101" pitchFamily="2" charset="-122"/>
              </a:rPr>
              <a:t>脚本是不行的</a:t>
            </a:r>
            <a:endParaRPr lang="en-GB" altLang="zh-CN" sz="2000" dirty="0"/>
          </a:p>
          <a:p>
            <a:pPr lvl="1">
              <a:lnSpc>
                <a:spcPct val="81000"/>
              </a:lnSpc>
            </a:pPr>
            <a:r>
              <a:rPr lang="zh-CN" altLang="en-US" dirty="0">
                <a:ea typeface="宋体" panose="02010600030101010101" pitchFamily="2" charset="-122"/>
              </a:rPr>
              <a:t>对</a:t>
            </a:r>
            <a:r>
              <a:rPr lang="zh-CN" altLang="en-US" dirty="0" smtClean="0">
                <a:ea typeface="宋体" panose="02010600030101010101" pitchFamily="2" charset="-122"/>
              </a:rPr>
              <a:t>大多数</a:t>
            </a:r>
            <a:r>
              <a:rPr lang="en-US" altLang="zh-CN" dirty="0" smtClean="0">
                <a:ea typeface="宋体" panose="02010600030101010101" pitchFamily="2" charset="-122"/>
              </a:rPr>
              <a:t>Entity</a:t>
            </a:r>
            <a:r>
              <a:rPr lang="zh-CN" altLang="en-US" dirty="0">
                <a:ea typeface="宋体" panose="02010600030101010101" pitchFamily="2" charset="-122"/>
              </a:rPr>
              <a:t>类型，实现一个空的</a:t>
            </a:r>
            <a:r>
              <a:rPr lang="en-US" altLang="zh-CN" dirty="0">
                <a:ea typeface="宋体" panose="02010600030101010101" pitchFamily="2" charset="-122"/>
              </a:rPr>
              <a:t>class</a:t>
            </a:r>
            <a:r>
              <a:rPr lang="zh-CN" altLang="en-US" dirty="0">
                <a:ea typeface="宋体" panose="02010600030101010101" pitchFamily="2" charset="-122"/>
              </a:rPr>
              <a:t>就可以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81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对</a:t>
            </a:r>
            <a:r>
              <a:rPr lang="en-US" altLang="zh-CN" dirty="0" smtClean="0">
                <a:ea typeface="宋体" panose="02010600030101010101" pitchFamily="2" charset="-122"/>
              </a:rPr>
              <a:t>Account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</a:rPr>
              <a:t>Player </a:t>
            </a:r>
            <a:r>
              <a:rPr lang="en-US" altLang="zh-CN" dirty="0">
                <a:ea typeface="宋体" panose="02010600030101010101" pitchFamily="2" charset="-122"/>
              </a:rPr>
              <a:t>entity</a:t>
            </a:r>
            <a:r>
              <a:rPr lang="zh-CN" altLang="en-US" dirty="0">
                <a:ea typeface="宋体" panose="02010600030101010101" pitchFamily="2" charset="-122"/>
              </a:rPr>
              <a:t>，需要编写登录的脚本和模拟玩家的脚本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81000"/>
              </a:lnSpc>
            </a:pPr>
            <a:r>
              <a:rPr lang="zh-CN" altLang="en-US" dirty="0">
                <a:ea typeface="宋体" panose="02010600030101010101" pitchFamily="2" charset="-122"/>
              </a:rPr>
              <a:t>编写</a:t>
            </a:r>
            <a:r>
              <a:rPr lang="en-US" altLang="zh-CN" dirty="0">
                <a:ea typeface="宋体" panose="02010600030101010101" pitchFamily="2" charset="-122"/>
              </a:rPr>
              <a:t>A.I.</a:t>
            </a:r>
            <a:r>
              <a:rPr lang="zh-CN" altLang="en-US" dirty="0">
                <a:ea typeface="宋体" panose="02010600030101010101" pitchFamily="2" charset="-122"/>
              </a:rPr>
              <a:t>来模拟一个玩家</a:t>
            </a:r>
            <a:endParaRPr lang="en-GB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增加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bots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zh-CN" altLang="en-US" sz="2800" dirty="0">
                <a:ea typeface="宋体" panose="02010600030101010101" pitchFamily="2" charset="-122"/>
              </a:rPr>
              <a:t>运行</a:t>
            </a:r>
            <a:r>
              <a:rPr lang="en-US" altLang="zh-CN" sz="2800" dirty="0">
                <a:ea typeface="宋体" panose="02010600030101010101" pitchFamily="2" charset="-122"/>
              </a:rPr>
              <a:t>bot</a:t>
            </a:r>
            <a:r>
              <a:rPr lang="zh-CN" altLang="en-US" sz="2800" dirty="0">
                <a:ea typeface="宋体" panose="02010600030101010101" pitchFamily="2" charset="-122"/>
              </a:rPr>
              <a:t>进程再</a:t>
            </a:r>
            <a:r>
              <a:rPr lang="zh-CN" altLang="en-US" sz="2800" dirty="0" smtClean="0">
                <a:ea typeface="宋体" panose="02010600030101010101" pitchFamily="2" charset="-122"/>
              </a:rPr>
              <a:t>运用</a:t>
            </a:r>
            <a:r>
              <a:rPr lang="en-US" altLang="zh-CN" sz="2800" dirty="0" err="1" smtClean="0">
                <a:ea typeface="宋体" panose="02010600030101010101" pitchFamily="2" charset="-122"/>
              </a:rPr>
              <a:t>GUIConsole</a:t>
            </a:r>
            <a:r>
              <a:rPr lang="zh-CN" altLang="en-US" sz="2800" dirty="0">
                <a:ea typeface="宋体" panose="02010600030101010101" pitchFamily="2" charset="-122"/>
              </a:rPr>
              <a:t>来增加</a:t>
            </a:r>
            <a:r>
              <a:rPr lang="en-US" altLang="zh-CN" sz="2800" dirty="0">
                <a:ea typeface="宋体" panose="02010600030101010101" pitchFamily="2" charset="-122"/>
              </a:rPr>
              <a:t>bots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zh-CN" altLang="en-US" sz="2800" dirty="0" smtClean="0">
                <a:ea typeface="宋体" panose="02010600030101010101" pitchFamily="2" charset="-122"/>
              </a:rPr>
              <a:t>或者在</a:t>
            </a:r>
            <a:r>
              <a:rPr lang="en-US" altLang="zh-CN" sz="28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kbengine</a:t>
            </a:r>
            <a:r>
              <a:rPr lang="en-US" altLang="zh-CN" sz="2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  <a:r>
              <a:rPr lang="en-US" altLang="zh-CN" sz="2800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kbe</a:t>
            </a:r>
            <a:r>
              <a:rPr lang="en-US" altLang="zh-CN" sz="2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/res/server/kbengine_defs.xml/bots</a:t>
            </a:r>
            <a:r>
              <a:rPr lang="en-US" altLang="zh-CN" sz="2800" dirty="0" smtClean="0"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ea typeface="宋体" panose="02010600030101010101" pitchFamily="2" charset="-122"/>
              </a:rPr>
              <a:t>中设置机器人初始数量和自增到最大数量的控制</a:t>
            </a:r>
            <a:endParaRPr lang="en-GB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Profiling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工具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2800" dirty="0" err="1" smtClean="0"/>
              <a:t>GUIConsole</a:t>
            </a:r>
            <a:r>
              <a:rPr lang="en-AU" altLang="zh-CN" sz="2800" dirty="0" smtClean="0"/>
              <a:t> 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profile</a:t>
            </a:r>
            <a:r>
              <a:rPr lang="zh-CN" altLang="en-US" sz="2800" dirty="0" smtClean="0"/>
              <a:t>页面</a:t>
            </a:r>
            <a:r>
              <a:rPr lang="zh-CN" altLang="en-AU" sz="2800" dirty="0" smtClean="0">
                <a:ea typeface="宋体" panose="02010600030101010101" pitchFamily="2" charset="-122"/>
              </a:rPr>
              <a:t>有很多可以</a:t>
            </a:r>
            <a:r>
              <a:rPr lang="zh-CN" altLang="en-AU" sz="2800" dirty="0">
                <a:ea typeface="宋体" panose="02010600030101010101" pitchFamily="2" charset="-122"/>
              </a:rPr>
              <a:t>用来</a:t>
            </a:r>
            <a:r>
              <a:rPr lang="en-AU" altLang="zh-CN" sz="2800" dirty="0">
                <a:ea typeface="宋体" panose="02010600030101010101" pitchFamily="2" charset="-122"/>
              </a:rPr>
              <a:t>profile</a:t>
            </a:r>
            <a:r>
              <a:rPr lang="zh-CN" altLang="en-AU" sz="2800" dirty="0">
                <a:ea typeface="宋体" panose="02010600030101010101" pitchFamily="2" charset="-122"/>
              </a:rPr>
              <a:t>一个运行的服务器群组的各个方面的</a:t>
            </a:r>
            <a:r>
              <a:rPr lang="zh-CN" altLang="en-AU" sz="2800" dirty="0" smtClean="0">
                <a:ea typeface="宋体" panose="02010600030101010101" pitchFamily="2" charset="-122"/>
              </a:rPr>
              <a:t>指数</a:t>
            </a:r>
            <a:r>
              <a:rPr lang="en-US" altLang="zh-CN" sz="2800" dirty="0" smtClean="0">
                <a:ea typeface="宋体" panose="02010600030101010101" pitchFamily="2" charset="-122"/>
              </a:rPr>
              <a:t>(</a:t>
            </a:r>
            <a:r>
              <a:rPr lang="zh-CN" altLang="en-US" sz="2800" dirty="0" smtClean="0">
                <a:ea typeface="宋体" panose="02010600030101010101" pitchFamily="2" charset="-122"/>
              </a:rPr>
              <a:t>仅支持</a:t>
            </a:r>
            <a:r>
              <a:rPr lang="en-US" altLang="zh-CN" sz="2800" dirty="0" smtClean="0">
                <a:ea typeface="宋体" panose="02010600030101010101" pitchFamily="2" charset="-122"/>
              </a:rPr>
              <a:t>Windows)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r>
              <a:rPr lang="zh-CN" altLang="en-US" sz="2800" dirty="0" smtClean="0">
                <a:ea typeface="宋体" panose="02010600030101010101" pitchFamily="2" charset="-122"/>
              </a:rPr>
              <a:t>使用</a:t>
            </a:r>
            <a:r>
              <a:rPr lang="en-US" altLang="zh-CN" sz="2800" dirty="0" smtClean="0">
                <a:ea typeface="宋体" panose="02010600030101010101" pitchFamily="2" charset="-122"/>
              </a:rPr>
              <a:t>kbengine/kbe/tools/server/pycluster/cluster_controller.py</a:t>
            </a:r>
            <a:r>
              <a:rPr lang="zh-CN" altLang="en-US" sz="2800" dirty="0" smtClean="0">
                <a:ea typeface="宋体" panose="02010600030101010101" pitchFamily="2" charset="-122"/>
              </a:rPr>
              <a:t>也可以在命令行使用命令</a:t>
            </a:r>
            <a:r>
              <a:rPr lang="en-US" altLang="zh-CN" sz="2800" dirty="0" smtClean="0">
                <a:ea typeface="宋体" panose="02010600030101010101" pitchFamily="2" charset="-122"/>
              </a:rPr>
              <a:t>profile</a:t>
            </a:r>
            <a:endParaRPr lang="zh-CN" altLang="en-AU" sz="2800" dirty="0">
              <a:ea typeface="宋体" panose="02010600030101010101" pitchFamily="2" charset="-122"/>
            </a:endParaRPr>
          </a:p>
          <a:p>
            <a:r>
              <a:rPr lang="en-AU" altLang="zh-CN" sz="2800" dirty="0" smtClean="0"/>
              <a:t>Graphs </a:t>
            </a:r>
            <a:r>
              <a:rPr lang="zh-CN" altLang="en-AU" sz="2800" dirty="0">
                <a:ea typeface="宋体" panose="02010600030101010101" pitchFamily="2" charset="-122"/>
              </a:rPr>
              <a:t>可以为你显示每个</a:t>
            </a:r>
            <a:r>
              <a:rPr lang="en-AU" altLang="zh-CN" sz="2800" dirty="0">
                <a:ea typeface="宋体" panose="02010600030101010101" pitchFamily="2" charset="-122"/>
              </a:rPr>
              <a:t>server</a:t>
            </a:r>
            <a:r>
              <a:rPr lang="zh-CN" altLang="en-AU" sz="2800" dirty="0">
                <a:ea typeface="宋体" panose="02010600030101010101" pitchFamily="2" charset="-122"/>
              </a:rPr>
              <a:t>进程的</a:t>
            </a:r>
            <a:r>
              <a:rPr lang="zh-CN" altLang="en-AU" sz="2800" dirty="0" smtClean="0">
                <a:ea typeface="宋体" panose="02010600030101010101" pitchFamily="2" charset="-122"/>
              </a:rPr>
              <a:t>负载</a:t>
            </a:r>
            <a:endParaRPr lang="en-AU" altLang="zh-CN" sz="2800" dirty="0"/>
          </a:p>
          <a:p>
            <a:r>
              <a:rPr lang="zh-CN" altLang="en-AU" sz="2800" dirty="0">
                <a:ea typeface="宋体" panose="02010600030101010101" pitchFamily="2" charset="-122"/>
              </a:rPr>
              <a:t>请注意应该尽早的</a:t>
            </a:r>
            <a:r>
              <a:rPr lang="en-AU" altLang="zh-CN" sz="2800" dirty="0">
                <a:ea typeface="宋体" panose="02010600030101010101" pitchFamily="2" charset="-122"/>
              </a:rPr>
              <a:t>profiling</a:t>
            </a:r>
            <a:r>
              <a:rPr lang="zh-CN" altLang="en-AU" sz="2800" dirty="0">
                <a:ea typeface="宋体" panose="02010600030101010101" pitchFamily="2" charset="-122"/>
              </a:rPr>
              <a:t>，注意你的内部的带宽和外部的带宽不会被复杂的方法调用占光</a:t>
            </a:r>
            <a:r>
              <a:rPr lang="zh-CN" altLang="en-AU" sz="2800" dirty="0" smtClean="0">
                <a:ea typeface="宋体" panose="02010600030101010101" pitchFamily="2" charset="-122"/>
              </a:rPr>
              <a:t>了</a:t>
            </a:r>
            <a:endParaRPr lang="en-AU" altLang="zh-CN" sz="2800" dirty="0"/>
          </a:p>
          <a:p>
            <a:pPr lvl="1"/>
            <a:r>
              <a:rPr lang="zh-CN" altLang="en-AU" sz="2400" dirty="0">
                <a:ea typeface="宋体" panose="02010600030101010101" pitchFamily="2" charset="-122"/>
              </a:rPr>
              <a:t>同时推荐使用单独的网络硬件来用于监视工具，这样可以准确的判断出什么时候网络饱和</a:t>
            </a:r>
            <a:r>
              <a:rPr lang="zh-CN" altLang="en-AU" sz="2400" dirty="0" smtClean="0">
                <a:ea typeface="宋体" panose="02010600030101010101" pitchFamily="2" charset="-122"/>
              </a:rPr>
              <a:t>了</a:t>
            </a:r>
            <a:endParaRPr lang="en-AU" altLang="zh-CN" sz="2400" dirty="0"/>
          </a:p>
          <a:p>
            <a:r>
              <a:rPr lang="zh-CN" altLang="en-AU" sz="2800" dirty="0">
                <a:ea typeface="宋体" panose="02010600030101010101" pitchFamily="2" charset="-122"/>
              </a:rPr>
              <a:t>使用</a:t>
            </a:r>
            <a:r>
              <a:rPr lang="en-AU" altLang="zh-CN" sz="2800" dirty="0"/>
              <a:t>profiling</a:t>
            </a:r>
            <a:r>
              <a:rPr lang="zh-CN" altLang="en-AU" sz="2800" dirty="0">
                <a:ea typeface="宋体" panose="02010600030101010101" pitchFamily="2" charset="-122"/>
              </a:rPr>
              <a:t>得到的数据来定位需要优化的</a:t>
            </a:r>
            <a:r>
              <a:rPr lang="zh-CN" altLang="en-AU" sz="2800" dirty="0" smtClean="0">
                <a:ea typeface="宋体" panose="02010600030101010101" pitchFamily="2" charset="-122"/>
              </a:rPr>
              <a:t>部分</a:t>
            </a:r>
            <a:endParaRPr lang="en-AU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Profiling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命令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2800" dirty="0" err="1"/>
              <a:t>eventprofile</a:t>
            </a:r>
            <a:r>
              <a:rPr lang="en-AU" altLang="zh-CN" sz="2800" dirty="0"/>
              <a:t> </a:t>
            </a:r>
            <a:r>
              <a:rPr lang="en-AU" altLang="zh-CN" sz="2800" dirty="0">
                <a:ea typeface="宋体" panose="02010600030101010101" pitchFamily="2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panose="02010600030101010101" pitchFamily="2" charset="-122"/>
              </a:rPr>
              <a:t>诊断出消耗最大的方法调用和状态更新。</a:t>
            </a:r>
            <a:endParaRPr lang="en-AU" altLang="zh-CN" sz="2800" dirty="0"/>
          </a:p>
          <a:p>
            <a:r>
              <a:rPr lang="en-AU" altLang="zh-CN" sz="2800" dirty="0" err="1" smtClean="0"/>
              <a:t>networkprofile</a:t>
            </a:r>
            <a:r>
              <a:rPr lang="en-AU" altLang="zh-CN" sz="2800" dirty="0" smtClean="0"/>
              <a:t> </a:t>
            </a:r>
            <a:r>
              <a:rPr lang="en-AU" altLang="zh-CN" sz="2800" dirty="0">
                <a:ea typeface="宋体" panose="02010600030101010101" pitchFamily="2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panose="02010600030101010101" pitchFamily="2" charset="-122"/>
              </a:rPr>
              <a:t>诊断出占用带宽</a:t>
            </a:r>
            <a:r>
              <a:rPr lang="zh-CN" altLang="en-AU" sz="2800" dirty="0" smtClean="0">
                <a:ea typeface="宋体" panose="02010600030101010101" pitchFamily="2" charset="-122"/>
              </a:rPr>
              <a:t>最大的</a:t>
            </a:r>
            <a:r>
              <a:rPr lang="zh-CN" altLang="en-AU" sz="2800" dirty="0">
                <a:ea typeface="宋体" panose="02010600030101010101" pitchFamily="2" charset="-122"/>
              </a:rPr>
              <a:t>消息。</a:t>
            </a:r>
            <a:endParaRPr lang="en-AU" altLang="zh-CN" sz="2800" dirty="0"/>
          </a:p>
          <a:p>
            <a:r>
              <a:rPr lang="en-AU" altLang="zh-CN" sz="2800" dirty="0" err="1"/>
              <a:t>pyprofile</a:t>
            </a:r>
            <a:r>
              <a:rPr lang="en-AU" altLang="zh-CN" sz="2800" dirty="0"/>
              <a:t> </a:t>
            </a:r>
            <a:r>
              <a:rPr lang="en-AU" altLang="zh-CN" sz="2800" dirty="0">
                <a:ea typeface="宋体" panose="02010600030101010101" pitchFamily="2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panose="02010600030101010101" pitchFamily="2" charset="-122"/>
              </a:rPr>
              <a:t>诊断出消耗</a:t>
            </a:r>
            <a:r>
              <a:rPr lang="en-AU" altLang="zh-CN" sz="2800" dirty="0" err="1">
                <a:ea typeface="宋体" panose="02010600030101010101" pitchFamily="2" charset="-122"/>
              </a:rPr>
              <a:t>cpu</a:t>
            </a:r>
            <a:r>
              <a:rPr lang="zh-CN" altLang="en-AU" sz="2800" dirty="0">
                <a:ea typeface="宋体" panose="02010600030101010101" pitchFamily="2" charset="-122"/>
              </a:rPr>
              <a:t>时间最多的</a:t>
            </a:r>
            <a:r>
              <a:rPr lang="en-AU" altLang="zh-CN" sz="2800" dirty="0">
                <a:ea typeface="宋体" panose="02010600030101010101" pitchFamily="2" charset="-122"/>
              </a:rPr>
              <a:t>python</a:t>
            </a:r>
            <a:r>
              <a:rPr lang="zh-CN" altLang="en-AU" sz="2800" dirty="0">
                <a:ea typeface="宋体" panose="02010600030101010101" pitchFamily="2" charset="-122"/>
              </a:rPr>
              <a:t>函数调用。</a:t>
            </a:r>
            <a:endParaRPr lang="en-AU" altLang="zh-CN" sz="2800" dirty="0"/>
          </a:p>
          <a:p>
            <a:r>
              <a:rPr lang="en-AU" altLang="zh-CN" sz="2800" dirty="0" err="1"/>
              <a:t>cprofile</a:t>
            </a:r>
            <a:r>
              <a:rPr lang="en-AU" altLang="zh-CN" sz="2800" dirty="0"/>
              <a:t> </a:t>
            </a:r>
            <a:r>
              <a:rPr lang="en-AU" altLang="zh-CN" sz="2800" dirty="0">
                <a:ea typeface="宋体" panose="02010600030101010101" pitchFamily="2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panose="02010600030101010101" pitchFamily="2" charset="-122"/>
              </a:rPr>
              <a:t>诊断出消耗</a:t>
            </a:r>
            <a:r>
              <a:rPr lang="en-AU" altLang="zh-CN" sz="2800" dirty="0" err="1">
                <a:ea typeface="宋体" panose="02010600030101010101" pitchFamily="2" charset="-122"/>
              </a:rPr>
              <a:t>cpu</a:t>
            </a:r>
            <a:r>
              <a:rPr lang="zh-CN" altLang="en-AU" sz="2800" dirty="0">
                <a:ea typeface="宋体" panose="02010600030101010101" pitchFamily="2" charset="-122"/>
              </a:rPr>
              <a:t>时间最多的引擎的</a:t>
            </a:r>
            <a:r>
              <a:rPr lang="en-AU" altLang="zh-CN" sz="2800" dirty="0" err="1">
                <a:ea typeface="宋体" panose="02010600030101010101" pitchFamily="2" charset="-122"/>
              </a:rPr>
              <a:t>c++</a:t>
            </a:r>
            <a:r>
              <a:rPr lang="zh-CN" altLang="en-AU" sz="2800" dirty="0">
                <a:ea typeface="宋体" panose="02010600030101010101" pitchFamily="2" charset="-122"/>
              </a:rPr>
              <a:t>函数调用。</a:t>
            </a:r>
            <a:endParaRPr lang="en-AU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更多参考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2800" dirty="0"/>
              <a:t>https://github.com/kbengine/kbengine_docs</a:t>
            </a:r>
            <a:endParaRPr lang="en-AU" altLang="zh-CN" sz="2800" dirty="0"/>
          </a:p>
          <a:p>
            <a:r>
              <a:rPr lang="en-AU" altLang="zh-CN" sz="2800" dirty="0"/>
              <a:t>http://www.kbengine.org/docs/</a:t>
            </a:r>
            <a:endParaRPr lang="en-AU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的管理器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BaseappMgr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331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AU" dirty="0" smtClean="0">
                <a:ea typeface="宋体" panose="02010600030101010101" pitchFamily="2" charset="-122"/>
              </a:rPr>
              <a:t>负责管理</a:t>
            </a:r>
            <a:r>
              <a:rPr lang="en-AU" altLang="zh-CN" dirty="0" err="1" smtClean="0">
                <a:ea typeface="宋体" panose="02010600030101010101" pitchFamily="2" charset="-122"/>
              </a:rPr>
              <a:t>Baseapp</a:t>
            </a:r>
            <a:r>
              <a:rPr lang="zh-CN" altLang="en-AU" dirty="0" smtClean="0">
                <a:ea typeface="宋体" panose="02010600030101010101" pitchFamily="2" charset="-122"/>
              </a:rPr>
              <a:t>间的负载平衡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监视所有的</a:t>
            </a:r>
            <a:r>
              <a:rPr lang="en-US" altLang="zh-CN" dirty="0" err="1" smtClean="0">
                <a:ea typeface="宋体" panose="02010600030101010101" pitchFamily="2" charset="-122"/>
              </a:rPr>
              <a:t>Baseapp</a:t>
            </a:r>
            <a:r>
              <a:rPr lang="zh-CN" altLang="en-US" dirty="0" smtClean="0">
                <a:ea typeface="宋体" panose="02010600030101010101" pitchFamily="2" charset="-122"/>
              </a:rPr>
              <a:t>以实现各个</a:t>
            </a:r>
            <a:r>
              <a:rPr lang="en-US" altLang="zh-CN" dirty="0" err="1" smtClean="0">
                <a:ea typeface="宋体" panose="02010600030101010101" pitchFamily="2" charset="-122"/>
              </a:rPr>
              <a:t>Baseapp</a:t>
            </a:r>
            <a:r>
              <a:rPr lang="zh-CN" altLang="en-US" dirty="0" smtClean="0">
                <a:ea typeface="宋体" panose="02010600030101010101" pitchFamily="2" charset="-122"/>
              </a:rPr>
              <a:t>之间的容错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AU" dirty="0" smtClean="0">
                <a:ea typeface="宋体" panose="02010600030101010101" pitchFamily="2" charset="-122"/>
              </a:rPr>
              <a:t>主要用于玩家登录</a:t>
            </a:r>
            <a:r>
              <a:rPr lang="zh-CN" altLang="en-US" dirty="0">
                <a:ea typeface="宋体" panose="02010600030101010101" pitchFamily="2" charset="-122"/>
              </a:rPr>
              <a:t>分配</a:t>
            </a:r>
            <a:r>
              <a:rPr lang="zh-CN" altLang="en-AU" dirty="0" smtClean="0">
                <a:ea typeface="宋体" panose="02010600030101010101" pitchFamily="2" charset="-122"/>
              </a:rPr>
              <a:t>和创建</a:t>
            </a:r>
            <a:r>
              <a:rPr lang="en-AU" altLang="zh-CN" dirty="0" smtClean="0">
                <a:ea typeface="宋体" panose="02010600030101010101" pitchFamily="2" charset="-122"/>
              </a:rPr>
              <a:t>Entity</a:t>
            </a:r>
            <a:endParaRPr lang="en-AU" altLang="zh-CN" dirty="0" smtClean="0"/>
          </a:p>
          <a:p>
            <a:r>
              <a:rPr lang="zh-CN" altLang="en-US" dirty="0" smtClean="0">
                <a:ea typeface="宋体" panose="02010600030101010101" pitchFamily="2" charset="-122"/>
              </a:rPr>
              <a:t>一</a:t>
            </a:r>
            <a:r>
              <a:rPr lang="zh-CN" altLang="en-AU" dirty="0" smtClean="0">
                <a:ea typeface="宋体" panose="02010600030101010101" pitchFamily="2" charset="-122"/>
              </a:rPr>
              <a:t>个服务器群组有一个</a:t>
            </a:r>
            <a:r>
              <a:rPr lang="en-AU" altLang="zh-CN" dirty="0" err="1" smtClean="0">
                <a:ea typeface="宋体" panose="02010600030101010101" pitchFamily="2" charset="-122"/>
              </a:rPr>
              <a:t>BaseappMgr</a:t>
            </a:r>
            <a:r>
              <a:rPr lang="zh-CN" altLang="en-AU" dirty="0" smtClean="0">
                <a:ea typeface="宋体" panose="02010600030101010101" pitchFamily="2" charset="-122"/>
              </a:rPr>
              <a:t>实例</a:t>
            </a:r>
            <a:endParaRPr lang="en-AU" altLang="zh-CN" dirty="0" smtClean="0"/>
          </a:p>
          <a:p>
            <a:endParaRPr lang="en-AU" altLang="zh-CN" dirty="0" smtClean="0"/>
          </a:p>
          <a:p>
            <a:endParaRPr lang="en-AU" altLang="zh-CN" dirty="0" smtClean="0"/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Cellapp</a:t>
            </a:r>
            <a:r>
              <a:rPr lang="zh-CN" altLang="en-US" dirty="0">
                <a:solidFill>
                  <a:schemeClr val="accent1"/>
                </a:solidFill>
                <a:ea typeface="宋体" panose="02010600030101010101" pitchFamily="2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AU" dirty="0" smtClean="0">
                <a:ea typeface="宋体" panose="02010600030101010101" pitchFamily="2" charset="-122"/>
              </a:rPr>
              <a:t>空间</a:t>
            </a:r>
            <a:r>
              <a:rPr lang="zh-CN" altLang="en-US" dirty="0" smtClean="0">
                <a:ea typeface="宋体" panose="02010600030101010101" pitchFamily="2" charset="-122"/>
              </a:rPr>
              <a:t>与位置</a:t>
            </a:r>
            <a:r>
              <a:rPr lang="zh-CN" altLang="en-AU" dirty="0" smtClean="0">
                <a:ea typeface="宋体" panose="02010600030101010101" pitchFamily="2" charset="-122"/>
              </a:rPr>
              <a:t>数据的处理</a:t>
            </a:r>
            <a:endParaRPr lang="en-AU" altLang="zh-CN" dirty="0"/>
          </a:p>
          <a:p>
            <a:pPr marL="0" indent="0">
              <a:buNone/>
            </a:pPr>
            <a:r>
              <a:rPr lang="en-AU" altLang="zh-CN" dirty="0" smtClean="0">
                <a:ea typeface="宋体" panose="02010600030101010101" pitchFamily="2" charset="-122"/>
              </a:rPr>
              <a:t>         </a:t>
            </a:r>
            <a:r>
              <a:rPr lang="zh-CN" altLang="en-AU" sz="2000" dirty="0" smtClean="0">
                <a:ea typeface="宋体" panose="02010600030101010101" pitchFamily="2" charset="-122"/>
              </a:rPr>
              <a:t>处理玩家交互的</a:t>
            </a:r>
            <a:r>
              <a:rPr lang="en-AU" altLang="zh-CN" sz="2000" dirty="0" smtClean="0">
                <a:ea typeface="宋体" panose="02010600030101010101" pitchFamily="2" charset="-122"/>
              </a:rPr>
              <a:t>Space</a:t>
            </a:r>
            <a:r>
              <a:rPr lang="zh-CN" altLang="en-AU" sz="2000" dirty="0" smtClean="0">
                <a:ea typeface="宋体" panose="02010600030101010101" pitchFamily="2" charset="-122"/>
              </a:rPr>
              <a:t> </a:t>
            </a:r>
            <a:r>
              <a:rPr lang="en-AU" altLang="zh-CN" sz="2000" dirty="0" smtClean="0">
                <a:ea typeface="宋体" panose="02010600030101010101" pitchFamily="2" charset="-122"/>
              </a:rPr>
              <a:t>(</a:t>
            </a:r>
            <a:r>
              <a:rPr lang="zh-CN" altLang="en-AU" sz="2000" dirty="0" smtClean="0">
                <a:ea typeface="宋体" panose="02010600030101010101" pitchFamily="2" charset="-122"/>
              </a:rPr>
              <a:t>空间</a:t>
            </a:r>
            <a:r>
              <a:rPr lang="zh-CN" altLang="en-US" sz="2000" dirty="0" smtClean="0">
                <a:ea typeface="宋体" panose="02010600030101010101" pitchFamily="2" charset="-122"/>
              </a:rPr>
              <a:t>、房间、场景</a:t>
            </a:r>
            <a:r>
              <a:rPr lang="en-US" altLang="zh-CN" sz="2000" dirty="0" smtClean="0">
                <a:ea typeface="宋体" panose="02010600030101010101" pitchFamily="2" charset="-122"/>
              </a:rPr>
              <a:t>…</a:t>
            </a:r>
            <a:r>
              <a:rPr lang="en-AU" altLang="zh-CN" sz="2000" dirty="0" smtClean="0">
                <a:ea typeface="宋体" panose="02010600030101010101" pitchFamily="2" charset="-122"/>
              </a:rPr>
              <a:t>)</a:t>
            </a:r>
            <a:endParaRPr lang="en-AU" altLang="zh-CN" sz="2000" dirty="0" smtClean="0"/>
          </a:p>
          <a:p>
            <a:r>
              <a:rPr lang="zh-CN" altLang="en-AU" dirty="0" smtClean="0">
                <a:ea typeface="宋体" panose="02010600030101010101" pitchFamily="2" charset="-122"/>
              </a:rPr>
              <a:t>处理在</a:t>
            </a:r>
            <a:r>
              <a:rPr lang="en-AU" altLang="zh-CN" dirty="0" smtClean="0">
                <a:ea typeface="宋体" panose="02010600030101010101" pitchFamily="2" charset="-122"/>
              </a:rPr>
              <a:t>Space</a:t>
            </a:r>
            <a:r>
              <a:rPr lang="zh-CN" altLang="en-AU" dirty="0" smtClean="0">
                <a:ea typeface="宋体" panose="02010600030101010101" pitchFamily="2" charset="-122"/>
              </a:rPr>
              <a:t>内的</a:t>
            </a:r>
            <a:r>
              <a:rPr lang="en-AU" altLang="zh-CN" dirty="0" smtClean="0">
                <a:ea typeface="宋体" panose="02010600030101010101" pitchFamily="2" charset="-122"/>
              </a:rPr>
              <a:t>Entity</a:t>
            </a:r>
            <a:endParaRPr lang="en-AU" altLang="zh-CN" dirty="0" smtClean="0">
              <a:ea typeface="宋体" panose="02010600030101010101" pitchFamily="2" charset="-122"/>
            </a:endParaRPr>
          </a:p>
          <a:p>
            <a:r>
              <a:rPr lang="zh-CN" altLang="en-AU" dirty="0" smtClean="0">
                <a:ea typeface="宋体" panose="02010600030101010101" pitchFamily="2" charset="-122"/>
              </a:rPr>
              <a:t>处理</a:t>
            </a:r>
            <a:r>
              <a:rPr lang="en-AU" altLang="zh-CN" dirty="0" smtClean="0">
                <a:ea typeface="宋体" panose="02010600030101010101" pitchFamily="2" charset="-122"/>
              </a:rPr>
              <a:t>Space</a:t>
            </a:r>
            <a:r>
              <a:rPr lang="zh-CN" altLang="en-AU" dirty="0" smtClean="0">
                <a:ea typeface="宋体" panose="02010600030101010101" pitchFamily="2" charset="-122"/>
              </a:rPr>
              <a:t>内的一个区域</a:t>
            </a:r>
            <a:r>
              <a:rPr lang="en-AU" altLang="zh-CN" dirty="0" smtClean="0">
                <a:ea typeface="宋体" panose="02010600030101010101" pitchFamily="2" charset="-122"/>
              </a:rPr>
              <a:t> </a:t>
            </a:r>
            <a:r>
              <a:rPr lang="en-AU" altLang="zh-CN" dirty="0" smtClean="0"/>
              <a:t>(Cell)</a:t>
            </a:r>
            <a:endParaRPr lang="en-AU" altLang="zh-CN" dirty="0" smtClean="0"/>
          </a:p>
          <a:p>
            <a:pPr marL="0" lvl="1" indent="0">
              <a:buSzPct val="80000"/>
              <a:buNone/>
            </a:pPr>
            <a:r>
              <a:rPr lang="zh-CN" altLang="en-AU" dirty="0" smtClean="0">
                <a:ea typeface="宋体" panose="02010600030101010101" pitchFamily="2" charset="-122"/>
              </a:rPr>
              <a:t>            </a:t>
            </a:r>
            <a:r>
              <a:rPr lang="zh-CN" altLang="en-AU" sz="2000" dirty="0" smtClean="0">
                <a:ea typeface="宋体" panose="02010600030101010101" pitchFamily="2" charset="-122"/>
              </a:rPr>
              <a:t>一个</a:t>
            </a:r>
            <a:r>
              <a:rPr lang="en-AU" altLang="zh-CN" sz="2000" dirty="0" err="1" smtClean="0">
                <a:ea typeface="宋体" panose="02010600030101010101" pitchFamily="2" charset="-122"/>
              </a:rPr>
              <a:t>Cellapp</a:t>
            </a:r>
            <a:r>
              <a:rPr lang="zh-CN" altLang="en-AU" sz="2000" dirty="0" smtClean="0">
                <a:ea typeface="宋体" panose="02010600030101010101" pitchFamily="2" charset="-122"/>
              </a:rPr>
              <a:t>在一个</a:t>
            </a:r>
            <a:r>
              <a:rPr lang="en-AU" altLang="zh-CN" sz="2000" dirty="0" smtClean="0">
                <a:ea typeface="宋体" panose="02010600030101010101" pitchFamily="2" charset="-122"/>
              </a:rPr>
              <a:t>Space</a:t>
            </a:r>
            <a:r>
              <a:rPr lang="zh-CN" altLang="en-AU" sz="2000" dirty="0" smtClean="0">
                <a:ea typeface="宋体" panose="02010600030101010101" pitchFamily="2" charset="-122"/>
              </a:rPr>
              <a:t>上的</a:t>
            </a:r>
            <a:r>
              <a:rPr lang="en-AU" altLang="zh-CN" sz="2000" dirty="0" smtClean="0">
                <a:ea typeface="宋体" panose="02010600030101010101" pitchFamily="2" charset="-122"/>
              </a:rPr>
              <a:t>Cell</a:t>
            </a:r>
            <a:r>
              <a:rPr lang="zh-CN" altLang="en-AU" sz="2000" dirty="0" smtClean="0">
                <a:ea typeface="宋体" panose="02010600030101010101" pitchFamily="2" charset="-122"/>
              </a:rPr>
              <a:t>只会有一个</a:t>
            </a:r>
            <a:r>
              <a:rPr lang="en-US" altLang="zh-CN" sz="2000" dirty="0" smtClean="0">
                <a:ea typeface="宋体" panose="02010600030101010101" pitchFamily="2" charset="-122"/>
              </a:rPr>
              <a:t>(</a:t>
            </a:r>
            <a:r>
              <a:rPr lang="zh-CN" altLang="en-US" sz="2000" dirty="0" smtClean="0">
                <a:ea typeface="宋体" panose="02010600030101010101" pitchFamily="2" charset="-122"/>
              </a:rPr>
              <a:t>通常   进程占用</a:t>
            </a:r>
            <a:r>
              <a:rPr lang="zh-CN" altLang="en-AU" sz="2000" dirty="0" smtClean="0">
                <a:ea typeface="宋体" panose="02010600030101010101" pitchFamily="2" charset="-122"/>
              </a:rPr>
              <a:t>一个</a:t>
            </a:r>
            <a:r>
              <a:rPr lang="en-AU" altLang="zh-CN" sz="2000" dirty="0" smtClean="0">
                <a:ea typeface="宋体" panose="02010600030101010101" pitchFamily="2" charset="-122"/>
              </a:rPr>
              <a:t>CPU/</a:t>
            </a:r>
            <a:r>
              <a:rPr lang="zh-CN" altLang="en-AU" sz="2000" dirty="0" smtClean="0">
                <a:ea typeface="宋体" panose="02010600030101010101" pitchFamily="2" charset="-122"/>
              </a:rPr>
              <a:t>核</a:t>
            </a:r>
            <a:r>
              <a:rPr lang="zh-CN" altLang="en-US" sz="2000" dirty="0" smtClean="0">
                <a:ea typeface="宋体" panose="02010600030101010101" pitchFamily="2" charset="-122"/>
              </a:rPr>
              <a:t>，多个</a:t>
            </a:r>
            <a:r>
              <a:rPr lang="en-US" altLang="zh-CN" sz="2000" dirty="0" smtClean="0">
                <a:ea typeface="宋体" panose="02010600030101010101" pitchFamily="2" charset="-122"/>
              </a:rPr>
              <a:t>Cell</a:t>
            </a:r>
            <a:r>
              <a:rPr lang="zh-CN" altLang="en-US" sz="2000" dirty="0" smtClean="0">
                <a:ea typeface="宋体" panose="02010600030101010101" pitchFamily="2" charset="-122"/>
              </a:rPr>
              <a:t>并没有意义</a:t>
            </a:r>
            <a:r>
              <a:rPr lang="en-US" altLang="zh-CN" sz="2000" dirty="0" smtClean="0">
                <a:ea typeface="宋体" panose="02010600030101010101" pitchFamily="2" charset="-122"/>
              </a:rPr>
              <a:t>)</a:t>
            </a:r>
            <a:endParaRPr lang="en-AU" altLang="zh-CN" sz="2000" dirty="0" smtClean="0"/>
          </a:p>
          <a:p>
            <a:r>
              <a:rPr lang="zh-CN" altLang="en-AU" dirty="0" smtClean="0">
                <a:ea typeface="宋体" panose="02010600030101010101" pitchFamily="2" charset="-122"/>
              </a:rPr>
              <a:t>一个</a:t>
            </a:r>
            <a:r>
              <a:rPr lang="en-AU" altLang="zh-CN" dirty="0" err="1" smtClean="0">
                <a:ea typeface="宋体" panose="02010600030101010101" pitchFamily="2" charset="-122"/>
              </a:rPr>
              <a:t>Cel</a:t>
            </a:r>
            <a:r>
              <a:rPr lang="en-US" altLang="zh-CN" smtClean="0">
                <a:ea typeface="宋体" panose="02010600030101010101" pitchFamily="2" charset="-122"/>
              </a:rPr>
              <a:t>l</a:t>
            </a:r>
            <a:r>
              <a:rPr lang="en-AU" altLang="zh-CN" smtClean="0">
                <a:ea typeface="宋体" panose="02010600030101010101" pitchFamily="2" charset="-122"/>
              </a:rPr>
              <a:t>app</a:t>
            </a:r>
            <a:r>
              <a:rPr lang="zh-CN" altLang="en-AU" dirty="0" smtClean="0">
                <a:ea typeface="宋体" panose="02010600030101010101" pitchFamily="2" charset="-122"/>
              </a:rPr>
              <a:t>有可能处理多个</a:t>
            </a:r>
            <a:r>
              <a:rPr lang="en-AU" altLang="zh-CN" dirty="0" smtClean="0">
                <a:ea typeface="宋体" panose="02010600030101010101" pitchFamily="2" charset="-122"/>
              </a:rPr>
              <a:t>Space</a:t>
            </a:r>
            <a:endParaRPr lang="en-AU" altLang="zh-CN" dirty="0" smtClean="0"/>
          </a:p>
          <a:p>
            <a:r>
              <a:rPr lang="zh-CN" altLang="en-AU" dirty="0" smtClean="0">
                <a:ea typeface="宋体" panose="02010600030101010101" pitchFamily="2" charset="-122"/>
              </a:rPr>
              <a:t>通常一个</a:t>
            </a:r>
            <a:r>
              <a:rPr lang="en-AU" altLang="zh-CN" dirty="0" smtClean="0">
                <a:ea typeface="宋体" panose="02010600030101010101" pitchFamily="2" charset="-122"/>
              </a:rPr>
              <a:t>CPU/</a:t>
            </a:r>
            <a:r>
              <a:rPr lang="zh-CN" altLang="en-AU" dirty="0" smtClean="0">
                <a:ea typeface="宋体" panose="02010600030101010101" pitchFamily="2" charset="-122"/>
              </a:rPr>
              <a:t>核上处理一个</a:t>
            </a:r>
            <a:r>
              <a:rPr lang="en-AU" altLang="zh-CN" dirty="0" err="1" smtClean="0">
                <a:ea typeface="宋体" panose="02010600030101010101" pitchFamily="2" charset="-122"/>
              </a:rPr>
              <a:t>Cellapp</a:t>
            </a:r>
            <a:endParaRPr lang="en-AU" altLang="zh-CN" dirty="0" smtClean="0"/>
          </a:p>
          <a:p>
            <a:endParaRPr lang="en-AU" altLang="zh-CN" dirty="0" smtClean="0"/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Cells &amp; Spaces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 smtClean="0"/>
              <a:t>目前不支持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拆分成多个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由</a:t>
            </a:r>
            <a:r>
              <a:rPr lang="en-US" altLang="zh-CN" dirty="0" err="1" smtClean="0"/>
              <a:t>Cellapps</a:t>
            </a:r>
            <a:r>
              <a:rPr lang="zh-CN" altLang="en-US" dirty="0" smtClean="0"/>
              <a:t>共同负载，因此本页可忽略</a:t>
            </a:r>
            <a:endParaRPr lang="en-US" altLang="zh-CN" dirty="0" smtClean="0"/>
          </a:p>
          <a:p>
            <a:r>
              <a:rPr lang="en-AU" altLang="zh-CN" dirty="0" smtClean="0">
                <a:ea typeface="宋体" panose="02010600030101010101" pitchFamily="2" charset="-122"/>
              </a:rPr>
              <a:t>Spaces</a:t>
            </a:r>
            <a:r>
              <a:rPr lang="zh-CN" altLang="en-AU" dirty="0" smtClean="0">
                <a:ea typeface="宋体" panose="02010600030101010101" pitchFamily="2" charset="-122"/>
              </a:rPr>
              <a:t>通过</a:t>
            </a:r>
            <a:r>
              <a:rPr lang="en-AU" altLang="zh-CN" dirty="0" smtClean="0">
                <a:ea typeface="宋体" panose="02010600030101010101" pitchFamily="2" charset="-122"/>
              </a:rPr>
              <a:t>Cells</a:t>
            </a:r>
            <a:r>
              <a:rPr lang="zh-CN" altLang="en-AU" dirty="0" smtClean="0">
                <a:ea typeface="宋体" panose="02010600030101010101" pitchFamily="2" charset="-122"/>
              </a:rPr>
              <a:t>来</a:t>
            </a:r>
            <a:r>
              <a:rPr lang="zh-CN" altLang="en-US" dirty="0" smtClean="0">
                <a:ea typeface="宋体" panose="02010600030101010101" pitchFamily="2" charset="-122"/>
              </a:rPr>
              <a:t>实现</a:t>
            </a:r>
            <a:r>
              <a:rPr lang="zh-CN" altLang="en-AU" dirty="0" smtClean="0">
                <a:ea typeface="宋体" panose="02010600030101010101" pitchFamily="2" charset="-122"/>
              </a:rPr>
              <a:t>平衡负载</a:t>
            </a:r>
            <a:endParaRPr lang="en-AU" altLang="zh-CN" dirty="0" smtClean="0"/>
          </a:p>
          <a:p>
            <a:r>
              <a:rPr lang="zh-CN" altLang="en-US" dirty="0" smtClean="0">
                <a:ea typeface="宋体" panose="02010600030101010101" pitchFamily="2" charset="-122"/>
              </a:rPr>
              <a:t>每个</a:t>
            </a:r>
            <a:r>
              <a:rPr lang="en-US" altLang="zh-CN" dirty="0" smtClean="0">
                <a:ea typeface="宋体" panose="02010600030101010101" pitchFamily="2" charset="-122"/>
              </a:rPr>
              <a:t>Space</a:t>
            </a:r>
            <a:r>
              <a:rPr lang="zh-CN" altLang="en-US" dirty="0" smtClean="0">
                <a:ea typeface="宋体" panose="02010600030101010101" pitchFamily="2" charset="-122"/>
              </a:rPr>
              <a:t>至少含有一个</a:t>
            </a:r>
            <a:r>
              <a:rPr lang="en-US" altLang="zh-CN" dirty="0" smtClean="0">
                <a:ea typeface="宋体" panose="02010600030101010101" pitchFamily="2" charset="-122"/>
              </a:rPr>
              <a:t>Cell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每个</a:t>
            </a:r>
            <a:r>
              <a:rPr lang="en-US" altLang="zh-CN" dirty="0" smtClean="0">
                <a:ea typeface="宋体" panose="02010600030101010101" pitchFamily="2" charset="-122"/>
              </a:rPr>
              <a:t>Cell</a:t>
            </a:r>
            <a:r>
              <a:rPr lang="zh-CN" altLang="en-US" dirty="0" smtClean="0">
                <a:ea typeface="宋体" panose="02010600030101010101" pitchFamily="2" charset="-122"/>
              </a:rPr>
              <a:t>处理</a:t>
            </a:r>
            <a:r>
              <a:rPr lang="en-US" altLang="zh-CN" dirty="0" smtClean="0">
                <a:ea typeface="宋体" panose="02010600030101010101" pitchFamily="2" charset="-122"/>
              </a:rPr>
              <a:t>Space</a:t>
            </a:r>
            <a:r>
              <a:rPr lang="zh-CN" altLang="en-US" dirty="0" smtClean="0">
                <a:ea typeface="宋体" panose="02010600030101010101" pitchFamily="2" charset="-122"/>
              </a:rPr>
              <a:t>的一个区域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Cell</a:t>
            </a:r>
            <a:r>
              <a:rPr lang="zh-CN" altLang="en-US" dirty="0" smtClean="0">
                <a:ea typeface="宋体" panose="02010600030101010101" pitchFamily="2" charset="-122"/>
              </a:rPr>
              <a:t>的边界根据</a:t>
            </a:r>
            <a:r>
              <a:rPr lang="en-US" altLang="zh-CN" dirty="0" smtClean="0">
                <a:ea typeface="宋体" panose="02010600030101010101" pitchFamily="2" charset="-122"/>
              </a:rPr>
              <a:t>Cell</a:t>
            </a:r>
            <a:r>
              <a:rPr lang="zh-CN" altLang="en-US" dirty="0" smtClean="0">
                <a:ea typeface="宋体" panose="02010600030101010101" pitchFamily="2" charset="-122"/>
              </a:rPr>
              <a:t>的负载而移动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Cells</a:t>
            </a:r>
            <a:r>
              <a:rPr lang="zh-CN" altLang="en-US" dirty="0" smtClean="0">
                <a:ea typeface="宋体" panose="02010600030101010101" pitchFamily="2" charset="-122"/>
              </a:rPr>
              <a:t>不影响客户端的游戏体验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endParaRPr lang="en-AU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5076056" y="4941168"/>
            <a:ext cx="3672408" cy="17954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4140" y="5229200"/>
            <a:ext cx="90605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94140" y="5949280"/>
            <a:ext cx="90605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00192" y="5229200"/>
            <a:ext cx="1152128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00192" y="5949280"/>
            <a:ext cx="612068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84885" y="5949280"/>
            <a:ext cx="567435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452320" y="5229200"/>
            <a:ext cx="1152128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0749" y="540457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80112" y="609329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88224" y="54359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Cell3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00192" y="60840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Cell4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76256" y="60840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Cell5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04348" y="57592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Cell6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17294" y="4941168"/>
            <a:ext cx="351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一个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Space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被拆分成多个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Cell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Cellapp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主要负载的地方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AU" dirty="0" smtClean="0">
                <a:ea typeface="宋体" panose="02010600030101010101" pitchFamily="2" charset="-122"/>
              </a:rPr>
              <a:t>管理</a:t>
            </a:r>
            <a:r>
              <a:rPr lang="zh-CN" altLang="en-US" dirty="0" smtClean="0">
                <a:ea typeface="宋体" panose="02010600030101010101" pitchFamily="2" charset="-122"/>
              </a:rPr>
              <a:t>的</a:t>
            </a:r>
            <a:r>
              <a:rPr lang="en-AU" altLang="zh-CN" dirty="0" smtClean="0">
                <a:ea typeface="宋体" panose="02010600030101010101" pitchFamily="2" charset="-122"/>
              </a:rPr>
              <a:t>Entity</a:t>
            </a:r>
            <a:r>
              <a:rPr lang="zh-CN" altLang="en-AU" dirty="0">
                <a:ea typeface="宋体" panose="02010600030101010101" pitchFamily="2" charset="-122"/>
              </a:rPr>
              <a:t>的总数量</a:t>
            </a:r>
            <a:endParaRPr lang="en-AU" altLang="zh-CN" dirty="0"/>
          </a:p>
          <a:p>
            <a:r>
              <a:rPr lang="en-AU" altLang="zh-CN" dirty="0">
                <a:ea typeface="宋体" panose="02010600030101010101" pitchFamily="2" charset="-122"/>
              </a:rPr>
              <a:t>Entity</a:t>
            </a:r>
            <a:r>
              <a:rPr lang="zh-CN" altLang="en-AU" dirty="0">
                <a:ea typeface="宋体" panose="02010600030101010101" pitchFamily="2" charset="-122"/>
              </a:rPr>
              <a:t>的通信的</a:t>
            </a:r>
            <a:r>
              <a:rPr lang="zh-CN" altLang="en-AU" dirty="0" smtClean="0">
                <a:ea typeface="宋体" panose="02010600030101010101" pitchFamily="2" charset="-122"/>
              </a:rPr>
              <a:t>频率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        </a:t>
            </a:r>
            <a:r>
              <a:rPr lang="zh-CN" altLang="en-US" sz="2000" dirty="0" smtClean="0">
                <a:ea typeface="宋体" panose="02010600030101010101" pitchFamily="2" charset="-122"/>
              </a:rPr>
              <a:t>用户所调用的方法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        </a:t>
            </a:r>
            <a:r>
              <a:rPr lang="zh-CN" altLang="en-US" sz="2000" dirty="0" smtClean="0">
                <a:ea typeface="宋体" panose="02010600030101010101" pitchFamily="2" charset="-122"/>
              </a:rPr>
              <a:t>系统自动更新的属性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        Entity</a:t>
            </a:r>
            <a:r>
              <a:rPr lang="zh-CN" altLang="en-US" sz="2000" dirty="0" smtClean="0">
                <a:ea typeface="宋体" panose="02010600030101010101" pitchFamily="2" charset="-122"/>
              </a:rPr>
              <a:t>的密集度</a:t>
            </a:r>
            <a:endParaRPr lang="en-AU" altLang="zh-CN" sz="2000" dirty="0"/>
          </a:p>
          <a:p>
            <a:r>
              <a:rPr lang="en-AU" altLang="zh-CN" dirty="0"/>
              <a:t>Entity </a:t>
            </a:r>
            <a:r>
              <a:rPr lang="zh-CN" altLang="en-AU" dirty="0">
                <a:ea typeface="宋体" panose="02010600030101010101" pitchFamily="2" charset="-122"/>
              </a:rPr>
              <a:t>脚本</a:t>
            </a:r>
            <a:endParaRPr lang="zh-CN" altLang="en-AU" dirty="0">
              <a:ea typeface="宋体" panose="02010600030101010101" pitchFamily="2" charset="-122"/>
            </a:endParaRPr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panose="02010600030101010101" pitchFamily="2" charset="-122"/>
              </a:rPr>
              <a:t>的数据大小</a:t>
            </a:r>
            <a:endParaRPr lang="en-AU" altLang="zh-CN" dirty="0"/>
          </a:p>
          <a:p>
            <a:endParaRPr lang="en-AU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Cell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AU" dirty="0">
                <a:ea typeface="宋体" panose="02010600030101010101" pitchFamily="2" charset="-122"/>
              </a:rPr>
              <a:t>每个</a:t>
            </a:r>
            <a:r>
              <a:rPr lang="en-AU" altLang="zh-CN" dirty="0">
                <a:ea typeface="宋体" panose="02010600030101010101" pitchFamily="2" charset="-122"/>
              </a:rPr>
              <a:t>space</a:t>
            </a:r>
            <a:r>
              <a:rPr lang="zh-CN" altLang="en-AU" dirty="0">
                <a:ea typeface="宋体" panose="02010600030101010101" pitchFamily="2" charset="-122"/>
              </a:rPr>
              <a:t>至少有一</a:t>
            </a:r>
            <a:r>
              <a:rPr lang="zh-CN" altLang="en-AU" dirty="0" smtClean="0">
                <a:ea typeface="宋体" panose="02010600030101010101" pitchFamily="2" charset="-122"/>
              </a:rPr>
              <a:t>个</a:t>
            </a:r>
            <a:r>
              <a:rPr lang="en-AU" altLang="zh-CN" dirty="0" smtClean="0">
                <a:ea typeface="宋体" panose="02010600030101010101" pitchFamily="2" charset="-122"/>
              </a:rPr>
              <a:t>Entity</a:t>
            </a:r>
            <a:endParaRPr lang="en-AU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AU" altLang="zh-CN" dirty="0">
                <a:ea typeface="宋体" panose="02010600030101010101" pitchFamily="2" charset="-122"/>
              </a:rPr>
              <a:t> </a:t>
            </a:r>
            <a:r>
              <a:rPr lang="en-AU" altLang="zh-CN" dirty="0" smtClean="0">
                <a:ea typeface="宋体" panose="02010600030101010101" pitchFamily="2" charset="-122"/>
              </a:rPr>
              <a:t>       </a:t>
            </a:r>
            <a:r>
              <a:rPr lang="zh-CN" altLang="en-US" sz="2000" dirty="0" smtClean="0">
                <a:ea typeface="宋体" panose="02010600030101010101" pitchFamily="2" charset="-122"/>
              </a:rPr>
              <a:t>通常第一个</a:t>
            </a:r>
            <a:r>
              <a:rPr lang="en-US" altLang="zh-CN" sz="2000" dirty="0">
                <a:ea typeface="宋体" panose="02010600030101010101" pitchFamily="2" charset="-122"/>
              </a:rPr>
              <a:t>E</a:t>
            </a:r>
            <a:r>
              <a:rPr lang="en-US" altLang="zh-CN" sz="2000" dirty="0" smtClean="0">
                <a:ea typeface="宋体" panose="02010600030101010101" pitchFamily="2" charset="-122"/>
              </a:rPr>
              <a:t>ntity</a:t>
            </a:r>
            <a:r>
              <a:rPr lang="zh-CN" altLang="en-US" sz="2000" dirty="0" smtClean="0">
                <a:ea typeface="宋体" panose="02010600030101010101" pitchFamily="2" charset="-122"/>
              </a:rPr>
              <a:t>是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SpaceEntity</a:t>
            </a:r>
            <a:r>
              <a:rPr lang="zh-CN" altLang="en-US" sz="2000" dirty="0" smtClean="0">
                <a:ea typeface="宋体" panose="02010600030101010101" pitchFamily="2" charset="-122"/>
              </a:rPr>
              <a:t>，用于让用户操控</a:t>
            </a:r>
            <a:r>
              <a:rPr lang="en-US" altLang="zh-CN" sz="2000" dirty="0" smtClean="0">
                <a:ea typeface="宋体" panose="02010600030101010101" pitchFamily="2" charset="-122"/>
              </a:rPr>
              <a:t>Space</a:t>
            </a:r>
            <a:endParaRPr lang="en-AU" altLang="zh-CN" sz="2000" dirty="0"/>
          </a:p>
          <a:p>
            <a:r>
              <a:rPr lang="en-AU" altLang="zh-CN" dirty="0" err="1"/>
              <a:t>CellApp</a:t>
            </a:r>
            <a:r>
              <a:rPr lang="zh-CN" altLang="en-AU" dirty="0">
                <a:ea typeface="宋体" panose="02010600030101010101" pitchFamily="2" charset="-122"/>
              </a:rPr>
              <a:t>上的每个</a:t>
            </a:r>
            <a:r>
              <a:rPr lang="zh-CN" altLang="en-AU" dirty="0" smtClean="0">
                <a:ea typeface="宋体" panose="02010600030101010101" pitchFamily="2" charset="-122"/>
              </a:rPr>
              <a:t>玩家</a:t>
            </a:r>
            <a:r>
              <a:rPr lang="en-AU" altLang="zh-CN" dirty="0" smtClean="0"/>
              <a:t>Entity</a:t>
            </a:r>
            <a:r>
              <a:rPr lang="zh-CN" altLang="en-AU" dirty="0">
                <a:ea typeface="宋体" panose="02010600030101010101" pitchFamily="2" charset="-122"/>
              </a:rPr>
              <a:t>都有一</a:t>
            </a:r>
            <a:r>
              <a:rPr lang="zh-CN" altLang="en-AU" dirty="0" smtClean="0">
                <a:ea typeface="宋体" panose="02010600030101010101" pitchFamily="2" charset="-122"/>
              </a:rPr>
              <a:t>个</a:t>
            </a:r>
            <a:r>
              <a:rPr lang="en-AU" altLang="zh-CN" dirty="0" smtClean="0">
                <a:ea typeface="宋体" panose="02010600030101010101" pitchFamily="2" charset="-122"/>
              </a:rPr>
              <a:t>Witness</a:t>
            </a:r>
            <a:r>
              <a:rPr lang="zh-CN" altLang="en-AU" dirty="0" smtClean="0">
                <a:ea typeface="宋体" panose="02010600030101010101" pitchFamily="2" charset="-122"/>
              </a:rPr>
              <a:t>对象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       </a:t>
            </a:r>
            <a:r>
              <a:rPr lang="en-US" altLang="zh-CN" sz="2000" dirty="0" smtClean="0">
                <a:ea typeface="宋体" panose="02010600030101010101" pitchFamily="2" charset="-122"/>
              </a:rPr>
              <a:t>Witness</a:t>
            </a:r>
            <a:r>
              <a:rPr lang="zh-CN" altLang="en-US" sz="2000" dirty="0" smtClean="0">
                <a:ea typeface="宋体" panose="02010600030101010101" pitchFamily="2" charset="-122"/>
              </a:rPr>
              <a:t>监视周围的</a:t>
            </a:r>
            <a:r>
              <a:rPr lang="en-US" altLang="zh-CN" sz="2000" dirty="0" smtClean="0">
                <a:ea typeface="宋体" panose="02010600030101010101" pitchFamily="2" charset="-122"/>
              </a:rPr>
              <a:t>Entity</a:t>
            </a:r>
            <a:r>
              <a:rPr lang="zh-CN" altLang="en-US" sz="2000" dirty="0" smtClean="0">
                <a:ea typeface="宋体" panose="02010600030101010101" pitchFamily="2" charset="-122"/>
              </a:rPr>
              <a:t>，将发生的事件消息同步到客户端</a:t>
            </a:r>
            <a:endParaRPr lang="en-AU" altLang="zh-CN" sz="2000" dirty="0"/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panose="02010600030101010101" pitchFamily="2" charset="-122"/>
              </a:rPr>
              <a:t>的兴趣范围</a:t>
            </a:r>
            <a:r>
              <a:rPr lang="en-AU" altLang="zh-CN" dirty="0">
                <a:ea typeface="宋体" panose="02010600030101010101" pitchFamily="2" charset="-122"/>
              </a:rPr>
              <a:t>(AOI)</a:t>
            </a:r>
            <a:r>
              <a:rPr lang="zh-CN" altLang="en-AU" dirty="0">
                <a:ea typeface="宋体" panose="02010600030101010101" pitchFamily="2" charset="-122"/>
              </a:rPr>
              <a:t>缺省是</a:t>
            </a:r>
            <a:r>
              <a:rPr lang="en-AU" altLang="zh-CN" dirty="0" smtClean="0">
                <a:ea typeface="宋体" panose="02010600030101010101" pitchFamily="2" charset="-122"/>
              </a:rPr>
              <a:t>500M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zh-CN" altLang="en-AU" dirty="0" smtClean="0">
                <a:ea typeface="宋体" panose="02010600030101010101" pitchFamily="2" charset="-122"/>
              </a:rPr>
              <a:t>         </a:t>
            </a:r>
            <a:r>
              <a:rPr lang="zh-CN" altLang="en-AU" sz="2000" dirty="0" smtClean="0">
                <a:ea typeface="宋体" panose="02010600030101010101" pitchFamily="2" charset="-122"/>
              </a:rPr>
              <a:t>是</a:t>
            </a:r>
            <a:r>
              <a:rPr lang="zh-CN" altLang="en-AU" sz="2000" dirty="0">
                <a:ea typeface="宋体" panose="02010600030101010101" pitchFamily="2" charset="-122"/>
              </a:rPr>
              <a:t>可以自定义的，依赖于很多因素</a:t>
            </a:r>
            <a:endParaRPr lang="en-AU" altLang="zh-CN" sz="2000" dirty="0"/>
          </a:p>
          <a:p>
            <a:pPr marL="0" indent="0">
              <a:buNone/>
            </a:pPr>
            <a:endParaRPr lang="en-AU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Cell </a:t>
            </a:r>
            <a:r>
              <a:rPr lang="en-US" altLang="zh-CN" sz="2200" dirty="0" smtClean="0">
                <a:solidFill>
                  <a:schemeClr val="accent1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200" dirty="0" smtClean="0">
                <a:solidFill>
                  <a:schemeClr val="accent1"/>
                </a:solidFill>
                <a:ea typeface="宋体" panose="02010600030101010101" pitchFamily="2" charset="-122"/>
              </a:rPr>
              <a:t>本页跨</a:t>
            </a:r>
            <a:r>
              <a:rPr lang="en-US" altLang="zh-CN" sz="2200" dirty="0" smtClean="0">
                <a:solidFill>
                  <a:schemeClr val="accent1"/>
                </a:solidFill>
                <a:ea typeface="宋体" panose="02010600030101010101" pitchFamily="2" charset="-122"/>
              </a:rPr>
              <a:t>Cell</a:t>
            </a:r>
            <a:r>
              <a:rPr lang="zh-CN" altLang="en-US" sz="2200" dirty="0" smtClean="0">
                <a:solidFill>
                  <a:schemeClr val="accent1"/>
                </a:solidFill>
                <a:ea typeface="宋体" panose="02010600030101010101" pitchFamily="2" charset="-122"/>
              </a:rPr>
              <a:t>内容未实现</a:t>
            </a:r>
            <a:r>
              <a:rPr lang="en-US" altLang="zh-CN" sz="2200" dirty="0" smtClean="0">
                <a:solidFill>
                  <a:schemeClr val="accent1"/>
                </a:solidFill>
                <a:ea typeface="宋体" panose="02010600030101010101" pitchFamily="2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dirty="0" smtClean="0">
                <a:ea typeface="宋体" panose="02010600030101010101" pitchFamily="2" charset="-122"/>
              </a:rPr>
              <a:t>Entity</a:t>
            </a:r>
            <a:r>
              <a:rPr lang="zh-CN" altLang="en-AU" dirty="0" smtClean="0">
                <a:ea typeface="宋体" panose="02010600030101010101" pitchFamily="2" charset="-122"/>
              </a:rPr>
              <a:t>穿越</a:t>
            </a:r>
            <a:r>
              <a:rPr lang="en-AU" altLang="zh-CN" dirty="0" smtClean="0">
                <a:ea typeface="宋体" panose="02010600030101010101" pitchFamily="2" charset="-122"/>
              </a:rPr>
              <a:t>Cell</a:t>
            </a:r>
            <a:r>
              <a:rPr lang="zh-CN" altLang="en-AU" dirty="0">
                <a:ea typeface="宋体" panose="02010600030101010101" pitchFamily="2" charset="-122"/>
              </a:rPr>
              <a:t>边界</a:t>
            </a:r>
            <a:r>
              <a:rPr lang="zh-CN" altLang="en-US" dirty="0">
                <a:ea typeface="宋体" panose="02010600030101010101" pitchFamily="2" charset="-122"/>
              </a:rPr>
              <a:t>是无缝</a:t>
            </a:r>
            <a:r>
              <a:rPr lang="zh-CN" altLang="en-US" dirty="0" smtClean="0">
                <a:ea typeface="宋体" panose="02010600030101010101" pitchFamily="2" charset="-122"/>
              </a:rPr>
              <a:t>的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SzPct val="25000"/>
              <a:buNone/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         </a:t>
            </a:r>
            <a:r>
              <a:rPr lang="zh-CN" altLang="en-AU" sz="2000" dirty="0" smtClean="0">
                <a:ea typeface="宋体" panose="02010600030101010101" pitchFamily="2" charset="-122"/>
              </a:rPr>
              <a:t>客户端</a:t>
            </a:r>
            <a:r>
              <a:rPr lang="zh-CN" altLang="en-AU" sz="2000" dirty="0">
                <a:ea typeface="宋体" panose="02010600030101010101" pitchFamily="2" charset="-122"/>
              </a:rPr>
              <a:t>不会感觉到</a:t>
            </a:r>
            <a:r>
              <a:rPr lang="en-AU" altLang="zh-CN" sz="2000" dirty="0">
                <a:ea typeface="宋体" panose="02010600030101010101" pitchFamily="2" charset="-122"/>
              </a:rPr>
              <a:t>(</a:t>
            </a:r>
            <a:r>
              <a:rPr lang="zh-CN" altLang="en-AU" sz="2000" dirty="0">
                <a:ea typeface="宋体" panose="02010600030101010101" pitchFamily="2" charset="-122"/>
              </a:rPr>
              <a:t>穿越边界的发生</a:t>
            </a:r>
            <a:r>
              <a:rPr lang="en-AU" altLang="zh-CN" sz="2000" dirty="0" smtClean="0">
                <a:ea typeface="宋体" panose="02010600030101010101" pitchFamily="2" charset="-122"/>
              </a:rPr>
              <a:t>)</a:t>
            </a:r>
            <a:endParaRPr lang="en-AU" altLang="zh-CN" sz="2000" dirty="0"/>
          </a:p>
          <a:p>
            <a:r>
              <a:rPr lang="zh-CN" altLang="en-AU" dirty="0">
                <a:ea typeface="宋体" panose="02010600030101010101" pitchFamily="2" charset="-122"/>
              </a:rPr>
              <a:t>每个</a:t>
            </a:r>
            <a:r>
              <a:rPr lang="en-AU" altLang="zh-CN" dirty="0"/>
              <a:t>Cell</a:t>
            </a:r>
            <a:r>
              <a:rPr lang="zh-CN" altLang="en-AU" dirty="0">
                <a:ea typeface="宋体" panose="02010600030101010101" pitchFamily="2" charset="-122"/>
              </a:rPr>
              <a:t>维护着一个</a:t>
            </a:r>
            <a:r>
              <a:rPr lang="en-AU" altLang="zh-CN" dirty="0">
                <a:ea typeface="宋体" panose="02010600030101010101" pitchFamily="2" charset="-122"/>
              </a:rPr>
              <a:t>list</a:t>
            </a:r>
            <a:r>
              <a:rPr lang="zh-CN" altLang="en-AU" dirty="0">
                <a:ea typeface="宋体" panose="02010600030101010101" pitchFamily="2" charset="-122"/>
              </a:rPr>
              <a:t>，存放着在其边界外沿</a:t>
            </a:r>
            <a:r>
              <a:rPr lang="zh-CN" altLang="en-AU" dirty="0" smtClean="0">
                <a:ea typeface="宋体" panose="02010600030101010101" pitchFamily="2" charset="-122"/>
              </a:rPr>
              <a:t>的</a:t>
            </a:r>
            <a:r>
              <a:rPr lang="en-AU" altLang="zh-CN" dirty="0" smtClean="0">
                <a:ea typeface="宋体" panose="02010600030101010101" pitchFamily="2" charset="-122"/>
              </a:rPr>
              <a:t>Entity</a:t>
            </a:r>
            <a:endParaRPr lang="en-AU" altLang="zh-CN" dirty="0"/>
          </a:p>
          <a:p>
            <a:pPr marL="182245" lvl="1" indent="0">
              <a:buNone/>
            </a:pPr>
            <a:r>
              <a:rPr lang="en-AU" altLang="zh-CN" sz="2000" dirty="0" smtClean="0"/>
              <a:t>          Ghost </a:t>
            </a:r>
            <a:r>
              <a:rPr lang="en-AU" altLang="zh-CN" sz="2000" dirty="0" smtClean="0">
                <a:ea typeface="宋体" panose="02010600030101010101" pitchFamily="2" charset="-122"/>
              </a:rPr>
              <a:t>entities</a:t>
            </a:r>
            <a:endParaRPr lang="en-AU" altLang="zh-CN" sz="2000" dirty="0" smtClean="0">
              <a:ea typeface="宋体" panose="02010600030101010101" pitchFamily="2" charset="-122"/>
            </a:endParaRPr>
          </a:p>
          <a:p>
            <a:pPr marL="182245" lvl="1" indent="0">
              <a:buNone/>
            </a:pPr>
            <a:r>
              <a:rPr lang="en-AU" altLang="zh-CN" sz="2000" dirty="0" smtClean="0"/>
              <a:t>         </a:t>
            </a:r>
            <a:r>
              <a:rPr lang="zh-CN" altLang="en-US" sz="2000" dirty="0"/>
              <a:t>半径</a:t>
            </a:r>
            <a:r>
              <a:rPr lang="en-AU" altLang="zh-CN" sz="2000" dirty="0" smtClean="0"/>
              <a:t>500m</a:t>
            </a:r>
            <a:r>
              <a:rPr lang="zh-CN" altLang="en-US" sz="2000" dirty="0" smtClean="0"/>
              <a:t>，可配置</a:t>
            </a:r>
            <a:r>
              <a:rPr lang="en-AU" altLang="zh-CN" sz="2000" dirty="0" smtClean="0"/>
              <a:t> </a:t>
            </a:r>
            <a:endParaRPr lang="en-AU" altLang="zh-CN" sz="2000" dirty="0" smtClean="0"/>
          </a:p>
          <a:p>
            <a:pPr marL="182245" lvl="1" indent="0">
              <a:buNone/>
            </a:pPr>
            <a:r>
              <a:rPr lang="zh-CN" altLang="en-US" sz="2000" dirty="0" smtClean="0"/>
              <a:t>         大于</a:t>
            </a:r>
            <a:r>
              <a:rPr lang="zh-CN" altLang="en-US" sz="2000" dirty="0"/>
              <a:t>等于</a:t>
            </a:r>
            <a:r>
              <a:rPr lang="en-US" altLang="zh-CN" sz="2000" dirty="0"/>
              <a:t>AOI</a:t>
            </a:r>
            <a:endParaRPr lang="en-AU" altLang="zh-CN" sz="2000" dirty="0">
              <a:ea typeface="宋体" panose="02010600030101010101" pitchFamily="2" charset="-122"/>
            </a:endParaRPr>
          </a:p>
        </p:txBody>
      </p:sp>
      <p:sp>
        <p:nvSpPr>
          <p:cNvPr id="38" name="流程图: 过程 37"/>
          <p:cNvSpPr/>
          <p:nvPr/>
        </p:nvSpPr>
        <p:spPr>
          <a:xfrm>
            <a:off x="5328592" y="3995505"/>
            <a:ext cx="180020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过程 38"/>
          <p:cNvSpPr/>
          <p:nvPr/>
        </p:nvSpPr>
        <p:spPr>
          <a:xfrm>
            <a:off x="6048672" y="3995505"/>
            <a:ext cx="108012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过程 39"/>
          <p:cNvSpPr/>
          <p:nvPr/>
        </p:nvSpPr>
        <p:spPr>
          <a:xfrm>
            <a:off x="7128792" y="3995505"/>
            <a:ext cx="180020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过程 40"/>
          <p:cNvSpPr/>
          <p:nvPr/>
        </p:nvSpPr>
        <p:spPr>
          <a:xfrm>
            <a:off x="7128792" y="3995505"/>
            <a:ext cx="108012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联系 41"/>
          <p:cNvSpPr/>
          <p:nvPr/>
        </p:nvSpPr>
        <p:spPr>
          <a:xfrm>
            <a:off x="6617940" y="5186908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联系 43"/>
          <p:cNvSpPr/>
          <p:nvPr/>
        </p:nvSpPr>
        <p:spPr>
          <a:xfrm>
            <a:off x="6948264" y="5402932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760640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857564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47828" y="5886659"/>
            <a:ext cx="109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</a:t>
            </a:r>
            <a:r>
              <a:rPr lang="en-US" altLang="zh-CN" sz="1100" dirty="0" smtClean="0"/>
              <a:t>radius</a:t>
            </a:r>
            <a:endParaRPr lang="en-US" altLang="zh-CN" sz="1100" dirty="0" smtClean="0"/>
          </a:p>
        </p:txBody>
      </p:sp>
      <p:sp>
        <p:nvSpPr>
          <p:cNvPr id="55" name="流程图: 联系 54"/>
          <p:cNvSpPr/>
          <p:nvPr/>
        </p:nvSpPr>
        <p:spPr>
          <a:xfrm>
            <a:off x="7693410" y="6587793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联系 55"/>
          <p:cNvSpPr/>
          <p:nvPr/>
        </p:nvSpPr>
        <p:spPr>
          <a:xfrm>
            <a:off x="7704856" y="6329477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819156" y="6254175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Real Entity</a:t>
            </a:r>
            <a:endParaRPr lang="zh-CN" alt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7848872" y="6515785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Ghost Entity</a:t>
            </a:r>
            <a:endParaRPr lang="zh-CN" altLang="en-US" sz="1100" dirty="0"/>
          </a:p>
        </p:txBody>
      </p:sp>
      <p:sp>
        <p:nvSpPr>
          <p:cNvPr id="65" name="流程图: 联系 64"/>
          <p:cNvSpPr/>
          <p:nvPr/>
        </p:nvSpPr>
        <p:spPr>
          <a:xfrm>
            <a:off x="6905972" y="4941168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过程 67"/>
          <p:cNvSpPr/>
          <p:nvPr/>
        </p:nvSpPr>
        <p:spPr>
          <a:xfrm>
            <a:off x="6548214" y="5007252"/>
            <a:ext cx="914400" cy="8700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>
            <a:stCxn id="44" idx="6"/>
            <a:endCxn id="44" idx="5"/>
          </p:cNvCxnSpPr>
          <p:nvPr/>
        </p:nvCxnSpPr>
        <p:spPr>
          <a:xfrm flipH="1">
            <a:off x="7045825" y="5460082"/>
            <a:ext cx="16739" cy="40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44" idx="4"/>
            <a:endCxn id="68" idx="2"/>
          </p:cNvCxnSpPr>
          <p:nvPr/>
        </p:nvCxnSpPr>
        <p:spPr>
          <a:xfrm>
            <a:off x="7005414" y="551723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4" name="流程图: 联系 73"/>
          <p:cNvSpPr/>
          <p:nvPr/>
        </p:nvSpPr>
        <p:spPr>
          <a:xfrm>
            <a:off x="6257900" y="4610844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6072154" y="400506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7164288" y="400506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Entity: Real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与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G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host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dirty="0" smtClean="0">
                <a:ea typeface="宋体" panose="02010600030101010101" pitchFamily="2" charset="-122"/>
              </a:rPr>
              <a:t>Real Entity</a:t>
            </a:r>
            <a:r>
              <a:rPr lang="zh-CN" altLang="en-AU" dirty="0">
                <a:ea typeface="宋体" panose="02010600030101010101" pitchFamily="2" charset="-122"/>
              </a:rPr>
              <a:t>是权威</a:t>
            </a:r>
            <a:r>
              <a:rPr lang="zh-CN" altLang="en-AU" dirty="0" smtClean="0">
                <a:ea typeface="宋体" panose="02010600030101010101" pitchFamily="2" charset="-122"/>
              </a:rPr>
              <a:t>的</a:t>
            </a:r>
            <a:r>
              <a:rPr lang="en-AU" altLang="zh-CN" dirty="0" smtClean="0">
                <a:ea typeface="宋体" panose="02010600030101010101" pitchFamily="2" charset="-122"/>
              </a:rPr>
              <a:t>Entity</a:t>
            </a:r>
            <a:endParaRPr lang="en-AU" altLang="zh-CN" dirty="0"/>
          </a:p>
          <a:p>
            <a:r>
              <a:rPr lang="zh-CN" altLang="en-AU" dirty="0" smtClean="0">
                <a:ea typeface="宋体" panose="02010600030101010101" pitchFamily="2" charset="-122"/>
              </a:rPr>
              <a:t>一个</a:t>
            </a:r>
            <a:r>
              <a:rPr lang="en-AU" altLang="zh-CN" dirty="0" smtClean="0">
                <a:ea typeface="宋体" panose="02010600030101010101" pitchFamily="2" charset="-122"/>
              </a:rPr>
              <a:t>Ghost Entity</a:t>
            </a:r>
            <a:r>
              <a:rPr lang="zh-CN" altLang="en-AU" dirty="0">
                <a:ea typeface="宋体" panose="02010600030101010101" pitchFamily="2" charset="-122"/>
              </a:rPr>
              <a:t>是从邻近</a:t>
            </a:r>
            <a:r>
              <a:rPr lang="zh-CN" altLang="en-AU" dirty="0" smtClean="0">
                <a:ea typeface="宋体" panose="02010600030101010101" pitchFamily="2" charset="-122"/>
              </a:rPr>
              <a:t>的</a:t>
            </a:r>
            <a:r>
              <a:rPr lang="en-AU" altLang="zh-CN" dirty="0" smtClean="0">
                <a:ea typeface="宋体" panose="02010600030101010101" pitchFamily="2" charset="-122"/>
              </a:rPr>
              <a:t>Cell</a:t>
            </a:r>
            <a:r>
              <a:rPr lang="zh-CN" altLang="en-AU" dirty="0">
                <a:ea typeface="宋体" panose="02010600030101010101" pitchFamily="2" charset="-122"/>
              </a:rPr>
              <a:t>的对应</a:t>
            </a:r>
            <a:r>
              <a:rPr lang="zh-CN" altLang="en-AU" dirty="0" smtClean="0">
                <a:ea typeface="宋体" panose="02010600030101010101" pitchFamily="2" charset="-122"/>
              </a:rPr>
              <a:t>的</a:t>
            </a:r>
            <a:r>
              <a:rPr lang="en-AU" altLang="zh-CN" dirty="0" smtClean="0">
                <a:ea typeface="宋体" panose="02010600030101010101" pitchFamily="2" charset="-122"/>
              </a:rPr>
              <a:t>Entity</a:t>
            </a:r>
            <a:r>
              <a:rPr lang="zh-CN" altLang="en-AU" dirty="0">
                <a:ea typeface="宋体" panose="02010600030101010101" pitchFamily="2" charset="-122"/>
              </a:rPr>
              <a:t>的部分数据的</a:t>
            </a:r>
            <a:r>
              <a:rPr lang="zh-CN" altLang="en-AU" dirty="0" smtClean="0">
                <a:ea typeface="宋体" panose="02010600030101010101" pitchFamily="2" charset="-122"/>
              </a:rPr>
              <a:t>拷贝</a:t>
            </a:r>
            <a:endParaRPr lang="en-AU" altLang="zh-CN" dirty="0"/>
          </a:p>
        </p:txBody>
      </p:sp>
      <p:sp>
        <p:nvSpPr>
          <p:cNvPr id="10" name="流程图: 过程 9"/>
          <p:cNvSpPr/>
          <p:nvPr/>
        </p:nvSpPr>
        <p:spPr>
          <a:xfrm>
            <a:off x="3888432" y="3383414"/>
            <a:ext cx="180020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4608512" y="3383414"/>
            <a:ext cx="108012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过程 12"/>
          <p:cNvSpPr/>
          <p:nvPr/>
        </p:nvSpPr>
        <p:spPr>
          <a:xfrm>
            <a:off x="5688632" y="3383414"/>
            <a:ext cx="180020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过程 13"/>
          <p:cNvSpPr/>
          <p:nvPr/>
        </p:nvSpPr>
        <p:spPr>
          <a:xfrm>
            <a:off x="5688632" y="3383414"/>
            <a:ext cx="108012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5142067" y="4368319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4968552" y="4767050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5400600" y="5330924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>
            <a:off x="6048672" y="4796140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6480720" y="5330924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20480" y="28889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17404" y="28889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55259" y="338341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688414" y="3383414"/>
            <a:ext cx="1377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/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    </a:t>
            </a:r>
            <a:endParaRPr lang="zh-CN" altLang="en-US" sz="1100" dirty="0"/>
          </a:p>
        </p:txBody>
      </p:sp>
      <p:sp>
        <p:nvSpPr>
          <p:cNvPr id="24" name="流程图: 联系 23"/>
          <p:cNvSpPr/>
          <p:nvPr/>
        </p:nvSpPr>
        <p:spPr>
          <a:xfrm>
            <a:off x="4248472" y="4853290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7230516" y="4031486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联系 25"/>
          <p:cNvSpPr/>
          <p:nvPr/>
        </p:nvSpPr>
        <p:spPr>
          <a:xfrm>
            <a:off x="6230303" y="4365104"/>
            <a:ext cx="114300" cy="103699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联系 28"/>
          <p:cNvSpPr/>
          <p:nvPr/>
        </p:nvSpPr>
        <p:spPr>
          <a:xfrm>
            <a:off x="6265649" y="5975702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联系 29"/>
          <p:cNvSpPr/>
          <p:nvPr/>
        </p:nvSpPr>
        <p:spPr>
          <a:xfrm>
            <a:off x="6264696" y="5717386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378996" y="5642084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Real Entity</a:t>
            </a:r>
            <a:endParaRPr lang="zh-CN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6408712" y="5903694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Ghost Entity</a:t>
            </a:r>
            <a:endParaRPr lang="zh-CN" altLang="en-US" sz="1100" dirty="0"/>
          </a:p>
        </p:txBody>
      </p:sp>
      <p:sp>
        <p:nvSpPr>
          <p:cNvPr id="34" name="流程图: 联系 33"/>
          <p:cNvSpPr/>
          <p:nvPr/>
        </p:nvSpPr>
        <p:spPr>
          <a:xfrm>
            <a:off x="5832648" y="4106788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联系 35"/>
          <p:cNvSpPr/>
          <p:nvPr/>
        </p:nvSpPr>
        <p:spPr>
          <a:xfrm>
            <a:off x="4752528" y="4106788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34" idx="2"/>
            <a:endCxn id="36" idx="6"/>
          </p:cNvCxnSpPr>
          <p:nvPr/>
        </p:nvCxnSpPr>
        <p:spPr>
          <a:xfrm flipH="1">
            <a:off x="4866828" y="4163938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26" idx="2"/>
          </p:cNvCxnSpPr>
          <p:nvPr/>
        </p:nvCxnSpPr>
        <p:spPr>
          <a:xfrm>
            <a:off x="5256367" y="4416953"/>
            <a:ext cx="97393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8" idx="2"/>
          </p:cNvCxnSpPr>
          <p:nvPr/>
        </p:nvCxnSpPr>
        <p:spPr>
          <a:xfrm>
            <a:off x="5082852" y="4853290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19" idx="2"/>
          </p:cNvCxnSpPr>
          <p:nvPr/>
        </p:nvCxnSpPr>
        <p:spPr>
          <a:xfrm>
            <a:off x="5514900" y="5388074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Ghost 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panose="02010600030101010101" pitchFamily="2" charset="-122"/>
              </a:rPr>
              <a:t>解决</a:t>
            </a:r>
            <a:r>
              <a:rPr lang="zh-CN" altLang="en-AU" dirty="0" smtClean="0">
                <a:ea typeface="宋体" panose="02010600030101010101" pitchFamily="2" charset="-122"/>
              </a:rPr>
              <a:t>跨越</a:t>
            </a:r>
            <a:r>
              <a:rPr lang="en-AU" altLang="zh-CN" dirty="0" smtClean="0">
                <a:ea typeface="宋体" panose="02010600030101010101" pitchFamily="2" charset="-122"/>
              </a:rPr>
              <a:t>Cell</a:t>
            </a:r>
            <a:r>
              <a:rPr lang="zh-CN" altLang="en-AU" dirty="0">
                <a:ea typeface="宋体" panose="02010600030101010101" pitchFamily="2" charset="-122"/>
              </a:rPr>
              <a:t>边界</a:t>
            </a:r>
            <a:r>
              <a:rPr lang="zh-CN" altLang="en-AU" dirty="0" smtClean="0">
                <a:ea typeface="宋体" panose="02010600030101010101" pitchFamily="2" charset="-122"/>
              </a:rPr>
              <a:t>的</a:t>
            </a:r>
            <a:r>
              <a:rPr lang="en-AU" altLang="zh-CN" dirty="0" smtClean="0">
                <a:ea typeface="宋体" panose="02010600030101010101" pitchFamily="2" charset="-122"/>
              </a:rPr>
              <a:t>Entity</a:t>
            </a:r>
            <a:r>
              <a:rPr lang="zh-CN" altLang="en-AU" dirty="0">
                <a:ea typeface="宋体" panose="02010600030101010101" pitchFamily="2" charset="-122"/>
              </a:rPr>
              <a:t>的交互问题</a:t>
            </a:r>
            <a:endParaRPr lang="en-AU" altLang="zh-CN" dirty="0"/>
          </a:p>
          <a:p>
            <a:pPr marL="180975" lvl="1" indent="-180975">
              <a:lnSpc>
                <a:spcPct val="90000"/>
              </a:lnSpc>
              <a:buSzPct val="80000"/>
              <a:buFont typeface="Wingdings" panose="05000000000000000000" pitchFamily="2" charset="2"/>
              <a:buChar char="§"/>
            </a:pPr>
            <a:r>
              <a:rPr lang="zh-CN" altLang="en-AU" dirty="0">
                <a:ea typeface="宋体" panose="02010600030101010101" pitchFamily="2" charset="-122"/>
              </a:rPr>
              <a:t>方法</a:t>
            </a:r>
            <a:r>
              <a:rPr lang="zh-CN" altLang="en-AU" dirty="0" smtClean="0">
                <a:ea typeface="宋体" panose="02010600030101010101" pitchFamily="2" charset="-122"/>
              </a:rPr>
              <a:t>调用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400" dirty="0" smtClean="0">
                <a:ea typeface="宋体" panose="02010600030101010101" pitchFamily="2" charset="-122"/>
              </a:rPr>
              <a:t>           </a:t>
            </a:r>
            <a:r>
              <a:rPr lang="zh-CN" altLang="en-AU" sz="2000" dirty="0" smtClean="0">
                <a:ea typeface="宋体" panose="02010600030101010101" pitchFamily="2" charset="-122"/>
              </a:rPr>
              <a:t>转发</a:t>
            </a:r>
            <a:r>
              <a:rPr lang="zh-CN" altLang="en-AU" sz="2000" dirty="0">
                <a:ea typeface="宋体" panose="02010600030101010101" pitchFamily="2" charset="-122"/>
              </a:rPr>
              <a:t>给其</a:t>
            </a:r>
            <a:r>
              <a:rPr lang="en-AU" altLang="zh-CN" sz="2000" dirty="0">
                <a:ea typeface="宋体" panose="02010600030101010101" pitchFamily="2" charset="-122"/>
              </a:rPr>
              <a:t>Real Entity</a:t>
            </a:r>
            <a:endParaRPr lang="en-AU" altLang="zh-CN" sz="20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panose="02010600030101010101" pitchFamily="2" charset="-122"/>
              </a:rPr>
              <a:t>属性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panose="02010600030101010101" pitchFamily="2" charset="-122"/>
              </a:rPr>
              <a:t>        一</a:t>
            </a:r>
            <a:r>
              <a:rPr lang="zh-CN" altLang="en-AU" sz="2000" dirty="0">
                <a:ea typeface="宋体" panose="02010600030101010101" pitchFamily="2" charset="-122"/>
              </a:rPr>
              <a:t>个属性可以是</a:t>
            </a:r>
            <a:r>
              <a:rPr lang="en-AU" altLang="zh-CN" sz="2000" dirty="0">
                <a:ea typeface="宋体" panose="02010600030101010101" pitchFamily="2" charset="-122"/>
              </a:rPr>
              <a:t>real only</a:t>
            </a:r>
            <a:r>
              <a:rPr lang="zh-CN" altLang="en-AU" sz="2000" dirty="0">
                <a:ea typeface="宋体" panose="02010600030101010101" pitchFamily="2" charset="-122"/>
              </a:rPr>
              <a:t>的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  <a:r>
              <a:rPr lang="zh-CN" altLang="en-AU" sz="2000" dirty="0">
                <a:ea typeface="宋体" panose="02010600030101010101" pitchFamily="2" charset="-122"/>
              </a:rPr>
              <a:t>例如</a:t>
            </a:r>
            <a:r>
              <a:rPr lang="en-AU" altLang="zh-CN" sz="2000" dirty="0"/>
              <a:t>: </a:t>
            </a:r>
            <a:r>
              <a:rPr lang="zh-CN" altLang="en-AU" sz="2000" dirty="0">
                <a:ea typeface="宋体" panose="02010600030101010101" pitchFamily="2" charset="-122"/>
              </a:rPr>
              <a:t>将永远不会存在于</a:t>
            </a:r>
            <a:r>
              <a:rPr lang="en-AU" altLang="zh-CN" sz="2000" dirty="0">
                <a:ea typeface="宋体" panose="02010600030101010101" pitchFamily="2" charset="-122"/>
              </a:rPr>
              <a:t>ghost</a:t>
            </a:r>
            <a:r>
              <a:rPr lang="zh-CN" altLang="en-AU" sz="2000" dirty="0" smtClean="0">
                <a:ea typeface="宋体" panose="02010600030101010101" pitchFamily="2" charset="-122"/>
              </a:rPr>
              <a:t>上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0" lvl="2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panose="02010600030101010101" pitchFamily="2" charset="-122"/>
              </a:rPr>
              <a:t>        如果</a:t>
            </a:r>
            <a:r>
              <a:rPr lang="zh-CN" altLang="en-AU" sz="2000" dirty="0">
                <a:ea typeface="宋体" panose="02010600030101010101" pitchFamily="2" charset="-122"/>
              </a:rPr>
              <a:t>一个属性对于客户端是可见的，那么该属性必须是可以</a:t>
            </a:r>
            <a:r>
              <a:rPr lang="en-AU" altLang="zh-CN" sz="2000" dirty="0">
                <a:ea typeface="宋体" panose="02010600030101010101" pitchFamily="2" charset="-122"/>
              </a:rPr>
              <a:t>ghost</a:t>
            </a:r>
            <a:r>
              <a:rPr lang="zh-CN" altLang="en-AU" sz="2000" dirty="0" smtClean="0">
                <a:ea typeface="宋体" panose="02010600030101010101" pitchFamily="2" charset="-122"/>
              </a:rPr>
              <a:t>的</a:t>
            </a:r>
            <a:r>
              <a:rPr lang="en-US" altLang="zh-CN" sz="2000" dirty="0" smtClean="0">
                <a:ea typeface="宋体" panose="02010600030101010101" pitchFamily="2" charset="-122"/>
              </a:rPr>
              <a:t>,</a:t>
            </a:r>
            <a:r>
              <a:rPr lang="zh-CN" altLang="en-US" sz="2000" dirty="0" smtClean="0">
                <a:ea typeface="宋体" panose="02010600030101010101" pitchFamily="2" charset="-122"/>
              </a:rPr>
              <a:t>例如：</a:t>
            </a:r>
            <a:r>
              <a:rPr lang="zh-CN" altLang="en-AU" sz="2000" dirty="0">
                <a:ea typeface="宋体" panose="02010600030101010101" pitchFamily="2" charset="-122"/>
              </a:rPr>
              <a:t>当前的</a:t>
            </a:r>
            <a:r>
              <a:rPr lang="zh-CN" altLang="en-AU" sz="2000" dirty="0" smtClean="0">
                <a:ea typeface="宋体" panose="02010600030101010101" pitchFamily="2" charset="-122"/>
              </a:rPr>
              <a:t>武器</a:t>
            </a:r>
            <a:r>
              <a:rPr lang="zh-CN" altLang="en-US" sz="2000" dirty="0" smtClean="0">
                <a:ea typeface="宋体" panose="02010600030101010101" pitchFamily="2" charset="-122"/>
              </a:rPr>
              <a:t>、</a:t>
            </a:r>
            <a:r>
              <a:rPr lang="zh-CN" altLang="en-US" sz="2000" dirty="0">
                <a:ea typeface="宋体" panose="02010600030101010101" pitchFamily="2" charset="-122"/>
              </a:rPr>
              <a:t>等级</a:t>
            </a:r>
            <a:r>
              <a:rPr lang="zh-CN" altLang="en-US" sz="2000" dirty="0" smtClean="0"/>
              <a:t>、</a:t>
            </a:r>
            <a:r>
              <a:rPr lang="zh-CN" altLang="en-US" sz="2000" dirty="0">
                <a:ea typeface="宋体" panose="02010600030101010101" pitchFamily="2" charset="-122"/>
              </a:rPr>
              <a:t>名称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Ghost</a:t>
            </a:r>
            <a:r>
              <a:rPr lang="zh-CN" altLang="en-US" dirty="0">
                <a:ea typeface="宋体" panose="02010600030101010101" pitchFamily="2" charset="-122"/>
              </a:rPr>
              <a:t>属性是只读</a:t>
            </a:r>
            <a:r>
              <a:rPr lang="zh-CN" altLang="en-US" dirty="0" smtClean="0">
                <a:ea typeface="宋体" panose="02010600030101010101" pitchFamily="2" charset="-122"/>
              </a:rPr>
              <a:t>的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lvl="2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panose="02010600030101010101" pitchFamily="2" charset="-122"/>
              </a:rPr>
              <a:t>         要</a:t>
            </a:r>
            <a:r>
              <a:rPr lang="zh-CN" altLang="en-AU" sz="2000" dirty="0">
                <a:ea typeface="宋体" panose="02010600030101010101" pitchFamily="2" charset="-122"/>
              </a:rPr>
              <a:t>更改属性值只能通过方法调用来更新其对应</a:t>
            </a:r>
            <a:r>
              <a:rPr lang="zh-CN" altLang="en-AU" sz="2000" dirty="0" smtClean="0">
                <a:ea typeface="宋体" panose="02010600030101010101" pitchFamily="2" charset="-122"/>
              </a:rPr>
              <a:t>的</a:t>
            </a:r>
            <a:r>
              <a:rPr lang="en-AU" altLang="zh-CN" sz="2000" dirty="0" smtClean="0">
                <a:ea typeface="宋体" panose="02010600030101010101" pitchFamily="2" charset="-122"/>
              </a:rPr>
              <a:t>Real Entity</a:t>
            </a:r>
            <a:endParaRPr lang="en-AU" altLang="zh-CN" sz="2000" dirty="0"/>
          </a:p>
          <a:p>
            <a:pPr marL="0" indent="0">
              <a:lnSpc>
                <a:spcPct val="90000"/>
              </a:lnSpc>
              <a:buNone/>
            </a:pP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1368152" cy="650503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+mn-ea"/>
                <a:ea typeface="+mn-ea"/>
              </a:rPr>
              <a:t>概要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15" y="1268760"/>
            <a:ext cx="6427425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/>
                <a:ea typeface="宋体" panose="02010600030101010101" pitchFamily="2" charset="-122"/>
                <a:cs typeface="+mn-cs"/>
              </a:rPr>
              <a:t>KBEngine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/>
                <a:ea typeface="宋体" panose="02010600030101010101" pitchFamily="2" charset="-122"/>
                <a:cs typeface="+mn-cs"/>
              </a:rPr>
              <a:t>服务器概览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anose="020B0604030504040204"/>
              <a:ea typeface="宋体" panose="02010600030101010101" pitchFamily="2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/>
                <a:ea typeface="宋体" panose="02010600030101010101" pitchFamily="2" charset="-122"/>
                <a:cs typeface="+mn-cs"/>
              </a:rPr>
              <a:t>实现一个</a:t>
            </a:r>
            <a:r>
              <a:rPr kumimoji="0" lang="en-AU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/>
                <a:ea typeface="宋体" panose="02010600030101010101" pitchFamily="2" charset="-122"/>
                <a:cs typeface="+mn-cs"/>
              </a:rPr>
              <a:t>Entity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anose="020B0604030504040204"/>
              <a:ea typeface="宋体" panose="02010600030101010101" pitchFamily="2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Entity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/>
                <a:ea typeface="宋体" panose="02010600030101010101" pitchFamily="2" charset="-122"/>
                <a:cs typeface="+mn-cs"/>
              </a:rPr>
              <a:t>的通信</a:t>
            </a:r>
            <a:endParaRPr kumimoji="0" lang="en-AU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anose="020B0604030504040204"/>
              <a:ea typeface="宋体" panose="02010600030101010101" pitchFamily="2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Entity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/>
                <a:ea typeface="宋体" panose="02010600030101010101" pitchFamily="2" charset="-122"/>
                <a:cs typeface="+mn-cs"/>
              </a:rPr>
              <a:t>核心部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/>
                <a:ea typeface="宋体" panose="02010600030101010101" pitchFamily="2" charset="-122"/>
                <a:cs typeface="+mn-cs"/>
              </a:rPr>
              <a:t>件</a:t>
            </a:r>
            <a:endParaRPr kumimoji="0" lang="zh-CN" alt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anose="020B0604030504040204"/>
              <a:ea typeface="宋体" panose="02010600030101010101" pitchFamily="2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/>
                <a:ea typeface="宋体" panose="02010600030101010101" pitchFamily="2" charset="-122"/>
                <a:cs typeface="+mn-cs"/>
              </a:rPr>
              <a:t>Cell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/>
                <a:ea typeface="宋体" panose="02010600030101010101" pitchFamily="2" charset="-122"/>
                <a:cs typeface="+mn-cs"/>
              </a:rPr>
              <a:t>功能集</a:t>
            </a:r>
            <a:endParaRPr kumimoji="0" lang="zh-CN" alt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anose="020B0604030504040204"/>
              <a:ea typeface="宋体" panose="02010600030101010101" pitchFamily="2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/>
                <a:ea typeface="宋体" panose="02010600030101010101" pitchFamily="2" charset="-122"/>
                <a:cs typeface="+mn-cs"/>
              </a:rPr>
              <a:t>服务器设置和维护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anose="020B0604030504040204"/>
              <a:ea typeface="宋体" panose="02010600030101010101" pitchFamily="2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zh-CN" altLang="en-US" kern="0" noProof="0" dirty="0" smtClean="0">
                <a:solidFill>
                  <a:schemeClr val="tx2"/>
                </a:solidFill>
                <a:latin typeface="Verdana" panose="020B0604030504040204"/>
                <a:ea typeface="宋体" panose="02010600030101010101" pitchFamily="2" charset="-122"/>
              </a:rPr>
              <a:t>服务器调试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anose="020B0604030504040204"/>
              <a:ea typeface="宋体" panose="02010600030101010101" pitchFamily="2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/>
                <a:ea typeface="宋体" panose="02010600030101010101" pitchFamily="2" charset="-122"/>
                <a:cs typeface="+mn-cs"/>
              </a:rPr>
              <a:t>服务器的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/>
                <a:ea typeface="宋体" panose="02010600030101010101" pitchFamily="2" charset="-122"/>
                <a:cs typeface="+mn-cs"/>
              </a:rPr>
              <a:t>profiling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/>
                <a:ea typeface="宋体" panose="02010600030101010101" pitchFamily="2" charset="-122"/>
                <a:cs typeface="+mn-cs"/>
              </a:rPr>
              <a:t>和压力测试</a:t>
            </a:r>
            <a:endParaRPr kumimoji="0" lang="en-AU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anose="020B0604030504040204"/>
              <a:ea typeface="宋体" panose="02010600030101010101" pitchFamily="2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anose="020B060403050404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的数据更新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AU" dirty="0">
                <a:ea typeface="宋体" panose="02010600030101010101" pitchFamily="2" charset="-122"/>
              </a:rPr>
              <a:t>客户端实现</a:t>
            </a:r>
            <a:r>
              <a:rPr lang="en-AU" altLang="zh-CN" dirty="0" smtClean="0">
                <a:ea typeface="宋体" panose="02010600030101010101" pitchFamily="2" charset="-122"/>
              </a:rPr>
              <a:t>LOD</a:t>
            </a:r>
            <a:r>
              <a:rPr lang="zh-CN" altLang="en-AU" dirty="0">
                <a:ea typeface="宋体" panose="02010600030101010101" pitchFamily="2" charset="-122"/>
              </a:rPr>
              <a:t>以加速渲染</a:t>
            </a:r>
            <a:endParaRPr lang="en-AU" altLang="zh-CN" dirty="0"/>
          </a:p>
          <a:p>
            <a:r>
              <a:rPr lang="en-AU" altLang="zh-CN" dirty="0" err="1" smtClean="0">
                <a:ea typeface="宋体" panose="02010600030101010101" pitchFamily="2" charset="-122"/>
              </a:rPr>
              <a:t>Cellapp</a:t>
            </a:r>
            <a:r>
              <a:rPr lang="zh-CN" altLang="en-AU" dirty="0">
                <a:ea typeface="宋体" panose="02010600030101010101" pitchFamily="2" charset="-122"/>
              </a:rPr>
              <a:t>实现</a:t>
            </a:r>
            <a:r>
              <a:rPr lang="en-AU" altLang="zh-CN" dirty="0" smtClean="0">
                <a:ea typeface="宋体" panose="02010600030101010101" pitchFamily="2" charset="-122"/>
              </a:rPr>
              <a:t>LOD</a:t>
            </a:r>
            <a:r>
              <a:rPr lang="zh-CN" altLang="en-AU" dirty="0">
                <a:ea typeface="宋体" panose="02010600030101010101" pitchFamily="2" charset="-122"/>
              </a:rPr>
              <a:t>以</a:t>
            </a:r>
            <a:r>
              <a:rPr lang="zh-CN" altLang="en-AU" dirty="0" smtClean="0">
                <a:ea typeface="宋体" panose="02010600030101010101" pitchFamily="2" charset="-122"/>
              </a:rPr>
              <a:t>减少</a:t>
            </a:r>
            <a:r>
              <a:rPr lang="en-US" altLang="zh-CN" dirty="0" smtClean="0">
                <a:ea typeface="宋体" panose="02010600030101010101" pitchFamily="2" charset="-122"/>
              </a:rPr>
              <a:t>: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lvl="1" indent="0">
              <a:buSzPct val="80000"/>
              <a:buNone/>
            </a:pPr>
            <a:r>
              <a:rPr lang="zh-CN" altLang="en-AU" sz="2000" dirty="0">
                <a:ea typeface="宋体" panose="02010600030101010101" pitchFamily="2" charset="-122"/>
              </a:rPr>
              <a:t> </a:t>
            </a:r>
            <a:r>
              <a:rPr lang="zh-CN" altLang="en-AU" sz="2000" dirty="0" smtClean="0">
                <a:ea typeface="宋体" panose="02010600030101010101" pitchFamily="2" charset="-122"/>
              </a:rPr>
              <a:t>          带宽</a:t>
            </a:r>
            <a:r>
              <a:rPr lang="zh-CN" altLang="en-AU" sz="2000" dirty="0">
                <a:ea typeface="宋体" panose="02010600030101010101" pitchFamily="2" charset="-122"/>
              </a:rPr>
              <a:t>的消耗</a:t>
            </a:r>
            <a:endParaRPr lang="en-AU" altLang="zh-CN" sz="2000" dirty="0"/>
          </a:p>
          <a:p>
            <a:pPr marL="0" indent="0">
              <a:buNone/>
            </a:pPr>
            <a:r>
              <a:rPr lang="zh-CN" altLang="en-US" sz="2000" dirty="0"/>
              <a:t>           每个</a:t>
            </a:r>
            <a:r>
              <a:rPr lang="en-AU" altLang="zh-CN" sz="2000" dirty="0"/>
              <a:t>Entity</a:t>
            </a:r>
            <a:r>
              <a:rPr lang="zh-CN" altLang="en-US" sz="2000" dirty="0"/>
              <a:t>的</a:t>
            </a:r>
            <a:r>
              <a:rPr lang="en-AU" altLang="zh-CN" sz="2000" dirty="0"/>
              <a:t>CPU</a:t>
            </a:r>
            <a:r>
              <a:rPr lang="zh-CN" altLang="en-US" sz="2000" dirty="0"/>
              <a:t>消耗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LOD</a:t>
            </a:r>
            <a:r>
              <a:rPr lang="zh-CN" altLang="en-US" dirty="0">
                <a:ea typeface="宋体" panose="02010600030101010101" pitchFamily="2" charset="-122"/>
              </a:rPr>
              <a:t>在</a:t>
            </a:r>
            <a:r>
              <a:rPr lang="en-US" altLang="zh-CN" dirty="0" err="1" smtClean="0">
                <a:ea typeface="宋体" panose="02010600030101010101" pitchFamily="2" charset="-122"/>
              </a:rPr>
              <a:t>Cellapp</a:t>
            </a:r>
            <a:r>
              <a:rPr lang="zh-CN" altLang="en-US" dirty="0">
                <a:ea typeface="宋体" panose="02010600030101010101" pitchFamily="2" charset="-122"/>
              </a:rPr>
              <a:t>上的作用类似于在客户端的</a:t>
            </a:r>
            <a:r>
              <a:rPr lang="zh-CN" altLang="en-US" dirty="0" smtClean="0">
                <a:ea typeface="宋体" panose="02010600030101010101" pitchFamily="2" charset="-122"/>
              </a:rPr>
              <a:t>作用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ea typeface="宋体" panose="02010600030101010101" pitchFamily="2" charset="-122"/>
              </a:rPr>
              <a:t>           细节</a:t>
            </a:r>
            <a:r>
              <a:rPr lang="zh-CN" altLang="en-US" sz="2000" dirty="0">
                <a:ea typeface="宋体" panose="02010600030101010101" pitchFamily="2" charset="-122"/>
              </a:rPr>
              <a:t>程度是相对于玩家</a:t>
            </a:r>
            <a:r>
              <a:rPr lang="en-US" altLang="zh-CN" sz="2000" dirty="0">
                <a:ea typeface="宋体" panose="02010600030101010101" pitchFamily="2" charset="-122"/>
              </a:rPr>
              <a:t>entity</a:t>
            </a:r>
            <a:r>
              <a:rPr lang="zh-CN" altLang="en-US" sz="2000" dirty="0">
                <a:ea typeface="宋体" panose="02010600030101010101" pitchFamily="2" charset="-122"/>
              </a:rPr>
              <a:t>与之的距离的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AU" dirty="0" smtClean="0">
                <a:ea typeface="宋体" panose="02010600030101010101" pitchFamily="2" charset="-122"/>
              </a:rPr>
              <a:t>客户端</a:t>
            </a:r>
            <a:r>
              <a:rPr lang="en-AU" altLang="zh-CN" dirty="0" smtClean="0">
                <a:ea typeface="宋体" panose="02010600030101010101" pitchFamily="2" charset="-122"/>
              </a:rPr>
              <a:t>Entity</a:t>
            </a:r>
            <a:r>
              <a:rPr lang="zh-CN" altLang="en-AU" dirty="0">
                <a:ea typeface="宋体" panose="02010600030101010101" pitchFamily="2" charset="-122"/>
              </a:rPr>
              <a:t>方法可以实现</a:t>
            </a:r>
            <a:r>
              <a:rPr lang="en-AU" altLang="zh-CN" dirty="0" smtClean="0"/>
              <a:t>LOD</a:t>
            </a:r>
            <a:endParaRPr lang="en-AU" altLang="zh-CN" dirty="0" smtClean="0"/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panose="02010600030101010101" pitchFamily="2" charset="-122"/>
              </a:rPr>
              <a:t>属性实现</a:t>
            </a:r>
            <a:r>
              <a:rPr lang="en-AU" altLang="zh-CN" dirty="0" smtClean="0">
                <a:ea typeface="宋体" panose="02010600030101010101" pitchFamily="2" charset="-122"/>
              </a:rPr>
              <a:t>LOD</a:t>
            </a:r>
            <a:r>
              <a:rPr lang="zh-CN" altLang="en-AU" dirty="0">
                <a:ea typeface="宋体" panose="02010600030101010101" pitchFamily="2" charset="-122"/>
              </a:rPr>
              <a:t>可以避免不必要的通信到客户端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zh-CN" altLang="en-AU" sz="2000" dirty="0" smtClean="0">
                <a:ea typeface="宋体" panose="02010600030101010101" pitchFamily="2" charset="-122"/>
              </a:rPr>
              <a:t>          当前的</a:t>
            </a:r>
            <a:r>
              <a:rPr lang="zh-CN" altLang="en-US" sz="2000" dirty="0" smtClean="0">
                <a:ea typeface="宋体" panose="02010600030101010101" pitchFamily="2" charset="-122"/>
              </a:rPr>
              <a:t>血量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(</a:t>
            </a:r>
            <a:r>
              <a:rPr lang="zh-CN" altLang="en-AU" sz="2000" dirty="0">
                <a:ea typeface="宋体" panose="02010600030101010101" pitchFamily="2" charset="-122"/>
              </a:rPr>
              <a:t>对于很远的距离</a:t>
            </a:r>
            <a:r>
              <a:rPr lang="en-AU" altLang="zh-CN" sz="2000" dirty="0">
                <a:ea typeface="宋体" panose="02010600030101010101" pitchFamily="2" charset="-122"/>
              </a:rPr>
              <a:t>(</a:t>
            </a:r>
            <a:r>
              <a:rPr lang="zh-CN" altLang="en-AU" sz="2000" dirty="0" smtClean="0">
                <a:ea typeface="宋体" panose="02010600030101010101" pitchFamily="2" charset="-122"/>
              </a:rPr>
              <a:t>的</a:t>
            </a:r>
            <a:r>
              <a:rPr lang="en-AU" altLang="zh-CN" sz="2000" dirty="0" smtClean="0">
                <a:ea typeface="宋体" panose="02010600030101010101" pitchFamily="2" charset="-122"/>
              </a:rPr>
              <a:t>Entity</a:t>
            </a:r>
            <a:r>
              <a:rPr lang="en-AU" altLang="zh-CN" sz="2000" dirty="0">
                <a:ea typeface="宋体" panose="02010600030101010101" pitchFamily="2" charset="-122"/>
              </a:rPr>
              <a:t>)</a:t>
            </a:r>
            <a:r>
              <a:rPr lang="zh-CN" altLang="en-AU" sz="2000" dirty="0">
                <a:ea typeface="宋体" panose="02010600030101010101" pitchFamily="2" charset="-122"/>
              </a:rPr>
              <a:t>来说是不可见的</a:t>
            </a:r>
            <a:r>
              <a:rPr lang="en-AU" altLang="zh-CN" sz="2000" dirty="0"/>
              <a:t>)</a:t>
            </a:r>
            <a:endParaRPr lang="en-AU" altLang="zh-CN" sz="2000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Cellapp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管理器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CellappMgr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dirty="0" err="1" smtClean="0">
                <a:ea typeface="宋体" panose="02010600030101010101" pitchFamily="2" charset="-122"/>
              </a:rPr>
              <a:t>Cellapp</a:t>
            </a:r>
            <a:r>
              <a:rPr lang="en-US" altLang="zh-CN" dirty="0" err="1">
                <a:ea typeface="宋体" panose="02010600030101010101" pitchFamily="2" charset="-122"/>
              </a:rPr>
              <a:t>Mgr</a:t>
            </a:r>
            <a:r>
              <a:rPr lang="zh-CN" altLang="en-AU" dirty="0">
                <a:ea typeface="宋体" panose="02010600030101010101" pitchFamily="2" charset="-122"/>
              </a:rPr>
              <a:t>知道</a:t>
            </a:r>
            <a:r>
              <a:rPr lang="en-AU" altLang="zh-CN" dirty="0" smtClean="0"/>
              <a:t>:</a:t>
            </a:r>
            <a:endParaRPr lang="en-AU" altLang="zh-CN" dirty="0" smtClean="0"/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panose="02010600030101010101" pitchFamily="2" charset="-122"/>
              </a:rPr>
              <a:t>         所有</a:t>
            </a:r>
            <a:r>
              <a:rPr lang="zh-CN" altLang="en-AU" sz="2000" dirty="0">
                <a:ea typeface="宋体" panose="02010600030101010101" pitchFamily="2" charset="-122"/>
              </a:rPr>
              <a:t>的</a:t>
            </a:r>
            <a:r>
              <a:rPr lang="en-AU" altLang="zh-CN" sz="2000" dirty="0" err="1" smtClean="0"/>
              <a:t>Cellapp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(</a:t>
            </a:r>
            <a:r>
              <a:rPr lang="zh-CN" altLang="en-AU" sz="2000" dirty="0">
                <a:ea typeface="宋体" panose="02010600030101010101" pitchFamily="2" charset="-122"/>
              </a:rPr>
              <a:t>及它们的负载</a:t>
            </a:r>
            <a:r>
              <a:rPr lang="en-AU" altLang="zh-CN" sz="2000" dirty="0"/>
              <a:t>)</a:t>
            </a:r>
            <a:endParaRPr lang="en-AU" altLang="zh-CN" sz="2000" dirty="0"/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panose="02010600030101010101" pitchFamily="2" charset="-122"/>
              </a:rPr>
              <a:t>         所有的</a:t>
            </a:r>
            <a:r>
              <a:rPr lang="en-AU" altLang="zh-CN" sz="2000" dirty="0" smtClean="0">
                <a:ea typeface="宋体" panose="02010600030101010101" pitchFamily="2" charset="-122"/>
              </a:rPr>
              <a:t>Cell</a:t>
            </a:r>
            <a:r>
              <a:rPr lang="zh-CN" altLang="en-AU" sz="2000" dirty="0">
                <a:ea typeface="宋体" panose="02010600030101010101" pitchFamily="2" charset="-122"/>
              </a:rPr>
              <a:t>边界</a:t>
            </a:r>
            <a:endParaRPr lang="en-AU" altLang="zh-CN" sz="2000" dirty="0"/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panose="02010600030101010101" pitchFamily="2" charset="-122"/>
              </a:rPr>
              <a:t>         所有</a:t>
            </a:r>
            <a:r>
              <a:rPr lang="en-AU" altLang="zh-CN" sz="2000" dirty="0" smtClean="0">
                <a:ea typeface="宋体" panose="02010600030101010101" pitchFamily="2" charset="-122"/>
              </a:rPr>
              <a:t>Space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panose="02010600030101010101" pitchFamily="2" charset="-122"/>
              </a:rPr>
              <a:t>管理</a:t>
            </a:r>
            <a:r>
              <a:rPr lang="en-AU" altLang="zh-CN" dirty="0" err="1" smtClean="0">
                <a:ea typeface="宋体" panose="02010600030101010101" pitchFamily="2" charset="-122"/>
              </a:rPr>
              <a:t>Cellapp</a:t>
            </a:r>
            <a:r>
              <a:rPr lang="zh-CN" altLang="en-AU" dirty="0">
                <a:ea typeface="宋体" panose="02010600030101010101" pitchFamily="2" charset="-122"/>
              </a:rPr>
              <a:t>的负载</a:t>
            </a:r>
            <a:r>
              <a:rPr lang="zh-CN" altLang="en-AU" dirty="0" smtClean="0">
                <a:ea typeface="宋体" panose="02010600030101010101" pitchFamily="2" charset="-122"/>
              </a:rPr>
              <a:t>平衡</a:t>
            </a:r>
            <a:r>
              <a:rPr lang="en-AU" altLang="zh-CN" dirty="0" smtClean="0"/>
              <a:t> </a:t>
            </a:r>
            <a:endParaRPr lang="en-AU" altLang="zh-CN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AU" altLang="zh-CN" sz="2000" dirty="0" smtClean="0">
                <a:ea typeface="宋体" panose="02010600030101010101" pitchFamily="2" charset="-122"/>
              </a:rPr>
              <a:t>         </a:t>
            </a:r>
            <a:r>
              <a:rPr lang="zh-CN" altLang="en-AU" sz="2000" dirty="0" smtClean="0">
                <a:ea typeface="宋体" panose="02010600030101010101" pitchFamily="2" charset="-122"/>
              </a:rPr>
              <a:t>告诉</a:t>
            </a:r>
            <a:r>
              <a:rPr lang="en-AU" altLang="zh-CN" sz="2000" dirty="0" err="1" smtClean="0">
                <a:ea typeface="宋体" panose="02010600030101010101" pitchFamily="2" charset="-122"/>
              </a:rPr>
              <a:t>Cellapp</a:t>
            </a:r>
            <a:r>
              <a:rPr lang="zh-CN" altLang="en-AU" sz="2000" dirty="0">
                <a:ea typeface="宋体" panose="02010600030101010101" pitchFamily="2" charset="-122"/>
              </a:rPr>
              <a:t>们它们</a:t>
            </a:r>
            <a:r>
              <a:rPr lang="zh-CN" altLang="en-AU" sz="2000" dirty="0" smtClean="0">
                <a:ea typeface="宋体" panose="02010600030101010101" pitchFamily="2" charset="-122"/>
              </a:rPr>
              <a:t>的</a:t>
            </a:r>
            <a:r>
              <a:rPr lang="en-AU" altLang="zh-CN" sz="2000" dirty="0" smtClean="0">
                <a:ea typeface="宋体" panose="02010600030101010101" pitchFamily="2" charset="-122"/>
              </a:rPr>
              <a:t>Cell</a:t>
            </a:r>
            <a:r>
              <a:rPr lang="zh-CN" altLang="en-AU" sz="2000" dirty="0">
                <a:ea typeface="宋体" panose="02010600030101010101" pitchFamily="2" charset="-122"/>
              </a:rPr>
              <a:t>边界应该在哪里</a:t>
            </a:r>
            <a:endParaRPr lang="en-AU" altLang="zh-CN" sz="2000" dirty="0"/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panose="02010600030101010101" pitchFamily="2" charset="-122"/>
              </a:rPr>
              <a:t>把新建</a:t>
            </a:r>
            <a:r>
              <a:rPr lang="zh-CN" altLang="en-AU" dirty="0" smtClean="0">
                <a:ea typeface="宋体" panose="02010600030101010101" pitchFamily="2" charset="-122"/>
              </a:rPr>
              <a:t>的</a:t>
            </a:r>
            <a:r>
              <a:rPr lang="en-AU" altLang="zh-CN" dirty="0" smtClean="0">
                <a:ea typeface="宋体" panose="02010600030101010101" pitchFamily="2" charset="-122"/>
              </a:rPr>
              <a:t>Entity</a:t>
            </a:r>
            <a:r>
              <a:rPr lang="zh-CN" altLang="en-AU" dirty="0">
                <a:ea typeface="宋体" panose="02010600030101010101" pitchFamily="2" charset="-122"/>
              </a:rPr>
              <a:t>加入到正确</a:t>
            </a:r>
            <a:r>
              <a:rPr lang="zh-CN" altLang="en-AU" dirty="0" smtClean="0">
                <a:ea typeface="宋体" panose="02010600030101010101" pitchFamily="2" charset="-122"/>
              </a:rPr>
              <a:t>的</a:t>
            </a:r>
            <a:r>
              <a:rPr lang="en-AU" altLang="zh-CN" dirty="0" smtClean="0">
                <a:ea typeface="宋体" panose="02010600030101010101" pitchFamily="2" charset="-122"/>
              </a:rPr>
              <a:t>Cell</a:t>
            </a:r>
            <a:r>
              <a:rPr lang="zh-CN" altLang="en-AU" dirty="0">
                <a:ea typeface="宋体" panose="02010600030101010101" pitchFamily="2" charset="-122"/>
              </a:rPr>
              <a:t>上</a:t>
            </a:r>
            <a:endParaRPr lang="zh-CN" altLang="en-AU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一</a:t>
            </a:r>
            <a:r>
              <a:rPr lang="zh-CN" altLang="en-AU" dirty="0" smtClean="0">
                <a:ea typeface="宋体" panose="02010600030101010101" pitchFamily="2" charset="-122"/>
              </a:rPr>
              <a:t>个</a:t>
            </a:r>
            <a:r>
              <a:rPr lang="zh-CN" altLang="en-AU" dirty="0">
                <a:ea typeface="宋体" panose="02010600030101010101" pitchFamily="2" charset="-122"/>
              </a:rPr>
              <a:t>服务器群组一个</a:t>
            </a:r>
            <a:r>
              <a:rPr lang="en-AU" altLang="zh-CN" dirty="0" err="1" smtClean="0">
                <a:ea typeface="宋体" panose="02010600030101010101" pitchFamily="2" charset="-122"/>
              </a:rPr>
              <a:t>CellappMgr</a:t>
            </a:r>
            <a:r>
              <a:rPr lang="zh-CN" altLang="en-AU" dirty="0">
                <a:ea typeface="宋体" panose="02010600030101010101" pitchFamily="2" charset="-122"/>
              </a:rPr>
              <a:t>实例</a:t>
            </a:r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数据库管理器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DBMgr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AU" dirty="0" smtClean="0">
                <a:ea typeface="宋体" panose="02010600030101010101" pitchFamily="2" charset="-122"/>
              </a:rPr>
              <a:t>管理</a:t>
            </a:r>
            <a:r>
              <a:rPr lang="en-AU" altLang="zh-CN" dirty="0" smtClean="0">
                <a:ea typeface="宋体" panose="02010600030101010101" pitchFamily="2" charset="-122"/>
              </a:rPr>
              <a:t>Entity</a:t>
            </a:r>
            <a:r>
              <a:rPr lang="zh-CN" altLang="en-AU" dirty="0">
                <a:ea typeface="宋体" panose="02010600030101010101" pitchFamily="2" charset="-122"/>
              </a:rPr>
              <a:t>数据的数据库存储</a:t>
            </a:r>
            <a:endParaRPr lang="en-AU" altLang="zh-CN" dirty="0"/>
          </a:p>
          <a:p>
            <a:r>
              <a:rPr lang="zh-CN" altLang="en-AU" dirty="0">
                <a:ea typeface="宋体" panose="02010600030101010101" pitchFamily="2" charset="-122"/>
              </a:rPr>
              <a:t>负责数据库与其余的服务器间</a:t>
            </a:r>
            <a:r>
              <a:rPr lang="zh-CN" altLang="en-AU" dirty="0" smtClean="0">
                <a:ea typeface="宋体" panose="02010600030101010101" pitchFamily="2" charset="-122"/>
              </a:rPr>
              <a:t>的</a:t>
            </a:r>
            <a:r>
              <a:rPr lang="en-AU" altLang="zh-CN" dirty="0" smtClean="0">
                <a:ea typeface="宋体" panose="02010600030101010101" pitchFamily="2" charset="-122"/>
              </a:rPr>
              <a:t>Entity</a:t>
            </a:r>
            <a:r>
              <a:rPr lang="zh-CN" altLang="en-AU" dirty="0">
                <a:ea typeface="宋体" panose="02010600030101010101" pitchFamily="2" charset="-122"/>
              </a:rPr>
              <a:t>信息的通信</a:t>
            </a:r>
            <a:endParaRPr lang="en-AU" altLang="zh-CN" dirty="0"/>
          </a:p>
          <a:p>
            <a:r>
              <a:rPr lang="zh-CN" altLang="en-AU" dirty="0">
                <a:ea typeface="宋体" panose="02010600030101010101" pitchFamily="2" charset="-122"/>
              </a:rPr>
              <a:t>支持的数据库类型</a:t>
            </a:r>
            <a:r>
              <a:rPr lang="en-AU" altLang="zh-CN" dirty="0" smtClean="0"/>
              <a:t>:</a:t>
            </a:r>
            <a:endParaRPr lang="en-AU" altLang="zh-CN" dirty="0" smtClean="0"/>
          </a:p>
          <a:p>
            <a:pPr marL="0" indent="0">
              <a:buNone/>
            </a:pPr>
            <a:r>
              <a:rPr lang="en-AU" altLang="zh-CN" sz="2000" dirty="0"/>
              <a:t> </a:t>
            </a:r>
            <a:r>
              <a:rPr lang="en-AU" altLang="zh-CN" sz="2000" dirty="0" smtClean="0"/>
              <a:t>       M</a:t>
            </a:r>
            <a:r>
              <a:rPr lang="en-US" altLang="zh-CN" sz="2000" dirty="0" err="1" smtClean="0"/>
              <a:t>ySQL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MongoDB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 smtClean="0"/>
              <a:t>Redis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  </a:t>
            </a:r>
            <a:r>
              <a:rPr lang="en-AU" altLang="zh-CN" sz="2000" dirty="0" smtClean="0"/>
              <a:t>… </a:t>
            </a:r>
            <a:r>
              <a:rPr lang="zh-CN" altLang="en-AU" sz="2000" dirty="0">
                <a:ea typeface="宋体" panose="02010600030101010101" pitchFamily="2" charset="-122"/>
              </a:rPr>
              <a:t>你自己定制</a:t>
            </a:r>
            <a:endParaRPr lang="en-AU" altLang="zh-CN" sz="2000" dirty="0"/>
          </a:p>
          <a:p>
            <a:r>
              <a:rPr lang="zh-CN" altLang="en-US" dirty="0">
                <a:ea typeface="宋体" panose="02010600030101010101" pitchFamily="2" charset="-122"/>
              </a:rPr>
              <a:t>最好</a:t>
            </a:r>
            <a:r>
              <a:rPr lang="zh-CN" altLang="en-AU" dirty="0" smtClean="0">
                <a:ea typeface="宋体" panose="02010600030101010101" pitchFamily="2" charset="-122"/>
              </a:rPr>
              <a:t>独立的机器</a:t>
            </a:r>
            <a:r>
              <a:rPr lang="zh-CN" altLang="en-US" dirty="0" smtClean="0">
                <a:ea typeface="宋体" panose="02010600030101010101" pitchFamily="2" charset="-122"/>
              </a:rPr>
              <a:t>运行</a:t>
            </a:r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备份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AU" dirty="0">
                <a:ea typeface="宋体" panose="02010600030101010101" pitchFamily="2" charset="-122"/>
              </a:rPr>
              <a:t>存档</a:t>
            </a:r>
            <a:endParaRPr lang="zh-CN" altLang="en-AU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/>
              <a:t>        在</a:t>
            </a:r>
            <a:r>
              <a:rPr lang="en-US" altLang="zh-CN" sz="2000" dirty="0" err="1" smtClean="0"/>
              <a:t>Baseapp</a:t>
            </a:r>
            <a:r>
              <a:rPr lang="zh-CN" altLang="en-US" sz="2000" dirty="0"/>
              <a:t>间轮流调度</a:t>
            </a:r>
            <a:r>
              <a:rPr lang="zh-CN" altLang="en-US" sz="2000" dirty="0" smtClean="0"/>
              <a:t>处理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en-AU" altLang="zh-CN" sz="2000" dirty="0" err="1" smtClean="0"/>
              <a:t>Baseapp</a:t>
            </a:r>
            <a:r>
              <a:rPr lang="zh-CN" altLang="en-US" sz="2000" dirty="0"/>
              <a:t>向</a:t>
            </a:r>
            <a:r>
              <a:rPr lang="en-AU" altLang="zh-CN" sz="2000" dirty="0" err="1"/>
              <a:t>Cellapp</a:t>
            </a:r>
            <a:r>
              <a:rPr lang="zh-CN" altLang="en-US" sz="2000" dirty="0"/>
              <a:t>要</a:t>
            </a:r>
            <a:r>
              <a:rPr lang="en-US" altLang="zh-CN" sz="2000" dirty="0"/>
              <a:t>Entity</a:t>
            </a:r>
            <a:r>
              <a:rPr lang="zh-CN" altLang="en-US" sz="2000" dirty="0"/>
              <a:t>的</a:t>
            </a:r>
            <a:r>
              <a:rPr lang="en-US" altLang="zh-CN" sz="2000" dirty="0"/>
              <a:t>Cell</a:t>
            </a:r>
            <a:r>
              <a:rPr lang="zh-CN" altLang="en-US" sz="2000" dirty="0"/>
              <a:t>部分的</a:t>
            </a:r>
            <a:r>
              <a:rPr lang="zh-CN" altLang="en-US" sz="2000" dirty="0" smtClean="0"/>
              <a:t>数据再定时转给</a:t>
            </a:r>
            <a:r>
              <a:rPr lang="en-US" altLang="zh-CN" sz="2000" dirty="0" err="1" smtClean="0"/>
              <a:t>DBMgr</a:t>
            </a:r>
            <a:r>
              <a:rPr lang="zh-CN" altLang="en-US" sz="2000" dirty="0" smtClean="0"/>
              <a:t>存储</a:t>
            </a:r>
            <a:endParaRPr lang="en-US" altLang="zh-CN" sz="2000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KBEngine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的机器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Daemon(machine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Daemon</a:t>
            </a:r>
            <a:r>
              <a:rPr lang="zh-CN" altLang="en-US" dirty="0">
                <a:ea typeface="宋体" panose="02010600030101010101" pitchFamily="2" charset="-122"/>
              </a:rPr>
              <a:t>用于监视服务器</a:t>
            </a:r>
            <a:r>
              <a:rPr lang="zh-CN" altLang="en-US" dirty="0" smtClean="0">
                <a:ea typeface="宋体" panose="02010600030101010101" pitchFamily="2" charset="-122"/>
              </a:rPr>
              <a:t>进程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AU" dirty="0">
                <a:ea typeface="宋体" panose="02010600030101010101" pitchFamily="2" charset="-122"/>
              </a:rPr>
              <a:t>每个服务器机器上有一</a:t>
            </a:r>
            <a:r>
              <a:rPr lang="zh-CN" altLang="en-AU" dirty="0" smtClean="0">
                <a:ea typeface="宋体" panose="02010600030101010101" pitchFamily="2" charset="-122"/>
              </a:rPr>
              <a:t>个</a:t>
            </a:r>
            <a:r>
              <a:rPr lang="en-AU" altLang="zh-CN" dirty="0" smtClean="0">
                <a:ea typeface="宋体" panose="02010600030101010101" pitchFamily="2" charset="-122"/>
              </a:rPr>
              <a:t>machine</a:t>
            </a:r>
            <a:endParaRPr lang="en-AU" altLang="zh-CN" dirty="0" smtClean="0">
              <a:ea typeface="宋体" panose="02010600030101010101" pitchFamily="2" charset="-122"/>
            </a:endParaRPr>
          </a:p>
          <a:p>
            <a:r>
              <a:rPr lang="zh-CN" altLang="en-AU" dirty="0">
                <a:ea typeface="宋体" panose="02010600030101010101" pitchFamily="2" charset="-122"/>
              </a:rPr>
              <a:t>启动</a:t>
            </a:r>
            <a:r>
              <a:rPr lang="en-AU" altLang="zh-CN" dirty="0" smtClean="0"/>
              <a:t>/</a:t>
            </a:r>
            <a:r>
              <a:rPr lang="zh-CN" altLang="en-AU" dirty="0" smtClean="0">
                <a:ea typeface="宋体" panose="02010600030101010101" pitchFamily="2" charset="-122"/>
              </a:rPr>
              <a:t>停止</a:t>
            </a:r>
            <a:r>
              <a:rPr lang="zh-CN" altLang="en-AU" dirty="0">
                <a:ea typeface="宋体" panose="02010600030101010101" pitchFamily="2" charset="-122"/>
              </a:rPr>
              <a:t>服务器进程</a:t>
            </a:r>
            <a:endParaRPr lang="zh-CN" altLang="en-AU" dirty="0">
              <a:ea typeface="宋体" panose="02010600030101010101" pitchFamily="2" charset="-122"/>
            </a:endParaRPr>
          </a:p>
          <a:p>
            <a:r>
              <a:rPr lang="zh-CN" altLang="en-AU" dirty="0">
                <a:ea typeface="宋体" panose="02010600030101010101" pitchFamily="2" charset="-122"/>
              </a:rPr>
              <a:t>通知服务器群组各个进程的存活状态</a:t>
            </a:r>
            <a:endParaRPr lang="en-AU" altLang="zh-CN" dirty="0"/>
          </a:p>
          <a:p>
            <a:r>
              <a:rPr lang="zh-CN" altLang="en-AU" dirty="0">
                <a:ea typeface="宋体" panose="02010600030101010101" pitchFamily="2" charset="-122"/>
              </a:rPr>
              <a:t>监视机器的使用状态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en-AU" altLang="zh-CN" sz="2000" dirty="0" smtClean="0">
                <a:ea typeface="宋体" panose="02010600030101010101" pitchFamily="2" charset="-122"/>
              </a:rPr>
              <a:t>        </a:t>
            </a:r>
            <a:r>
              <a:rPr lang="en-AU" altLang="zh-CN" sz="2000" dirty="0"/>
              <a:t>CPU / </a:t>
            </a:r>
            <a:r>
              <a:rPr lang="zh-CN" altLang="en-AU" sz="2000" dirty="0">
                <a:ea typeface="宋体" panose="02010600030101010101" pitchFamily="2" charset="-122"/>
              </a:rPr>
              <a:t>内存 </a:t>
            </a:r>
            <a:r>
              <a:rPr lang="en-AU" altLang="zh-CN" sz="2000" dirty="0"/>
              <a:t>/ </a:t>
            </a:r>
            <a:r>
              <a:rPr lang="zh-CN" altLang="en-AU" sz="2000" dirty="0">
                <a:ea typeface="宋体" panose="02010600030101010101" pitchFamily="2" charset="-122"/>
              </a:rPr>
              <a:t>带宽</a:t>
            </a:r>
            <a:endParaRPr lang="zh-CN" altLang="en-AU" sz="20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AU" altLang="zh-CN" dirty="0">
              <a:ea typeface="宋体" panose="02010600030101010101" pitchFamily="2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KBEngine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服务端通常的操作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>
                <a:ea typeface="宋体" panose="02010600030101010101" pitchFamily="2" charset="-122"/>
              </a:rPr>
              <a:t>一</a:t>
            </a:r>
            <a:r>
              <a:rPr lang="zh-CN" altLang="en-US" dirty="0" smtClean="0">
                <a:ea typeface="宋体" panose="02010600030101010101" pitchFamily="2" charset="-122"/>
              </a:rPr>
              <a:t>个</a:t>
            </a:r>
            <a:r>
              <a:rPr lang="en-US" altLang="zh-CN" dirty="0" err="1" smtClean="0">
                <a:ea typeface="宋体" panose="02010600030101010101" pitchFamily="2" charset="-122"/>
              </a:rPr>
              <a:t>Baseapp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个及以上</a:t>
            </a:r>
            <a:r>
              <a:rPr lang="en-US" altLang="zh-CN" dirty="0" err="1" smtClean="0">
                <a:ea typeface="宋体" panose="02010600030101010101" pitchFamily="2" charset="-122"/>
              </a:rPr>
              <a:t>Cellapp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        </a:t>
            </a:r>
            <a:r>
              <a:rPr lang="zh-CN" altLang="en-US" sz="2000" dirty="0" smtClean="0">
                <a:ea typeface="宋体" panose="02010600030101010101" pitchFamily="2" charset="-122"/>
              </a:rPr>
              <a:t>不同</a:t>
            </a:r>
            <a:r>
              <a:rPr lang="zh-CN" altLang="en-US" sz="2000" dirty="0">
                <a:ea typeface="宋体" panose="02010600030101010101" pitchFamily="2" charset="-122"/>
              </a:rPr>
              <a:t>游戏不同情况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               </a:t>
            </a:r>
            <a:r>
              <a:rPr lang="zh-CN" altLang="en-US" sz="2000" dirty="0" smtClean="0">
                <a:ea typeface="宋体" panose="02010600030101010101" pitchFamily="2" charset="-122"/>
              </a:rPr>
              <a:t>早</a:t>
            </a:r>
            <a:r>
              <a:rPr lang="en-US" altLang="zh-CN" sz="2000" dirty="0" smtClean="0">
                <a:ea typeface="宋体" panose="02010600030101010101" pitchFamily="2" charset="-122"/>
              </a:rPr>
              <a:t>Profile</a:t>
            </a:r>
            <a:r>
              <a:rPr lang="zh-CN" altLang="en-US" sz="2000" dirty="0" smtClean="0">
                <a:ea typeface="宋体" panose="02010600030101010101" pitchFamily="2" charset="-122"/>
              </a:rPr>
              <a:t>，经常</a:t>
            </a:r>
            <a:r>
              <a:rPr lang="en-US" altLang="zh-CN" sz="2000" dirty="0" smtClean="0">
                <a:ea typeface="宋体" panose="02010600030101010101" pitchFamily="2" charset="-122"/>
              </a:rPr>
              <a:t>Profile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情况允许，</a:t>
            </a:r>
            <a:r>
              <a:rPr lang="zh-CN" altLang="en-AU" dirty="0" smtClean="0">
                <a:ea typeface="宋体" panose="02010600030101010101" pitchFamily="2" charset="-122"/>
              </a:rPr>
              <a:t>应</a:t>
            </a:r>
            <a:r>
              <a:rPr lang="zh-CN" altLang="en-AU" dirty="0">
                <a:ea typeface="宋体" panose="02010600030101010101" pitchFamily="2" charset="-122"/>
              </a:rPr>
              <a:t>放在独立的机器的进程</a:t>
            </a:r>
            <a:r>
              <a:rPr lang="en-AU" altLang="zh-CN" dirty="0"/>
              <a:t>: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en-AU" altLang="zh-CN" sz="2000" dirty="0" smtClean="0">
                <a:ea typeface="宋体" panose="02010600030101010101" pitchFamily="2" charset="-122"/>
              </a:rPr>
              <a:t>        </a:t>
            </a:r>
            <a:r>
              <a:rPr lang="en-US" altLang="zh-CN" sz="2000" dirty="0" err="1" smtClean="0"/>
              <a:t>DBMgr</a:t>
            </a:r>
            <a:endParaRPr lang="en-US" altLang="zh-CN" sz="2000" dirty="0" smtClean="0"/>
          </a:p>
          <a:p>
            <a:pPr marL="0" lvl="1" indent="0">
              <a:buSzPct val="80000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       </a:t>
            </a:r>
            <a:r>
              <a:rPr lang="zh-CN" altLang="en-US" sz="2000" dirty="0" smtClean="0">
                <a:ea typeface="宋体" panose="02010600030101010101" pitchFamily="2" charset="-122"/>
              </a:rPr>
              <a:t>一些工具类进程</a:t>
            </a:r>
            <a:endParaRPr lang="zh-CN" altLang="en-AU" sz="20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AU" altLang="zh-CN" dirty="0">
              <a:ea typeface="宋体" panose="02010600030101010101" pitchFamily="2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登录过程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7644" y="112474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panose="02010600030101010101" pitchFamily="2" charset="-122"/>
              </a:rPr>
              <a:t>客户端发登录请求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        </a:t>
            </a:r>
            <a:r>
              <a:rPr lang="zh-CN" altLang="en-US" sz="2000" dirty="0" smtClean="0">
                <a:ea typeface="宋体" panose="02010600030101010101" pitchFamily="2" charset="-122"/>
              </a:rPr>
              <a:t>指定</a:t>
            </a:r>
            <a:r>
              <a:rPr lang="en-US" altLang="zh-CN" sz="2000" dirty="0" smtClean="0">
                <a:ea typeface="宋体" panose="02010600030101010101" pitchFamily="2" charset="-122"/>
              </a:rPr>
              <a:t>IP/</a:t>
            </a:r>
            <a:r>
              <a:rPr lang="zh-CN" altLang="en-US" sz="2000" dirty="0" smtClean="0">
                <a:ea typeface="宋体" panose="02010600030101010101" pitchFamily="2" charset="-122"/>
              </a:rPr>
              <a:t>端口 </a:t>
            </a:r>
            <a:endParaRPr lang="zh-CN" altLang="en-US" sz="2000" dirty="0" smtClean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panose="02010600030101010101" pitchFamily="2" charset="-122"/>
              </a:rPr>
              <a:t>Loginapp</a:t>
            </a:r>
            <a:r>
              <a:rPr lang="zh-CN" altLang="en-US" sz="2400" dirty="0" smtClean="0">
                <a:ea typeface="宋体" panose="02010600030101010101" pitchFamily="2" charset="-122"/>
              </a:rPr>
              <a:t>收到登录请求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        </a:t>
            </a:r>
            <a:r>
              <a:rPr lang="zh-CN" altLang="en-US" sz="2000" dirty="0" smtClean="0">
                <a:ea typeface="宋体" panose="02010600030101010101" pitchFamily="2" charset="-122"/>
              </a:rPr>
              <a:t>解密请求消息</a:t>
            </a:r>
            <a:r>
              <a:rPr lang="en-US" altLang="zh-CN" sz="2000" dirty="0" smtClean="0">
                <a:ea typeface="宋体" panose="02010600030101010101" pitchFamily="2" charset="-122"/>
              </a:rPr>
              <a:t>(</a:t>
            </a:r>
            <a:r>
              <a:rPr lang="zh-CN" altLang="en-US" sz="2000" dirty="0" smtClean="0">
                <a:ea typeface="宋体" panose="02010600030101010101" pitchFamily="2" charset="-122"/>
              </a:rPr>
              <a:t>一些客户端也会选择不加密通讯，那么服务端不进行解密</a:t>
            </a:r>
            <a:r>
              <a:rPr lang="en-US" altLang="zh-CN" sz="2000" dirty="0" smtClean="0">
                <a:ea typeface="宋体" panose="02010600030101010101" pitchFamily="2" charset="-122"/>
              </a:rPr>
              <a:t>)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panose="02010600030101010101" pitchFamily="2" charset="-122"/>
              </a:rPr>
              <a:t>Loginapp</a:t>
            </a:r>
            <a:r>
              <a:rPr lang="zh-CN" altLang="en-US" sz="2400" dirty="0" smtClean="0">
                <a:ea typeface="宋体" panose="02010600030101010101" pitchFamily="2" charset="-122"/>
              </a:rPr>
              <a:t>转发登录消息到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DBMgr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panose="02010600030101010101" pitchFamily="2" charset="-122"/>
              </a:rPr>
              <a:t>DBMgr</a:t>
            </a:r>
            <a:r>
              <a:rPr lang="zh-CN" altLang="en-US" sz="2400" dirty="0" smtClean="0">
                <a:ea typeface="宋体" panose="02010600030101010101" pitchFamily="2" charset="-122"/>
              </a:rPr>
              <a:t>验证用户名</a:t>
            </a:r>
            <a:r>
              <a:rPr lang="en-US" altLang="zh-CN" sz="2400" dirty="0" smtClean="0">
                <a:ea typeface="宋体" panose="02010600030101010101" pitchFamily="2" charset="-122"/>
              </a:rPr>
              <a:t>/</a:t>
            </a:r>
            <a:r>
              <a:rPr lang="zh-CN" altLang="en-US" sz="2400" dirty="0" smtClean="0">
                <a:ea typeface="宋体" panose="02010600030101010101" pitchFamily="2" charset="-122"/>
              </a:rPr>
              <a:t>密码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        </a:t>
            </a:r>
            <a:r>
              <a:rPr lang="zh-CN" altLang="en-US" sz="2000" dirty="0" smtClean="0">
                <a:ea typeface="宋体" panose="02010600030101010101" pitchFamily="2" charset="-122"/>
              </a:rPr>
              <a:t>查询数据库</a:t>
            </a:r>
            <a:endParaRPr lang="zh-CN" altLang="en-US" sz="2000" dirty="0" smtClean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panose="02010600030101010101" pitchFamily="2" charset="-122"/>
              </a:rPr>
              <a:t>转发请求到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BaseappMgr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panose="02010600030101010101" pitchFamily="2" charset="-122"/>
              </a:rPr>
              <a:t>BaseappMgr</a:t>
            </a:r>
            <a:r>
              <a:rPr lang="zh-CN" altLang="en-US" sz="2400" dirty="0" smtClean="0">
                <a:ea typeface="宋体" panose="02010600030101010101" pitchFamily="2" charset="-122"/>
              </a:rPr>
              <a:t>发送创建</a:t>
            </a:r>
            <a:r>
              <a:rPr lang="en-US" altLang="zh-CN" sz="2400" dirty="0" smtClean="0">
                <a:ea typeface="宋体" panose="02010600030101010101" pitchFamily="2" charset="-122"/>
              </a:rPr>
              <a:t>Player Entity</a:t>
            </a:r>
            <a:r>
              <a:rPr lang="zh-CN" altLang="en-US" sz="2400" dirty="0" smtClean="0">
                <a:ea typeface="宋体" panose="02010600030101010101" pitchFamily="2" charset="-122"/>
              </a:rPr>
              <a:t>的消息到负载最小的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Baseapp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panose="02010600030101010101" pitchFamily="2" charset="-122"/>
              </a:rPr>
              <a:t>Baseapp</a:t>
            </a:r>
            <a:r>
              <a:rPr lang="zh-CN" altLang="en-US" sz="2400" dirty="0" smtClean="0">
                <a:ea typeface="宋体" panose="02010600030101010101" pitchFamily="2" charset="-122"/>
              </a:rPr>
              <a:t>创建一个新的</a:t>
            </a:r>
            <a:r>
              <a:rPr lang="en-US" altLang="zh-CN" sz="2400" dirty="0" smtClean="0">
                <a:ea typeface="宋体" panose="02010600030101010101" pitchFamily="2" charset="-122"/>
              </a:rPr>
              <a:t>Proxy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        </a:t>
            </a:r>
            <a:r>
              <a:rPr lang="zh-CN" altLang="en-US" sz="2000" dirty="0" smtClean="0">
                <a:ea typeface="宋体" panose="02010600030101010101" pitchFamily="2" charset="-122"/>
              </a:rPr>
              <a:t>可能会创建一个新的</a:t>
            </a:r>
            <a:r>
              <a:rPr lang="en-US" altLang="zh-CN" sz="2000" dirty="0" smtClean="0">
                <a:ea typeface="宋体" panose="02010600030101010101" pitchFamily="2" charset="-122"/>
              </a:rPr>
              <a:t>Cell Entity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Proxy</a:t>
            </a:r>
            <a:r>
              <a:rPr lang="zh-CN" altLang="en-US" sz="2400" dirty="0" smtClean="0">
                <a:ea typeface="宋体" panose="02010600030101010101" pitchFamily="2" charset="-122"/>
              </a:rPr>
              <a:t>的</a:t>
            </a:r>
            <a:r>
              <a:rPr lang="en-US" altLang="zh-CN" sz="2400" dirty="0" smtClean="0">
                <a:ea typeface="宋体" panose="02010600030101010101" pitchFamily="2" charset="-122"/>
              </a:rPr>
              <a:t>TCP</a:t>
            </a:r>
            <a:r>
              <a:rPr lang="zh-CN" altLang="en-US" sz="2400" dirty="0" smtClean="0">
                <a:ea typeface="宋体" panose="02010600030101010101" pitchFamily="2" charset="-122"/>
              </a:rPr>
              <a:t>端口被返回给客户端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        </a:t>
            </a:r>
            <a:r>
              <a:rPr lang="zh-CN" altLang="en-US" sz="2000" dirty="0" smtClean="0">
                <a:ea typeface="宋体" panose="02010600030101010101" pitchFamily="2" charset="-122"/>
              </a:rPr>
              <a:t>途径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BaseappMgr</a:t>
            </a:r>
            <a:r>
              <a:rPr lang="en-US" altLang="zh-CN" sz="2000" dirty="0" smtClean="0">
                <a:ea typeface="宋体" panose="02010600030101010101" pitchFamily="2" charset="-122"/>
              </a:rPr>
              <a:t>,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DBMgr</a:t>
            </a:r>
            <a:r>
              <a:rPr lang="en-US" altLang="zh-CN" sz="2000" dirty="0" smtClean="0">
                <a:ea typeface="宋体" panose="02010600030101010101" pitchFamily="2" charset="-122"/>
              </a:rPr>
              <a:t>,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Loginapp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第二章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 panose="020B0604030504040204"/>
                <a:ea typeface="宋体" panose="02010600030101010101" pitchFamily="2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 panose="020B0604030504040204"/>
                <a:ea typeface="宋体" panose="02010600030101010101" pitchFamily="2" charset="-122"/>
              </a:rPr>
              <a:t>       </a:t>
            </a:r>
            <a:r>
              <a:rPr lang="zh-CN" altLang="en-US" sz="3600" b="1" kern="0" dirty="0" smtClean="0">
                <a:solidFill>
                  <a:schemeClr val="tx2"/>
                </a:solidFill>
                <a:latin typeface="Verdana" panose="020B0604030504040204"/>
                <a:ea typeface="宋体" panose="02010600030101010101" pitchFamily="2" charset="-122"/>
              </a:rPr>
              <a:t>实现</a:t>
            </a:r>
            <a:r>
              <a:rPr lang="zh-CN" altLang="en-US" sz="3600" b="1" kern="0" dirty="0">
                <a:solidFill>
                  <a:schemeClr val="tx2"/>
                </a:solidFill>
                <a:latin typeface="Verdana" panose="020B0604030504040204"/>
                <a:ea typeface="宋体" panose="02010600030101010101" pitchFamily="2" charset="-122"/>
              </a:rPr>
              <a:t>一个</a:t>
            </a:r>
            <a:r>
              <a:rPr lang="en-US" altLang="zh-CN" sz="3600" b="1" kern="0" dirty="0">
                <a:solidFill>
                  <a:schemeClr val="tx2"/>
                </a:solidFill>
                <a:latin typeface="Verdana" panose="020B0604030504040204"/>
                <a:ea typeface="宋体" panose="02010600030101010101" pitchFamily="2" charset="-122"/>
              </a:rPr>
              <a:t>Entity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游戏项目资产库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 err="1" smtClean="0">
                <a:ea typeface="宋体" panose="02010600030101010101" pitchFamily="2" charset="-122"/>
              </a:rPr>
              <a:t>KBEngine</a:t>
            </a:r>
            <a:r>
              <a:rPr lang="zh-CN" altLang="en-US" dirty="0" smtClean="0">
                <a:ea typeface="宋体" panose="02010600030101010101" pitchFamily="2" charset="-122"/>
              </a:rPr>
              <a:t>引擎默认资产库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    </a:t>
            </a:r>
            <a:r>
              <a:rPr lang="zh-CN" altLang="en-US" sz="2000" dirty="0" smtClean="0">
                <a:ea typeface="宋体" panose="02010600030101010101" pitchFamily="2" charset="-122"/>
              </a:rPr>
              <a:t>如果用户没有设置环境变量指向，引擎默认会尝试读取引擎根目录</a:t>
            </a:r>
            <a:r>
              <a:rPr lang="en-US" altLang="zh-CN" sz="2000" dirty="0" smtClean="0">
                <a:ea typeface="宋体" panose="02010600030101010101" pitchFamily="2" charset="-122"/>
              </a:rPr>
              <a:t>assets</a:t>
            </a:r>
            <a:r>
              <a:rPr lang="zh-CN" altLang="en-US" sz="2000" dirty="0" smtClean="0">
                <a:ea typeface="宋体" panose="02010600030101010101" pitchFamily="2" charset="-122"/>
              </a:rPr>
              <a:t>作为默认的资产库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         </a:t>
            </a:r>
            <a:r>
              <a:rPr lang="zh-CN" altLang="en-US" sz="2000" dirty="0" smtClean="0">
                <a:ea typeface="宋体" panose="02010600030101010101" pitchFamily="2" charset="-122"/>
              </a:rPr>
              <a:t>资产库的概念类似于</a:t>
            </a:r>
            <a:r>
              <a:rPr lang="en-US" altLang="zh-CN" sz="2000" dirty="0" smtClean="0">
                <a:ea typeface="宋体" panose="02010600030101010101" pitchFamily="2" charset="-122"/>
              </a:rPr>
              <a:t>Unity3D</a:t>
            </a:r>
            <a:r>
              <a:rPr lang="zh-CN" altLang="en-US" sz="2000" dirty="0" smtClean="0">
                <a:ea typeface="宋体" panose="02010600030101010101" pitchFamily="2" charset="-122"/>
              </a:rPr>
              <a:t>中的</a:t>
            </a:r>
            <a:r>
              <a:rPr lang="en-US" altLang="zh-CN" sz="2000" dirty="0" smtClean="0">
                <a:ea typeface="宋体" panose="02010600030101010101" pitchFamily="2" charset="-122"/>
              </a:rPr>
              <a:t>Assets</a:t>
            </a:r>
            <a:r>
              <a:rPr lang="zh-CN" altLang="en-US" sz="2000" dirty="0" smtClean="0">
                <a:ea typeface="宋体" panose="02010600030101010101" pitchFamily="2" charset="-122"/>
              </a:rPr>
              <a:t>，不过其中一些文件夹名称结构被固定了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不同的项目是不同的资产库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         </a:t>
            </a:r>
            <a:r>
              <a:rPr lang="zh-CN" altLang="en-US" sz="2000" dirty="0" smtClean="0">
                <a:ea typeface="宋体" panose="02010600030101010101" pitchFamily="2" charset="-122"/>
              </a:rPr>
              <a:t>要想引擎启动时读取到对应的项目资产库，必须在环境变量中制定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AU" altLang="zh-CN" dirty="0">
              <a:ea typeface="宋体" panose="02010600030101010101" pitchFamily="2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4"/>
          <p:cNvSpPr>
            <a:spLocks noChangeArrowheads="1"/>
          </p:cNvSpPr>
          <p:nvPr/>
        </p:nvSpPr>
        <p:spPr bwMode="auto">
          <a:xfrm>
            <a:off x="133846" y="6597353"/>
            <a:ext cx="2219325" cy="26064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Rectangle 13"/>
          <p:cNvSpPr>
            <a:spLocks noChangeArrowheads="1"/>
          </p:cNvSpPr>
          <p:nvPr/>
        </p:nvSpPr>
        <p:spPr bwMode="auto">
          <a:xfrm>
            <a:off x="133846" y="626112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Text Box 82"/>
          <p:cNvSpPr txBox="1">
            <a:spLocks noChangeArrowheads="1"/>
          </p:cNvSpPr>
          <p:nvPr/>
        </p:nvSpPr>
        <p:spPr bwMode="auto">
          <a:xfrm>
            <a:off x="1299071" y="6357962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anose="02070309020205020404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anose="02070309020205020404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anose="02070309020205020404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anose="02070309020205020404" pitchFamily="49" charset="0"/>
            </a:endParaRPr>
          </a:p>
        </p:txBody>
      </p:sp>
      <p:sp>
        <p:nvSpPr>
          <p:cNvPr id="119" name="Line 85"/>
          <p:cNvSpPr>
            <a:spLocks noChangeShapeType="1"/>
          </p:cNvSpPr>
          <p:nvPr/>
        </p:nvSpPr>
        <p:spPr bwMode="auto">
          <a:xfrm>
            <a:off x="905371" y="6432575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0" name="Object 86"/>
          <p:cNvGraphicFramePr>
            <a:graphicFrameLocks noChangeAspect="1"/>
          </p:cNvGraphicFramePr>
          <p:nvPr/>
        </p:nvGraphicFramePr>
        <p:xfrm>
          <a:off x="1059359" y="6315100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" name="" r:id="rId1" imgW="304800" imgH="304800" progId="PBrush">
                  <p:embed/>
                </p:oleObj>
              </mc:Choice>
              <mc:Fallback>
                <p:oleObj name="" r:id="rId1" imgW="304800" imgH="304800" progId="PBrush">
                  <p:embed/>
                  <p:pic>
                    <p:nvPicPr>
                      <p:cNvPr id="0" name="Picture 18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359" y="6315100"/>
                        <a:ext cx="238125" cy="236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Rectangle 87"/>
          <p:cNvSpPr>
            <a:spLocks noChangeArrowheads="1"/>
          </p:cNvSpPr>
          <p:nvPr/>
        </p:nvSpPr>
        <p:spPr bwMode="auto">
          <a:xfrm>
            <a:off x="2510333" y="6299225"/>
            <a:ext cx="155069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8945">
              <a:spcBef>
                <a:spcPct val="0"/>
              </a:spcBef>
              <a:buClr>
                <a:srgbClr val="2B2B85"/>
              </a:buClr>
              <a:buSzPct val="100000"/>
              <a:buFont typeface="Verdana" panose="020B060403050404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panose="02010600030101010101" pitchFamily="2" charset="-122"/>
              </a:rPr>
              <a:t>自定义类型脚本</a:t>
            </a:r>
            <a:endParaRPr lang="en-GB" sz="1400" b="0" dirty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122" name="Line 88"/>
          <p:cNvSpPr>
            <a:spLocks noChangeShapeType="1"/>
          </p:cNvSpPr>
          <p:nvPr/>
        </p:nvSpPr>
        <p:spPr bwMode="auto">
          <a:xfrm>
            <a:off x="2254746" y="6432575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</a:rPr>
              <a:t>资产</a:t>
            </a:r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库文件夹结构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2875" y="5278760"/>
            <a:ext cx="2219325" cy="34131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2875" y="5620073"/>
            <a:ext cx="2219325" cy="338137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2875" y="1914848"/>
            <a:ext cx="2219325" cy="34131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2875" y="15767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42875" y="259588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42875" y="225616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42875" y="327533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42875" y="29356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42875" y="4635823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42875" y="361506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42875" y="4975548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42875" y="1268760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42875" y="92903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555875" y="1664023"/>
            <a:ext cx="15051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>
                <a:solidFill>
                  <a:srgbClr val="002060"/>
                </a:solidFill>
                <a:ea typeface="宋体" panose="02010600030101010101" pitchFamily="2" charset="-122"/>
              </a:rPr>
              <a:t>列出了所有的</a:t>
            </a:r>
            <a:r>
              <a:rPr lang="en-US" altLang="zh-CN" sz="1400" b="0" dirty="0">
                <a:solidFill>
                  <a:srgbClr val="002060"/>
                </a:solidFill>
                <a:ea typeface="宋体" panose="02010600030101010101" pitchFamily="2" charset="-122"/>
              </a:rPr>
              <a:t>entity</a:t>
            </a:r>
            <a:endParaRPr lang="en-US" altLang="zh-CN" sz="1400" b="0" dirty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851920" y="5647060"/>
            <a:ext cx="2139950" cy="34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8945">
              <a:lnSpc>
                <a:spcPct val="80000"/>
              </a:lnSpc>
              <a:spcBef>
                <a:spcPct val="0"/>
              </a:spcBef>
              <a:buClr>
                <a:srgbClr val="2B2B85"/>
              </a:buClr>
              <a:buSzPct val="100000"/>
              <a:buFont typeface="Verdana" panose="020B060403050404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panose="02010600030101010101" pitchFamily="2" charset="-122"/>
              </a:rPr>
              <a:t>定义</a:t>
            </a:r>
            <a:r>
              <a:rPr lang="en-US" altLang="zh-CN" sz="1400" b="0" dirty="0" smtClean="0">
                <a:solidFill>
                  <a:srgbClr val="002060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sz="1400" b="0" dirty="0">
                <a:solidFill>
                  <a:srgbClr val="002060"/>
                </a:solidFill>
                <a:ea typeface="宋体" panose="02010600030101010101" pitchFamily="2" charset="-122"/>
              </a:rPr>
              <a:t>的属性和方法</a:t>
            </a:r>
            <a:r>
              <a:rPr lang="en-US" altLang="zh-CN" sz="1400" b="0" dirty="0">
                <a:solidFill>
                  <a:srgbClr val="002060"/>
                </a:solidFill>
                <a:ea typeface="宋体" panose="02010600030101010101" pitchFamily="2" charset="-122"/>
              </a:rPr>
              <a:t> (XML)</a:t>
            </a:r>
            <a:endParaRPr lang="en-GB" sz="1400" b="0" dirty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300788" y="2968948"/>
            <a:ext cx="990600" cy="154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448945">
              <a:spcBef>
                <a:spcPts val="2000"/>
              </a:spcBef>
              <a:buClr>
                <a:srgbClr val="2B2B85"/>
              </a:buClr>
              <a:buSzPct val="100000"/>
              <a:buFont typeface="Verdana" panose="020B060403050404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>
                <a:solidFill>
                  <a:srgbClr val="002060"/>
                </a:solidFill>
                <a:ea typeface="宋体" panose="02010600030101010101" pitchFamily="2" charset="-122"/>
              </a:rPr>
              <a:t>实现属性和方法</a:t>
            </a:r>
            <a:r>
              <a:rPr lang="en-US" altLang="zh-CN" sz="1400" b="0">
                <a:solidFill>
                  <a:srgbClr val="002060"/>
                </a:solidFill>
                <a:ea typeface="宋体" panose="02010600030101010101" pitchFamily="2" charset="-122"/>
              </a:rPr>
              <a:t> (Python)</a:t>
            </a:r>
            <a:endParaRPr lang="en-GB" sz="1400" b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44512" y="1020365"/>
            <a:ext cx="1666875" cy="15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1000" i="1" dirty="0" smtClean="0">
                <a:solidFill>
                  <a:srgbClr val="2B2B85"/>
                </a:solidFill>
                <a:latin typeface="Courier New" panose="02070309020205020404" pitchFamily="49" charset="0"/>
              </a:rPr>
              <a:t>&lt;assets&gt;</a:t>
            </a:r>
            <a:endParaRPr lang="en-GB" sz="1000" i="1" dirty="0">
              <a:solidFill>
                <a:srgbClr val="2B2B85"/>
              </a:solidFill>
              <a:latin typeface="Courier New" panose="02070309020205020404" pitchFamily="49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63588" y="1362423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anose="02070309020205020404" pitchFamily="49" charset="0"/>
              </a:rPr>
              <a:t>scripts</a:t>
            </a:r>
            <a:endParaRPr lang="en-GB" sz="1000" dirty="0">
              <a:solidFill>
                <a:srgbClr val="2B2B85"/>
              </a:solidFill>
              <a:latin typeface="Courier New" panose="02070309020205020404" pitchFamily="49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000125" y="1670373"/>
            <a:ext cx="1211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anose="02070309020205020404" pitchFamily="49" charset="0"/>
              </a:rPr>
              <a:t>entities.xml</a:t>
            </a:r>
            <a:endParaRPr lang="en-GB" sz="1000">
              <a:solidFill>
                <a:srgbClr val="2B2B85"/>
              </a:solidFill>
              <a:latin typeface="Courier New" panose="02070309020205020404" pitchFamily="49" charset="0"/>
            </a:endParaRP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58863" y="20085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anose="02070309020205020404" pitchFamily="49" charset="0"/>
              </a:rPr>
              <a:t>base</a:t>
            </a:r>
            <a:endParaRPr lang="en-GB" sz="1000">
              <a:solidFill>
                <a:srgbClr val="2B2B85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058863" y="268796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anose="02070309020205020404" pitchFamily="49" charset="0"/>
              </a:rPr>
              <a:t>cell</a:t>
            </a:r>
            <a:endParaRPr lang="en-GB" sz="1000">
              <a:solidFill>
                <a:srgbClr val="2B2B85"/>
              </a:solidFill>
              <a:latin typeface="Courier New" panose="02070309020205020404" pitchFamily="49" charset="0"/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1058863" y="33674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anose="02070309020205020404" pitchFamily="49" charset="0"/>
              </a:rPr>
              <a:t>client</a:t>
            </a:r>
            <a:endParaRPr lang="en-GB" sz="1000">
              <a:solidFill>
                <a:srgbClr val="2B2B85"/>
              </a:solidFill>
              <a:latin typeface="Courier New" panose="02070309020205020404" pitchFamily="49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058863" y="5366073"/>
            <a:ext cx="1063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anose="02070309020205020404" pitchFamily="49" charset="0"/>
              </a:rPr>
              <a:t>entity_defs</a:t>
            </a:r>
            <a:endParaRPr lang="en-GB" sz="1000">
              <a:solidFill>
                <a:srgbClr val="2B2B85"/>
              </a:solidFill>
              <a:latin typeface="Courier New" panose="02070309020205020404" pitchFamily="49" charset="0"/>
            </a:endParaRP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320675" y="1270348"/>
            <a:ext cx="1588" cy="169862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266825" y="234823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anose="02070309020205020404" pitchFamily="49" charset="0"/>
              </a:rPr>
              <a:t>&lt;entity&gt;</a:t>
            </a:r>
            <a:r>
              <a:rPr lang="en-GB" sz="1000" dirty="0">
                <a:solidFill>
                  <a:srgbClr val="2B2B85"/>
                </a:solidFill>
                <a:latin typeface="Courier New" panose="02070309020205020404" pitchFamily="49" charset="0"/>
              </a:rPr>
              <a:t>.</a:t>
            </a:r>
            <a:r>
              <a:rPr lang="en-GB" sz="1000" dirty="0" err="1">
                <a:solidFill>
                  <a:srgbClr val="2B2B85"/>
                </a:solidFill>
                <a:latin typeface="Courier New" panose="02070309020205020404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anose="02070309020205020404" pitchFamily="49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555875" y="2313310"/>
            <a:ext cx="99706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8945">
              <a:spcBef>
                <a:spcPct val="0"/>
              </a:spcBef>
              <a:buClr>
                <a:srgbClr val="2B2B85"/>
              </a:buClr>
              <a:buSzPct val="100000"/>
              <a:buFont typeface="Verdana" panose="020B060403050404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err="1" smtClean="0">
                <a:solidFill>
                  <a:srgbClr val="002060"/>
                </a:solidFill>
                <a:ea typeface="宋体" panose="02010600030101010101" pitchFamily="2" charset="-122"/>
              </a:rPr>
              <a:t>Baseapp</a:t>
            </a:r>
            <a:r>
              <a:rPr lang="zh-CN" altLang="en-US" sz="1400" b="0" dirty="0">
                <a:solidFill>
                  <a:srgbClr val="002060"/>
                </a:solidFill>
                <a:ea typeface="宋体" panose="02010600030101010101" pitchFamily="2" charset="-122"/>
              </a:rPr>
              <a:t>脚本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1266825" y="3029273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anose="02070309020205020404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anose="02070309020205020404" pitchFamily="49" charset="0"/>
              </a:rPr>
              <a:t>.py</a:t>
            </a:r>
            <a:endParaRPr lang="en-GB" sz="1000">
              <a:solidFill>
                <a:srgbClr val="2B2B85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55875" y="2997523"/>
            <a:ext cx="92172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8945">
              <a:spcBef>
                <a:spcPct val="0"/>
              </a:spcBef>
              <a:buClr>
                <a:srgbClr val="2B2B85"/>
              </a:buClr>
              <a:buSzPct val="100000"/>
              <a:buFont typeface="Verdana" panose="020B060403050404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err="1" smtClean="0">
                <a:solidFill>
                  <a:srgbClr val="002060"/>
                </a:solidFill>
                <a:ea typeface="宋体" panose="02010600030101010101" pitchFamily="2" charset="-122"/>
              </a:rPr>
              <a:t>Cellapp</a:t>
            </a:r>
            <a:r>
              <a:rPr lang="zh-CN" altLang="en-US" sz="1400" b="0" dirty="0">
                <a:solidFill>
                  <a:srgbClr val="002060"/>
                </a:solidFill>
                <a:ea typeface="宋体" panose="02010600030101010101" pitchFamily="2" charset="-122"/>
              </a:rPr>
              <a:t>脚本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66825" y="3708723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anose="02070309020205020404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anose="02070309020205020404" pitchFamily="49" charset="0"/>
              </a:rPr>
              <a:t>.py</a:t>
            </a:r>
            <a:endParaRPr lang="en-GB" sz="1000">
              <a:solidFill>
                <a:srgbClr val="2B2B85"/>
              </a:solidFill>
              <a:latin typeface="Courier New" panose="02070309020205020404" pitchFamily="49" charset="0"/>
            </a:endParaRP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2555875" y="3681735"/>
            <a:ext cx="35124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8945">
              <a:spcBef>
                <a:spcPct val="0"/>
              </a:spcBef>
              <a:buClr>
                <a:srgbClr val="2B2B85"/>
              </a:buClr>
              <a:buSzPct val="100000"/>
              <a:buFont typeface="Verdana" panose="020B060403050404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>
                <a:solidFill>
                  <a:srgbClr val="002060"/>
                </a:solidFill>
                <a:ea typeface="宋体" panose="02010600030101010101" pitchFamily="2" charset="-122"/>
              </a:rPr>
              <a:t>Client</a:t>
            </a:r>
            <a:r>
              <a:rPr lang="zh-CN" altLang="en-US" sz="1400" b="0" dirty="0" smtClean="0">
                <a:solidFill>
                  <a:srgbClr val="002060"/>
                </a:solidFill>
                <a:ea typeface="宋体" panose="02010600030101010101" pitchFamily="2" charset="-122"/>
              </a:rPr>
              <a:t>脚本</a:t>
            </a:r>
            <a:r>
              <a:rPr lang="en-US" altLang="zh-CN" sz="1400" b="0" dirty="0" smtClean="0">
                <a:solidFill>
                  <a:srgbClr val="00206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1400" b="0" dirty="0" smtClean="0">
                <a:solidFill>
                  <a:srgbClr val="002060"/>
                </a:solidFill>
                <a:ea typeface="宋体" panose="02010600030101010101" pitchFamily="2" charset="-122"/>
              </a:rPr>
              <a:t>只在包含</a:t>
            </a:r>
            <a:r>
              <a:rPr lang="en-US" altLang="zh-CN" sz="1400" b="0" dirty="0" smtClean="0">
                <a:solidFill>
                  <a:srgbClr val="002060"/>
                </a:solidFill>
                <a:ea typeface="宋体" panose="02010600030101010101" pitchFamily="2" charset="-122"/>
              </a:rPr>
              <a:t>Python</a:t>
            </a:r>
            <a:r>
              <a:rPr lang="zh-CN" altLang="en-US" sz="1400" b="0" dirty="0" smtClean="0">
                <a:solidFill>
                  <a:srgbClr val="002060"/>
                </a:solidFill>
                <a:ea typeface="宋体" panose="02010600030101010101" pitchFamily="2" charset="-122"/>
              </a:rPr>
              <a:t>解析器的原生环境</a:t>
            </a:r>
            <a:endParaRPr lang="en-US" altLang="zh-CN" sz="1400" b="0" dirty="0" smtClean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 defTabSz="448945">
              <a:spcBef>
                <a:spcPct val="0"/>
              </a:spcBef>
              <a:buClr>
                <a:srgbClr val="2B2B85"/>
              </a:buClr>
              <a:buSzPct val="100000"/>
              <a:buFont typeface="Verdana" panose="020B060403050404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panose="02010600030101010101" pitchFamily="2" charset="-122"/>
              </a:rPr>
              <a:t>有效</a:t>
            </a:r>
            <a:r>
              <a:rPr lang="zh-CN" altLang="en-US" sz="1400" dirty="0" smtClean="0">
                <a:solidFill>
                  <a:srgbClr val="00206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400" b="0" dirty="0" smtClean="0">
                <a:solidFill>
                  <a:srgbClr val="002060"/>
                </a:solidFill>
                <a:ea typeface="宋体" panose="02010600030101010101" pitchFamily="2" charset="-122"/>
              </a:rPr>
              <a:t>Unity3D</a:t>
            </a:r>
            <a:r>
              <a:rPr lang="zh-CN" altLang="en-US" sz="1400" b="0" dirty="0" smtClean="0">
                <a:solidFill>
                  <a:srgbClr val="002060"/>
                </a:solidFill>
                <a:ea typeface="宋体" panose="02010600030101010101" pitchFamily="2" charset="-122"/>
              </a:rPr>
              <a:t>等插件环境不需要在此实现</a:t>
            </a:r>
            <a:r>
              <a:rPr lang="en-US" altLang="zh-CN" sz="1400" b="0" dirty="0" smtClean="0">
                <a:solidFill>
                  <a:srgbClr val="002060"/>
                </a:solidFill>
                <a:ea typeface="宋体" panose="02010600030101010101" pitchFamily="2" charset="-122"/>
              </a:rPr>
              <a:t>)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1266825" y="570738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anose="02070309020205020404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anose="02070309020205020404" pitchFamily="49" charset="0"/>
              </a:rPr>
              <a:t>.def</a:t>
            </a:r>
            <a:endParaRPr lang="en-GB" sz="1000">
              <a:solidFill>
                <a:srgbClr val="2B2B85"/>
              </a:solidFill>
              <a:latin typeface="Courier New" panose="02070309020205020404" pitchFamily="49" charset="0"/>
            </a:endParaRP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2555875" y="5697860"/>
            <a:ext cx="84514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>
                <a:solidFill>
                  <a:srgbClr val="002060"/>
                </a:solidFill>
                <a:ea typeface="宋体" panose="02010600030101010101" pitchFamily="2" charset="-122"/>
              </a:rPr>
              <a:t>定义文件</a:t>
            </a:r>
            <a:endParaRPr lang="en-GB" sz="1400" b="0" dirty="0">
              <a:solidFill>
                <a:srgbClr val="002060"/>
              </a:solidFill>
              <a:latin typeface="Verdana" panose="020B0604030504040204" pitchFamily="34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320675" y="144021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596900" y="17481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96900" y="2086298"/>
            <a:ext cx="257175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873125" y="2205360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73125" y="2426023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596900" y="2765748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596900" y="3445198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596900" y="54438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873125" y="2886398"/>
            <a:ext cx="1588" cy="2428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873125" y="3107060"/>
            <a:ext cx="258763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873125" y="3564260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873125" y="3786510"/>
            <a:ext cx="258763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873125" y="5562923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873125" y="5785173"/>
            <a:ext cx="3095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" name="Object 51"/>
          <p:cNvGraphicFramePr>
            <a:graphicFrameLocks noChangeAspect="1"/>
          </p:cNvGraphicFramePr>
          <p:nvPr/>
        </p:nvGraphicFramePr>
        <p:xfrm>
          <a:off x="733425" y="1640210"/>
          <a:ext cx="2016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" name="" r:id="rId3" imgW="142875" imgH="152400" progId="PBrush">
                  <p:embed/>
                </p:oleObj>
              </mc:Choice>
              <mc:Fallback>
                <p:oleObj name="" r:id="rId3" imgW="142875" imgH="152400" progId="PBrush">
                  <p:embed/>
                  <p:pic>
                    <p:nvPicPr>
                      <p:cNvPr id="0" name="Picture 18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1640210"/>
                        <a:ext cx="201613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6"/>
          <p:cNvGraphicFramePr>
            <a:graphicFrameLocks noChangeAspect="1"/>
          </p:cNvGraphicFramePr>
          <p:nvPr/>
        </p:nvGraphicFramePr>
        <p:xfrm>
          <a:off x="1027113" y="5651823"/>
          <a:ext cx="17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5" name="" r:id="rId5" imgW="285750" imgH="428625" progId="PBrush">
                  <p:embed/>
                </p:oleObj>
              </mc:Choice>
              <mc:Fallback>
                <p:oleObj name="" r:id="rId5" imgW="285750" imgH="428625" progId="PBrush">
                  <p:embed/>
                  <p:pic>
                    <p:nvPicPr>
                      <p:cNvPr id="0" name="Picture 18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5651823"/>
                        <a:ext cx="1778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AutoShape 57"/>
          <p:cNvSpPr/>
          <p:nvPr/>
        </p:nvSpPr>
        <p:spPr bwMode="auto">
          <a:xfrm>
            <a:off x="6169025" y="2326010"/>
            <a:ext cx="130175" cy="2992438"/>
          </a:xfrm>
          <a:prstGeom prst="rightBrace">
            <a:avLst>
              <a:gd name="adj1" fmla="val 191565"/>
              <a:gd name="adj2" fmla="val 50000"/>
            </a:avLst>
          </a:prstGeom>
          <a:noFill/>
          <a:ln w="9360">
            <a:solidFill>
              <a:srgbClr val="2B2B85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>
            <a:off x="2211388" y="1748160"/>
            <a:ext cx="304800" cy="1588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2265363" y="2426023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2265363" y="3107060"/>
            <a:ext cx="252412" cy="0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>
            <a:off x="2265363" y="3786510"/>
            <a:ext cx="252412" cy="1588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6" name="Object 63"/>
          <p:cNvGraphicFramePr>
            <a:graphicFrameLocks noChangeAspect="1"/>
          </p:cNvGraphicFramePr>
          <p:nvPr/>
        </p:nvGraphicFramePr>
        <p:xfrm>
          <a:off x="1027113" y="2306960"/>
          <a:ext cx="238125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" name="" r:id="rId7" imgW="304800" imgH="304800" progId="PBrush">
                  <p:embed/>
                </p:oleObj>
              </mc:Choice>
              <mc:Fallback>
                <p:oleObj name="" r:id="rId7" imgW="304800" imgH="304800" progId="PBrush">
                  <p:embed/>
                  <p:pic>
                    <p:nvPicPr>
                      <p:cNvPr id="0" name="Picture 18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306960"/>
                        <a:ext cx="238125" cy="23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4"/>
          <p:cNvGraphicFramePr>
            <a:graphicFrameLocks noChangeAspect="1"/>
          </p:cNvGraphicFramePr>
          <p:nvPr/>
        </p:nvGraphicFramePr>
        <p:xfrm>
          <a:off x="1027113" y="2987998"/>
          <a:ext cx="2381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7" name="" r:id="rId8" imgW="304800" imgH="304800" progId="PBrush">
                  <p:embed/>
                </p:oleObj>
              </mc:Choice>
              <mc:Fallback>
                <p:oleObj name="" r:id="rId8" imgW="304800" imgH="304800" progId="PBrush">
                  <p:embed/>
                  <p:pic>
                    <p:nvPicPr>
                      <p:cNvPr id="0" name="Picture 18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987998"/>
                        <a:ext cx="238125" cy="23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5"/>
          <p:cNvGraphicFramePr>
            <a:graphicFrameLocks noChangeAspect="1"/>
          </p:cNvGraphicFramePr>
          <p:nvPr/>
        </p:nvGraphicFramePr>
        <p:xfrm>
          <a:off x="1027113" y="3667448"/>
          <a:ext cx="2381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" name="" r:id="rId9" imgW="304800" imgH="304800" progId="PBrush">
                  <p:embed/>
                </p:oleObj>
              </mc:Choice>
              <mc:Fallback>
                <p:oleObj name="" r:id="rId9" imgW="304800" imgH="304800" progId="PBrush">
                  <p:embed/>
                  <p:pic>
                    <p:nvPicPr>
                      <p:cNvPr id="0" name="Picture 18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3667448"/>
                        <a:ext cx="238125" cy="23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66"/>
          <p:cNvSpPr>
            <a:spLocks noChangeArrowheads="1"/>
          </p:cNvSpPr>
          <p:nvPr/>
        </p:nvSpPr>
        <p:spPr bwMode="auto">
          <a:xfrm>
            <a:off x="142875" y="395478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42875" y="4294510"/>
            <a:ext cx="2219325" cy="341313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 Box 68"/>
          <p:cNvSpPr txBox="1">
            <a:spLocks noChangeArrowheads="1"/>
          </p:cNvSpPr>
          <p:nvPr/>
        </p:nvSpPr>
        <p:spPr bwMode="auto">
          <a:xfrm>
            <a:off x="1058863" y="4050035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anose="02070309020205020404" pitchFamily="49" charset="0"/>
              </a:rPr>
              <a:t>common</a:t>
            </a:r>
            <a:endParaRPr lang="en-GB" sz="1000">
              <a:solidFill>
                <a:srgbClr val="2B2B85"/>
              </a:solidFill>
              <a:latin typeface="Courier New" panose="02070309020205020404" pitchFamily="49" charset="0"/>
            </a:endParaRPr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1266825" y="4389760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anose="02070309020205020404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anose="02070309020205020404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anose="02070309020205020404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anose="02070309020205020404" pitchFamily="49" charset="0"/>
            </a:endParaRPr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>
            <a:off x="596900" y="4126235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71"/>
          <p:cNvSpPr>
            <a:spLocks noChangeShapeType="1"/>
          </p:cNvSpPr>
          <p:nvPr/>
        </p:nvSpPr>
        <p:spPr bwMode="auto">
          <a:xfrm>
            <a:off x="873125" y="4245298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72"/>
          <p:cNvSpPr>
            <a:spLocks noChangeShapeType="1"/>
          </p:cNvSpPr>
          <p:nvPr/>
        </p:nvSpPr>
        <p:spPr bwMode="auto">
          <a:xfrm>
            <a:off x="873125" y="4464373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" name="Object 74"/>
          <p:cNvGraphicFramePr>
            <a:graphicFrameLocks noChangeAspect="1"/>
          </p:cNvGraphicFramePr>
          <p:nvPr/>
        </p:nvGraphicFramePr>
        <p:xfrm>
          <a:off x="1027113" y="4346898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" name="" r:id="rId10" imgW="304800" imgH="304800" progId="PBrush">
                  <p:embed/>
                </p:oleObj>
              </mc:Choice>
              <mc:Fallback>
                <p:oleObj name="" r:id="rId10" imgW="304800" imgH="304800" progId="PBrush">
                  <p:embed/>
                  <p:pic>
                    <p:nvPicPr>
                      <p:cNvPr id="0" name="Picture 18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4346898"/>
                        <a:ext cx="238125" cy="236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519363" y="4329435"/>
            <a:ext cx="9434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8945">
              <a:spcBef>
                <a:spcPct val="0"/>
              </a:spcBef>
              <a:buClr>
                <a:srgbClr val="2B2B85"/>
              </a:buClr>
              <a:buSzPct val="100000"/>
              <a:buFont typeface="Verdana" panose="020B060403050404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AU" sz="1400" b="0" dirty="0">
                <a:solidFill>
                  <a:srgbClr val="002060"/>
                </a:solidFill>
                <a:ea typeface="宋体" panose="02010600030101010101" pitchFamily="2" charset="-122"/>
              </a:rPr>
              <a:t>公用的</a:t>
            </a:r>
            <a:r>
              <a:rPr lang="en-AU" sz="1400" b="0" dirty="0">
                <a:solidFill>
                  <a:srgbClr val="002060"/>
                </a:solidFill>
                <a:ea typeface="宋体" panose="02010600030101010101" pitchFamily="2" charset="-122"/>
              </a:rPr>
              <a:t>script</a:t>
            </a:r>
            <a:endParaRPr lang="en-GB" sz="1400" b="0" dirty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80" name="Line 77"/>
          <p:cNvSpPr>
            <a:spLocks noChangeShapeType="1"/>
          </p:cNvSpPr>
          <p:nvPr/>
        </p:nvSpPr>
        <p:spPr bwMode="auto">
          <a:xfrm>
            <a:off x="2265363" y="4464373"/>
            <a:ext cx="252412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>
            <a:off x="3762375" y="4245298"/>
            <a:ext cx="1668463" cy="521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8945">
              <a:lnSpc>
                <a:spcPct val="8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smtClean="0">
                <a:solidFill>
                  <a:srgbClr val="00206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Cell, Base, Client </a:t>
            </a:r>
            <a:r>
              <a:rPr lang="zh-CN" altLang="en-US" sz="1400" b="0" dirty="0">
                <a:solidFill>
                  <a:srgbClr val="00206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相互之间共用的实现函数</a:t>
            </a:r>
            <a:endParaRPr lang="en-US" altLang="zh-CN" sz="1400" b="0" dirty="0">
              <a:solidFill>
                <a:srgbClr val="002060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defTabSz="448945">
              <a:lnSpc>
                <a:spcPct val="8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0" dirty="0">
              <a:solidFill>
                <a:srgbClr val="002060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2" name="Freeform 79"/>
          <p:cNvSpPr/>
          <p:nvPr/>
        </p:nvSpPr>
        <p:spPr bwMode="auto">
          <a:xfrm>
            <a:off x="3527425" y="4437385"/>
            <a:ext cx="219075" cy="1588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Freeform 80"/>
          <p:cNvSpPr/>
          <p:nvPr/>
        </p:nvSpPr>
        <p:spPr bwMode="auto">
          <a:xfrm flipV="1">
            <a:off x="3455988" y="5785173"/>
            <a:ext cx="277812" cy="34925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Text Box 81"/>
          <p:cNvSpPr txBox="1">
            <a:spLocks noChangeArrowheads="1"/>
          </p:cNvSpPr>
          <p:nvPr/>
        </p:nvSpPr>
        <p:spPr bwMode="auto">
          <a:xfrm>
            <a:off x="1100138" y="4732660"/>
            <a:ext cx="10223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anose="02070309020205020404" pitchFamily="49" charset="0"/>
              </a:rPr>
              <a:t>server_common</a:t>
            </a:r>
            <a:endParaRPr lang="en-GB" sz="1000">
              <a:solidFill>
                <a:srgbClr val="2B2B85"/>
              </a:solidFill>
              <a:latin typeface="Courier New" panose="02070309020205020404" pitchFamily="49" charset="0"/>
            </a:endParaRPr>
          </a:p>
        </p:txBody>
      </p:sp>
      <p:sp>
        <p:nvSpPr>
          <p:cNvPr id="85" name="Text Box 82"/>
          <p:cNvSpPr txBox="1">
            <a:spLocks noChangeArrowheads="1"/>
          </p:cNvSpPr>
          <p:nvPr/>
        </p:nvSpPr>
        <p:spPr bwMode="auto">
          <a:xfrm>
            <a:off x="1308100" y="507238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anose="02070309020205020404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anose="02070309020205020404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anose="02070309020205020404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anose="02070309020205020404" pitchFamily="49" charset="0"/>
            </a:endParaRPr>
          </a:p>
        </p:txBody>
      </p:sp>
      <p:sp>
        <p:nvSpPr>
          <p:cNvPr id="86" name="Line 83"/>
          <p:cNvSpPr>
            <a:spLocks noChangeShapeType="1"/>
          </p:cNvSpPr>
          <p:nvPr/>
        </p:nvSpPr>
        <p:spPr bwMode="auto">
          <a:xfrm>
            <a:off x="604838" y="4807273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84"/>
          <p:cNvSpPr>
            <a:spLocks noChangeShapeType="1"/>
          </p:cNvSpPr>
          <p:nvPr/>
        </p:nvSpPr>
        <p:spPr bwMode="auto">
          <a:xfrm>
            <a:off x="914400" y="4927923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Line 85"/>
          <p:cNvSpPr>
            <a:spLocks noChangeShapeType="1"/>
          </p:cNvSpPr>
          <p:nvPr/>
        </p:nvSpPr>
        <p:spPr bwMode="auto">
          <a:xfrm>
            <a:off x="914400" y="5146998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9" name="Object 86"/>
          <p:cNvGraphicFramePr>
            <a:graphicFrameLocks noChangeAspect="1"/>
          </p:cNvGraphicFramePr>
          <p:nvPr/>
        </p:nvGraphicFramePr>
        <p:xfrm>
          <a:off x="1068388" y="5029523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" name="" r:id="rId11" imgW="304800" imgH="304800" progId="PBrush">
                  <p:embed/>
                </p:oleObj>
              </mc:Choice>
              <mc:Fallback>
                <p:oleObj name="" r:id="rId11" imgW="304800" imgH="304800" progId="PBrush">
                  <p:embed/>
                  <p:pic>
                    <p:nvPicPr>
                      <p:cNvPr id="0" name="Picture 18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5029523"/>
                        <a:ext cx="238125" cy="236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2519363" y="5013648"/>
            <a:ext cx="9434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8945">
              <a:spcBef>
                <a:spcPct val="0"/>
              </a:spcBef>
              <a:buClr>
                <a:srgbClr val="2B2B85"/>
              </a:buClr>
              <a:buSzPct val="100000"/>
              <a:buFont typeface="Verdana" panose="020B060403050404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AU" sz="1400" b="0" dirty="0">
                <a:solidFill>
                  <a:srgbClr val="002060"/>
                </a:solidFill>
                <a:ea typeface="宋体" panose="02010600030101010101" pitchFamily="2" charset="-122"/>
              </a:rPr>
              <a:t>公用的</a:t>
            </a:r>
            <a:r>
              <a:rPr lang="en-AU" sz="1400" b="0" dirty="0">
                <a:solidFill>
                  <a:srgbClr val="002060"/>
                </a:solidFill>
                <a:ea typeface="宋体" panose="02010600030101010101" pitchFamily="2" charset="-122"/>
              </a:rPr>
              <a:t>script</a:t>
            </a:r>
            <a:endParaRPr lang="en-GB" sz="1400" b="0" dirty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91" name="Line 88"/>
          <p:cNvSpPr>
            <a:spLocks noChangeShapeType="1"/>
          </p:cNvSpPr>
          <p:nvPr/>
        </p:nvSpPr>
        <p:spPr bwMode="auto">
          <a:xfrm>
            <a:off x="2263775" y="5146998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Freeform 89"/>
          <p:cNvSpPr/>
          <p:nvPr/>
        </p:nvSpPr>
        <p:spPr bwMode="auto">
          <a:xfrm>
            <a:off x="3527425" y="5121598"/>
            <a:ext cx="219075" cy="1587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Rectangle 91"/>
          <p:cNvSpPr>
            <a:spLocks noChangeArrowheads="1"/>
          </p:cNvSpPr>
          <p:nvPr/>
        </p:nvSpPr>
        <p:spPr bwMode="auto">
          <a:xfrm>
            <a:off x="3776663" y="4951735"/>
            <a:ext cx="1668462" cy="34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8945">
              <a:lnSpc>
                <a:spcPct val="80000"/>
              </a:lnSpc>
              <a:spcBef>
                <a:spcPct val="0"/>
              </a:spcBef>
              <a:buClr>
                <a:srgbClr val="2B2B85"/>
              </a:buClr>
              <a:buSzPct val="100000"/>
              <a:buFont typeface="Verdana" panose="020B060403050404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smtClean="0">
                <a:solidFill>
                  <a:srgbClr val="002060"/>
                </a:solidFill>
                <a:ea typeface="宋体" panose="02010600030101010101" pitchFamily="2" charset="-122"/>
              </a:rPr>
              <a:t>Cell, Base </a:t>
            </a:r>
            <a:r>
              <a:rPr lang="zh-CN" altLang="en-US" sz="1400" b="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相互之间共用的实现函数</a:t>
            </a:r>
            <a:endParaRPr lang="en-GB" sz="1400" b="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1" y="956451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4" y="1300535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98706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521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506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2336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0120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Line 88"/>
          <p:cNvSpPr>
            <a:spLocks noChangeShapeType="1"/>
          </p:cNvSpPr>
          <p:nvPr/>
        </p:nvSpPr>
        <p:spPr bwMode="auto">
          <a:xfrm>
            <a:off x="2267744" y="5805264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Rectangle 14"/>
          <p:cNvSpPr>
            <a:spLocks noChangeArrowheads="1"/>
          </p:cNvSpPr>
          <p:nvPr/>
        </p:nvSpPr>
        <p:spPr bwMode="auto">
          <a:xfrm>
            <a:off x="148210" y="5949280"/>
            <a:ext cx="2213989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Line 26"/>
          <p:cNvSpPr>
            <a:spLocks noChangeShapeType="1"/>
          </p:cNvSpPr>
          <p:nvPr/>
        </p:nvSpPr>
        <p:spPr bwMode="auto">
          <a:xfrm>
            <a:off x="322263" y="1518340"/>
            <a:ext cx="36637" cy="520933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Text Box 25"/>
          <p:cNvSpPr txBox="1">
            <a:spLocks noChangeArrowheads="1"/>
          </p:cNvSpPr>
          <p:nvPr/>
        </p:nvSpPr>
        <p:spPr bwMode="auto">
          <a:xfrm>
            <a:off x="1060103" y="6084373"/>
            <a:ext cx="1063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1000" dirty="0" err="1">
                <a:solidFill>
                  <a:srgbClr val="2B2B85"/>
                </a:solidFill>
                <a:latin typeface="Courier New" panose="02070309020205020404" pitchFamily="49" charset="0"/>
              </a:rPr>
              <a:t>user_type</a:t>
            </a:r>
            <a:endParaRPr lang="en-GB" sz="1000" dirty="0">
              <a:solidFill>
                <a:srgbClr val="2B2B85"/>
              </a:solidFill>
              <a:latin typeface="Courier New" panose="02070309020205020404" pitchFamily="49" charset="0"/>
            </a:endParaRPr>
          </a:p>
        </p:txBody>
      </p:sp>
      <p:sp>
        <p:nvSpPr>
          <p:cNvPr id="115" name="Line 44"/>
          <p:cNvSpPr>
            <a:spLocks noChangeShapeType="1"/>
          </p:cNvSpPr>
          <p:nvPr/>
        </p:nvSpPr>
        <p:spPr bwMode="auto">
          <a:xfrm>
            <a:off x="598140" y="61621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6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16" y="601950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Line 75"/>
          <p:cNvSpPr>
            <a:spLocks noChangeShapeType="1"/>
          </p:cNvSpPr>
          <p:nvPr/>
        </p:nvSpPr>
        <p:spPr bwMode="auto">
          <a:xfrm>
            <a:off x="593725" y="1525910"/>
            <a:ext cx="11325" cy="463783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" name="Line 71"/>
          <p:cNvSpPr>
            <a:spLocks noChangeShapeType="1"/>
          </p:cNvSpPr>
          <p:nvPr/>
        </p:nvSpPr>
        <p:spPr bwMode="auto">
          <a:xfrm>
            <a:off x="899592" y="6212036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" name="Text Box 20"/>
          <p:cNvSpPr txBox="1">
            <a:spLocks noChangeArrowheads="1"/>
          </p:cNvSpPr>
          <p:nvPr/>
        </p:nvSpPr>
        <p:spPr bwMode="auto">
          <a:xfrm>
            <a:off x="838449" y="665924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anose="02070309020205020404" pitchFamily="49" charset="0"/>
              </a:rPr>
              <a:t>res</a:t>
            </a:r>
            <a:endParaRPr lang="en-GB" sz="1000" dirty="0">
              <a:solidFill>
                <a:srgbClr val="2B2B85"/>
              </a:solidFill>
              <a:latin typeface="Courier New" panose="02070309020205020404" pitchFamily="49" charset="0"/>
            </a:endParaRPr>
          </a:p>
        </p:txBody>
      </p:sp>
      <p:sp>
        <p:nvSpPr>
          <p:cNvPr id="128" name="Line 35"/>
          <p:cNvSpPr>
            <a:spLocks noChangeShapeType="1"/>
          </p:cNvSpPr>
          <p:nvPr/>
        </p:nvSpPr>
        <p:spPr bwMode="auto">
          <a:xfrm>
            <a:off x="395536" y="6737027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9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85" y="659735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第一章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5" name="爆炸形 2 54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619672" y="2924944"/>
            <a:ext cx="633670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 err="1" smtClean="0">
                <a:solidFill>
                  <a:schemeClr val="tx2"/>
                </a:solidFill>
                <a:latin typeface="Verdana" panose="020B0604030504040204"/>
                <a:ea typeface="宋体" panose="02010600030101010101" pitchFamily="2" charset="-122"/>
              </a:rPr>
              <a:t>KBEngine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 panose="020B0604030504040204"/>
                <a:ea typeface="宋体" panose="02010600030101010101" pitchFamily="2" charset="-122"/>
              </a:rPr>
              <a:t>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 panose="020B0604030504040204"/>
                <a:ea typeface="宋体" panose="02010600030101010101" pitchFamily="2" charset="-122"/>
              </a:rPr>
              <a:t>服务器概览</a:t>
            </a:r>
            <a:endParaRPr lang="en-US" altLang="zh-CN" sz="4000" b="1" kern="0" dirty="0">
              <a:solidFill>
                <a:schemeClr val="tx2"/>
              </a:solidFill>
              <a:latin typeface="Verdana" panose="020B0604030504040204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6"/>
          <p:cNvSpPr>
            <a:spLocks noChangeArrowheads="1"/>
          </p:cNvSpPr>
          <p:nvPr/>
        </p:nvSpPr>
        <p:spPr bwMode="auto">
          <a:xfrm>
            <a:off x="148212" y="3521323"/>
            <a:ext cx="2213988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Rectangle 8"/>
          <p:cNvSpPr>
            <a:spLocks noChangeArrowheads="1"/>
          </p:cNvSpPr>
          <p:nvPr/>
        </p:nvSpPr>
        <p:spPr bwMode="auto">
          <a:xfrm>
            <a:off x="148212" y="2256558"/>
            <a:ext cx="2213988" cy="337028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</a:rPr>
              <a:t>资产</a:t>
            </a:r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库文件夹结构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42875" y="1916832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42875" y="92903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44512" y="1020365"/>
            <a:ext cx="1666875" cy="15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1000" i="1" dirty="0" smtClean="0">
                <a:solidFill>
                  <a:srgbClr val="2B2B85"/>
                </a:solidFill>
                <a:latin typeface="Courier New" panose="02070309020205020404" pitchFamily="49" charset="0"/>
              </a:rPr>
              <a:t>&lt;assets&gt;</a:t>
            </a:r>
            <a:endParaRPr lang="en-GB" sz="1000" i="1" dirty="0">
              <a:solidFill>
                <a:srgbClr val="2B2B85"/>
              </a:solidFill>
              <a:latin typeface="Courier New" panose="02070309020205020404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1" y="956451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Rectangle 14"/>
          <p:cNvSpPr>
            <a:spLocks noChangeArrowheads="1"/>
          </p:cNvSpPr>
          <p:nvPr/>
        </p:nvSpPr>
        <p:spPr bwMode="auto">
          <a:xfrm>
            <a:off x="142875" y="1268760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" name="Text Box 20"/>
          <p:cNvSpPr txBox="1">
            <a:spLocks noChangeArrowheads="1"/>
          </p:cNvSpPr>
          <p:nvPr/>
        </p:nvSpPr>
        <p:spPr bwMode="auto">
          <a:xfrm>
            <a:off x="763588" y="1362423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anose="02070309020205020404" pitchFamily="49" charset="0"/>
              </a:rPr>
              <a:t>scripts</a:t>
            </a:r>
            <a:endParaRPr lang="en-GB" sz="1000" dirty="0">
              <a:solidFill>
                <a:srgbClr val="2B2B85"/>
              </a:solidFill>
              <a:latin typeface="Courier New" panose="02070309020205020404" pitchFamily="49" charset="0"/>
            </a:endParaRPr>
          </a:p>
        </p:txBody>
      </p:sp>
      <p:sp>
        <p:nvSpPr>
          <p:cNvPr id="150" name="Line 35"/>
          <p:cNvSpPr>
            <a:spLocks noChangeShapeType="1"/>
          </p:cNvSpPr>
          <p:nvPr/>
        </p:nvSpPr>
        <p:spPr bwMode="auto">
          <a:xfrm>
            <a:off x="320675" y="144021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1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4" y="1300535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Rectangle 6"/>
          <p:cNvSpPr>
            <a:spLocks noChangeArrowheads="1"/>
          </p:cNvSpPr>
          <p:nvPr/>
        </p:nvSpPr>
        <p:spPr bwMode="auto">
          <a:xfrm>
            <a:off x="142875" y="15767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" name="Text Box 22"/>
          <p:cNvSpPr txBox="1">
            <a:spLocks noChangeArrowheads="1"/>
          </p:cNvSpPr>
          <p:nvPr/>
        </p:nvSpPr>
        <p:spPr bwMode="auto">
          <a:xfrm>
            <a:off x="1058863" y="165025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anose="02070309020205020404" pitchFamily="49" charset="0"/>
              </a:rPr>
              <a:t>data</a:t>
            </a:r>
            <a:endParaRPr lang="en-GB" sz="1000" dirty="0">
              <a:solidFill>
                <a:srgbClr val="2B2B85"/>
              </a:solidFill>
              <a:latin typeface="Courier New" panose="02070309020205020404" pitchFamily="49" charset="0"/>
            </a:endParaRPr>
          </a:p>
        </p:txBody>
      </p:sp>
      <p:sp>
        <p:nvSpPr>
          <p:cNvPr id="156" name="Line 41"/>
          <p:cNvSpPr>
            <a:spLocks noChangeShapeType="1"/>
          </p:cNvSpPr>
          <p:nvPr/>
        </p:nvSpPr>
        <p:spPr bwMode="auto">
          <a:xfrm>
            <a:off x="611560" y="177122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4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62880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Text Box 22"/>
          <p:cNvSpPr txBox="1">
            <a:spLocks noChangeArrowheads="1"/>
          </p:cNvSpPr>
          <p:nvPr/>
        </p:nvSpPr>
        <p:spPr bwMode="auto">
          <a:xfrm>
            <a:off x="1058863" y="20085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1000" dirty="0" err="1" smtClean="0">
                <a:solidFill>
                  <a:srgbClr val="2B2B85"/>
                </a:solidFill>
                <a:latin typeface="Courier New" panose="02070309020205020404" pitchFamily="49" charset="0"/>
              </a:rPr>
              <a:t>db</a:t>
            </a:r>
            <a:endParaRPr lang="en-GB" sz="1000" dirty="0">
              <a:solidFill>
                <a:srgbClr val="2B2B85"/>
              </a:solidFill>
              <a:latin typeface="Courier New" panose="02070309020205020404" pitchFamily="49" charset="0"/>
            </a:endParaRPr>
          </a:p>
        </p:txBody>
      </p:sp>
      <p:sp>
        <p:nvSpPr>
          <p:cNvPr id="159" name="Line 41"/>
          <p:cNvSpPr>
            <a:spLocks noChangeShapeType="1"/>
          </p:cNvSpPr>
          <p:nvPr/>
        </p:nvSpPr>
        <p:spPr bwMode="auto">
          <a:xfrm>
            <a:off x="611560" y="212948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0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98706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" name="Text Box 22"/>
          <p:cNvSpPr txBox="1">
            <a:spLocks noChangeArrowheads="1"/>
          </p:cNvSpPr>
          <p:nvPr/>
        </p:nvSpPr>
        <p:spPr bwMode="auto">
          <a:xfrm>
            <a:off x="1058863" y="236855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anose="02070309020205020404" pitchFamily="49" charset="0"/>
              </a:rPr>
              <a:t>bots</a:t>
            </a:r>
            <a:endParaRPr lang="en-GB" sz="1000" dirty="0">
              <a:solidFill>
                <a:srgbClr val="2B2B85"/>
              </a:solidFill>
              <a:latin typeface="Courier New" panose="02070309020205020404" pitchFamily="49" charset="0"/>
            </a:endParaRPr>
          </a:p>
        </p:txBody>
      </p:sp>
      <p:sp>
        <p:nvSpPr>
          <p:cNvPr id="164" name="Line 41"/>
          <p:cNvSpPr>
            <a:spLocks noChangeShapeType="1"/>
          </p:cNvSpPr>
          <p:nvPr/>
        </p:nvSpPr>
        <p:spPr bwMode="auto">
          <a:xfrm>
            <a:off x="611560" y="248952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5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234710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7" name="Rectangle 14"/>
          <p:cNvSpPr>
            <a:spLocks noChangeArrowheads="1"/>
          </p:cNvSpPr>
          <p:nvPr/>
        </p:nvSpPr>
        <p:spPr bwMode="auto">
          <a:xfrm>
            <a:off x="148212" y="3212579"/>
            <a:ext cx="2213988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" name="Rectangle 14"/>
          <p:cNvSpPr>
            <a:spLocks noChangeArrowheads="1"/>
          </p:cNvSpPr>
          <p:nvPr/>
        </p:nvSpPr>
        <p:spPr bwMode="auto">
          <a:xfrm>
            <a:off x="148212" y="2564904"/>
            <a:ext cx="2213988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" name="Rectangle 6"/>
          <p:cNvSpPr>
            <a:spLocks noChangeArrowheads="1"/>
          </p:cNvSpPr>
          <p:nvPr/>
        </p:nvSpPr>
        <p:spPr bwMode="auto">
          <a:xfrm>
            <a:off x="148212" y="2872854"/>
            <a:ext cx="2213988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58863" y="2977856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anose="02070309020205020404" pitchFamily="49" charset="0"/>
              </a:rPr>
              <a:t>server</a:t>
            </a:r>
            <a:endParaRPr lang="en-GB" sz="1000" dirty="0">
              <a:solidFill>
                <a:srgbClr val="2B2B85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058863" y="3657306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anose="02070309020205020404" pitchFamily="49" charset="0"/>
              </a:rPr>
              <a:t>spaces</a:t>
            </a:r>
            <a:endParaRPr lang="en-GB" sz="1000" dirty="0">
              <a:solidFill>
                <a:srgbClr val="2B2B85"/>
              </a:solidFill>
              <a:latin typeface="Courier New" panose="02070309020205020404" pitchFamily="49" charset="0"/>
            </a:endParaRP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266825" y="3317581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anose="02070309020205020404" pitchFamily="49" charset="0"/>
              </a:rPr>
              <a:t>k</a:t>
            </a:r>
            <a:r>
              <a:rPr lang="en-GB" sz="1000" i="1" dirty="0" smtClean="0">
                <a:solidFill>
                  <a:srgbClr val="2B2B85"/>
                </a:solidFill>
                <a:latin typeface="Courier New" panose="02070309020205020404" pitchFamily="49" charset="0"/>
              </a:rPr>
              <a:t>bengine.xml</a:t>
            </a:r>
            <a:endParaRPr lang="en-GB" sz="1000" dirty="0">
              <a:solidFill>
                <a:srgbClr val="2B2B85"/>
              </a:solidFill>
              <a:latin typeface="Courier New" panose="02070309020205020404" pitchFamily="49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555874" y="3282656"/>
            <a:ext cx="14400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8945">
              <a:spcBef>
                <a:spcPct val="0"/>
              </a:spcBef>
              <a:buClr>
                <a:srgbClr val="2B2B85"/>
              </a:buClr>
              <a:buSzPct val="100000"/>
              <a:buFont typeface="Verdana" panose="020B060403050404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服务端配置文件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55875" y="3645604"/>
            <a:ext cx="590455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8945">
              <a:spcBef>
                <a:spcPct val="0"/>
              </a:spcBef>
              <a:buClr>
                <a:srgbClr val="2B2B85"/>
              </a:buClr>
              <a:buSzPct val="100000"/>
              <a:buFont typeface="Verdana" panose="020B060403050404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空间的资源数据，例如：提供实体服务端导航的碰撞信息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96900" y="3055644"/>
            <a:ext cx="257175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873125" y="3174706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73125" y="339536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596900" y="3735094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2265363" y="3395369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2265363" y="3717612"/>
            <a:ext cx="252412" cy="0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291249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0625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043608" y="3263606"/>
          <a:ext cx="17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" name="" r:id="rId2" imgW="285750" imgH="428625" progId="PBrush">
                  <p:embed/>
                </p:oleObj>
              </mc:Choice>
              <mc:Fallback>
                <p:oleObj name="" r:id="rId2" imgW="285750" imgH="428625" progId="PBrush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263606"/>
                        <a:ext cx="1778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41214" y="2626792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448945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48945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anose="02070309020205020404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anose="02070309020205020404" pitchFamily="49" charset="0"/>
              </a:rPr>
              <a:t>res</a:t>
            </a:r>
            <a:endParaRPr lang="en-GB" sz="1000" dirty="0">
              <a:solidFill>
                <a:srgbClr val="2B2B85"/>
              </a:solidFill>
              <a:latin typeface="Courier New" panose="02070309020205020404" pitchFamily="49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298301" y="2704579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50" y="256490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" name="Line 26"/>
          <p:cNvSpPr>
            <a:spLocks noChangeShapeType="1"/>
          </p:cNvSpPr>
          <p:nvPr/>
        </p:nvSpPr>
        <p:spPr bwMode="auto">
          <a:xfrm>
            <a:off x="320674" y="1270348"/>
            <a:ext cx="2854" cy="146441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" name="Line 75"/>
          <p:cNvSpPr>
            <a:spLocks noChangeShapeType="1"/>
          </p:cNvSpPr>
          <p:nvPr/>
        </p:nvSpPr>
        <p:spPr bwMode="auto">
          <a:xfrm>
            <a:off x="593726" y="1527466"/>
            <a:ext cx="17834" cy="2206039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" name="Line 59"/>
          <p:cNvSpPr>
            <a:spLocks noChangeShapeType="1"/>
          </p:cNvSpPr>
          <p:nvPr/>
        </p:nvSpPr>
        <p:spPr bwMode="auto">
          <a:xfrm>
            <a:off x="2267744" y="1744985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" name="Line 59"/>
          <p:cNvSpPr>
            <a:spLocks noChangeShapeType="1"/>
          </p:cNvSpPr>
          <p:nvPr/>
        </p:nvSpPr>
        <p:spPr bwMode="auto">
          <a:xfrm>
            <a:off x="2267744" y="2060848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" name="Line 59"/>
          <p:cNvSpPr>
            <a:spLocks noChangeShapeType="1"/>
          </p:cNvSpPr>
          <p:nvPr/>
        </p:nvSpPr>
        <p:spPr bwMode="auto">
          <a:xfrm>
            <a:off x="2267744" y="2419301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" name="Rectangle 28"/>
          <p:cNvSpPr>
            <a:spLocks noChangeArrowheads="1"/>
          </p:cNvSpPr>
          <p:nvPr/>
        </p:nvSpPr>
        <p:spPr bwMode="auto">
          <a:xfrm>
            <a:off x="2555875" y="1628800"/>
            <a:ext cx="360030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8945">
              <a:spcBef>
                <a:spcPct val="0"/>
              </a:spcBef>
              <a:buClr>
                <a:srgbClr val="2B2B85"/>
              </a:buClr>
              <a:buSzPct val="100000"/>
              <a:buFont typeface="Verdana" panose="020B060403050404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服务端逻辑数据文件，例如：策划导表数据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175" name="Rectangle 28"/>
          <p:cNvSpPr>
            <a:spLocks noChangeArrowheads="1"/>
          </p:cNvSpPr>
          <p:nvPr/>
        </p:nvSpPr>
        <p:spPr bwMode="auto">
          <a:xfrm>
            <a:off x="2555776" y="1989420"/>
            <a:ext cx="14400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8945">
              <a:spcBef>
                <a:spcPct val="0"/>
              </a:spcBef>
              <a:buClr>
                <a:srgbClr val="2B2B85"/>
              </a:buClr>
              <a:buSzPct val="100000"/>
              <a:buFont typeface="Verdana" panose="020B060403050404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数据库扩展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176" name="Rectangle 28"/>
          <p:cNvSpPr>
            <a:spLocks noChangeArrowheads="1"/>
          </p:cNvSpPr>
          <p:nvPr/>
        </p:nvSpPr>
        <p:spPr bwMode="auto">
          <a:xfrm>
            <a:off x="2555776" y="2276872"/>
            <a:ext cx="36004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8945">
              <a:spcBef>
                <a:spcPct val="0"/>
              </a:spcBef>
              <a:buClr>
                <a:srgbClr val="2B2B85"/>
              </a:buClr>
              <a:buSzPct val="100000"/>
              <a:buFont typeface="Verdana" panose="020B060403050404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机器人压力测试，虚拟客户端脚本</a:t>
            </a:r>
            <a:r>
              <a:rPr lang="en-US" altLang="zh-CN" sz="1400" b="0" dirty="0" smtClean="0">
                <a:solidFill>
                  <a:srgbClr val="002060"/>
                </a:solidFill>
              </a:rPr>
              <a:t>, </a:t>
            </a:r>
            <a:r>
              <a:rPr lang="zh-CN" altLang="en-US" sz="1400" b="0" dirty="0" smtClean="0">
                <a:solidFill>
                  <a:srgbClr val="002060"/>
                </a:solidFill>
              </a:rPr>
              <a:t>可以简化</a:t>
            </a:r>
            <a:r>
              <a:rPr lang="en-US" altLang="zh-CN" sz="1400" b="0" dirty="0" smtClean="0">
                <a:solidFill>
                  <a:srgbClr val="002060"/>
                </a:solidFill>
              </a:rPr>
              <a:t>scripts/client</a:t>
            </a:r>
            <a:r>
              <a:rPr lang="zh-CN" altLang="en-US" sz="1400" b="0" dirty="0" smtClean="0">
                <a:solidFill>
                  <a:srgbClr val="002060"/>
                </a:solidFill>
              </a:rPr>
              <a:t>下的脚本实现</a:t>
            </a:r>
            <a:endParaRPr lang="en-GB" sz="1400" b="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的实现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AU" dirty="0" smtClean="0">
                <a:ea typeface="宋体" panose="02010600030101010101" pitchFamily="2" charset="-122"/>
              </a:rPr>
              <a:t>每个</a:t>
            </a:r>
            <a:r>
              <a:rPr lang="en-AU" altLang="zh-CN" dirty="0" smtClean="0"/>
              <a:t>Entity</a:t>
            </a:r>
            <a:r>
              <a:rPr lang="zh-CN" altLang="en-AU" dirty="0">
                <a:ea typeface="宋体" panose="02010600030101010101" pitchFamily="2" charset="-122"/>
              </a:rPr>
              <a:t>必须</a:t>
            </a:r>
            <a:r>
              <a:rPr lang="en-AU" altLang="zh-CN" dirty="0"/>
              <a:t>:</a:t>
            </a:r>
            <a:endParaRPr lang="en-AU" altLang="zh-CN" dirty="0"/>
          </a:p>
          <a:p>
            <a:pPr marL="182245" lvl="1" indent="0">
              <a:buNone/>
            </a:pPr>
            <a:r>
              <a:rPr lang="zh-CN" altLang="en-AU" sz="2000" dirty="0" smtClean="0">
                <a:ea typeface="宋体" panose="02010600030101010101" pitchFamily="2" charset="-122"/>
              </a:rPr>
              <a:t>        在</a:t>
            </a:r>
            <a:r>
              <a:rPr lang="en-AU" altLang="zh-CN" sz="2000" dirty="0">
                <a:latin typeface="Courier New" panose="02070309020205020404" pitchFamily="49" charset="0"/>
              </a:rPr>
              <a:t>entities.xml</a:t>
            </a:r>
            <a:r>
              <a:rPr lang="zh-CN" altLang="en-AU" sz="2000" dirty="0">
                <a:latin typeface="Courier New" panose="02070309020205020404" pitchFamily="49" charset="0"/>
                <a:ea typeface="宋体" panose="02010600030101010101" pitchFamily="2" charset="-122"/>
              </a:rPr>
              <a:t>文件的列表里</a:t>
            </a:r>
            <a:endParaRPr lang="en-AU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182245" lvl="1" indent="0">
              <a:buNone/>
            </a:pPr>
            <a:r>
              <a:rPr lang="zh-CN" altLang="en-AU" sz="2000" dirty="0" smtClean="0">
                <a:ea typeface="宋体" panose="02010600030101010101" pitchFamily="2" charset="-122"/>
              </a:rPr>
              <a:t>        必须</a:t>
            </a:r>
            <a:r>
              <a:rPr lang="zh-CN" altLang="en-AU" sz="2000" dirty="0">
                <a:ea typeface="宋体" panose="02010600030101010101" pitchFamily="2" charset="-122"/>
              </a:rPr>
              <a:t>有一个</a:t>
            </a:r>
            <a:r>
              <a:rPr lang="en-AU" altLang="zh-CN" sz="2000" dirty="0">
                <a:latin typeface="Courier New" panose="02070309020205020404" pitchFamily="49" charset="0"/>
              </a:rPr>
              <a:t>&lt;</a:t>
            </a:r>
            <a:r>
              <a:rPr lang="en-AU" altLang="zh-CN" sz="2000" dirty="0" err="1">
                <a:latin typeface="Courier New" panose="02070309020205020404" pitchFamily="49" charset="0"/>
              </a:rPr>
              <a:t>Entity_name</a:t>
            </a:r>
            <a:r>
              <a:rPr lang="en-AU" altLang="zh-CN" sz="2000" dirty="0">
                <a:latin typeface="Courier New" panose="02070309020205020404" pitchFamily="49" charset="0"/>
              </a:rPr>
              <a:t>&gt;.</a:t>
            </a:r>
            <a:r>
              <a:rPr lang="en-AU" altLang="zh-CN" sz="2000" dirty="0" err="1">
                <a:latin typeface="Courier New" panose="02070309020205020404" pitchFamily="49" charset="0"/>
              </a:rPr>
              <a:t>def</a:t>
            </a:r>
            <a:r>
              <a:rPr lang="zh-CN" altLang="en-AU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文件</a:t>
            </a:r>
            <a:endParaRPr lang="en-US" altLang="zh-CN" sz="2000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182245" lvl="1" indent="0">
              <a:buNone/>
            </a:pP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zh-CN" altLang="en-US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必须有</a:t>
            </a:r>
            <a:r>
              <a:rPr lang="en-AU" altLang="zh-CN" sz="2000" dirty="0">
                <a:latin typeface="Courier New" panose="02070309020205020404" pitchFamily="49" charset="0"/>
              </a:rPr>
              <a:t>&lt;</a:t>
            </a:r>
            <a:r>
              <a:rPr lang="en-AU" altLang="zh-CN" sz="2000" dirty="0" err="1">
                <a:latin typeface="Courier New" panose="02070309020205020404" pitchFamily="49" charset="0"/>
              </a:rPr>
              <a:t>Entity_name</a:t>
            </a:r>
            <a:r>
              <a:rPr lang="en-AU" altLang="zh-CN" sz="2000" dirty="0" smtClean="0">
                <a:latin typeface="Courier New" panose="02070309020205020404" pitchFamily="49" charset="0"/>
              </a:rPr>
              <a:t>&gt;.</a:t>
            </a:r>
            <a:r>
              <a:rPr lang="en-AU" altLang="zh-CN" sz="2000" dirty="0" err="1" smtClean="0">
                <a:latin typeface="Courier New" panose="02070309020205020404" pitchFamily="49" charset="0"/>
              </a:rPr>
              <a:t>py</a:t>
            </a:r>
            <a:r>
              <a:rPr lang="zh-CN" altLang="en-AU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文件</a:t>
            </a:r>
            <a:endParaRPr lang="zh-CN" altLang="en-AU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zh-CN" altLang="en-AU" dirty="0" smtClean="0">
                <a:ea typeface="宋体" panose="02010600030101010101" pitchFamily="2" charset="-122"/>
              </a:rPr>
              <a:t>每个</a:t>
            </a:r>
            <a:r>
              <a:rPr lang="en-AU" altLang="zh-CN" dirty="0" smtClean="0">
                <a:ea typeface="宋体" panose="02010600030101010101" pitchFamily="2" charset="-122"/>
              </a:rPr>
              <a:t>Entity</a:t>
            </a:r>
            <a:r>
              <a:rPr lang="zh-CN" altLang="en-AU" dirty="0">
                <a:ea typeface="宋体" panose="02010600030101010101" pitchFamily="2" charset="-122"/>
              </a:rPr>
              <a:t>可以</a:t>
            </a:r>
            <a:r>
              <a:rPr lang="en-AU" altLang="zh-CN" dirty="0" smtClean="0"/>
              <a:t>:</a:t>
            </a:r>
            <a:endParaRPr lang="en-AU" altLang="zh-CN" dirty="0" smtClean="0"/>
          </a:p>
          <a:p>
            <a:pPr marL="0" indent="0">
              <a:buNone/>
            </a:pPr>
            <a:r>
              <a:rPr lang="en-AU" altLang="zh-CN" sz="2000" dirty="0">
                <a:ea typeface="宋体" panose="02010600030101010101" pitchFamily="2" charset="-122"/>
              </a:rPr>
              <a:t> </a:t>
            </a:r>
            <a:r>
              <a:rPr lang="en-AU" altLang="zh-CN" sz="2000" dirty="0" smtClean="0">
                <a:ea typeface="宋体" panose="02010600030101010101" pitchFamily="2" charset="-122"/>
              </a:rPr>
              <a:t>        </a:t>
            </a:r>
            <a:r>
              <a:rPr lang="zh-CN" altLang="en-AU" sz="2000" dirty="0" smtClean="0">
                <a:ea typeface="宋体" panose="02010600030101010101" pitchFamily="2" charset="-122"/>
              </a:rPr>
              <a:t>有</a:t>
            </a:r>
            <a:r>
              <a:rPr lang="zh-CN" altLang="en-AU" sz="2000" dirty="0">
                <a:ea typeface="宋体" panose="02010600030101010101" pitchFamily="2" charset="-122"/>
              </a:rPr>
              <a:t>最多</a:t>
            </a:r>
            <a:r>
              <a:rPr lang="en-AU" altLang="zh-CN" sz="2000" dirty="0">
                <a:ea typeface="宋体" panose="02010600030101010101" pitchFamily="2" charset="-122"/>
              </a:rPr>
              <a:t>3</a:t>
            </a:r>
            <a:r>
              <a:rPr lang="zh-CN" altLang="en-AU" sz="2000" dirty="0">
                <a:ea typeface="宋体" panose="02010600030101010101" pitchFamily="2" charset="-122"/>
              </a:rPr>
              <a:t>个部分的实现</a:t>
            </a:r>
            <a:r>
              <a:rPr lang="en-AU" altLang="zh-CN" sz="2000" dirty="0">
                <a:ea typeface="宋体" panose="02010600030101010101" pitchFamily="2" charset="-122"/>
              </a:rPr>
              <a:t> </a:t>
            </a:r>
            <a:r>
              <a:rPr lang="en-AU" altLang="zh-CN" sz="2000" dirty="0" smtClean="0"/>
              <a:t>(Client/Cell/Base)</a:t>
            </a:r>
            <a:endParaRPr lang="en-AU" altLang="zh-CN" sz="2000" dirty="0" smtClean="0"/>
          </a:p>
          <a:p>
            <a:pPr marL="0" indent="0">
              <a:buNone/>
            </a:pPr>
            <a:r>
              <a:rPr lang="en-AU" altLang="zh-CN" sz="2000" dirty="0">
                <a:ea typeface="宋体" panose="02010600030101010101" pitchFamily="2" charset="-122"/>
              </a:rPr>
              <a:t> </a:t>
            </a:r>
            <a:r>
              <a:rPr lang="en-AU" altLang="zh-CN" sz="2000" dirty="0" smtClean="0">
                <a:ea typeface="宋体" panose="02010600030101010101" pitchFamily="2" charset="-122"/>
              </a:rPr>
              <a:t>        </a:t>
            </a:r>
            <a:r>
              <a:rPr lang="zh-CN" altLang="en-US" sz="2000" dirty="0" smtClean="0">
                <a:ea typeface="宋体" panose="02010600030101010101" pitchFamily="2" charset="-122"/>
              </a:rPr>
              <a:t>使用</a:t>
            </a:r>
            <a:r>
              <a:rPr lang="en-AU" altLang="zh-CN" sz="2000" dirty="0">
                <a:latin typeface="Courier New" panose="02070309020205020404" pitchFamily="49" charset="0"/>
              </a:rPr>
              <a:t>common</a:t>
            </a:r>
            <a:r>
              <a:rPr lang="zh-CN" altLang="en-AU" sz="2000" dirty="0">
                <a:ea typeface="宋体" panose="02010600030101010101" pitchFamily="2" charset="-122"/>
              </a:rPr>
              <a:t>路径下的共享的</a:t>
            </a:r>
            <a:r>
              <a:rPr lang="zh-CN" altLang="en-AU" sz="2000" dirty="0" smtClean="0">
                <a:ea typeface="宋体" panose="02010600030101010101" pitchFamily="2" charset="-122"/>
              </a:rPr>
              <a:t>脚本</a:t>
            </a:r>
            <a:endParaRPr lang="en-AU" altLang="zh-CN" dirty="0">
              <a:ea typeface="宋体" panose="02010600030101010101" pitchFamily="2" charset="-122"/>
            </a:endParaRPr>
          </a:p>
          <a:p>
            <a:r>
              <a:rPr lang="en-AU" altLang="zh-CN" dirty="0"/>
              <a:t>Client / Server</a:t>
            </a:r>
            <a:r>
              <a:rPr lang="zh-CN" altLang="en-AU" dirty="0">
                <a:ea typeface="宋体" panose="02010600030101010101" pitchFamily="2" charset="-122"/>
              </a:rPr>
              <a:t>的定义文件必须</a:t>
            </a:r>
            <a:r>
              <a:rPr lang="zh-CN" altLang="en-AU" dirty="0" smtClean="0">
                <a:ea typeface="宋体" panose="02010600030101010101" pitchFamily="2" charset="-122"/>
              </a:rPr>
              <a:t>匹配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     </a:t>
            </a:r>
            <a:r>
              <a:rPr lang="zh-CN" altLang="en-US" sz="2000" dirty="0" smtClean="0">
                <a:ea typeface="宋体" panose="02010600030101010101" pitchFamily="2" charset="-122"/>
              </a:rPr>
              <a:t>在客户端插件环境中，插件会根据计算协议的</a:t>
            </a:r>
            <a:r>
              <a:rPr lang="en-US" altLang="zh-CN" sz="2000" dirty="0" smtClean="0">
                <a:ea typeface="宋体" panose="02010600030101010101" pitchFamily="2" charset="-122"/>
              </a:rPr>
              <a:t>MD5</a:t>
            </a:r>
            <a:r>
              <a:rPr lang="zh-CN" altLang="en-US" sz="2000" smtClean="0">
                <a:ea typeface="宋体" panose="02010600030101010101" pitchFamily="2" charset="-122"/>
              </a:rPr>
              <a:t>值比对，保证</a:t>
            </a:r>
            <a:r>
              <a:rPr lang="zh-CN" altLang="en-US" sz="2000" dirty="0" smtClean="0">
                <a:ea typeface="宋体" panose="02010600030101010101" pitchFamily="2" charset="-122"/>
              </a:rPr>
              <a:t>协议是最新的，当协议不匹配时会从服务端网络导入并存储到本地</a:t>
            </a:r>
            <a:endParaRPr lang="en-AU" altLang="zh-CN" sz="2000" dirty="0"/>
          </a:p>
          <a:p>
            <a:endParaRPr lang="en-AU" altLang="zh-CN" dirty="0"/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直接连接符 171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panose="02010600030101010101" pitchFamily="2" charset="-122"/>
              </a:rPr>
              <a:t>Base Entity</a:t>
            </a:r>
            <a:endParaRPr lang="en-US" altLang="zh-CN" sz="1400" b="0" dirty="0" smtClean="0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panose="02010600030101010101" pitchFamily="2" charset="-122"/>
              </a:rPr>
              <a:t>Real Entity</a:t>
            </a:r>
            <a:endParaRPr lang="en-US" altLang="zh-CN" sz="1400" b="0" dirty="0" smtClean="0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panose="02010600030101010101" pitchFamily="2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panose="02010600030101010101" pitchFamily="2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panose="02010600030101010101" pitchFamily="2" charset="-122"/>
              </a:rPr>
              <a:t>Player Entity</a:t>
            </a:r>
            <a:endParaRPr lang="en-US" altLang="zh-CN" sz="1400" dirty="0" smtClean="0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panose="02010600030101010101" pitchFamily="2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5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9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8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67544" y="41490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  Cellapp1-cell1</a:t>
            </a:r>
            <a:endParaRPr lang="zh-CN" alt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4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2699792" y="4158372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8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4760204" y="4139788"/>
            <a:ext cx="161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105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28" name="直接箭头连接符 127"/>
          <p:cNvCxnSpPr>
            <a:stCxn id="62" idx="3"/>
            <a:endCxn id="89" idx="0"/>
          </p:cNvCxnSpPr>
          <p:nvPr/>
        </p:nvCxnSpPr>
        <p:spPr>
          <a:xfrm flipH="1">
            <a:off x="849678" y="2514962"/>
            <a:ext cx="842002" cy="13392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64" idx="1"/>
          </p:cNvCxnSpPr>
          <p:nvPr/>
        </p:nvCxnSpPr>
        <p:spPr>
          <a:xfrm flipH="1">
            <a:off x="1403648" y="2524254"/>
            <a:ext cx="936104" cy="13485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70" idx="1"/>
            <a:endCxn id="110" idx="3"/>
          </p:cNvCxnSpPr>
          <p:nvPr/>
        </p:nvCxnSpPr>
        <p:spPr>
          <a:xfrm flipH="1">
            <a:off x="3907560" y="2533546"/>
            <a:ext cx="160384" cy="14587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79" idx="3"/>
            <a:endCxn id="62" idx="3"/>
          </p:cNvCxnSpPr>
          <p:nvPr/>
        </p:nvCxnSpPr>
        <p:spPr>
          <a:xfrm>
            <a:off x="1187624" y="1246694"/>
            <a:ext cx="504056" cy="1268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83" idx="3"/>
            <a:endCxn id="64" idx="3"/>
          </p:cNvCxnSpPr>
          <p:nvPr/>
        </p:nvCxnSpPr>
        <p:spPr>
          <a:xfrm flipH="1">
            <a:off x="2439580" y="1255986"/>
            <a:ext cx="792088" cy="1268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87" idx="3"/>
            <a:endCxn id="70" idx="3"/>
          </p:cNvCxnSpPr>
          <p:nvPr/>
        </p:nvCxnSpPr>
        <p:spPr>
          <a:xfrm flipH="1">
            <a:off x="4167772" y="1309410"/>
            <a:ext cx="1080120" cy="1224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52" name="矩形 151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53" name="矩形 152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55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7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9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61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63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66" name="直接箭头连接符 165"/>
          <p:cNvCxnSpPr>
            <a:stCxn id="90" idx="2"/>
          </p:cNvCxnSpPr>
          <p:nvPr/>
        </p:nvCxnSpPr>
        <p:spPr>
          <a:xfrm>
            <a:off x="1295636" y="4518412"/>
            <a:ext cx="207840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95" idx="2"/>
          </p:cNvCxnSpPr>
          <p:nvPr/>
        </p:nvCxnSpPr>
        <p:spPr>
          <a:xfrm>
            <a:off x="3473878" y="4527704"/>
            <a:ext cx="234026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99" idx="2"/>
          </p:cNvCxnSpPr>
          <p:nvPr/>
        </p:nvCxnSpPr>
        <p:spPr>
          <a:xfrm flipH="1">
            <a:off x="3303676" y="4509120"/>
            <a:ext cx="2262526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5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7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TextBox 177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79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1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83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5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00" name="Rectangle 29"/>
          <p:cNvSpPr>
            <a:spLocks noChangeArrowheads="1"/>
          </p:cNvSpPr>
          <p:nvPr/>
        </p:nvSpPr>
        <p:spPr bwMode="auto">
          <a:xfrm>
            <a:off x="1663860" y="5366385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1647492" y="530120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2" name="Rectangle 29"/>
          <p:cNvSpPr>
            <a:spLocks noChangeArrowheads="1"/>
          </p:cNvSpPr>
          <p:nvPr/>
        </p:nvSpPr>
        <p:spPr bwMode="auto">
          <a:xfrm>
            <a:off x="2720720" y="6357958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Rectangle 29"/>
          <p:cNvSpPr>
            <a:spLocks noChangeArrowheads="1"/>
          </p:cNvSpPr>
          <p:nvPr/>
        </p:nvSpPr>
        <p:spPr bwMode="auto">
          <a:xfrm>
            <a:off x="3252596" y="6367250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Rectangle 29"/>
          <p:cNvSpPr>
            <a:spLocks noChangeArrowheads="1"/>
          </p:cNvSpPr>
          <p:nvPr/>
        </p:nvSpPr>
        <p:spPr bwMode="auto">
          <a:xfrm>
            <a:off x="3756652" y="6376542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2714612" y="62865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3246488" y="629581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3750544" y="630510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pPr marL="179705" indent="-179705" defTabSz="448945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anose="020B0604030504040204" pitchFamily="34" charset="0"/>
              </a:rPr>
              <a:t>CellApp</a:t>
            </a:r>
            <a:r>
              <a:rPr lang="en-GB" altLang="zh-CN" dirty="0" smtClean="0">
                <a:latin typeface="Verdana" panose="020B0604030504040204" pitchFamily="34" charset="0"/>
                <a:ea typeface="宋体" panose="02010600030101010101" pitchFamily="2" charset="-122"/>
              </a:rPr>
              <a:t>1,CellApp2</a:t>
            </a:r>
            <a:r>
              <a:rPr lang="zh-CN" altLang="en-GB" dirty="0">
                <a:latin typeface="Verdana" panose="020B0604030504040204" pitchFamily="34" charset="0"/>
                <a:ea typeface="宋体" panose="02010600030101010101" pitchFamily="2" charset="-122"/>
              </a:rPr>
              <a:t>和</a:t>
            </a:r>
            <a:r>
              <a:rPr lang="en-GB" altLang="zh-CN" dirty="0" smtClean="0">
                <a:latin typeface="Verdana" panose="020B0604030504040204" pitchFamily="34" charset="0"/>
                <a:ea typeface="宋体" panose="02010600030101010101" pitchFamily="2" charset="-122"/>
              </a:rPr>
              <a:t>CellApp3</a:t>
            </a:r>
            <a:r>
              <a:rPr lang="zh-CN" altLang="en-GB" dirty="0">
                <a:latin typeface="Verdana" panose="020B0604030504040204" pitchFamily="34" charset="0"/>
                <a:ea typeface="宋体" panose="02010600030101010101" pitchFamily="2" charset="-122"/>
              </a:rPr>
              <a:t>都各自有一</a:t>
            </a:r>
            <a:r>
              <a:rPr lang="zh-CN" altLang="en-GB" dirty="0" smtClean="0">
                <a:latin typeface="Verdana" panose="020B0604030504040204" pitchFamily="34" charset="0"/>
                <a:ea typeface="宋体" panose="02010600030101010101" pitchFamily="2" charset="-122"/>
              </a:rPr>
              <a:t>个</a:t>
            </a:r>
            <a:r>
              <a:rPr lang="en-GB" altLang="zh-CN" dirty="0" smtClean="0">
                <a:latin typeface="Verdana" panose="020B0604030504040204" pitchFamily="34" charset="0"/>
              </a:rPr>
              <a:t>Space1</a:t>
            </a:r>
            <a:r>
              <a:rPr lang="zh-CN" altLang="en-US" dirty="0" smtClean="0">
                <a:latin typeface="Verdana" panose="020B0604030504040204" pitchFamily="34" charset="0"/>
              </a:rPr>
              <a:t>的</a:t>
            </a:r>
            <a:r>
              <a:rPr lang="en-GB" altLang="zh-CN" dirty="0" smtClean="0">
                <a:latin typeface="Verdana" panose="020B0604030504040204" pitchFamily="34" charset="0"/>
                <a:ea typeface="宋体" panose="02010600030101010101" pitchFamily="2" charset="-122"/>
              </a:rPr>
              <a:t>Cell</a:t>
            </a:r>
            <a:endParaRPr lang="en-US" altLang="zh-CN" dirty="0" smtClean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179705" indent="-179705" defTabSz="448945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 smtClean="0">
                <a:latin typeface="Verdana" panose="020B0604030504040204" pitchFamily="34" charset="0"/>
                <a:ea typeface="宋体" panose="02010600030101010101" pitchFamily="2" charset="-122"/>
              </a:rPr>
              <a:t>三</a:t>
            </a:r>
            <a:r>
              <a:rPr lang="zh-CN" altLang="en-GB" dirty="0" smtClean="0">
                <a:latin typeface="Verdana" panose="020B0604030504040204" pitchFamily="34" charset="0"/>
                <a:ea typeface="宋体" panose="02010600030101010101" pitchFamily="2" charset="-122"/>
              </a:rPr>
              <a:t>个</a:t>
            </a:r>
            <a:r>
              <a:rPr lang="en-GB" altLang="zh-CN" dirty="0" smtClean="0">
                <a:latin typeface="Verdana" panose="020B0604030504040204" pitchFamily="34" charset="0"/>
                <a:ea typeface="宋体" panose="02010600030101010101" pitchFamily="2" charset="-122"/>
              </a:rPr>
              <a:t>Entity</a:t>
            </a:r>
            <a:r>
              <a:rPr lang="en-GB" altLang="zh-CN" dirty="0" smtClean="0">
                <a:latin typeface="Verdana" panose="020B0604030504040204" pitchFamily="34" charset="0"/>
              </a:rPr>
              <a:t> A,B</a:t>
            </a:r>
            <a:r>
              <a:rPr lang="zh-CN" altLang="en-GB" dirty="0" smtClean="0">
                <a:latin typeface="Verdana" panose="020B0604030504040204" pitchFamily="34" charset="0"/>
                <a:ea typeface="宋体" panose="02010600030101010101" pitchFamily="2" charset="-122"/>
              </a:rPr>
              <a:t>和</a:t>
            </a:r>
            <a:r>
              <a:rPr lang="en-GB" altLang="zh-CN" dirty="0" smtClean="0">
                <a:latin typeface="Verdana" panose="020B0604030504040204" pitchFamily="34" charset="0"/>
              </a:rPr>
              <a:t>C</a:t>
            </a:r>
            <a:r>
              <a:rPr lang="zh-CN" altLang="en-GB" dirty="0" smtClean="0">
                <a:latin typeface="Verdana" panose="020B0604030504040204" pitchFamily="34" charset="0"/>
                <a:ea typeface="宋体" panose="02010600030101010101" pitchFamily="2" charset="-122"/>
              </a:rPr>
              <a:t>都</a:t>
            </a:r>
            <a:r>
              <a:rPr lang="zh-CN" altLang="en-GB" dirty="0">
                <a:latin typeface="Verdana" panose="020B0604030504040204" pitchFamily="34" charset="0"/>
                <a:ea typeface="宋体" panose="02010600030101010101" pitchFamily="2" charset="-122"/>
              </a:rPr>
              <a:t>在</a:t>
            </a:r>
            <a:r>
              <a:rPr lang="en-GB" altLang="zh-CN" dirty="0" smtClean="0">
                <a:latin typeface="Verdana" panose="020B0604030504040204" pitchFamily="34" charset="0"/>
              </a:rPr>
              <a:t>Space1</a:t>
            </a:r>
            <a:endParaRPr lang="zh-CN" altLang="en-GB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  <p:cxnSp>
        <p:nvCxnSpPr>
          <p:cNvPr id="101" name="直接连接符 100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8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34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6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9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41" name="矩形 140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45" name="矩形 144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47" name="矩形 146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49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65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9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73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7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89" name="直接箭头连接符 188"/>
          <p:cNvCxnSpPr>
            <a:stCxn id="104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>
            <a:stCxn id="121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125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2" name="右大括号 191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TextBox 192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48" name="Rectangle 29"/>
          <p:cNvSpPr>
            <a:spLocks noChangeArrowheads="1"/>
          </p:cNvSpPr>
          <p:nvPr/>
        </p:nvSpPr>
        <p:spPr bwMode="auto">
          <a:xfrm>
            <a:off x="2167916" y="4718313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151548" y="46531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3149348" y="5715016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Rectangle 29"/>
          <p:cNvSpPr>
            <a:spLocks noChangeArrowheads="1"/>
          </p:cNvSpPr>
          <p:nvPr/>
        </p:nvSpPr>
        <p:spPr bwMode="auto">
          <a:xfrm>
            <a:off x="3681224" y="5724308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4185280" y="5733600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3143240" y="564357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675116" y="565287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179172" y="566216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Cellapp1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pPr marL="179705" indent="-179705" defTabSz="448945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anose="020B0604030504040204" pitchFamily="34" charset="0"/>
                <a:ea typeface="宋体" panose="02010600030101010101" pitchFamily="2" charset="-122"/>
              </a:rPr>
              <a:t>Space1</a:t>
            </a:r>
            <a:r>
              <a:rPr lang="zh-CN" altLang="en-GB" dirty="0" smtClean="0">
                <a:latin typeface="Verdana" panose="020B0604030504040204" pitchFamily="34" charset="0"/>
                <a:ea typeface="宋体" panose="02010600030101010101" pitchFamily="2" charset="-122"/>
              </a:rPr>
              <a:t>的</a:t>
            </a:r>
            <a:r>
              <a:rPr lang="en-GB" altLang="zh-CN" dirty="0" smtClean="0">
                <a:latin typeface="Verdana" panose="020B0604030504040204" pitchFamily="34" charset="0"/>
                <a:ea typeface="宋体" panose="02010600030101010101" pitchFamily="2" charset="-122"/>
              </a:rPr>
              <a:t>CellApp1</a:t>
            </a:r>
            <a:r>
              <a:rPr lang="zh-CN" altLang="en-GB" dirty="0" smtClean="0">
                <a:latin typeface="Verdana" panose="020B0604030504040204" pitchFamily="34" charset="0"/>
                <a:ea typeface="宋体" panose="02010600030101010101" pitchFamily="2" charset="-122"/>
              </a:rPr>
              <a:t>的</a:t>
            </a:r>
            <a:r>
              <a:rPr lang="en-GB" altLang="zh-CN" dirty="0" smtClean="0">
                <a:latin typeface="Verdana" panose="020B0604030504040204" pitchFamily="34" charset="0"/>
                <a:ea typeface="宋体" panose="02010600030101010101" pitchFamily="2" charset="-122"/>
              </a:rPr>
              <a:t>Cell</a:t>
            </a:r>
            <a:r>
              <a:rPr lang="zh-CN" altLang="en-GB" dirty="0" smtClean="0">
                <a:latin typeface="Verdana" panose="020B0604030504040204" pitchFamily="34" charset="0"/>
                <a:ea typeface="宋体" panose="02010600030101010101" pitchFamily="2" charset="-122"/>
              </a:rPr>
              <a:t>：</a:t>
            </a:r>
            <a:endParaRPr lang="zh-CN" altLang="en-GB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0" indent="0" defTabSz="448945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latin typeface="Verdana" panose="020B0604030504040204" pitchFamily="34" charset="0"/>
                <a:ea typeface="宋体" panose="02010600030101010101" pitchFamily="2" charset="-122"/>
              </a:rPr>
              <a:t>       </a:t>
            </a:r>
            <a:r>
              <a:rPr lang="en-GB" altLang="zh-CN" sz="2000" dirty="0" smtClean="0"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zh-CN" altLang="en-GB" sz="2000" dirty="0">
                <a:latin typeface="Verdana" panose="020B0604030504040204" pitchFamily="34" charset="0"/>
                <a:ea typeface="宋体" panose="02010600030101010101" pitchFamily="2" charset="-122"/>
              </a:rPr>
              <a:t>和</a:t>
            </a:r>
            <a:r>
              <a:rPr lang="en-GB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B</a:t>
            </a:r>
            <a:r>
              <a:rPr lang="zh-CN" altLang="en-GB" sz="2000" dirty="0" smtClean="0">
                <a:latin typeface="Verdana" panose="020B0604030504040204" pitchFamily="34" charset="0"/>
                <a:ea typeface="宋体" panose="02010600030101010101" pitchFamily="2" charset="-122"/>
              </a:rPr>
              <a:t>是</a:t>
            </a:r>
            <a:r>
              <a:rPr lang="en-GB" altLang="zh-CN" sz="2000" dirty="0" smtClean="0">
                <a:latin typeface="Verdana" panose="020B0604030504040204" pitchFamily="34" charset="0"/>
                <a:ea typeface="宋体" panose="02010600030101010101" pitchFamily="2" charset="-122"/>
              </a:rPr>
              <a:t>Real Entity</a:t>
            </a:r>
            <a:endParaRPr lang="en-GB" altLang="zh-CN" sz="2000" dirty="0" smtClean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0" indent="0" defTabSz="448945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GB" altLang="zh-CN" sz="2000" dirty="0" smtClean="0">
                <a:latin typeface="Verdana" panose="020B0604030504040204" pitchFamily="34" charset="0"/>
                <a:ea typeface="宋体" panose="02010600030101010101" pitchFamily="2" charset="-122"/>
              </a:rPr>
              <a:t>       </a:t>
            </a:r>
            <a:r>
              <a:rPr lang="en-GB" altLang="zh-CN" sz="2000" dirty="0" smtClean="0">
                <a:latin typeface="Verdana" panose="020B0604030504040204" pitchFamily="34" charset="0"/>
              </a:rPr>
              <a:t>C</a:t>
            </a:r>
            <a:r>
              <a:rPr lang="zh-CN" altLang="en-GB" sz="2000" dirty="0" smtClean="0">
                <a:latin typeface="Verdana" panose="020B0604030504040204" pitchFamily="34" charset="0"/>
                <a:ea typeface="宋体" panose="02010600030101010101" pitchFamily="2" charset="-122"/>
              </a:rPr>
              <a:t>是</a:t>
            </a:r>
            <a:r>
              <a:rPr lang="zh-CN" altLang="en-GB" sz="2000" dirty="0">
                <a:latin typeface="Verdana" panose="020B0604030504040204" pitchFamily="34" charset="0"/>
                <a:ea typeface="宋体" panose="02010600030101010101" pitchFamily="2" charset="-122"/>
              </a:rPr>
              <a:t>一个从</a:t>
            </a:r>
            <a:r>
              <a:rPr lang="en-GB" altLang="zh-CN" sz="2000" dirty="0" smtClean="0">
                <a:latin typeface="Verdana" panose="020B0604030504040204" pitchFamily="34" charset="0"/>
                <a:ea typeface="宋体" panose="02010600030101010101" pitchFamily="2" charset="-122"/>
              </a:rPr>
              <a:t>CellApp2</a:t>
            </a:r>
            <a:r>
              <a:rPr lang="zh-CN" altLang="en-GB" sz="2000" dirty="0">
                <a:latin typeface="Verdana" panose="020B0604030504040204" pitchFamily="34" charset="0"/>
                <a:ea typeface="宋体" panose="02010600030101010101" pitchFamily="2" charset="-122"/>
              </a:rPr>
              <a:t>上</a:t>
            </a:r>
            <a:r>
              <a:rPr lang="en-GB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ghost</a:t>
            </a:r>
            <a:r>
              <a:rPr lang="zh-CN" altLang="en-GB" sz="2000" dirty="0">
                <a:latin typeface="Verdana" panose="020B0604030504040204" pitchFamily="34" charset="0"/>
                <a:ea typeface="宋体" panose="02010600030101010101" pitchFamily="2" charset="-122"/>
              </a:rPr>
              <a:t>来的</a:t>
            </a:r>
            <a:r>
              <a:rPr lang="en-GB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ghost </a:t>
            </a:r>
            <a:r>
              <a:rPr lang="en-GB" altLang="zh-CN" sz="2000" dirty="0" smtClean="0">
                <a:latin typeface="Verdana" panose="020B0604030504040204" pitchFamily="34" charset="0"/>
                <a:ea typeface="宋体" panose="02010600030101010101" pitchFamily="2" charset="-122"/>
              </a:rPr>
              <a:t>Entity</a:t>
            </a:r>
            <a:endParaRPr lang="en-US" altLang="zh-CN" sz="2000" dirty="0" smtClean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2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4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6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8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3" name="矩形 52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4" name="矩形 53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5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7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30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35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9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8" name="右大括号 67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70" name="Rectangle 29"/>
          <p:cNvSpPr>
            <a:spLocks noChangeArrowheads="1"/>
          </p:cNvSpPr>
          <p:nvPr/>
        </p:nvSpPr>
        <p:spPr bwMode="auto">
          <a:xfrm>
            <a:off x="2167916" y="4718313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151548" y="46531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3220786" y="5715016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Rectangle 29"/>
          <p:cNvSpPr>
            <a:spLocks noChangeArrowheads="1"/>
          </p:cNvSpPr>
          <p:nvPr/>
        </p:nvSpPr>
        <p:spPr bwMode="auto">
          <a:xfrm>
            <a:off x="3752662" y="5724308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Rectangle 29"/>
          <p:cNvSpPr>
            <a:spLocks noChangeArrowheads="1"/>
          </p:cNvSpPr>
          <p:nvPr/>
        </p:nvSpPr>
        <p:spPr bwMode="auto">
          <a:xfrm>
            <a:off x="4256718" y="5733600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3214678" y="564357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746554" y="565287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250610" y="566216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Cellapp2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pPr marL="179705" indent="-179705" defTabSz="448945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anose="020B0604030504040204" pitchFamily="34" charset="0"/>
                <a:ea typeface="宋体" panose="02010600030101010101" pitchFamily="2" charset="-122"/>
              </a:rPr>
              <a:t>Space1</a:t>
            </a:r>
            <a:r>
              <a:rPr lang="zh-CN" altLang="en-GB" dirty="0" smtClean="0">
                <a:latin typeface="Verdana" panose="020B0604030504040204" pitchFamily="34" charset="0"/>
                <a:ea typeface="宋体" panose="02010600030101010101" pitchFamily="2" charset="-122"/>
              </a:rPr>
              <a:t>的</a:t>
            </a:r>
            <a:r>
              <a:rPr lang="en-GB" altLang="zh-CN" dirty="0" smtClean="0">
                <a:latin typeface="Verdana" panose="020B0604030504040204" pitchFamily="34" charset="0"/>
                <a:ea typeface="宋体" panose="02010600030101010101" pitchFamily="2" charset="-122"/>
              </a:rPr>
              <a:t>CellApp2</a:t>
            </a:r>
            <a:r>
              <a:rPr lang="zh-CN" altLang="en-GB" dirty="0" smtClean="0">
                <a:latin typeface="Verdana" panose="020B0604030504040204" pitchFamily="34" charset="0"/>
                <a:ea typeface="宋体" panose="02010600030101010101" pitchFamily="2" charset="-122"/>
              </a:rPr>
              <a:t>的</a:t>
            </a:r>
            <a:r>
              <a:rPr lang="en-GB" altLang="zh-CN" dirty="0" smtClean="0">
                <a:latin typeface="Verdana" panose="020B0604030504040204" pitchFamily="34" charset="0"/>
                <a:ea typeface="宋体" panose="02010600030101010101" pitchFamily="2" charset="-122"/>
              </a:rPr>
              <a:t>Cell</a:t>
            </a:r>
            <a:r>
              <a:rPr lang="zh-CN" altLang="en-GB" dirty="0" smtClean="0">
                <a:latin typeface="Verdana" panose="020B0604030504040204" pitchFamily="34" charset="0"/>
                <a:ea typeface="宋体" panose="02010600030101010101" pitchFamily="2" charset="-122"/>
              </a:rPr>
              <a:t>：</a:t>
            </a:r>
            <a:endParaRPr lang="zh-CN" altLang="en-GB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0" indent="0" defTabSz="448945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latin typeface="Verdana" panose="020B0604030504040204" pitchFamily="34" charset="0"/>
                <a:ea typeface="宋体" panose="02010600030101010101" pitchFamily="2" charset="-122"/>
              </a:rPr>
              <a:t>       C</a:t>
            </a:r>
            <a:r>
              <a:rPr lang="zh-CN" altLang="en-GB" sz="2000" dirty="0" smtClean="0">
                <a:latin typeface="Verdana" panose="020B0604030504040204" pitchFamily="34" charset="0"/>
                <a:ea typeface="宋体" panose="02010600030101010101" pitchFamily="2" charset="-122"/>
              </a:rPr>
              <a:t>是</a:t>
            </a:r>
            <a:r>
              <a:rPr lang="en-GB" altLang="zh-CN" sz="2000" dirty="0" smtClean="0">
                <a:latin typeface="Verdana" panose="020B0604030504040204" pitchFamily="34" charset="0"/>
                <a:ea typeface="宋体" panose="02010600030101010101" pitchFamily="2" charset="-122"/>
              </a:rPr>
              <a:t>Real Entity</a:t>
            </a:r>
            <a:endParaRPr lang="en-GB" altLang="zh-CN" sz="2000" dirty="0" smtClean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0" indent="0" defTabSz="448945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GB" altLang="zh-CN" sz="2000" dirty="0" smtClean="0">
                <a:latin typeface="Verdana" panose="020B0604030504040204" pitchFamily="34" charset="0"/>
                <a:ea typeface="宋体" panose="02010600030101010101" pitchFamily="2" charset="-122"/>
              </a:rPr>
              <a:t>       A</a:t>
            </a:r>
            <a:r>
              <a:rPr lang="zh-CN" altLang="en-GB" sz="2000" dirty="0">
                <a:latin typeface="Verdana" panose="020B0604030504040204" pitchFamily="34" charset="0"/>
                <a:ea typeface="宋体" panose="02010600030101010101" pitchFamily="2" charset="-122"/>
              </a:rPr>
              <a:t>和</a:t>
            </a:r>
            <a:r>
              <a:rPr lang="en-GB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B</a:t>
            </a:r>
            <a:r>
              <a:rPr lang="zh-CN" altLang="en-GB" sz="2000" dirty="0" smtClean="0">
                <a:latin typeface="Verdana" panose="020B0604030504040204" pitchFamily="34" charset="0"/>
                <a:ea typeface="宋体" panose="02010600030101010101" pitchFamily="2" charset="-122"/>
              </a:rPr>
              <a:t>是</a:t>
            </a:r>
            <a:r>
              <a:rPr lang="zh-CN" altLang="en-GB" sz="2000" dirty="0">
                <a:latin typeface="Verdana" panose="020B0604030504040204" pitchFamily="34" charset="0"/>
                <a:ea typeface="宋体" panose="02010600030101010101" pitchFamily="2" charset="-122"/>
              </a:rPr>
              <a:t>一个从</a:t>
            </a:r>
            <a:r>
              <a:rPr lang="en-GB" altLang="zh-CN" sz="2000" dirty="0" smtClean="0">
                <a:latin typeface="Verdana" panose="020B0604030504040204" pitchFamily="34" charset="0"/>
                <a:ea typeface="宋体" panose="02010600030101010101" pitchFamily="2" charset="-122"/>
              </a:rPr>
              <a:t>CellApp1</a:t>
            </a:r>
            <a:r>
              <a:rPr lang="zh-CN" altLang="en-GB" sz="2000" dirty="0" smtClean="0">
                <a:latin typeface="Verdana" panose="020B0604030504040204" pitchFamily="34" charset="0"/>
                <a:ea typeface="宋体" panose="02010600030101010101" pitchFamily="2" charset="-122"/>
              </a:rPr>
              <a:t>上</a:t>
            </a:r>
            <a:r>
              <a:rPr lang="en-GB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ghost</a:t>
            </a:r>
            <a:r>
              <a:rPr lang="zh-CN" altLang="en-GB" sz="2000" dirty="0">
                <a:latin typeface="Verdana" panose="020B0604030504040204" pitchFamily="34" charset="0"/>
                <a:ea typeface="宋体" panose="02010600030101010101" pitchFamily="2" charset="-122"/>
              </a:rPr>
              <a:t>来的</a:t>
            </a:r>
            <a:r>
              <a:rPr lang="en-GB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ghost </a:t>
            </a:r>
            <a:r>
              <a:rPr lang="en-GB" altLang="zh-CN" sz="2000" dirty="0" smtClean="0">
                <a:latin typeface="Verdana" panose="020B0604030504040204" pitchFamily="34" charset="0"/>
                <a:ea typeface="宋体" panose="02010600030101010101" pitchFamily="2" charset="-122"/>
              </a:rPr>
              <a:t>Entity</a:t>
            </a:r>
            <a:endParaRPr lang="en-US" altLang="zh-CN" sz="2000" dirty="0" smtClean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27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2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6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右大括号 64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7" name="Rectangle 29"/>
          <p:cNvSpPr>
            <a:spLocks noChangeArrowheads="1"/>
          </p:cNvSpPr>
          <p:nvPr/>
        </p:nvSpPr>
        <p:spPr bwMode="auto">
          <a:xfrm>
            <a:off x="2167916" y="4718313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151548" y="46531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69" name="Rectangle 29"/>
          <p:cNvSpPr>
            <a:spLocks noChangeArrowheads="1"/>
          </p:cNvSpPr>
          <p:nvPr/>
        </p:nvSpPr>
        <p:spPr bwMode="auto">
          <a:xfrm>
            <a:off x="3149348" y="5715016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Rectangle 29"/>
          <p:cNvSpPr>
            <a:spLocks noChangeArrowheads="1"/>
          </p:cNvSpPr>
          <p:nvPr/>
        </p:nvSpPr>
        <p:spPr bwMode="auto">
          <a:xfrm>
            <a:off x="3681224" y="5724308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Rectangle 29"/>
          <p:cNvSpPr>
            <a:spLocks noChangeArrowheads="1"/>
          </p:cNvSpPr>
          <p:nvPr/>
        </p:nvSpPr>
        <p:spPr bwMode="auto">
          <a:xfrm>
            <a:off x="4185280" y="5733600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3143240" y="564357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675116" y="565287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179172" y="566216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Cellapp3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pPr marL="179705" indent="-179705" defTabSz="448945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anose="020B0604030504040204" pitchFamily="34" charset="0"/>
                <a:ea typeface="宋体" panose="02010600030101010101" pitchFamily="2" charset="-122"/>
              </a:rPr>
              <a:t>Space1</a:t>
            </a:r>
            <a:r>
              <a:rPr lang="zh-CN" altLang="en-GB" dirty="0" smtClean="0">
                <a:latin typeface="Verdana" panose="020B0604030504040204" pitchFamily="34" charset="0"/>
                <a:ea typeface="宋体" panose="02010600030101010101" pitchFamily="2" charset="-122"/>
              </a:rPr>
              <a:t>的</a:t>
            </a:r>
            <a:r>
              <a:rPr lang="en-GB" altLang="zh-CN" dirty="0" smtClean="0">
                <a:latin typeface="Verdana" panose="020B0604030504040204" pitchFamily="34" charset="0"/>
                <a:ea typeface="宋体" panose="02010600030101010101" pitchFamily="2" charset="-122"/>
              </a:rPr>
              <a:t>CellApp3</a:t>
            </a:r>
            <a:r>
              <a:rPr lang="zh-CN" altLang="en-GB" dirty="0" smtClean="0">
                <a:latin typeface="Verdana" panose="020B0604030504040204" pitchFamily="34" charset="0"/>
                <a:ea typeface="宋体" panose="02010600030101010101" pitchFamily="2" charset="-122"/>
              </a:rPr>
              <a:t>的</a:t>
            </a:r>
            <a:r>
              <a:rPr lang="en-GB" altLang="zh-CN" dirty="0" smtClean="0">
                <a:latin typeface="Verdana" panose="020B0604030504040204" pitchFamily="34" charset="0"/>
                <a:ea typeface="宋体" panose="02010600030101010101" pitchFamily="2" charset="-122"/>
              </a:rPr>
              <a:t>Cell</a:t>
            </a:r>
            <a:r>
              <a:rPr lang="zh-CN" altLang="en-GB" dirty="0" smtClean="0">
                <a:latin typeface="Verdana" panose="020B0604030504040204" pitchFamily="34" charset="0"/>
                <a:ea typeface="宋体" panose="02010600030101010101" pitchFamily="2" charset="-122"/>
              </a:rPr>
              <a:t>：</a:t>
            </a:r>
            <a:endParaRPr lang="zh-CN" altLang="en-GB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0" indent="0" defTabSz="448945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latin typeface="Verdana" panose="020B0604030504040204" pitchFamily="34" charset="0"/>
                <a:ea typeface="宋体" panose="02010600030101010101" pitchFamily="2" charset="-122"/>
              </a:rPr>
              <a:t>       </a:t>
            </a:r>
            <a:r>
              <a:rPr lang="en-GB" altLang="zh-CN" sz="2000" dirty="0" smtClean="0"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zh-CN" altLang="en-GB" sz="2000" dirty="0">
                <a:latin typeface="Verdana" panose="020B0604030504040204" pitchFamily="34" charset="0"/>
                <a:ea typeface="宋体" panose="02010600030101010101" pitchFamily="2" charset="-122"/>
              </a:rPr>
              <a:t>和</a:t>
            </a:r>
            <a:r>
              <a:rPr lang="en-GB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B</a:t>
            </a:r>
            <a:r>
              <a:rPr lang="zh-CN" altLang="en-GB" sz="2000" dirty="0" smtClean="0">
                <a:latin typeface="Verdana" panose="020B0604030504040204" pitchFamily="34" charset="0"/>
                <a:ea typeface="宋体" panose="02010600030101010101" pitchFamily="2" charset="-122"/>
              </a:rPr>
              <a:t>是</a:t>
            </a:r>
            <a:r>
              <a:rPr lang="zh-CN" altLang="en-GB" sz="2000" dirty="0">
                <a:latin typeface="Verdana" panose="020B0604030504040204" pitchFamily="34" charset="0"/>
                <a:ea typeface="宋体" panose="02010600030101010101" pitchFamily="2" charset="-122"/>
              </a:rPr>
              <a:t>一个从</a:t>
            </a:r>
            <a:r>
              <a:rPr lang="en-GB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CellApp1</a:t>
            </a:r>
            <a:r>
              <a:rPr lang="zh-CN" altLang="en-GB" sz="2000" dirty="0">
                <a:latin typeface="Verdana" panose="020B0604030504040204" pitchFamily="34" charset="0"/>
                <a:ea typeface="宋体" panose="02010600030101010101" pitchFamily="2" charset="-122"/>
              </a:rPr>
              <a:t>上</a:t>
            </a:r>
            <a:r>
              <a:rPr lang="en-GB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ghost</a:t>
            </a:r>
            <a:r>
              <a:rPr lang="zh-CN" altLang="en-GB" sz="2000" dirty="0">
                <a:latin typeface="Verdana" panose="020B0604030504040204" pitchFamily="34" charset="0"/>
                <a:ea typeface="宋体" panose="02010600030101010101" pitchFamily="2" charset="-122"/>
              </a:rPr>
              <a:t>来的</a:t>
            </a:r>
            <a:r>
              <a:rPr lang="en-GB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ghost Entity</a:t>
            </a:r>
            <a:endParaRPr lang="en-GB" altLang="zh-CN" sz="2000" dirty="0" smtClean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0" indent="0" defTabSz="448945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GB" altLang="zh-CN" sz="2000" dirty="0" smtClean="0">
                <a:latin typeface="Verdana" panose="020B0604030504040204" pitchFamily="34" charset="0"/>
                <a:ea typeface="宋体" panose="02010600030101010101" pitchFamily="2" charset="-122"/>
              </a:rPr>
              <a:t>       </a:t>
            </a:r>
            <a:r>
              <a:rPr lang="en-US" altLang="zh-CN" sz="2000" dirty="0" smtClean="0">
                <a:latin typeface="Verdana" panose="020B0604030504040204" pitchFamily="34" charset="0"/>
                <a:ea typeface="宋体" panose="02010600030101010101" pitchFamily="2" charset="-122"/>
              </a:rPr>
              <a:t>C</a:t>
            </a:r>
            <a:r>
              <a:rPr lang="zh-CN" altLang="en-GB" sz="2000" dirty="0" smtClean="0">
                <a:latin typeface="Verdana" panose="020B0604030504040204" pitchFamily="34" charset="0"/>
                <a:ea typeface="宋体" panose="02010600030101010101" pitchFamily="2" charset="-122"/>
              </a:rPr>
              <a:t>是</a:t>
            </a:r>
            <a:r>
              <a:rPr lang="zh-CN" altLang="en-GB" sz="2000" dirty="0">
                <a:latin typeface="Verdana" panose="020B0604030504040204" pitchFamily="34" charset="0"/>
                <a:ea typeface="宋体" panose="02010600030101010101" pitchFamily="2" charset="-122"/>
              </a:rPr>
              <a:t>一个从</a:t>
            </a:r>
            <a:r>
              <a:rPr lang="en-GB" altLang="zh-CN" sz="2000" dirty="0" smtClean="0">
                <a:latin typeface="Verdana" panose="020B0604030504040204" pitchFamily="34" charset="0"/>
                <a:ea typeface="宋体" panose="02010600030101010101" pitchFamily="2" charset="-122"/>
              </a:rPr>
              <a:t>CellApp2</a:t>
            </a:r>
            <a:r>
              <a:rPr lang="zh-CN" altLang="en-GB" sz="2000" dirty="0" smtClean="0">
                <a:latin typeface="Verdana" panose="020B0604030504040204" pitchFamily="34" charset="0"/>
                <a:ea typeface="宋体" panose="02010600030101010101" pitchFamily="2" charset="-122"/>
              </a:rPr>
              <a:t>上</a:t>
            </a:r>
            <a:r>
              <a:rPr lang="en-GB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ghost</a:t>
            </a:r>
            <a:r>
              <a:rPr lang="zh-CN" altLang="en-GB" sz="2000" dirty="0">
                <a:latin typeface="Verdana" panose="020B0604030504040204" pitchFamily="34" charset="0"/>
                <a:ea typeface="宋体" panose="02010600030101010101" pitchFamily="2" charset="-122"/>
              </a:rPr>
              <a:t>来的</a:t>
            </a:r>
            <a:r>
              <a:rPr lang="en-GB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ghost </a:t>
            </a:r>
            <a:r>
              <a:rPr lang="en-GB" altLang="zh-CN" sz="2000" dirty="0" smtClean="0">
                <a:latin typeface="Verdana" panose="020B0604030504040204" pitchFamily="34" charset="0"/>
                <a:ea typeface="宋体" panose="02010600030101010101" pitchFamily="2" charset="-122"/>
              </a:rPr>
              <a:t>Entity</a:t>
            </a:r>
            <a:endParaRPr lang="en-US" altLang="zh-CN" sz="2000" dirty="0" smtClean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27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2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6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右大括号 64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7" name="Rectangle 29"/>
          <p:cNvSpPr>
            <a:spLocks noChangeArrowheads="1"/>
          </p:cNvSpPr>
          <p:nvPr/>
        </p:nvSpPr>
        <p:spPr bwMode="auto">
          <a:xfrm>
            <a:off x="2167916" y="4718313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151548" y="46531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69" name="Rectangle 29"/>
          <p:cNvSpPr>
            <a:spLocks noChangeArrowheads="1"/>
          </p:cNvSpPr>
          <p:nvPr/>
        </p:nvSpPr>
        <p:spPr bwMode="auto">
          <a:xfrm>
            <a:off x="3220786" y="5715016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Rectangle 29"/>
          <p:cNvSpPr>
            <a:spLocks noChangeArrowheads="1"/>
          </p:cNvSpPr>
          <p:nvPr/>
        </p:nvSpPr>
        <p:spPr bwMode="auto">
          <a:xfrm>
            <a:off x="3752662" y="5724308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Rectangle 29"/>
          <p:cNvSpPr>
            <a:spLocks noChangeArrowheads="1"/>
          </p:cNvSpPr>
          <p:nvPr/>
        </p:nvSpPr>
        <p:spPr bwMode="auto">
          <a:xfrm>
            <a:off x="4256718" y="5733600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3214678" y="564357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746554" y="565287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250610" y="566216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简单的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741682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Account.def:</a:t>
            </a:r>
            <a:endParaRPr lang="en-US" altLang="zh-CN" sz="1400" b="1" dirty="0" smtClean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------------</a:t>
            </a:r>
            <a:endParaRPr lang="en-US" altLang="zh-CN" sz="1400" b="1" dirty="0" smtClean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endParaRPr lang="en-US" altLang="zh-CN" sz="1400" b="1" dirty="0" smtClean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root&gt;</a:t>
            </a: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	&lt;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Properties&gt;</a:t>
            </a: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	&lt;/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Properties&gt;</a:t>
            </a: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ClientMethods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&gt;</a:t>
            </a: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ClientMethods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&gt;</a:t>
            </a: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BaseMethods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&gt;</a:t>
            </a: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BaseMethods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&gt;</a:t>
            </a: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CellMethods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&gt;</a:t>
            </a: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CellMethods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&gt;</a:t>
            </a: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&lt;/root&gt;</a:t>
            </a: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的继承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dirty="0">
                <a:ea typeface="宋体" panose="02010600030101010101" pitchFamily="2" charset="-122"/>
              </a:rPr>
              <a:t>Entity</a:t>
            </a:r>
            <a:r>
              <a:rPr lang="zh-CN" altLang="en-AU" dirty="0">
                <a:ea typeface="宋体" panose="02010600030101010101" pitchFamily="2" charset="-122"/>
              </a:rPr>
              <a:t>定义文件支持继承</a:t>
            </a:r>
            <a:endParaRPr lang="en-AU" altLang="zh-CN" dirty="0"/>
          </a:p>
          <a:p>
            <a:pPr marL="182245" lvl="1" indent="0"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zh-CN" altLang="en-US" sz="2000" dirty="0" smtClean="0">
                <a:ea typeface="宋体" panose="02010600030101010101" pitchFamily="2" charset="-122"/>
              </a:rPr>
              <a:t>      </a:t>
            </a:r>
            <a:r>
              <a:rPr lang="en-AU" altLang="zh-CN" sz="2000" dirty="0" smtClean="0">
                <a:latin typeface="Courier New" panose="02070309020205020404" pitchFamily="49" charset="0"/>
              </a:rPr>
              <a:t>&lt;assets&gt;/scripts/</a:t>
            </a:r>
            <a:r>
              <a:rPr lang="en-AU" altLang="zh-CN" sz="2000" dirty="0" err="1" smtClean="0">
                <a:latin typeface="Courier New" panose="02070309020205020404" pitchFamily="49" charset="0"/>
              </a:rPr>
              <a:t>entity_defs</a:t>
            </a:r>
            <a:r>
              <a:rPr lang="en-AU" altLang="zh-CN" sz="2000" dirty="0" smtClean="0">
                <a:latin typeface="Courier New" panose="02070309020205020404" pitchFamily="49" charset="0"/>
              </a:rPr>
              <a:t>/interfaces</a:t>
            </a:r>
            <a:endParaRPr lang="zh-CN" altLang="en-AU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zh-CN" altLang="en-AU" dirty="0">
                <a:ea typeface="宋体" panose="02010600030101010101" pitchFamily="2" charset="-122"/>
              </a:rPr>
              <a:t>两种继承</a:t>
            </a:r>
            <a:r>
              <a:rPr lang="zh-CN" altLang="en-AU" dirty="0" smtClean="0">
                <a:ea typeface="宋体" panose="02010600030101010101" pitchFamily="2" charset="-122"/>
              </a:rPr>
              <a:t>机制</a:t>
            </a:r>
            <a:r>
              <a:rPr lang="en-AU" altLang="zh-CN" dirty="0" smtClean="0"/>
              <a:t>:</a:t>
            </a:r>
            <a:endParaRPr lang="en-AU" altLang="zh-CN" dirty="0" smtClean="0"/>
          </a:p>
          <a:p>
            <a:pPr marL="182245" lvl="1" indent="0">
              <a:buNone/>
            </a:pPr>
            <a:r>
              <a:rPr lang="en-AU" altLang="zh-CN" sz="2000" dirty="0">
                <a:ea typeface="宋体" panose="02010600030101010101" pitchFamily="2" charset="-122"/>
              </a:rPr>
              <a:t> </a:t>
            </a:r>
            <a:r>
              <a:rPr lang="en-AU" altLang="zh-CN" sz="2000" dirty="0" smtClean="0">
                <a:ea typeface="宋体" panose="02010600030101010101" pitchFamily="2" charset="-122"/>
              </a:rPr>
              <a:t>      </a:t>
            </a:r>
            <a:r>
              <a:rPr lang="en-AU" altLang="zh-CN" sz="2000" dirty="0" smtClean="0">
                <a:latin typeface="Courier New" panose="02070309020205020404" pitchFamily="49" charset="0"/>
              </a:rPr>
              <a:t>&lt;</a:t>
            </a:r>
            <a:r>
              <a:rPr lang="en-AU" altLang="zh-CN" sz="2000" dirty="0">
                <a:latin typeface="Courier New" panose="02070309020205020404" pitchFamily="49" charset="0"/>
              </a:rPr>
              <a:t>Parent</a:t>
            </a:r>
            <a:r>
              <a:rPr lang="en-AU" altLang="zh-CN" sz="2000" dirty="0" smtClean="0">
                <a:latin typeface="Courier New" panose="02070309020205020404" pitchFamily="49" charset="0"/>
              </a:rPr>
              <a:t>&gt;</a:t>
            </a:r>
            <a:endParaRPr lang="en-AU" altLang="zh-CN" sz="2000" dirty="0" smtClean="0">
              <a:latin typeface="Courier New" panose="02070309020205020404" pitchFamily="49" charset="0"/>
            </a:endParaRPr>
          </a:p>
          <a:p>
            <a:pPr marL="182245" lvl="1" indent="0">
              <a:buNone/>
            </a:pPr>
            <a:r>
              <a:rPr lang="zh-CN" altLang="en-AU" sz="2000" dirty="0" smtClean="0">
                <a:ea typeface="宋体" panose="02010600030101010101" pitchFamily="2" charset="-122"/>
              </a:rPr>
              <a:t>                     继承</a:t>
            </a:r>
            <a:r>
              <a:rPr lang="zh-CN" altLang="en-AU" sz="2000" dirty="0">
                <a:ea typeface="宋体" panose="02010600030101010101" pitchFamily="2" charset="-122"/>
              </a:rPr>
              <a:t>所有的东西</a:t>
            </a:r>
            <a:endParaRPr lang="en-AU" altLang="zh-CN" sz="2000" dirty="0"/>
          </a:p>
          <a:p>
            <a:pPr marL="182245" lvl="1" indent="0">
              <a:buNone/>
            </a:pPr>
            <a:r>
              <a:rPr lang="zh-CN" altLang="en-AU" sz="2000" dirty="0" smtClean="0">
                <a:ea typeface="宋体" panose="02010600030101010101" pitchFamily="2" charset="-122"/>
              </a:rPr>
              <a:t>                     属性 </a:t>
            </a:r>
            <a:r>
              <a:rPr lang="en-AU" altLang="zh-CN" sz="2000" dirty="0"/>
              <a:t>/ </a:t>
            </a:r>
            <a:r>
              <a:rPr lang="zh-CN" altLang="en-AU" sz="2000" dirty="0">
                <a:ea typeface="宋体" panose="02010600030101010101" pitchFamily="2" charset="-122"/>
              </a:rPr>
              <a:t>方法</a:t>
            </a:r>
            <a:endParaRPr lang="zh-CN" altLang="en-AU" sz="2000" dirty="0">
              <a:ea typeface="宋体" panose="02010600030101010101" pitchFamily="2" charset="-122"/>
            </a:endParaRPr>
          </a:p>
          <a:p>
            <a:pPr marL="182245" lvl="1" indent="0">
              <a:buNone/>
            </a:pPr>
            <a:r>
              <a:rPr lang="en-AU" altLang="zh-CN" sz="2000" dirty="0" smtClean="0"/>
              <a:t>                     Volatile </a:t>
            </a:r>
            <a:r>
              <a:rPr lang="zh-CN" altLang="en-AU" sz="2000" dirty="0">
                <a:ea typeface="宋体" panose="02010600030101010101" pitchFamily="2" charset="-122"/>
              </a:rPr>
              <a:t>属性定义</a:t>
            </a:r>
            <a:endParaRPr lang="en-AU" altLang="zh-CN" sz="2000" dirty="0">
              <a:ea typeface="宋体" panose="02010600030101010101" pitchFamily="2" charset="-122"/>
            </a:endParaRPr>
          </a:p>
          <a:p>
            <a:pPr marL="182245" lvl="1" indent="0">
              <a:buNone/>
            </a:pPr>
            <a:r>
              <a:rPr lang="en-AU" altLang="zh-CN" sz="2000" dirty="0" smtClean="0"/>
              <a:t>                     LOD </a:t>
            </a:r>
            <a:r>
              <a:rPr lang="zh-CN" altLang="en-AU" sz="2000" dirty="0">
                <a:ea typeface="宋体" panose="02010600030101010101" pitchFamily="2" charset="-122"/>
              </a:rPr>
              <a:t>级别</a:t>
            </a:r>
            <a:endParaRPr lang="zh-CN" altLang="en-AU" sz="2000" dirty="0">
              <a:ea typeface="宋体" panose="02010600030101010101" pitchFamily="2" charset="-122"/>
            </a:endParaRPr>
          </a:p>
          <a:p>
            <a:pPr marL="182245" lvl="1" indent="0">
              <a:buNone/>
            </a:pPr>
            <a:r>
              <a:rPr lang="zh-CN" altLang="en-AU" sz="2000" dirty="0" smtClean="0">
                <a:ea typeface="宋体" panose="02010600030101010101" pitchFamily="2" charset="-122"/>
              </a:rPr>
              <a:t>                     简单</a:t>
            </a:r>
            <a:r>
              <a:rPr lang="zh-CN" altLang="en-AU" sz="2000" dirty="0">
                <a:ea typeface="宋体" panose="02010600030101010101" pitchFamily="2" charset="-122"/>
              </a:rPr>
              <a:t>级别的</a:t>
            </a:r>
            <a:r>
              <a:rPr lang="zh-CN" altLang="en-AU" sz="2000" dirty="0" smtClean="0">
                <a:ea typeface="宋体" panose="02010600030101010101" pitchFamily="2" charset="-122"/>
              </a:rPr>
              <a:t>继承</a:t>
            </a:r>
            <a:endParaRPr lang="en-AU" altLang="zh-CN" sz="2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altLang="zh-CN" dirty="0" smtClean="0">
                <a:latin typeface="Courier New" panose="02070309020205020404" pitchFamily="49" charset="0"/>
              </a:rPr>
              <a:t>  </a:t>
            </a:r>
            <a:r>
              <a:rPr lang="en-AU" altLang="zh-CN" sz="2000" dirty="0" smtClean="0">
                <a:latin typeface="Courier New" panose="02070309020205020404" pitchFamily="49" charset="0"/>
              </a:rPr>
              <a:t>&lt;</a:t>
            </a:r>
            <a:r>
              <a:rPr lang="en-AU" altLang="zh-CN" sz="2000" dirty="0">
                <a:latin typeface="Courier New" panose="02070309020205020404" pitchFamily="49" charset="0"/>
              </a:rPr>
              <a:t>Implements</a:t>
            </a:r>
            <a:r>
              <a:rPr lang="en-AU" altLang="zh-CN" sz="2000" dirty="0" smtClean="0">
                <a:latin typeface="Courier New" panose="02070309020205020404" pitchFamily="49" charset="0"/>
              </a:rPr>
              <a:t>&gt;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09575" lvl="2" indent="0">
              <a:buNone/>
            </a:pPr>
            <a:r>
              <a:rPr lang="zh-CN" altLang="en-AU" sz="2000" dirty="0" smtClean="0">
                <a:ea typeface="宋体" panose="02010600030101010101" pitchFamily="2" charset="-122"/>
              </a:rPr>
              <a:t>                 继承</a:t>
            </a:r>
            <a:r>
              <a:rPr lang="zh-CN" altLang="en-AU" sz="2000" dirty="0">
                <a:ea typeface="宋体" panose="02010600030101010101" pitchFamily="2" charset="-122"/>
              </a:rPr>
              <a:t>属性和方法</a:t>
            </a:r>
            <a:endParaRPr lang="en-AU" altLang="zh-CN" sz="2000" dirty="0"/>
          </a:p>
          <a:p>
            <a:pPr marL="0" lvl="2" indent="0">
              <a:buNone/>
            </a:pPr>
            <a:r>
              <a:rPr lang="zh-CN" altLang="en-AU" sz="2000" dirty="0" smtClean="0">
                <a:ea typeface="宋体" panose="02010600030101010101" pitchFamily="2" charset="-122"/>
              </a:rPr>
              <a:t>                        多级</a:t>
            </a:r>
            <a:r>
              <a:rPr lang="zh-CN" altLang="en-AU" sz="2000" dirty="0">
                <a:ea typeface="宋体" panose="02010600030101010101" pitchFamily="2" charset="-122"/>
              </a:rPr>
              <a:t>别的</a:t>
            </a:r>
            <a:r>
              <a:rPr lang="zh-CN" altLang="en-AU" sz="2000" dirty="0" smtClean="0">
                <a:ea typeface="宋体" panose="02010600030101010101" pitchFamily="2" charset="-122"/>
              </a:rPr>
              <a:t>继承</a:t>
            </a:r>
            <a:endParaRPr lang="en-AU" altLang="zh-CN" dirty="0"/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980728"/>
            <a:ext cx="8928992" cy="56886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Avatar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的定义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980728"/>
            <a:ext cx="7416824" cy="5877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&lt;root&gt;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&lt;Volatile&gt;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&lt;position/&gt;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&lt;!--&lt;position&gt; 0 &lt;/position&gt; Don't update--&gt;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&lt;yaw/&gt;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&lt;!--&lt;pitch&gt; 20 &lt;/pitch&gt;--&gt;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&lt;pitch/&gt;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&lt;roll/&gt;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&lt;/Volatile&gt;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&lt;Implements&gt;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&lt;Interface&gt;	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GameObject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&lt;/Interface&gt;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&lt;Interface&gt;	State	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Implements&gt;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&lt;Properties&gt;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roleType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&lt;Type&gt;	UINT8	&lt;/Type&gt;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&lt;Flags&gt;	BASE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Flags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&lt;Default&gt;	0	&lt;/Default&gt;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&lt;Persistent&gt;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                         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Persistent&gt;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roleType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createCell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ENTITYCALL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createCell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CellMethods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&lt;jump&gt;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&lt;Exposed/&gt;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&lt;/jump&gt;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800" b="1" dirty="0" err="1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onJump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&lt;/root&gt;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KBEngine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服务器架构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124744"/>
            <a:ext cx="8928992" cy="56166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718756" y="1271260"/>
            <a:ext cx="150131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10" name="圆角矩形 9"/>
          <p:cNvSpPr/>
          <p:nvPr/>
        </p:nvSpPr>
        <p:spPr>
          <a:xfrm>
            <a:off x="5652120" y="1271260"/>
            <a:ext cx="144016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Client</a:t>
            </a:r>
            <a:endParaRPr lang="zh-CN" altLang="en-US" b="1" dirty="0"/>
          </a:p>
        </p:txBody>
      </p:sp>
      <p:sp>
        <p:nvSpPr>
          <p:cNvPr id="6" name="圆角矩形 5"/>
          <p:cNvSpPr/>
          <p:nvPr/>
        </p:nvSpPr>
        <p:spPr>
          <a:xfrm>
            <a:off x="1842744" y="1268760"/>
            <a:ext cx="15051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   Client</a:t>
            </a:r>
            <a:endParaRPr lang="zh-CN" alt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769"/>
            <a:ext cx="287814" cy="28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340768"/>
            <a:ext cx="167486" cy="277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476" y="1352870"/>
            <a:ext cx="250843" cy="27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/>
          <p:cNvSpPr/>
          <p:nvPr/>
        </p:nvSpPr>
        <p:spPr>
          <a:xfrm>
            <a:off x="467544" y="2924944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23928" y="292494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panose="02010600030101010101" pitchFamily="2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3419872" y="2066536"/>
            <a:ext cx="2292604" cy="734876"/>
          </a:xfrm>
          <a:prstGeom prst="cloudCallout">
            <a:avLst>
              <a:gd name="adj1" fmla="val 17088"/>
              <a:gd name="adj2" fmla="val -112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929795" y="2188195"/>
            <a:ext cx="106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2">
                    <a:lumMod val="5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panose="02010600030101010101" pitchFamily="2" charset="-122"/>
              </a:rPr>
              <a:t>Internet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064" name="直接连接符 2063"/>
          <p:cNvCxnSpPr>
            <a:stCxn id="6" idx="2"/>
          </p:cNvCxnSpPr>
          <p:nvPr/>
        </p:nvCxnSpPr>
        <p:spPr>
          <a:xfrm>
            <a:off x="2595304" y="1725960"/>
            <a:ext cx="1123452" cy="462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6" name="直接连接符 2065"/>
          <p:cNvCxnSpPr>
            <a:endCxn id="5" idx="3"/>
          </p:cNvCxnSpPr>
          <p:nvPr/>
        </p:nvCxnSpPr>
        <p:spPr>
          <a:xfrm flipH="1">
            <a:off x="4566174" y="1725960"/>
            <a:ext cx="5826" cy="382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8" name="直接连接符 2067"/>
          <p:cNvCxnSpPr>
            <a:stCxn id="10" idx="2"/>
          </p:cNvCxnSpPr>
          <p:nvPr/>
        </p:nvCxnSpPr>
        <p:spPr>
          <a:xfrm flipH="1">
            <a:off x="5508104" y="1728460"/>
            <a:ext cx="864096" cy="459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0" name="直接连接符 2069"/>
          <p:cNvCxnSpPr/>
          <p:nvPr/>
        </p:nvCxnSpPr>
        <p:spPr>
          <a:xfrm>
            <a:off x="4019406" y="2800629"/>
            <a:ext cx="0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2" name="直接连接符 2071"/>
          <p:cNvCxnSpPr>
            <a:stCxn id="5" idx="1"/>
          </p:cNvCxnSpPr>
          <p:nvPr/>
        </p:nvCxnSpPr>
        <p:spPr>
          <a:xfrm>
            <a:off x="4566174" y="2800629"/>
            <a:ext cx="5826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4" name="直接连接符 2073"/>
          <p:cNvCxnSpPr/>
          <p:nvPr/>
        </p:nvCxnSpPr>
        <p:spPr>
          <a:xfrm>
            <a:off x="5183674" y="2677881"/>
            <a:ext cx="0" cy="2477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467544" y="4355812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3923928" y="43558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panose="02010600030101010101" pitchFamily="2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>
            <a:off x="1039149" y="3294276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233975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5724128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702027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8316416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46754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Loginapp</a:t>
            </a:r>
            <a:endParaRPr lang="zh-CN" altLang="en-US" b="1" dirty="0"/>
          </a:p>
        </p:txBody>
      </p:sp>
      <p:sp>
        <p:nvSpPr>
          <p:cNvPr id="28" name="圆角矩形 27"/>
          <p:cNvSpPr/>
          <p:nvPr/>
        </p:nvSpPr>
        <p:spPr>
          <a:xfrm>
            <a:off x="177260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Loginapp</a:t>
            </a:r>
            <a:endParaRPr lang="zh-CN" altLang="en-US" b="1" dirty="0"/>
          </a:p>
        </p:txBody>
      </p:sp>
      <p:sp>
        <p:nvSpPr>
          <p:cNvPr id="29" name="圆角矩形 28"/>
          <p:cNvSpPr/>
          <p:nvPr/>
        </p:nvSpPr>
        <p:spPr>
          <a:xfrm>
            <a:off x="514806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0" name="圆角矩形 29"/>
          <p:cNvSpPr/>
          <p:nvPr/>
        </p:nvSpPr>
        <p:spPr>
          <a:xfrm>
            <a:off x="645312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1" name="圆角矩形 30"/>
          <p:cNvSpPr/>
          <p:nvPr/>
        </p:nvSpPr>
        <p:spPr>
          <a:xfrm>
            <a:off x="7739949" y="3590085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122" name="圆角矩形 121"/>
          <p:cNvSpPr/>
          <p:nvPr/>
        </p:nvSpPr>
        <p:spPr>
          <a:xfrm>
            <a:off x="476864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3" name="圆角矩形 122"/>
          <p:cNvSpPr/>
          <p:nvPr/>
        </p:nvSpPr>
        <p:spPr>
          <a:xfrm>
            <a:off x="1781925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4" name="圆角矩形 123"/>
          <p:cNvSpPr/>
          <p:nvPr/>
        </p:nvSpPr>
        <p:spPr>
          <a:xfrm>
            <a:off x="3140757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5" name="圆角矩形 124"/>
          <p:cNvSpPr/>
          <p:nvPr/>
        </p:nvSpPr>
        <p:spPr>
          <a:xfrm>
            <a:off x="5004048" y="5114971"/>
            <a:ext cx="151216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BaseappMgr</a:t>
            </a:r>
            <a:endParaRPr lang="zh-CN" altLang="en-US" b="1" dirty="0"/>
          </a:p>
        </p:txBody>
      </p:sp>
      <p:sp>
        <p:nvSpPr>
          <p:cNvPr id="126" name="圆角矩形 125"/>
          <p:cNvSpPr/>
          <p:nvPr/>
        </p:nvSpPr>
        <p:spPr>
          <a:xfrm>
            <a:off x="5020221" y="5572170"/>
            <a:ext cx="1495995" cy="449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CellappMgr</a:t>
            </a:r>
            <a:endParaRPr lang="zh-CN" altLang="en-US" b="1" dirty="0"/>
          </a:p>
        </p:txBody>
      </p:sp>
      <p:cxnSp>
        <p:nvCxnSpPr>
          <p:cNvPr id="127" name="直接连接符 126"/>
          <p:cNvCxnSpPr/>
          <p:nvPr/>
        </p:nvCxnSpPr>
        <p:spPr>
          <a:xfrm>
            <a:off x="1048469" y="4715852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2339752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3707904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7749269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DBMgr</a:t>
            </a:r>
            <a:endParaRPr lang="zh-CN" altLang="en-US" b="1" dirty="0"/>
          </a:p>
        </p:txBody>
      </p:sp>
      <p:cxnSp>
        <p:nvCxnSpPr>
          <p:cNvPr id="132" name="直接连接符 131"/>
          <p:cNvCxnSpPr/>
          <p:nvPr/>
        </p:nvCxnSpPr>
        <p:spPr>
          <a:xfrm>
            <a:off x="8316416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5" name="流程图: 磁盘 2094"/>
          <p:cNvSpPr/>
          <p:nvPr/>
        </p:nvSpPr>
        <p:spPr>
          <a:xfrm>
            <a:off x="7749269" y="6021287"/>
            <a:ext cx="1133891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Database</a:t>
            </a:r>
            <a:endParaRPr lang="zh-CN" altLang="en-US" b="1" dirty="0"/>
          </a:p>
        </p:txBody>
      </p:sp>
      <p:cxnSp>
        <p:nvCxnSpPr>
          <p:cNvPr id="134" name="直接连接符 133"/>
          <p:cNvCxnSpPr>
            <a:stCxn id="131" idx="2"/>
            <a:endCxn id="2095" idx="1"/>
          </p:cNvCxnSpPr>
          <p:nvPr/>
        </p:nvCxnSpPr>
        <p:spPr>
          <a:xfrm flipH="1">
            <a:off x="8316215" y="5572171"/>
            <a:ext cx="4660" cy="4491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133853" y="5949280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44" name="圆角矩形 143"/>
          <p:cNvSpPr/>
          <p:nvPr/>
        </p:nvSpPr>
        <p:spPr>
          <a:xfrm>
            <a:off x="2492685" y="5949280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cxnSp>
        <p:nvCxnSpPr>
          <p:cNvPr id="2105" name="直接连接符 2104"/>
          <p:cNvCxnSpPr>
            <a:endCxn id="143" idx="0"/>
          </p:cNvCxnSpPr>
          <p:nvPr/>
        </p:nvCxnSpPr>
        <p:spPr>
          <a:xfrm>
            <a:off x="1705458" y="4686065"/>
            <a:ext cx="1" cy="1263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3059831" y="4725144"/>
            <a:ext cx="1" cy="1263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724128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83968" y="6406480"/>
            <a:ext cx="36093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同时每台硬件机器需要运行</a:t>
            </a:r>
            <a:r>
              <a:rPr lang="zh-CN" altLang="en-US" sz="12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守护</a:t>
            </a:r>
            <a:r>
              <a:rPr lang="zh-CN" altLang="en-US" sz="12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进程</a:t>
            </a:r>
            <a:r>
              <a:rPr lang="en-US" altLang="zh-CN" sz="12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machine</a:t>
            </a:r>
            <a:endParaRPr lang="en-US" altLang="zh-CN" sz="12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的属性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AU" sz="2400" dirty="0" smtClean="0">
                <a:ea typeface="宋体" panose="02010600030101010101" pitchFamily="2" charset="-122"/>
              </a:rPr>
              <a:t>类型</a:t>
            </a:r>
            <a:r>
              <a:rPr lang="zh-CN" altLang="en-US" sz="2400" dirty="0" smtClean="0"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ea typeface="宋体" panose="02010600030101010101" pitchFamily="2" charset="-122"/>
              </a:rPr>
              <a:t>Type</a:t>
            </a:r>
            <a:r>
              <a:rPr lang="zh-CN" altLang="en-US" sz="2400" dirty="0" smtClean="0">
                <a:ea typeface="宋体" panose="02010600030101010101" pitchFamily="2" charset="-122"/>
              </a:rPr>
              <a:t>）</a:t>
            </a:r>
            <a:endParaRPr lang="zh-CN" altLang="en-AU" sz="2400" dirty="0">
              <a:ea typeface="宋体" panose="02010600030101010101" pitchFamily="2" charset="-122"/>
            </a:endParaRPr>
          </a:p>
          <a:p>
            <a:pPr marL="182245" lvl="1" indent="0">
              <a:buNone/>
            </a:pPr>
            <a:r>
              <a:rPr lang="zh-CN" altLang="en-AU" sz="2400" dirty="0" smtClean="0">
                <a:ea typeface="宋体" panose="02010600030101010101" pitchFamily="2" charset="-122"/>
              </a:rPr>
              <a:t>       </a:t>
            </a:r>
            <a:r>
              <a:rPr lang="zh-CN" altLang="en-AU" sz="2000" dirty="0" smtClean="0">
                <a:ea typeface="宋体" panose="02010600030101010101" pitchFamily="2" charset="-122"/>
              </a:rPr>
              <a:t>像</a:t>
            </a:r>
            <a:r>
              <a:rPr lang="zh-CN" altLang="en-AU" sz="2000" dirty="0">
                <a:ea typeface="宋体" panose="02010600030101010101" pitchFamily="2" charset="-122"/>
              </a:rPr>
              <a:t>所有语言一样</a:t>
            </a:r>
            <a:endParaRPr lang="en-AU" altLang="zh-CN" sz="2000" dirty="0"/>
          </a:p>
          <a:p>
            <a:pPr marL="182245" lvl="1" indent="0">
              <a:buNone/>
            </a:pPr>
            <a:r>
              <a:rPr lang="zh-CN" altLang="en-AU" sz="2000" dirty="0" smtClean="0">
                <a:ea typeface="宋体" panose="02010600030101010101" pitchFamily="2" charset="-122"/>
              </a:rPr>
              <a:t>       为</a:t>
            </a:r>
            <a:r>
              <a:rPr lang="zh-CN" altLang="en-AU" sz="2000" dirty="0">
                <a:ea typeface="宋体" panose="02010600030101010101" pitchFamily="2" charset="-122"/>
              </a:rPr>
              <a:t>网络传输</a:t>
            </a:r>
            <a:r>
              <a:rPr lang="en-AU" altLang="zh-CN" sz="2000" dirty="0">
                <a:ea typeface="宋体" panose="02010600030101010101" pitchFamily="2" charset="-122"/>
              </a:rPr>
              <a:t>/</a:t>
            </a:r>
            <a:r>
              <a:rPr lang="zh-CN" altLang="en-AU" sz="2000" dirty="0">
                <a:ea typeface="宋体" panose="02010600030101010101" pitchFamily="2" charset="-122"/>
              </a:rPr>
              <a:t>数据库存储</a:t>
            </a:r>
            <a:r>
              <a:rPr lang="zh-CN" altLang="en-AU" sz="2000" dirty="0" smtClean="0">
                <a:ea typeface="宋体" panose="02010600030101010101" pitchFamily="2" charset="-122"/>
              </a:rPr>
              <a:t>标准化</a:t>
            </a:r>
            <a:endParaRPr lang="zh-CN" altLang="en-AU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ea typeface="宋体" panose="02010600030101010101" pitchFamily="2" charset="-122"/>
              </a:rPr>
              <a:t>固定协议</a:t>
            </a:r>
            <a:r>
              <a:rPr lang="en-US" altLang="zh-CN" sz="2400" dirty="0" smtClean="0">
                <a:ea typeface="宋体" panose="02010600030101010101" pitchFamily="2" charset="-122"/>
              </a:rPr>
              <a:t>ID</a:t>
            </a:r>
            <a:r>
              <a:rPr lang="zh-CN" altLang="en-US" sz="2400" dirty="0" smtClean="0">
                <a:ea typeface="宋体" panose="02010600030101010101" pitchFamily="2" charset="-122"/>
              </a:rPr>
              <a:t>（</a:t>
            </a:r>
            <a:r>
              <a:rPr lang="en-US" altLang="zh-CN" sz="2400" dirty="0" err="1" smtClean="0"/>
              <a:t>Utype</a:t>
            </a:r>
            <a:r>
              <a:rPr lang="zh-CN" altLang="en-US" sz="2400" dirty="0" smtClean="0"/>
              <a:t>）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</a:rPr>
              <a:t>        http</a:t>
            </a:r>
            <a:r>
              <a:rPr lang="en-US" altLang="zh-CN" sz="2400" dirty="0">
                <a:ea typeface="宋体" panose="02010600030101010101" pitchFamily="2" charset="-122"/>
              </a:rPr>
              <a:t>://www.kbengine.org/cn/docs/programming/entitydef.html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zh-CN" altLang="en-AU" sz="2400" dirty="0" smtClean="0">
                <a:ea typeface="宋体" panose="02010600030101010101" pitchFamily="2" charset="-122"/>
              </a:rPr>
              <a:t>缺省值</a:t>
            </a:r>
            <a:r>
              <a:rPr lang="zh-CN" altLang="en-US" sz="2400" dirty="0" smtClean="0"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ea typeface="宋体" panose="02010600030101010101" pitchFamily="2" charset="-122"/>
              </a:rPr>
              <a:t>Default</a:t>
            </a:r>
            <a:r>
              <a:rPr lang="zh-CN" altLang="en-US" sz="2400" dirty="0" smtClean="0">
                <a:ea typeface="宋体" panose="02010600030101010101" pitchFamily="2" charset="-122"/>
              </a:rPr>
              <a:t>）</a:t>
            </a:r>
            <a:endParaRPr lang="en-AU" altLang="zh-CN" sz="2400" dirty="0"/>
          </a:p>
          <a:p>
            <a:pPr marL="182245" lvl="1" indent="0">
              <a:buNone/>
            </a:pPr>
            <a:r>
              <a:rPr lang="zh-CN" altLang="en-AU" sz="2400" dirty="0" smtClean="0">
                <a:ea typeface="宋体" panose="02010600030101010101" pitchFamily="2" charset="-122"/>
              </a:rPr>
              <a:t>      </a:t>
            </a:r>
            <a:r>
              <a:rPr lang="zh-CN" altLang="en-AU" sz="2000" dirty="0" smtClean="0">
                <a:ea typeface="宋体" panose="02010600030101010101" pitchFamily="2" charset="-122"/>
              </a:rPr>
              <a:t>由</a:t>
            </a:r>
            <a:r>
              <a:rPr lang="zh-CN" altLang="en-AU" sz="2000" dirty="0">
                <a:ea typeface="宋体" panose="02010600030101010101" pitchFamily="2" charset="-122"/>
              </a:rPr>
              <a:t>类型决定</a:t>
            </a:r>
            <a:endParaRPr lang="en-AU" altLang="zh-CN" sz="2000" dirty="0"/>
          </a:p>
          <a:p>
            <a:pPr marL="0" lvl="2" indent="0">
              <a:buNone/>
            </a:pPr>
            <a:r>
              <a:rPr lang="zh-CN" altLang="en-AU" sz="2000" dirty="0" smtClean="0">
                <a:ea typeface="宋体" panose="02010600030101010101" pitchFamily="2" charset="-122"/>
              </a:rPr>
              <a:t>           多</a:t>
            </a:r>
            <a:r>
              <a:rPr lang="zh-CN" altLang="en-AU" sz="2000" dirty="0">
                <a:ea typeface="宋体" panose="02010600030101010101" pitchFamily="2" charset="-122"/>
              </a:rPr>
              <a:t>可以在定义文件里</a:t>
            </a:r>
            <a:r>
              <a:rPr lang="zh-CN" altLang="en-AU" sz="2000" dirty="0" smtClean="0">
                <a:ea typeface="宋体" panose="02010600030101010101" pitchFamily="2" charset="-122"/>
              </a:rPr>
              <a:t>覆盖</a:t>
            </a:r>
            <a:endParaRPr lang="en-AU" altLang="zh-CN" sz="2000" dirty="0"/>
          </a:p>
          <a:p>
            <a:r>
              <a:rPr lang="zh-CN" altLang="en-AU" sz="2400" dirty="0">
                <a:ea typeface="宋体" panose="02010600030101010101" pitchFamily="2" charset="-122"/>
              </a:rPr>
              <a:t>广播形式的</a:t>
            </a:r>
            <a:r>
              <a:rPr lang="zh-CN" altLang="en-AU" sz="2400" dirty="0" smtClean="0">
                <a:ea typeface="宋体" panose="02010600030101010101" pitchFamily="2" charset="-122"/>
              </a:rPr>
              <a:t>标志</a:t>
            </a:r>
            <a:r>
              <a:rPr lang="zh-CN" altLang="en-US" sz="2400" dirty="0" smtClean="0"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ea typeface="宋体" panose="02010600030101010101" pitchFamily="2" charset="-122"/>
              </a:rPr>
              <a:t>Flags</a:t>
            </a:r>
            <a:r>
              <a:rPr lang="zh-CN" altLang="en-US" sz="2400" dirty="0" smtClean="0">
                <a:ea typeface="宋体" panose="02010600030101010101" pitchFamily="2" charset="-122"/>
              </a:rPr>
              <a:t>）</a:t>
            </a:r>
            <a:endParaRPr lang="en-AU" altLang="zh-CN" sz="2400" dirty="0"/>
          </a:p>
          <a:p>
            <a:r>
              <a:rPr lang="en-AU" altLang="zh-CN" sz="2400" dirty="0"/>
              <a:t>Detail Level</a:t>
            </a:r>
            <a:endParaRPr lang="en-AU" altLang="zh-CN" sz="2400" dirty="0"/>
          </a:p>
          <a:p>
            <a:r>
              <a:rPr lang="en-AU" altLang="zh-CN" sz="2400" dirty="0"/>
              <a:t>Volatile </a:t>
            </a:r>
            <a:r>
              <a:rPr lang="zh-CN" altLang="en-AU" sz="2400" dirty="0">
                <a:ea typeface="宋体" panose="02010600030101010101" pitchFamily="2" charset="-122"/>
              </a:rPr>
              <a:t>信息</a:t>
            </a:r>
            <a:endParaRPr lang="zh-CN" altLang="en-AU" sz="2400" dirty="0">
              <a:ea typeface="宋体" panose="02010600030101010101" pitchFamily="2" charset="-122"/>
            </a:endParaRPr>
          </a:p>
          <a:p>
            <a:r>
              <a:rPr lang="zh-CN" altLang="en-AU" sz="2400" dirty="0">
                <a:ea typeface="宋体" panose="02010600030101010101" pitchFamily="2" charset="-122"/>
              </a:rPr>
              <a:t>是否存储到</a:t>
            </a:r>
            <a:r>
              <a:rPr lang="zh-CN" altLang="en-AU" sz="2400" dirty="0" smtClean="0">
                <a:ea typeface="宋体" panose="02010600030101010101" pitchFamily="2" charset="-122"/>
              </a:rPr>
              <a:t>数据库</a:t>
            </a:r>
            <a:r>
              <a:rPr lang="zh-CN" altLang="en-US" sz="2400" dirty="0" smtClean="0"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Persistent</a:t>
            </a:r>
            <a:r>
              <a:rPr lang="zh-CN" altLang="en-US" sz="2400" b="1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AU" altLang="zh-CN" sz="2400" dirty="0"/>
          </a:p>
          <a:p>
            <a:endParaRPr lang="en-US" altLang="zh-CN" sz="24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4000" dirty="0" smtClean="0"/>
              <a:t>Cell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lvl="1">
              <a:lnSpc>
                <a:spcPct val="90000"/>
              </a:lnSpc>
            </a:pPr>
            <a:r>
              <a:rPr lang="en-AU" altLang="zh-CN" sz="2000" dirty="0"/>
              <a:t>Entity</a:t>
            </a:r>
            <a:r>
              <a:rPr lang="zh-CN" altLang="en-AU" sz="2000" dirty="0">
                <a:ea typeface="宋体" panose="02010600030101010101" pitchFamily="2" charset="-122"/>
              </a:rPr>
              <a:t>数据被频繁访问</a:t>
            </a:r>
            <a:endParaRPr lang="en-AU" altLang="zh-CN" sz="2000" dirty="0"/>
          </a:p>
          <a:p>
            <a:pPr lvl="1">
              <a:lnSpc>
                <a:spcPct val="90000"/>
              </a:lnSpc>
            </a:pPr>
            <a:r>
              <a:rPr lang="zh-CN" altLang="en-AU" sz="2000" dirty="0">
                <a:ea typeface="宋体" panose="02010600030101010101" pitchFamily="2" charset="-122"/>
              </a:rPr>
              <a:t>当</a:t>
            </a:r>
            <a:r>
              <a:rPr lang="zh-CN" altLang="en-AU" sz="2000" dirty="0" smtClean="0">
                <a:ea typeface="宋体" panose="02010600030101010101" pitchFamily="2" charset="-122"/>
              </a:rPr>
              <a:t>跨越</a:t>
            </a:r>
            <a:r>
              <a:rPr lang="en-AU" altLang="zh-CN" sz="2000" dirty="0" smtClean="0"/>
              <a:t>Cell Boundar</a:t>
            </a:r>
            <a:r>
              <a:rPr lang="en-AU" altLang="zh-CN" sz="2000" dirty="0" smtClean="0">
                <a:ea typeface="宋体" panose="02010600030101010101" pitchFamily="2" charset="-122"/>
              </a:rPr>
              <a:t>y</a:t>
            </a:r>
            <a:r>
              <a:rPr lang="zh-CN" altLang="en-AU" sz="2000" dirty="0">
                <a:ea typeface="宋体" panose="02010600030101010101" pitchFamily="2" charset="-122"/>
              </a:rPr>
              <a:t>时数据会被复制（到新</a:t>
            </a:r>
            <a:r>
              <a:rPr lang="zh-CN" altLang="en-AU" sz="2000" dirty="0" smtClean="0">
                <a:ea typeface="宋体" panose="02010600030101010101" pitchFamily="2" charset="-122"/>
              </a:rPr>
              <a:t>的</a:t>
            </a:r>
            <a:r>
              <a:rPr lang="en-AU" altLang="zh-CN" sz="2000" dirty="0" smtClean="0">
                <a:ea typeface="宋体" panose="02010600030101010101" pitchFamily="2" charset="-122"/>
              </a:rPr>
              <a:t>Cell</a:t>
            </a:r>
            <a:r>
              <a:rPr lang="zh-CN" altLang="en-AU" sz="2000" dirty="0">
                <a:ea typeface="宋体" panose="02010600030101010101" pitchFamily="2" charset="-122"/>
              </a:rPr>
              <a:t>）</a:t>
            </a:r>
            <a:endParaRPr lang="zh-CN" altLang="en-AU" sz="20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AU" sz="2000" dirty="0">
                <a:ea typeface="宋体" panose="02010600030101010101" pitchFamily="2" charset="-122"/>
              </a:rPr>
              <a:t>数据备份</a:t>
            </a:r>
            <a:r>
              <a:rPr lang="zh-CN" altLang="en-AU" sz="2000" dirty="0" smtClean="0">
                <a:ea typeface="宋体" panose="02010600030101010101" pitchFamily="2" charset="-122"/>
              </a:rPr>
              <a:t>到</a:t>
            </a:r>
            <a:r>
              <a:rPr lang="en-AU" altLang="zh-CN" sz="2000" dirty="0" smtClean="0">
                <a:ea typeface="宋体" panose="02010600030101010101" pitchFamily="2" charset="-122"/>
              </a:rPr>
              <a:t>Base</a:t>
            </a:r>
            <a:endParaRPr lang="en-AU" altLang="zh-CN" sz="2000" dirty="0"/>
          </a:p>
          <a:p>
            <a:pPr lvl="1">
              <a:lnSpc>
                <a:spcPct val="90000"/>
              </a:lnSpc>
            </a:pPr>
            <a:r>
              <a:rPr lang="zh-CN" altLang="en-AU" sz="2000" dirty="0">
                <a:ea typeface="宋体" panose="02010600030101010101" pitchFamily="2" charset="-122"/>
              </a:rPr>
              <a:t>数据改变时通知客户端</a:t>
            </a:r>
            <a:r>
              <a:rPr lang="en-AU" altLang="zh-CN" sz="2000" dirty="0"/>
              <a:t>:</a:t>
            </a:r>
            <a:endParaRPr lang="en-AU" altLang="zh-CN" sz="2000" dirty="0"/>
          </a:p>
          <a:p>
            <a:pPr lvl="2">
              <a:lnSpc>
                <a:spcPct val="90000"/>
              </a:lnSpc>
            </a:pPr>
            <a:r>
              <a:rPr lang="zh-CN" altLang="en-AU" sz="2000" dirty="0">
                <a:ea typeface="宋体" panose="02010600030101010101" pitchFamily="2" charset="-122"/>
              </a:rPr>
              <a:t>属性的改变</a:t>
            </a:r>
            <a:endParaRPr lang="en-AU" altLang="zh-CN" sz="2000" dirty="0"/>
          </a:p>
          <a:p>
            <a:pPr lvl="2">
              <a:lnSpc>
                <a:spcPct val="90000"/>
              </a:lnSpc>
            </a:pPr>
            <a:r>
              <a:rPr lang="zh-CN" altLang="en-AU" sz="2000" dirty="0">
                <a:ea typeface="宋体" panose="02010600030101010101" pitchFamily="2" charset="-122"/>
              </a:rPr>
              <a:t>当一个</a:t>
            </a:r>
            <a:r>
              <a:rPr lang="en-AU" altLang="zh-CN" sz="2000" dirty="0">
                <a:ea typeface="宋体" panose="02010600030101010101" pitchFamily="2" charset="-122"/>
              </a:rPr>
              <a:t>entity</a:t>
            </a:r>
            <a:r>
              <a:rPr lang="zh-CN" altLang="en-AU" sz="2000" dirty="0">
                <a:ea typeface="宋体" panose="02010600030101010101" pitchFamily="2" charset="-122"/>
              </a:rPr>
              <a:t>进入玩家的</a:t>
            </a:r>
            <a:r>
              <a:rPr lang="en-AU" altLang="zh-CN" sz="2000" dirty="0" smtClean="0"/>
              <a:t>AOI</a:t>
            </a:r>
            <a:r>
              <a:rPr lang="zh-CN" altLang="en-AU" sz="2000" dirty="0" smtClean="0">
                <a:ea typeface="宋体" panose="02010600030101010101" pitchFamily="2" charset="-122"/>
              </a:rPr>
              <a:t>时</a:t>
            </a:r>
            <a:endParaRPr lang="en-AU" altLang="zh-CN" sz="2000" dirty="0"/>
          </a:p>
          <a:p>
            <a:pPr>
              <a:lnSpc>
                <a:spcPct val="90000"/>
              </a:lnSpc>
            </a:pPr>
            <a:r>
              <a:rPr lang="en-AU" altLang="zh-CN" sz="4000" dirty="0" smtClean="0"/>
              <a:t>Base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lvl="1">
              <a:lnSpc>
                <a:spcPct val="90000"/>
              </a:lnSpc>
            </a:pPr>
            <a:r>
              <a:rPr lang="zh-CN" altLang="en-AU" sz="2000" dirty="0">
                <a:ea typeface="宋体" panose="02010600030101010101" pitchFamily="2" charset="-122"/>
              </a:rPr>
              <a:t>更复杂</a:t>
            </a:r>
            <a:r>
              <a:rPr lang="en-AU" altLang="zh-CN" sz="2000" dirty="0"/>
              <a:t>/</a:t>
            </a:r>
            <a:r>
              <a:rPr lang="zh-CN" altLang="en-AU" sz="2000" dirty="0">
                <a:ea typeface="宋体" panose="02010600030101010101" pitchFamily="2" charset="-122"/>
              </a:rPr>
              <a:t>访问</a:t>
            </a:r>
            <a:r>
              <a:rPr lang="zh-CN" altLang="en-AU" sz="2000" dirty="0" smtClean="0">
                <a:ea typeface="宋体" panose="02010600030101010101" pitchFamily="2" charset="-122"/>
              </a:rPr>
              <a:t>较少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AU" sz="2000" dirty="0">
                <a:ea typeface="宋体" panose="02010600030101010101" pitchFamily="2" charset="-122"/>
              </a:rPr>
              <a:t>数据改变时通知</a:t>
            </a:r>
            <a:r>
              <a:rPr lang="zh-CN" altLang="en-AU" sz="2000" dirty="0" smtClean="0">
                <a:ea typeface="宋体" panose="02010600030101010101" pitchFamily="2" charset="-122"/>
              </a:rPr>
              <a:t>客户端</a:t>
            </a:r>
            <a:endParaRPr lang="en-AU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4000" dirty="0" smtClean="0"/>
              <a:t>Client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marL="716280" lvl="1" indent="-533400">
              <a:lnSpc>
                <a:spcPct val="90000"/>
              </a:lnSpc>
            </a:pPr>
            <a:r>
              <a:rPr lang="zh-CN" altLang="en-AU" sz="2000" dirty="0">
                <a:ea typeface="宋体" panose="02010600030101010101" pitchFamily="2" charset="-122"/>
              </a:rPr>
              <a:t>可访问部分的</a:t>
            </a:r>
            <a:r>
              <a:rPr lang="en-AU" altLang="zh-CN" sz="2000" dirty="0">
                <a:ea typeface="宋体" panose="02010600030101010101" pitchFamily="2" charset="-122"/>
              </a:rPr>
              <a:t>server</a:t>
            </a:r>
            <a:r>
              <a:rPr lang="zh-CN" altLang="en-AU" sz="2000" dirty="0">
                <a:ea typeface="宋体" panose="02010600030101010101" pitchFamily="2" charset="-122"/>
              </a:rPr>
              <a:t>属性</a:t>
            </a:r>
            <a:endParaRPr lang="en-AU" altLang="zh-CN" sz="2000" dirty="0"/>
          </a:p>
          <a:p>
            <a:pPr marL="716280" lvl="1" indent="-533400">
              <a:lnSpc>
                <a:spcPct val="90000"/>
              </a:lnSpc>
            </a:pPr>
            <a:r>
              <a:rPr lang="zh-CN" altLang="en-AU" sz="2000" dirty="0">
                <a:ea typeface="宋体" panose="02010600030101010101" pitchFamily="2" charset="-122"/>
              </a:rPr>
              <a:t>属性值从</a:t>
            </a:r>
            <a:r>
              <a:rPr lang="en-AU" altLang="zh-CN" sz="2000" dirty="0">
                <a:ea typeface="宋体" panose="02010600030101010101" pitchFamily="2" charset="-122"/>
              </a:rPr>
              <a:t>Cell</a:t>
            </a:r>
            <a:r>
              <a:rPr lang="zh-CN" altLang="en-AU" sz="2000" dirty="0">
                <a:ea typeface="宋体" panose="02010600030101010101" pitchFamily="2" charset="-122"/>
              </a:rPr>
              <a:t>上发布得来</a:t>
            </a:r>
            <a:endParaRPr lang="en-AU" altLang="zh-CN" sz="2000" dirty="0"/>
          </a:p>
          <a:p>
            <a:pPr marL="716280" lvl="1" indent="-533400">
              <a:lnSpc>
                <a:spcPct val="90000"/>
              </a:lnSpc>
            </a:pPr>
            <a:r>
              <a:rPr lang="en-AU" altLang="zh-CN" sz="2000" dirty="0">
                <a:ea typeface="宋体" panose="02010600030101010101" pitchFamily="2" charset="-122"/>
              </a:rPr>
              <a:t>Cell</a:t>
            </a:r>
            <a:r>
              <a:rPr lang="zh-CN" altLang="en-AU" sz="2000" dirty="0">
                <a:ea typeface="宋体" panose="02010600030101010101" pitchFamily="2" charset="-122"/>
              </a:rPr>
              <a:t>属性改变会触发</a:t>
            </a:r>
            <a:r>
              <a:rPr lang="en-AU" altLang="zh-CN" sz="2000" dirty="0">
                <a:solidFill>
                  <a:srgbClr val="C00000"/>
                </a:solidFill>
                <a:latin typeface="Courier New" panose="02070309020205020404" pitchFamily="49" charset="0"/>
              </a:rPr>
              <a:t>set_&lt;property&gt;()</a:t>
            </a:r>
            <a:endParaRPr lang="en-AU" altLang="zh-CN" sz="2000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 marL="716280" lvl="1" indent="-533400">
              <a:lnSpc>
                <a:spcPct val="90000"/>
              </a:lnSpc>
            </a:pPr>
            <a:r>
              <a:rPr lang="zh-CN" altLang="en-AU" sz="2000" dirty="0">
                <a:ea typeface="宋体" panose="02010600030101010101" pitchFamily="2" charset="-122"/>
              </a:rPr>
              <a:t>例如</a:t>
            </a:r>
            <a:r>
              <a:rPr lang="en-AU" altLang="zh-CN" sz="2000" dirty="0"/>
              <a:t>:</a:t>
            </a:r>
            <a:br>
              <a:rPr lang="en-AU" altLang="zh-CN" dirty="0"/>
            </a:br>
            <a:endParaRPr lang="en-AU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7504" y="3645024"/>
            <a:ext cx="8928992" cy="30963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789040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err="1">
                <a:latin typeface="Courier New" panose="02070309020205020404" pitchFamily="49" charset="0"/>
              </a:rPr>
              <a:t>def</a:t>
            </a:r>
            <a:r>
              <a:rPr lang="en-GB" altLang="zh-CN" dirty="0">
                <a:latin typeface="Courier New" panose="02070309020205020404" pitchFamily="49" charset="0"/>
              </a:rPr>
              <a:t> </a:t>
            </a:r>
            <a:r>
              <a:rPr lang="en-GB" altLang="zh-CN" dirty="0" err="1" smtClean="0">
                <a:latin typeface="Courier New" panose="02070309020205020404" pitchFamily="49" charset="0"/>
              </a:rPr>
              <a:t>set_HP</a:t>
            </a:r>
            <a:r>
              <a:rPr lang="en-GB" altLang="zh-CN" dirty="0" smtClean="0">
                <a:latin typeface="Courier New" panose="02070309020205020404" pitchFamily="49" charset="0"/>
              </a:rPr>
              <a:t>( </a:t>
            </a:r>
            <a:r>
              <a:rPr lang="en-GB" altLang="zh-CN" dirty="0">
                <a:latin typeface="Courier New" panose="02070309020205020404" pitchFamily="49" charset="0"/>
              </a:rPr>
              <a:t>self, </a:t>
            </a:r>
            <a:r>
              <a:rPr lang="en-GB" altLang="zh-CN" dirty="0" smtClean="0">
                <a:latin typeface="Courier New" panose="02070309020205020404" pitchFamily="49" charset="0"/>
              </a:rPr>
              <a:t>old </a:t>
            </a:r>
            <a:r>
              <a:rPr lang="en-GB" altLang="zh-CN" dirty="0">
                <a:latin typeface="Courier New" panose="02070309020205020404" pitchFamily="49" charset="0"/>
              </a:rPr>
              <a:t>):</a:t>
            </a:r>
            <a:br>
              <a:rPr lang="en-GB" altLang="zh-CN" dirty="0">
                <a:latin typeface="Courier New" panose="02070309020205020404" pitchFamily="49" charset="0"/>
              </a:rPr>
            </a:br>
            <a:r>
              <a:rPr lang="en-GB" altLang="zh-CN" dirty="0">
                <a:latin typeface="Courier New" panose="02070309020205020404" pitchFamily="49" charset="0"/>
              </a:rPr>
              <a:t>  if </a:t>
            </a:r>
            <a:r>
              <a:rPr lang="en-GB" altLang="zh-CN" dirty="0" err="1" smtClean="0">
                <a:latin typeface="Courier New" panose="02070309020205020404" pitchFamily="49" charset="0"/>
              </a:rPr>
              <a:t>self.HP</a:t>
            </a:r>
            <a:r>
              <a:rPr lang="en-GB" altLang="zh-CN" dirty="0" smtClean="0">
                <a:latin typeface="Courier New" panose="02070309020205020404" pitchFamily="49" charset="0"/>
              </a:rPr>
              <a:t> </a:t>
            </a:r>
            <a:r>
              <a:rPr lang="en-GB" altLang="zh-CN" dirty="0">
                <a:latin typeface="Courier New" panose="02070309020205020404" pitchFamily="49" charset="0"/>
              </a:rPr>
              <a:t>== 0 and </a:t>
            </a:r>
            <a:r>
              <a:rPr lang="en-GB" altLang="zh-CN" dirty="0" smtClean="0">
                <a:latin typeface="Courier New" panose="02070309020205020404" pitchFamily="49" charset="0"/>
              </a:rPr>
              <a:t>old </a:t>
            </a:r>
            <a:r>
              <a:rPr lang="en-GB" altLang="zh-CN" dirty="0">
                <a:latin typeface="Courier New" panose="02070309020205020404" pitchFamily="49" charset="0"/>
              </a:rPr>
              <a:t>&gt; 0:</a:t>
            </a:r>
            <a:br>
              <a:rPr lang="en-GB" altLang="zh-CN" dirty="0">
                <a:latin typeface="Courier New" panose="02070309020205020404" pitchFamily="49" charset="0"/>
              </a:rPr>
            </a:br>
            <a:r>
              <a:rPr lang="en-GB" altLang="zh-CN" dirty="0">
                <a:latin typeface="Courier New" panose="02070309020205020404" pitchFamily="49" charset="0"/>
              </a:rPr>
              <a:t>    </a:t>
            </a:r>
            <a:r>
              <a:rPr lang="en-GB" altLang="zh-CN" dirty="0" err="1">
                <a:latin typeface="Courier New" panose="02070309020205020404" pitchFamily="49" charset="0"/>
              </a:rPr>
              <a:t>self.doDeath</a:t>
            </a:r>
            <a:r>
              <a:rPr lang="en-GB" altLang="zh-CN" dirty="0">
                <a:latin typeface="Courier New" panose="02070309020205020404" pitchFamily="49" charset="0"/>
              </a:rPr>
              <a:t>()</a:t>
            </a:r>
            <a:r>
              <a:rPr lang="ar-SA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‏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AU" dirty="0">
                <a:ea typeface="宋体" panose="02010600030101010101" pitchFamily="2" charset="-122"/>
              </a:rPr>
              <a:t>简单类型</a:t>
            </a:r>
            <a:endParaRPr lang="en-AU" altLang="zh-CN" dirty="0"/>
          </a:p>
          <a:p>
            <a:pPr lvl="1"/>
            <a:r>
              <a:rPr lang="en-AU" altLang="zh-CN" sz="2000" dirty="0" smtClean="0">
                <a:latin typeface="Courier New" panose="02070309020205020404" pitchFamily="49" charset="0"/>
              </a:rPr>
              <a:t>INT8 </a:t>
            </a:r>
            <a:r>
              <a:rPr lang="en-AU" altLang="zh-CN" sz="2000" dirty="0">
                <a:latin typeface="Courier New" panose="02070309020205020404" pitchFamily="49" charset="0"/>
              </a:rPr>
              <a:t>/ UINT8</a:t>
            </a:r>
            <a:endParaRPr lang="en-AU" altLang="zh-CN" sz="2000" dirty="0">
              <a:latin typeface="Courier New" panose="02070309020205020404" pitchFamily="49" charset="0"/>
            </a:endParaRPr>
          </a:p>
          <a:p>
            <a:pPr lvl="1"/>
            <a:r>
              <a:rPr lang="en-AU" altLang="zh-CN" sz="2000" dirty="0">
                <a:latin typeface="Courier New" panose="02070309020205020404" pitchFamily="49" charset="0"/>
              </a:rPr>
              <a:t>FLOAT32 / FLOAT64</a:t>
            </a:r>
            <a:endParaRPr lang="en-AU" altLang="zh-CN" sz="2000" dirty="0">
              <a:latin typeface="Courier New" panose="02070309020205020404" pitchFamily="49" charset="0"/>
            </a:endParaRPr>
          </a:p>
          <a:p>
            <a:pPr lvl="1"/>
            <a:r>
              <a:rPr lang="en-AU" altLang="zh-CN" sz="2000" dirty="0">
                <a:latin typeface="Courier New" panose="02070309020205020404" pitchFamily="49" charset="0"/>
              </a:rPr>
              <a:t>STRING</a:t>
            </a:r>
            <a:endParaRPr lang="en-AU" altLang="zh-CN" sz="2000" dirty="0">
              <a:latin typeface="Courier New" panose="02070309020205020404" pitchFamily="49" charset="0"/>
            </a:endParaRPr>
          </a:p>
          <a:p>
            <a:pPr lvl="1"/>
            <a:r>
              <a:rPr lang="en-AU" altLang="zh-CN" sz="2000" dirty="0">
                <a:latin typeface="Courier New" panose="02070309020205020404" pitchFamily="49" charset="0"/>
              </a:rPr>
              <a:t>VECTOR3</a:t>
            </a:r>
            <a:endParaRPr lang="en-AU" altLang="zh-CN" sz="2000" dirty="0">
              <a:latin typeface="Courier New" panose="02070309020205020404" pitchFamily="49" charset="0"/>
            </a:endParaRPr>
          </a:p>
          <a:p>
            <a:pPr lvl="1"/>
            <a:r>
              <a:rPr lang="en-AU" altLang="zh-CN" sz="2000" dirty="0"/>
              <a:t>…</a:t>
            </a:r>
            <a:endParaRPr lang="en-AU" altLang="zh-CN" sz="2000" dirty="0"/>
          </a:p>
          <a:p>
            <a:r>
              <a:rPr lang="zh-CN" altLang="en-AU" dirty="0">
                <a:ea typeface="宋体" panose="02010600030101010101" pitchFamily="2" charset="-122"/>
              </a:rPr>
              <a:t>序列类型</a:t>
            </a:r>
            <a:endParaRPr lang="zh-CN" altLang="en-AU" dirty="0">
              <a:ea typeface="宋体" panose="02010600030101010101" pitchFamily="2" charset="-122"/>
            </a:endParaRPr>
          </a:p>
          <a:p>
            <a:pPr lvl="1"/>
            <a:r>
              <a:rPr lang="zh-CN" altLang="en-AU" sz="2000" dirty="0" smtClean="0">
                <a:ea typeface="宋体" panose="02010600030101010101" pitchFamily="2" charset="-122"/>
              </a:rPr>
              <a:t> </a:t>
            </a:r>
            <a:r>
              <a:rPr lang="en-AU" altLang="zh-CN" sz="2000" dirty="0">
                <a:latin typeface="Courier New" panose="02070309020205020404" pitchFamily="49" charset="0"/>
              </a:rPr>
              <a:t>ARRAY</a:t>
            </a:r>
            <a:endParaRPr lang="en-AU" altLang="zh-CN" sz="2000" dirty="0">
              <a:latin typeface="Courier New" panose="02070309020205020404" pitchFamily="49" charset="0"/>
            </a:endParaRPr>
          </a:p>
          <a:p>
            <a:pPr lvl="1"/>
            <a:r>
              <a:rPr lang="en-AU" altLang="zh-CN" sz="2000" dirty="0">
                <a:latin typeface="Courier New" panose="02070309020205020404" pitchFamily="49" charset="0"/>
              </a:rPr>
              <a:t>TUPLE</a:t>
            </a:r>
            <a:endParaRPr lang="en-AU" altLang="zh-CN" sz="2000" dirty="0">
              <a:latin typeface="Courier New" panose="02070309020205020404" pitchFamily="49" charset="0"/>
            </a:endParaRPr>
          </a:p>
          <a:p>
            <a:pPr marL="0" lvl="2" indent="0">
              <a:buNone/>
            </a:pPr>
            <a:endParaRPr lang="en-AU" altLang="zh-CN" dirty="0"/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&lt;root&gt;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&lt;Properties&gt;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  &lt;name&gt;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     &lt;Type&gt;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		</a:t>
            </a:r>
            <a:r>
              <a:rPr lang="en-AU" altLang="zh-CN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STRING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	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Type&gt;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  &lt;/name&gt;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&lt;items&gt;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     &lt;Type&gt;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		</a:t>
            </a:r>
            <a:r>
              <a:rPr lang="en-AU" altLang="zh-CN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ARRAY</a:t>
            </a:r>
            <a:endParaRPr lang="en-AU" altLang="zh-CN" b="1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	 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&lt;of&gt;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	</a:t>
            </a:r>
            <a:r>
              <a:rPr lang="en-AU" altLang="zh-CN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UINT8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	 	 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of&gt;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	   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Type&gt;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&lt;/items&gt;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&lt;/Properties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...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&lt;/root&gt;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AU" dirty="0">
                <a:ea typeface="宋体" panose="02010600030101010101" pitchFamily="2" charset="-122"/>
              </a:rPr>
              <a:t>复杂类型</a:t>
            </a:r>
            <a:endParaRPr lang="en-AU" altLang="zh-CN" dirty="0"/>
          </a:p>
          <a:p>
            <a:pPr lvl="1"/>
            <a:r>
              <a:rPr lang="en-AU" altLang="zh-CN" dirty="0">
                <a:latin typeface="Courier New" panose="02070309020205020404" pitchFamily="49" charset="0"/>
              </a:rPr>
              <a:t>FIXED_DICT</a:t>
            </a:r>
            <a:endParaRPr lang="en-AU" altLang="zh-CN" dirty="0">
              <a:latin typeface="Courier New" panose="02070309020205020404" pitchFamily="49" charset="0"/>
            </a:endParaRPr>
          </a:p>
          <a:p>
            <a:pPr lvl="2"/>
            <a:r>
              <a:rPr lang="en-AU" altLang="zh-CN" sz="2000" dirty="0">
                <a:ea typeface="宋体" panose="02010600030101010101" pitchFamily="2" charset="-122"/>
              </a:rPr>
              <a:t>D</a:t>
            </a:r>
            <a:r>
              <a:rPr lang="en-AU" altLang="zh-CN" sz="2000" dirty="0"/>
              <a:t>ictionary</a:t>
            </a:r>
            <a:r>
              <a:rPr lang="zh-CN" altLang="en-AU" sz="2000" dirty="0">
                <a:ea typeface="宋体" panose="02010600030101010101" pitchFamily="2" charset="-122"/>
              </a:rPr>
              <a:t>型的对象</a:t>
            </a:r>
            <a:endParaRPr lang="en-AU" altLang="zh-CN" sz="2000" dirty="0"/>
          </a:p>
          <a:p>
            <a:pPr lvl="2"/>
            <a:r>
              <a:rPr lang="zh-CN" altLang="en-AU" sz="2000" dirty="0">
                <a:ea typeface="宋体" panose="02010600030101010101" pitchFamily="2" charset="-122"/>
              </a:rPr>
              <a:t>固定的</a:t>
            </a:r>
            <a:r>
              <a:rPr lang="en-AU" altLang="zh-CN" sz="2000" dirty="0">
                <a:ea typeface="宋体" panose="02010600030101010101" pitchFamily="2" charset="-122"/>
              </a:rPr>
              <a:t>key</a:t>
            </a:r>
            <a:r>
              <a:rPr lang="zh-CN" altLang="en-AU" sz="2000" dirty="0">
                <a:ea typeface="宋体" panose="02010600030101010101" pitchFamily="2" charset="-122"/>
              </a:rPr>
              <a:t>集</a:t>
            </a:r>
            <a:endParaRPr lang="en-AU" altLang="zh-CN" sz="2000" dirty="0"/>
          </a:p>
          <a:p>
            <a:pPr lvl="1"/>
            <a:r>
              <a:rPr lang="en-AU" altLang="zh-CN" dirty="0">
                <a:latin typeface="Courier New" panose="02070309020205020404" pitchFamily="49" charset="0"/>
              </a:rPr>
              <a:t>PYTHON</a:t>
            </a:r>
            <a:endParaRPr lang="en-AU" altLang="zh-CN" dirty="0">
              <a:latin typeface="Courier New" panose="02070309020205020404" pitchFamily="49" charset="0"/>
            </a:endParaRPr>
          </a:p>
          <a:p>
            <a:pPr lvl="2"/>
            <a:r>
              <a:rPr lang="zh-CN" altLang="en-AU" sz="2000" dirty="0">
                <a:ea typeface="宋体" panose="02010600030101010101" pitchFamily="2" charset="-122"/>
              </a:rPr>
              <a:t>比</a:t>
            </a:r>
            <a:r>
              <a:rPr lang="en-AU" altLang="zh-CN" sz="2000" dirty="0">
                <a:latin typeface="Courier New" panose="02070309020205020404" pitchFamily="49" charset="0"/>
              </a:rPr>
              <a:t>FIXED_DICT</a:t>
            </a:r>
            <a:r>
              <a:rPr lang="zh-CN" altLang="en-AU" sz="2000" dirty="0">
                <a:latin typeface="Courier New" panose="02070309020205020404" pitchFamily="49" charset="0"/>
                <a:ea typeface="宋体" panose="02010600030101010101" pitchFamily="2" charset="-122"/>
              </a:rPr>
              <a:t>低效</a:t>
            </a:r>
            <a:endParaRPr lang="zh-CN" altLang="en-AU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/>
            <a:r>
              <a:rPr lang="zh-CN" altLang="en-AU" sz="2000" dirty="0" smtClean="0">
                <a:ea typeface="宋体" panose="02010600030101010101" pitchFamily="2" charset="-122"/>
              </a:rPr>
              <a:t>可以</a:t>
            </a:r>
            <a:r>
              <a:rPr lang="zh-CN" altLang="en-US" sz="2000" dirty="0" smtClean="0">
                <a:ea typeface="宋体" panose="02010600030101010101" pitchFamily="2" charset="-122"/>
              </a:rPr>
              <a:t>支持任何</a:t>
            </a:r>
            <a:r>
              <a:rPr lang="en-US" altLang="zh-CN" sz="2000" dirty="0" smtClean="0">
                <a:ea typeface="宋体" panose="02010600030101010101" pitchFamily="2" charset="-122"/>
              </a:rPr>
              <a:t>Python</a:t>
            </a:r>
            <a:r>
              <a:rPr lang="zh-CN" altLang="en-US" sz="2000" dirty="0" smtClean="0">
                <a:ea typeface="宋体" panose="02010600030101010101" pitchFamily="2" charset="-122"/>
              </a:rPr>
              <a:t>数据类型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AU" sz="2000" dirty="0" smtClean="0">
                <a:ea typeface="宋体" panose="02010600030101010101" pitchFamily="2" charset="-122"/>
              </a:rPr>
              <a:t>安全性</a:t>
            </a:r>
            <a:br>
              <a:rPr lang="en-AU" altLang="zh-CN" sz="2000" dirty="0"/>
            </a:br>
            <a:r>
              <a:rPr lang="en-AU" altLang="zh-CN" sz="2000" dirty="0"/>
              <a:t>(</a:t>
            </a:r>
            <a:r>
              <a:rPr lang="zh-CN" altLang="en-AU" sz="2000" dirty="0">
                <a:ea typeface="宋体" panose="02010600030101010101" pitchFamily="2" charset="-122"/>
              </a:rPr>
              <a:t>读取客户端传来的数据来</a:t>
            </a:r>
            <a:r>
              <a:rPr lang="zh-CN" altLang="en-AU" sz="2000" dirty="0" smtClean="0">
                <a:ea typeface="宋体" panose="02010600030101010101" pitchFamily="2" charset="-122"/>
              </a:rPr>
              <a:t>序列化</a:t>
            </a:r>
            <a:r>
              <a:rPr lang="en-AU" altLang="zh-CN" sz="2000" dirty="0" smtClean="0">
                <a:ea typeface="宋体" panose="02010600030101010101" pitchFamily="2" charset="-122"/>
              </a:rPr>
              <a:t>Python</a:t>
            </a:r>
            <a:r>
              <a:rPr lang="zh-CN" altLang="en-AU" sz="2000" dirty="0">
                <a:ea typeface="宋体" panose="02010600030101010101" pitchFamily="2" charset="-122"/>
              </a:rPr>
              <a:t>对象</a:t>
            </a:r>
            <a:r>
              <a:rPr lang="en-AU" altLang="zh-CN" sz="2000" dirty="0"/>
              <a:t>)</a:t>
            </a:r>
            <a:endParaRPr lang="en-AU" altLang="zh-CN" sz="2000" dirty="0">
              <a:ea typeface="宋体" panose="02010600030101010101" pitchFamily="2" charset="-122"/>
            </a:endParaRPr>
          </a:p>
          <a:p>
            <a:pPr lvl="2"/>
            <a:r>
              <a:rPr lang="zh-CN" altLang="en-US" sz="2000" dirty="0">
                <a:ea typeface="宋体" panose="02010600030101010101" pitchFamily="2" charset="-122"/>
              </a:rPr>
              <a:t>使用</a:t>
            </a:r>
            <a:r>
              <a:rPr lang="en-US" altLang="zh-CN" sz="2000" dirty="0">
                <a:ea typeface="宋体" panose="02010600030101010101" pitchFamily="2" charset="-122"/>
              </a:rPr>
              <a:t>Python</a:t>
            </a:r>
            <a:r>
              <a:rPr lang="zh-CN" altLang="en-US" sz="2000" dirty="0">
                <a:ea typeface="宋体" panose="02010600030101010101" pitchFamily="2" charset="-122"/>
              </a:rPr>
              <a:t>的</a:t>
            </a:r>
            <a:r>
              <a:rPr lang="en-US" altLang="zh-CN" sz="2000" dirty="0">
                <a:ea typeface="宋体" panose="02010600030101010101" pitchFamily="2" charset="-122"/>
              </a:rPr>
              <a:t>pickle</a:t>
            </a:r>
            <a:r>
              <a:rPr lang="zh-CN" altLang="en-US" sz="2000" dirty="0" smtClean="0">
                <a:ea typeface="宋体" panose="02010600030101010101" pitchFamily="2" charset="-122"/>
              </a:rPr>
              <a:t>模块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2"/>
            <a:r>
              <a:rPr lang="en-US" altLang="zh-CN" sz="2000" dirty="0" smtClean="0">
                <a:ea typeface="宋体" panose="02010600030101010101" pitchFamily="2" charset="-122"/>
              </a:rPr>
              <a:t>Unity3D</a:t>
            </a:r>
            <a:r>
              <a:rPr lang="zh-CN" altLang="en-US" sz="2000" dirty="0" smtClean="0">
                <a:ea typeface="宋体" panose="02010600030101010101" pitchFamily="2" charset="-122"/>
              </a:rPr>
              <a:t>等插件环境不应该将该属性类型传输到客户端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09575" lvl="2" indent="0"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  (C#</a:t>
            </a:r>
            <a:r>
              <a:rPr lang="zh-CN" altLang="en-US" sz="2000" dirty="0" smtClean="0">
                <a:ea typeface="宋体" panose="02010600030101010101" pitchFamily="2" charset="-122"/>
              </a:rPr>
              <a:t>无法解析</a:t>
            </a:r>
            <a:r>
              <a:rPr lang="en-US" altLang="zh-CN" sz="2000" dirty="0" smtClean="0">
                <a:ea typeface="宋体" panose="02010600030101010101" pitchFamily="2" charset="-122"/>
              </a:rPr>
              <a:t>)</a:t>
            </a:r>
            <a:endParaRPr lang="en-AU" altLang="zh-CN" sz="2000" dirty="0"/>
          </a:p>
          <a:p>
            <a:pPr marL="0" lvl="2" indent="0">
              <a:buNone/>
            </a:pPr>
            <a:endParaRPr lang="en-AU" altLang="zh-CN" dirty="0"/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&lt;root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&gt;</a:t>
            </a:r>
            <a:endParaRPr lang="en-AU" altLang="zh-CN" sz="1600" b="1" dirty="0" smtClean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&lt;Properties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&gt;</a:t>
            </a:r>
            <a:endParaRPr lang="en-AU" altLang="zh-CN" sz="1600" b="1" dirty="0" smtClean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  &lt;</a:t>
            </a:r>
            <a:r>
              <a:rPr lang="en-AU" altLang="zh-CN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CharacterInfos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     &lt;Type&gt;  FIXED_DICT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        &lt;Properties&gt;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           &lt;name&gt;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              &lt;Type&gt; </a:t>
            </a:r>
            <a:r>
              <a:rPr lang="en-AU" altLang="zh-CN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STRING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&lt;/Type&gt;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           &lt;/name&gt;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        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&lt;level&gt;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              &lt;Type&gt; </a:t>
            </a:r>
            <a:r>
              <a:rPr lang="en-AU" altLang="zh-CN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UINT8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&lt;/Type&gt;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        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&lt;/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level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        &lt;/Properties&gt;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     &lt;/Type&gt;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  &lt;/</a:t>
            </a:r>
            <a:r>
              <a:rPr lang="en-AU" altLang="zh-CN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CharacterInfo</a:t>
            </a: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&lt;/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Properties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&gt;</a:t>
            </a:r>
            <a:endParaRPr lang="en-AU" altLang="zh-CN" sz="1600" b="1" dirty="0" smtClean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...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&lt;/root&gt;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04159" y="3356992"/>
            <a:ext cx="8832337" cy="33112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4159" y="2348880"/>
            <a:ext cx="8832337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mtClean="0">
                <a:solidFill>
                  <a:schemeClr val="accent1"/>
                </a:solidFill>
                <a:ea typeface="宋体" panose="02010600030101010101" pitchFamily="2" charset="-122"/>
              </a:rPr>
              <a:t>自定义类型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AU" dirty="0">
                <a:ea typeface="宋体" panose="02010600030101010101" pitchFamily="2" charset="-122"/>
              </a:rPr>
              <a:t>可重用的类型自定义</a:t>
            </a:r>
            <a:endParaRPr lang="en-AU" altLang="zh-CN" dirty="0"/>
          </a:p>
          <a:p>
            <a:pPr lvl="1"/>
            <a:r>
              <a:rPr lang="en-AU" altLang="zh-CN" sz="2000" dirty="0" smtClean="0">
                <a:latin typeface="Courier New" panose="02070309020205020404" pitchFamily="49" charset="0"/>
              </a:rPr>
              <a:t>&lt;assets&gt;/scripts/</a:t>
            </a:r>
            <a:r>
              <a:rPr lang="en-AU" altLang="zh-CN" sz="2000" dirty="0" err="1" smtClean="0">
                <a:latin typeface="Courier New" panose="02070309020205020404" pitchFamily="49" charset="0"/>
              </a:rPr>
              <a:t>entity_defs</a:t>
            </a:r>
            <a:r>
              <a:rPr lang="en-AU" altLang="zh-CN" sz="2000" dirty="0" smtClean="0">
                <a:latin typeface="Courier New" panose="02070309020205020404" pitchFamily="49" charset="0"/>
              </a:rPr>
              <a:t>/</a:t>
            </a:r>
            <a:r>
              <a:rPr lang="en-US" altLang="zh-CN" sz="2000" dirty="0" smtClean="0">
                <a:latin typeface="Courier New" panose="02070309020205020404" pitchFamily="49" charset="0"/>
              </a:rPr>
              <a:t>types</a:t>
            </a:r>
            <a:r>
              <a:rPr lang="en-AU" altLang="zh-CN" sz="2000" dirty="0" smtClean="0">
                <a:latin typeface="Courier New" panose="02070309020205020404" pitchFamily="49" charset="0"/>
              </a:rPr>
              <a:t>.xml</a:t>
            </a:r>
            <a:endParaRPr lang="en-AU" altLang="zh-CN" sz="2000" dirty="0">
              <a:latin typeface="Courier New" panose="02070309020205020404" pitchFamily="49" charset="0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159" y="2492896"/>
            <a:ext cx="77522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SKILLID&gt;			INT32		&lt;/SKILLID&gt;</a:t>
            </a:r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QUESTID&gt;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INT32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&lt;/QUESTID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&gt;</a:t>
            </a:r>
            <a:endParaRPr lang="en-US" altLang="zh-CN" dirty="0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EXAMPLES&gt;	FIXED_DICT</a:t>
            </a:r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	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Properties&gt;</a:t>
            </a:r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k1&gt;</a:t>
            </a:r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&lt;Persistent&gt;	false	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Persistent&gt;</a:t>
            </a:r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Type&gt;	INT64	&lt;/Type&gt;</a:t>
            </a:r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k1&gt;</a:t>
            </a:r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	</a:t>
            </a:r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k2&gt;</a:t>
            </a:r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Type&gt;	INT64	&lt;/Type&gt;</a:t>
            </a:r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k2&gt;</a:t>
            </a:r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Properties&gt;</a:t>
            </a:r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EXAMPLES&gt;	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属性的发布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254A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&lt;root&gt;</a:t>
            </a: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&lt;Properties&gt;</a:t>
            </a: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anose="02070309020205020404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  &lt;name&gt;</a:t>
            </a: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     &lt;Type&gt;   STRING       &lt;/Type&gt;</a:t>
            </a: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     </a:t>
            </a:r>
            <a:r>
              <a:rPr lang="en-GB" altLang="zh-CN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&lt;Flags&gt;  ??  </a:t>
            </a:r>
            <a:r>
              <a:rPr lang="en-GB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		 &lt;/</a:t>
            </a:r>
            <a:r>
              <a:rPr lang="en-GB" altLang="zh-CN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Flags&gt;</a:t>
            </a:r>
            <a:endParaRPr lang="en-GB" altLang="zh-CN" sz="1600" b="1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anose="02070309020205020404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  &lt;/name&gt;</a:t>
            </a: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anose="02070309020205020404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&lt;/Properties&gt;</a:t>
            </a: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anose="02070309020205020404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...</a:t>
            </a: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&lt;/root&gt;</a:t>
            </a: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属性的发布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6454775" y="1922463"/>
            <a:ext cx="1511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BASE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049838" y="3071813"/>
            <a:ext cx="12271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OWN_CLIENT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 flipV="1">
            <a:off x="2065338" y="2460625"/>
            <a:ext cx="21653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554038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Ghost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6454775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Base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auto">
          <a:xfrm>
            <a:off x="4230688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Cell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4230688" y="480060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/>
              <a:t>Own client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6" name="Oval 10"/>
          <p:cNvSpPr>
            <a:spLocks noChangeArrowheads="1"/>
          </p:cNvSpPr>
          <p:nvPr/>
        </p:nvSpPr>
        <p:spPr bwMode="auto">
          <a:xfrm>
            <a:off x="554038" y="480060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/>
              <a:t>Other clients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4222750" y="1919288"/>
            <a:ext cx="1511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CELL_PRIVATE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2411413" y="2133600"/>
            <a:ext cx="14716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CELL_PUBLIC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1943100" y="3500438"/>
            <a:ext cx="1622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OTHER_CLIENTS</a:t>
            </a:r>
            <a:endParaRPr lang="en-US" altLang="zh-CN" sz="1600" b="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4986338" y="2820988"/>
            <a:ext cx="0" cy="201612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2033588" y="2640013"/>
            <a:ext cx="2195512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2430463" y="2963863"/>
            <a:ext cx="468312" cy="1635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2952750" y="3162300"/>
            <a:ext cx="468313" cy="1635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1774825" y="2676525"/>
            <a:ext cx="2441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CELL_PUBLIC_AND_OWN</a:t>
            </a:r>
            <a:endParaRPr lang="en-US" altLang="zh-CN" sz="1600" b="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Freeform 19"/>
          <p:cNvSpPr/>
          <p:nvPr/>
        </p:nvSpPr>
        <p:spPr bwMode="auto">
          <a:xfrm>
            <a:off x="1982788" y="2806700"/>
            <a:ext cx="2695575" cy="2095500"/>
          </a:xfrm>
          <a:custGeom>
            <a:avLst/>
            <a:gdLst>
              <a:gd name="T0" fmla="*/ 1698 w 1698"/>
              <a:gd name="T1" fmla="*/ 0 h 1320"/>
              <a:gd name="T2" fmla="*/ 510 w 1698"/>
              <a:gd name="T3" fmla="*/ 966 h 1320"/>
              <a:gd name="T4" fmla="*/ 0 w 1698"/>
              <a:gd name="T5" fmla="*/ 132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8" h="1320">
                <a:moveTo>
                  <a:pt x="1698" y="0"/>
                </a:moveTo>
                <a:cubicBezTo>
                  <a:pt x="1500" y="161"/>
                  <a:pt x="793" y="746"/>
                  <a:pt x="510" y="966"/>
                </a:cubicBezTo>
                <a:cubicBezTo>
                  <a:pt x="227" y="1186"/>
                  <a:pt x="106" y="1246"/>
                  <a:pt x="0" y="1320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20"/>
          <p:cNvSpPr/>
          <p:nvPr/>
        </p:nvSpPr>
        <p:spPr bwMode="auto">
          <a:xfrm flipH="1">
            <a:off x="3689350" y="2820988"/>
            <a:ext cx="1116013" cy="1984375"/>
          </a:xfrm>
          <a:custGeom>
            <a:avLst/>
            <a:gdLst>
              <a:gd name="T0" fmla="*/ 0 w 753"/>
              <a:gd name="T1" fmla="*/ 0 h 1250"/>
              <a:gd name="T2" fmla="*/ 731 w 753"/>
              <a:gd name="T3" fmla="*/ 692 h 1250"/>
              <a:gd name="T4" fmla="*/ 131 w 753"/>
              <a:gd name="T5" fmla="*/ 1250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3" h="1250">
                <a:moveTo>
                  <a:pt x="0" y="0"/>
                </a:moveTo>
                <a:cubicBezTo>
                  <a:pt x="122" y="115"/>
                  <a:pt x="709" y="484"/>
                  <a:pt x="731" y="692"/>
                </a:cubicBezTo>
                <a:cubicBezTo>
                  <a:pt x="753" y="900"/>
                  <a:pt x="256" y="1134"/>
                  <a:pt x="131" y="1250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2700338" y="4184650"/>
            <a:ext cx="1366837" cy="244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ALL_CLIENTS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5770563" y="2819400"/>
            <a:ext cx="1476375" cy="223361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6670675" y="3792538"/>
            <a:ext cx="18367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BASE_AND_CLIENT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0" name="Line 24"/>
          <p:cNvSpPr>
            <a:spLocks noChangeShapeType="1"/>
          </p:cNvSpPr>
          <p:nvPr/>
        </p:nvSpPr>
        <p:spPr bwMode="auto">
          <a:xfrm>
            <a:off x="4284663" y="2816225"/>
            <a:ext cx="179387" cy="649288"/>
          </a:xfrm>
          <a:prstGeom prst="line">
            <a:avLst/>
          </a:prstGeom>
          <a:noFill/>
          <a:ln w="76200">
            <a:noFill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25"/>
          <p:cNvSpPr>
            <a:spLocks noChangeShapeType="1"/>
          </p:cNvSpPr>
          <p:nvPr/>
        </p:nvSpPr>
        <p:spPr bwMode="auto">
          <a:xfrm>
            <a:off x="4222750" y="2640013"/>
            <a:ext cx="647700" cy="2160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Loginapp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/>
                <a:ea typeface="宋体" panose="02010600030101010101" pitchFamily="2" charset="-122"/>
                <a:cs typeface="+mn-cs"/>
              </a:rPr>
              <a:t>与客户端的第一个连接点</a:t>
            </a: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anose="020B0604030504040204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/>
                <a:ea typeface="宋体" panose="02010600030101010101" pitchFamily="2" charset="-122"/>
                <a:cs typeface="+mn-cs"/>
              </a:rPr>
              <a:t>固定的端口</a:t>
            </a: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anose="020B0604030504040204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/>
                <a:ea typeface="宋体" panose="02010600030101010101" pitchFamily="2" charset="-122"/>
                <a:cs typeface="+mn-cs"/>
              </a:rPr>
              <a:t>初始通信时加密</a:t>
            </a:r>
            <a:endParaRPr kumimoji="0" lang="zh-CN" alt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anose="020B0604030504040204"/>
              <a:ea typeface="宋体" panose="02010600030101010101" pitchFamily="2" charset="-122"/>
              <a:cs typeface="+mn-cs"/>
            </a:endParaRPr>
          </a:p>
          <a:p>
            <a:pPr marL="182245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None/>
              <a:defRPr/>
            </a:pPr>
            <a:r>
              <a:rPr lang="zh-CN" altLang="en-US" sz="2000" kern="0" dirty="0">
                <a:solidFill>
                  <a:schemeClr val="tx2"/>
                </a:solidFill>
                <a:latin typeface="Verdana" panose="020B0604030504040204"/>
                <a:ea typeface="宋体" panose="02010600030101010101" pitchFamily="2" charset="-122"/>
              </a:rPr>
              <a:t> </a:t>
            </a:r>
            <a:r>
              <a:rPr lang="zh-CN" altLang="en-US" sz="2000" kern="0" dirty="0" smtClean="0">
                <a:solidFill>
                  <a:schemeClr val="tx2"/>
                </a:solidFill>
                <a:latin typeface="Verdana" panose="020B0604030504040204"/>
                <a:ea typeface="宋体" panose="02010600030101010101" pitchFamily="2" charset="-122"/>
              </a:rPr>
              <a:t>   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/>
                <a:ea typeface="宋体" panose="02010600030101010101" pitchFamily="2" charset="-122"/>
              </a:rPr>
              <a:t>公用密钥对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/>
              </a:rPr>
              <a:t>(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/>
                <a:ea typeface="宋体" panose="02010600030101010101" pitchFamily="2" charset="-122"/>
              </a:rPr>
              <a:t>任意长度的密钥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/>
              </a:rPr>
              <a:t>)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anose="020B0604030504040204"/>
            </a:endParaRPr>
          </a:p>
          <a:p>
            <a:pPr marL="182245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None/>
              <a:defRPr/>
            </a:pPr>
            <a:r>
              <a:rPr lang="zh-CN" altLang="en-US" sz="2000" kern="0" dirty="0">
                <a:solidFill>
                  <a:schemeClr val="tx2"/>
                </a:solidFill>
                <a:latin typeface="Verdana" panose="020B0604030504040204"/>
                <a:ea typeface="宋体" panose="02010600030101010101" pitchFamily="2" charset="-122"/>
              </a:rPr>
              <a:t> </a:t>
            </a:r>
            <a:r>
              <a:rPr lang="zh-CN" altLang="en-US" sz="2000" kern="0" dirty="0" smtClean="0">
                <a:solidFill>
                  <a:schemeClr val="tx2"/>
                </a:solidFill>
                <a:latin typeface="Verdana" panose="020B0604030504040204"/>
                <a:ea typeface="宋体" panose="02010600030101010101" pitchFamily="2" charset="-122"/>
              </a:rPr>
              <a:t>   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/>
                <a:ea typeface="宋体" panose="02010600030101010101" pitchFamily="2" charset="-122"/>
              </a:rPr>
              <a:t>用户名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/>
              </a:rPr>
              <a:t> /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/>
                <a:ea typeface="宋体" panose="02010600030101010101" pitchFamily="2" charset="-122"/>
              </a:rPr>
              <a:t>密码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anose="020B0604030504040204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/>
                <a:ea typeface="宋体" panose="02010600030101010101" pitchFamily="2" charset="-122"/>
                <a:cs typeface="+mn-cs"/>
              </a:rPr>
              <a:t>使用多个</a:t>
            </a:r>
            <a:r>
              <a:rPr kumimoji="0" lang="en-AU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/>
                <a:ea typeface="宋体" panose="02010600030101010101" pitchFamily="2" charset="-122"/>
                <a:cs typeface="+mn-cs"/>
              </a:rPr>
              <a:t>Loginapps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/>
                <a:ea typeface="宋体" panose="02010600030101010101" pitchFamily="2" charset="-122"/>
              </a:rPr>
              <a:t>使得负载均衡</a:t>
            </a:r>
            <a:endParaRPr lang="en-AU" altLang="zh-CN" kern="0" dirty="0">
              <a:solidFill>
                <a:schemeClr val="tx2"/>
              </a:solidFill>
              <a:latin typeface="Verdana" panose="020B0604030504040204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None/>
              <a:defRPr/>
            </a:pPr>
            <a:r>
              <a:rPr kumimoji="0" lang="en-AU" sz="20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/>
              </a:rPr>
              <a:t>       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/>
              </a:rPr>
              <a:t>DNS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/>
                <a:ea typeface="宋体" panose="02010600030101010101" pitchFamily="2" charset="-122"/>
              </a:rPr>
              <a:t>轮流调度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anose="020B060403050404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- BASE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273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AU" sz="2000" dirty="0">
                <a:ea typeface="宋体" panose="02010600030101010101" pitchFamily="2" charset="-122"/>
              </a:rPr>
              <a:t>属于</a:t>
            </a:r>
            <a:r>
              <a:rPr lang="en-AU" altLang="zh-CN" sz="2000" dirty="0" smtClean="0">
                <a:ea typeface="宋体" panose="02010600030101010101" pitchFamily="2" charset="-122"/>
              </a:rPr>
              <a:t>Base</a:t>
            </a:r>
            <a:endParaRPr lang="en-AU" altLang="zh-CN" sz="2000" dirty="0" smtClean="0">
              <a:ea typeface="宋体" panose="02010600030101010101" pitchFamily="2" charset="-122"/>
            </a:endParaRPr>
          </a:p>
          <a:p>
            <a:r>
              <a:rPr lang="zh-CN" altLang="en-AU" sz="2000" dirty="0">
                <a:ea typeface="宋体" panose="02010600030101010101" pitchFamily="2" charset="-122"/>
              </a:rPr>
              <a:t>只有</a:t>
            </a:r>
            <a:r>
              <a:rPr lang="en-AU" altLang="zh-CN" sz="2000" dirty="0"/>
              <a:t>Base</a:t>
            </a:r>
            <a:r>
              <a:rPr lang="zh-CN" altLang="en-AU" sz="2000" dirty="0">
                <a:ea typeface="宋体" panose="02010600030101010101" pitchFamily="2" charset="-122"/>
              </a:rPr>
              <a:t>可以</a:t>
            </a:r>
            <a:r>
              <a:rPr lang="zh-CN" altLang="en-AU" sz="2000" dirty="0" smtClean="0">
                <a:ea typeface="宋体" panose="02010600030101010101" pitchFamily="2" charset="-122"/>
              </a:rPr>
              <a:t>访问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      </a:t>
            </a:r>
            <a:r>
              <a:rPr lang="en-US" altLang="zh-CN" sz="1600" dirty="0" smtClean="0">
                <a:ea typeface="宋体" panose="02010600030101010101" pitchFamily="2" charset="-122"/>
              </a:rPr>
              <a:t>Baseapp2</a:t>
            </a:r>
            <a:r>
              <a:rPr lang="zh-CN" altLang="en-US" sz="1600" dirty="0">
                <a:ea typeface="宋体" panose="02010600030101010101" pitchFamily="2" charset="-122"/>
              </a:rPr>
              <a:t>和</a:t>
            </a:r>
            <a:r>
              <a:rPr lang="en-US" altLang="zh-CN" sz="1600" dirty="0">
                <a:ea typeface="宋体" panose="02010600030101010101" pitchFamily="2" charset="-122"/>
              </a:rPr>
              <a:t>Baseapp3</a:t>
            </a:r>
            <a:r>
              <a:rPr lang="zh-CN" altLang="en-US" sz="1600" dirty="0">
                <a:ea typeface="宋体" panose="02010600030101010101" pitchFamily="2" charset="-122"/>
              </a:rPr>
              <a:t>无法访问到</a:t>
            </a:r>
            <a:r>
              <a:rPr lang="en-US" altLang="zh-CN" sz="1600" dirty="0">
                <a:ea typeface="宋体" panose="02010600030101010101" pitchFamily="2" charset="-122"/>
              </a:rPr>
              <a:t>Baseapp1</a:t>
            </a:r>
            <a:r>
              <a:rPr lang="zh-CN" altLang="en-US" sz="1600" dirty="0">
                <a:ea typeface="宋体" panose="02010600030101010101" pitchFamily="2" charset="-122"/>
              </a:rPr>
              <a:t>中红色实体的</a:t>
            </a:r>
            <a:r>
              <a:rPr lang="en-US" altLang="zh-CN" sz="1600" dirty="0" smtClean="0">
                <a:ea typeface="宋体" panose="02010600030101010101" pitchFamily="2" charset="-122"/>
              </a:rPr>
              <a:t>BASE</a:t>
            </a:r>
            <a:r>
              <a:rPr lang="zh-CN" altLang="en-US" sz="1600" dirty="0" smtClean="0">
                <a:ea typeface="宋体" panose="02010600030101010101" pitchFamily="2" charset="-122"/>
              </a:rPr>
              <a:t>属性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r>
              <a:rPr lang="en-GB" altLang="zh-CN" sz="2000" dirty="0">
                <a:latin typeface="Verdana" panose="020B0604030504040204" pitchFamily="34" charset="0"/>
              </a:rPr>
              <a:t>BASE</a:t>
            </a:r>
            <a:r>
              <a:rPr lang="zh-CN" altLang="en-GB" sz="2000" dirty="0">
                <a:latin typeface="Verdana" panose="020B0604030504040204" pitchFamily="34" charset="0"/>
                <a:ea typeface="宋体" panose="02010600030101010101" pitchFamily="2" charset="-122"/>
              </a:rPr>
              <a:t>属性的修改不会被广播</a:t>
            </a:r>
            <a:endParaRPr lang="zh-CN" altLang="en-AU" sz="2000" dirty="0">
              <a:ea typeface="宋体" panose="02010600030101010101" pitchFamily="2" charset="-122"/>
            </a:endParaRPr>
          </a:p>
          <a:p>
            <a:r>
              <a:rPr lang="zh-CN" altLang="en-GB" sz="2000" dirty="0">
                <a:latin typeface="Verdana" panose="020B0604030504040204" pitchFamily="34" charset="0"/>
                <a:ea typeface="宋体" panose="02010600030101010101" pitchFamily="2" charset="-122"/>
              </a:rPr>
              <a:t>把它们定义在</a:t>
            </a:r>
            <a:r>
              <a:rPr lang="en-GB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.</a:t>
            </a:r>
            <a:r>
              <a:rPr lang="en-GB" altLang="zh-CN" sz="2000" dirty="0" err="1">
                <a:latin typeface="Verdana" panose="020B0604030504040204" pitchFamily="34" charset="0"/>
                <a:ea typeface="宋体" panose="02010600030101010101" pitchFamily="2" charset="-122"/>
              </a:rPr>
              <a:t>def</a:t>
            </a:r>
            <a:r>
              <a:rPr lang="zh-CN" altLang="en-GB" sz="2000" dirty="0">
                <a:latin typeface="Verdana" panose="020B0604030504040204" pitchFamily="34" charset="0"/>
                <a:ea typeface="宋体" panose="02010600030101010101" pitchFamily="2" charset="-122"/>
              </a:rPr>
              <a:t>文件里就意味着它们会被定期的备份到</a:t>
            </a:r>
            <a:r>
              <a:rPr lang="zh-CN" altLang="en-GB" sz="2000" dirty="0" smtClean="0">
                <a:latin typeface="Verdana" panose="020B0604030504040204" pitchFamily="34" charset="0"/>
                <a:ea typeface="宋体" panose="02010600030101010101" pitchFamily="2" charset="-122"/>
              </a:rPr>
              <a:t>其它</a:t>
            </a:r>
            <a:r>
              <a:rPr lang="en-GB" altLang="zh-CN" sz="2000" dirty="0" err="1" smtClean="0">
                <a:latin typeface="Verdana" panose="020B0604030504040204" pitchFamily="34" charset="0"/>
                <a:ea typeface="宋体" panose="02010600030101010101" pitchFamily="2" charset="-122"/>
              </a:rPr>
              <a:t>Baseapp</a:t>
            </a:r>
            <a:r>
              <a:rPr lang="zh-CN" altLang="en-GB" sz="2000" dirty="0">
                <a:latin typeface="Verdana" panose="020B0604030504040204" pitchFamily="34" charset="0"/>
                <a:ea typeface="宋体" panose="02010600030101010101" pitchFamily="2" charset="-122"/>
              </a:rPr>
              <a:t>上和数据库</a:t>
            </a:r>
            <a:r>
              <a:rPr lang="zh-CN" altLang="en-GB" sz="2000" dirty="0" smtClean="0">
                <a:latin typeface="Verdana" panose="020B0604030504040204" pitchFamily="34" charset="0"/>
                <a:ea typeface="宋体" panose="02010600030101010101" pitchFamily="2" charset="-122"/>
              </a:rPr>
              <a:t>里</a:t>
            </a:r>
            <a:endParaRPr lang="zh-CN" altLang="en-AU" sz="2000" dirty="0">
              <a:ea typeface="宋体" panose="02010600030101010101" pitchFamily="2" charset="-122"/>
            </a:endParaRPr>
          </a:p>
          <a:p>
            <a:r>
              <a:rPr lang="zh-CN" altLang="en-AU" sz="2000" dirty="0">
                <a:ea typeface="宋体" panose="02010600030101010101" pitchFamily="2" charset="-122"/>
              </a:rPr>
              <a:t>例如</a:t>
            </a:r>
            <a:r>
              <a:rPr lang="en-AU" altLang="zh-CN" sz="2000" dirty="0"/>
              <a:t>:</a:t>
            </a:r>
            <a:endParaRPr lang="en-AU" altLang="zh-CN" sz="2000" dirty="0"/>
          </a:p>
          <a:p>
            <a:pPr marL="0" indent="0">
              <a:buNone/>
            </a:pPr>
            <a:r>
              <a:rPr lang="en-AU" altLang="zh-CN" sz="1600" dirty="0" smtClean="0">
                <a:ea typeface="宋体" panose="02010600030101010101" pitchFamily="2" charset="-122"/>
              </a:rPr>
              <a:t>        </a:t>
            </a:r>
            <a:r>
              <a:rPr lang="zh-CN" altLang="en-US" sz="1600" dirty="0" smtClean="0">
                <a:ea typeface="宋体" panose="02010600030101010101" pitchFamily="2" charset="-122"/>
              </a:rPr>
              <a:t>当前账号</a:t>
            </a:r>
            <a:r>
              <a:rPr lang="en-US" altLang="zh-CN" sz="1600" dirty="0" smtClean="0">
                <a:ea typeface="宋体" panose="02010600030101010101" pitchFamily="2" charset="-122"/>
              </a:rPr>
              <a:t>Entity</a:t>
            </a:r>
            <a:r>
              <a:rPr lang="zh-CN" altLang="en-US" sz="1600" dirty="0" smtClean="0">
                <a:ea typeface="宋体" panose="02010600030101010101" pitchFamily="2" charset="-122"/>
              </a:rPr>
              <a:t>记录玩家上次进入游戏所选择的角色</a:t>
            </a:r>
            <a:r>
              <a:rPr lang="en-US" altLang="zh-CN" sz="1600" dirty="0" smtClean="0">
                <a:ea typeface="宋体" panose="02010600030101010101" pitchFamily="2" charset="-122"/>
              </a:rPr>
              <a:t>DBID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ea typeface="宋体" panose="02010600030101010101" pitchFamily="2" charset="-122"/>
              </a:rPr>
              <a:t>       </a:t>
            </a:r>
            <a:r>
              <a:rPr lang="zh-CN" altLang="en-US" sz="1600" dirty="0" smtClean="0">
                <a:ea typeface="宋体" panose="02010600030101010101" pitchFamily="2" charset="-122"/>
              </a:rPr>
              <a:t>公会管理器记录的公会成员信息列表</a:t>
            </a:r>
            <a:endParaRPr lang="en-AU" altLang="zh-CN" sz="1600" dirty="0">
              <a:ea typeface="宋体" panose="02010600030101010101" pitchFamily="2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403648" y="5085184"/>
            <a:ext cx="5544616" cy="1656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" name="Group 4"/>
          <p:cNvGrpSpPr/>
          <p:nvPr/>
        </p:nvGrpSpPr>
        <p:grpSpPr bwMode="auto">
          <a:xfrm>
            <a:off x="1619672" y="5229622"/>
            <a:ext cx="5021701" cy="1510165"/>
            <a:chOff x="1066" y="2227"/>
            <a:chExt cx="2727" cy="930"/>
          </a:xfrm>
        </p:grpSpPr>
        <p:sp>
          <p:nvSpPr>
            <p:cNvPr id="94" name="Rectangle 5"/>
            <p:cNvSpPr>
              <a:spLocks noChangeArrowheads="1"/>
            </p:cNvSpPr>
            <p:nvPr/>
          </p:nvSpPr>
          <p:spPr bwMode="auto">
            <a:xfrm>
              <a:off x="1926" y="2626"/>
              <a:ext cx="1157" cy="4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5" name="Group 6"/>
            <p:cNvGrpSpPr/>
            <p:nvPr/>
          </p:nvGrpSpPr>
          <p:grpSpPr bwMode="auto">
            <a:xfrm>
              <a:off x="1066" y="2227"/>
              <a:ext cx="547" cy="288"/>
              <a:chOff x="1066" y="2227"/>
              <a:chExt cx="547" cy="288"/>
            </a:xfrm>
          </p:grpSpPr>
          <p:sp>
            <p:nvSpPr>
              <p:cNvPr id="111" name="Rectangle 7"/>
              <p:cNvSpPr>
                <a:spLocks noChangeArrowheads="1"/>
              </p:cNvSpPr>
              <p:nvPr/>
            </p:nvSpPr>
            <p:spPr bwMode="auto">
              <a:xfrm>
                <a:off x="1066" y="2227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Text Box 8"/>
              <p:cNvSpPr txBox="1">
                <a:spLocks noChangeArrowheads="1"/>
              </p:cNvSpPr>
              <p:nvPr/>
            </p:nvSpPr>
            <p:spPr bwMode="auto">
              <a:xfrm>
                <a:off x="1179" y="2363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3" name="Rectangle 9"/>
              <p:cNvSpPr>
                <a:spLocks noChangeArrowheads="1"/>
              </p:cNvSpPr>
              <p:nvPr/>
            </p:nvSpPr>
            <p:spPr bwMode="auto">
              <a:xfrm>
                <a:off x="1111" y="2250"/>
                <a:ext cx="69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Rectangle 10"/>
              <p:cNvSpPr>
                <a:spLocks noChangeArrowheads="1"/>
              </p:cNvSpPr>
              <p:nvPr/>
            </p:nvSpPr>
            <p:spPr bwMode="auto">
              <a:xfrm>
                <a:off x="1292" y="2250"/>
                <a:ext cx="69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" name="Rectangle 11"/>
              <p:cNvSpPr>
                <a:spLocks noChangeArrowheads="1"/>
              </p:cNvSpPr>
              <p:nvPr/>
            </p:nvSpPr>
            <p:spPr bwMode="auto">
              <a:xfrm>
                <a:off x="1474" y="2250"/>
                <a:ext cx="69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6" name="Group 14"/>
            <p:cNvGrpSpPr/>
            <p:nvPr/>
          </p:nvGrpSpPr>
          <p:grpSpPr bwMode="auto">
            <a:xfrm>
              <a:off x="2177" y="2249"/>
              <a:ext cx="498" cy="288"/>
              <a:chOff x="1066" y="2249"/>
              <a:chExt cx="498" cy="288"/>
            </a:xfrm>
          </p:grpSpPr>
          <p:sp>
            <p:nvSpPr>
              <p:cNvPr id="106" name="Rectangle 15"/>
              <p:cNvSpPr>
                <a:spLocks noChangeArrowheads="1"/>
              </p:cNvSpPr>
              <p:nvPr/>
            </p:nvSpPr>
            <p:spPr bwMode="auto">
              <a:xfrm>
                <a:off x="1066" y="224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Text Box 16"/>
              <p:cNvSpPr txBox="1">
                <a:spLocks noChangeArrowheads="1"/>
              </p:cNvSpPr>
              <p:nvPr/>
            </p:nvSpPr>
            <p:spPr bwMode="auto">
              <a:xfrm>
                <a:off x="1154" y="238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8" name="Rectangle 17"/>
              <p:cNvSpPr>
                <a:spLocks noChangeArrowheads="1"/>
              </p:cNvSpPr>
              <p:nvPr/>
            </p:nvSpPr>
            <p:spPr bwMode="auto">
              <a:xfrm>
                <a:off x="1111" y="2272"/>
                <a:ext cx="69" cy="6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Rectangle 18"/>
              <p:cNvSpPr>
                <a:spLocks noChangeArrowheads="1"/>
              </p:cNvSpPr>
              <p:nvPr/>
            </p:nvSpPr>
            <p:spPr bwMode="auto">
              <a:xfrm>
                <a:off x="1292" y="2272"/>
                <a:ext cx="69" cy="6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Rectangle 19"/>
              <p:cNvSpPr>
                <a:spLocks noChangeArrowheads="1"/>
              </p:cNvSpPr>
              <p:nvPr/>
            </p:nvSpPr>
            <p:spPr bwMode="auto">
              <a:xfrm>
                <a:off x="1474" y="2272"/>
                <a:ext cx="69" cy="6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7" name="Group 22"/>
            <p:cNvGrpSpPr/>
            <p:nvPr/>
          </p:nvGrpSpPr>
          <p:grpSpPr bwMode="auto">
            <a:xfrm>
              <a:off x="3295" y="2232"/>
              <a:ext cx="498" cy="261"/>
              <a:chOff x="1095" y="2232"/>
              <a:chExt cx="498" cy="261"/>
            </a:xfrm>
          </p:grpSpPr>
          <p:sp>
            <p:nvSpPr>
              <p:cNvPr id="102" name="Rectangle 23"/>
              <p:cNvSpPr>
                <a:spLocks noChangeArrowheads="1"/>
              </p:cNvSpPr>
              <p:nvPr/>
            </p:nvSpPr>
            <p:spPr bwMode="auto">
              <a:xfrm>
                <a:off x="1095" y="2232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Rectangle 25"/>
              <p:cNvSpPr>
                <a:spLocks noChangeArrowheads="1"/>
              </p:cNvSpPr>
              <p:nvPr/>
            </p:nvSpPr>
            <p:spPr bwMode="auto">
              <a:xfrm>
                <a:off x="1140" y="2255"/>
                <a:ext cx="69" cy="6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321" y="2255"/>
                <a:ext cx="69" cy="6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03" y="2255"/>
                <a:ext cx="69" cy="6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8" name="Rectangle 38" descr="75%"/>
            <p:cNvSpPr>
              <a:spLocks noChangeArrowheads="1"/>
            </p:cNvSpPr>
            <p:nvPr/>
          </p:nvSpPr>
          <p:spPr bwMode="auto">
            <a:xfrm>
              <a:off x="1114" y="2381"/>
              <a:ext cx="69" cy="6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Rectangle 48" descr="75%"/>
            <p:cNvSpPr>
              <a:spLocks noChangeArrowheads="1"/>
            </p:cNvSpPr>
            <p:nvPr/>
          </p:nvSpPr>
          <p:spPr bwMode="auto">
            <a:xfrm>
              <a:off x="1952" y="2935"/>
              <a:ext cx="88" cy="7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Text Box 49"/>
            <p:cNvSpPr txBox="1">
              <a:spLocks noChangeArrowheads="1"/>
            </p:cNvSpPr>
            <p:nvPr/>
          </p:nvSpPr>
          <p:spPr bwMode="auto">
            <a:xfrm>
              <a:off x="2039" y="2645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panose="02010600030101010101" pitchFamily="2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panose="02010600030101010101" pitchFamily="2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panose="02010600030101010101" pitchFamily="2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panose="02010600030101010101" pitchFamily="2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panose="02010600030101010101" pitchFamily="2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panose="02010600030101010101" pitchFamily="2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panose="02010600030101010101" pitchFamily="2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panose="02010600030101010101" pitchFamily="2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panose="02010600030101010101" pitchFamily="2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panose="02010600030101010101" pitchFamily="2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1" name="Rectangle 50"/>
            <p:cNvSpPr>
              <a:spLocks noChangeArrowheads="1"/>
            </p:cNvSpPr>
            <p:nvPr/>
          </p:nvSpPr>
          <p:spPr bwMode="auto">
            <a:xfrm>
              <a:off x="1952" y="2804"/>
              <a:ext cx="89" cy="79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6" name="Rectangle 50"/>
          <p:cNvSpPr>
            <a:spLocks noChangeArrowheads="1"/>
          </p:cNvSpPr>
          <p:nvPr/>
        </p:nvSpPr>
        <p:spPr bwMode="auto">
          <a:xfrm>
            <a:off x="3251218" y="5972879"/>
            <a:ext cx="163891" cy="1282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Text Box 16"/>
          <p:cNvSpPr txBox="1">
            <a:spLocks noChangeArrowheads="1"/>
          </p:cNvSpPr>
          <p:nvPr/>
        </p:nvSpPr>
        <p:spPr bwMode="auto">
          <a:xfrm>
            <a:off x="5796136" y="5414425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- </a:t>
            </a:r>
            <a:r>
              <a:rPr lang="en-AU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BASE_AND_CLIENT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97644" y="1196752"/>
            <a:ext cx="8748712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AU" sz="2000" dirty="0">
                <a:ea typeface="宋体" panose="02010600030101010101" pitchFamily="2" charset="-122"/>
              </a:rPr>
              <a:t>属于</a:t>
            </a:r>
            <a:r>
              <a:rPr lang="en-AU" altLang="zh-CN" sz="2000" dirty="0" smtClean="0">
                <a:ea typeface="宋体" panose="02010600030101010101" pitchFamily="2" charset="-122"/>
              </a:rPr>
              <a:t>Base</a:t>
            </a:r>
            <a:endParaRPr lang="en-AU" altLang="zh-CN" sz="2000" dirty="0" smtClean="0">
              <a:ea typeface="宋体" panose="02010600030101010101" pitchFamily="2" charset="-122"/>
            </a:endParaRPr>
          </a:p>
          <a:p>
            <a:r>
              <a:rPr lang="en-AU" altLang="zh-CN" sz="2000" dirty="0"/>
              <a:t>Base</a:t>
            </a:r>
            <a:r>
              <a:rPr lang="zh-CN" altLang="en-AU" sz="2000" dirty="0">
                <a:ea typeface="宋体" panose="02010600030101010101" pitchFamily="2" charset="-122"/>
              </a:rPr>
              <a:t>和自己的客户端可以</a:t>
            </a:r>
            <a:r>
              <a:rPr lang="zh-CN" altLang="en-AU" sz="2000" dirty="0" smtClean="0">
                <a:ea typeface="宋体" panose="02010600030101010101" pitchFamily="2" charset="-122"/>
              </a:rPr>
              <a:t>访问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ea typeface="宋体" panose="02010600030101010101" pitchFamily="2" charset="-122"/>
              </a:rPr>
              <a:t>        Baseapp2</a:t>
            </a:r>
            <a:r>
              <a:rPr lang="zh-CN" altLang="en-US" sz="1600" dirty="0" smtClean="0">
                <a:ea typeface="宋体" panose="02010600030101010101" pitchFamily="2" charset="-122"/>
              </a:rPr>
              <a:t>和</a:t>
            </a:r>
            <a:r>
              <a:rPr lang="en-US" altLang="zh-CN" sz="1600" dirty="0" smtClean="0">
                <a:ea typeface="宋体" panose="02010600030101010101" pitchFamily="2" charset="-122"/>
              </a:rPr>
              <a:t>Baseapp3</a:t>
            </a:r>
            <a:r>
              <a:rPr lang="zh-CN" altLang="en-US" sz="1600" dirty="0" smtClean="0">
                <a:ea typeface="宋体" panose="02010600030101010101" pitchFamily="2" charset="-122"/>
              </a:rPr>
              <a:t>无法访问到</a:t>
            </a:r>
            <a:r>
              <a:rPr lang="en-US" altLang="zh-CN" sz="1600" dirty="0" smtClean="0">
                <a:ea typeface="宋体" panose="02010600030101010101" pitchFamily="2" charset="-122"/>
              </a:rPr>
              <a:t>Baseapp1</a:t>
            </a:r>
            <a:r>
              <a:rPr lang="zh-CN" altLang="en-US" sz="1600" dirty="0" smtClean="0">
                <a:ea typeface="宋体" panose="02010600030101010101" pitchFamily="2" charset="-122"/>
              </a:rPr>
              <a:t>中红色实体的</a:t>
            </a:r>
            <a:r>
              <a:rPr lang="en-US" altLang="zh-CN" sz="1600" dirty="0" smtClean="0">
                <a:ea typeface="宋体" panose="02010600030101010101" pitchFamily="2" charset="-122"/>
              </a:rPr>
              <a:t>BASE_AND_CLIENT</a:t>
            </a:r>
            <a:r>
              <a:rPr lang="zh-CN" altLang="en-US" sz="1600" dirty="0" smtClean="0">
                <a:ea typeface="宋体" panose="02010600030101010101" pitchFamily="2" charset="-122"/>
              </a:rPr>
              <a:t>属性</a:t>
            </a:r>
            <a:endParaRPr lang="en-AU" altLang="zh-CN" sz="1600" dirty="0" smtClean="0">
              <a:ea typeface="宋体" panose="02010600030101010101" pitchFamily="2" charset="-122"/>
            </a:endParaRPr>
          </a:p>
          <a:p>
            <a:r>
              <a:rPr lang="zh-CN" altLang="en-GB" sz="2000" dirty="0">
                <a:ea typeface="宋体" panose="02010600030101010101" pitchFamily="2" charset="-122"/>
              </a:rPr>
              <a:t>该类属性的值的改变也会被发布到其对应的自己的客户端的</a:t>
            </a:r>
            <a:r>
              <a:rPr lang="en-GB" altLang="zh-CN" sz="2000" dirty="0">
                <a:ea typeface="宋体" panose="02010600030101010101" pitchFamily="2" charset="-122"/>
              </a:rPr>
              <a:t>entity</a:t>
            </a:r>
            <a:r>
              <a:rPr lang="zh-CN" altLang="en-GB" sz="2000" dirty="0">
                <a:ea typeface="宋体" panose="02010600030101010101" pitchFamily="2" charset="-122"/>
              </a:rPr>
              <a:t>上。并且会有脚本的回调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AU" altLang="zh-CN" sz="2000" dirty="0">
                <a:solidFill>
                  <a:srgbClr val="FF0000"/>
                </a:solidFill>
                <a:latin typeface="Courier New" panose="02070309020205020404" pitchFamily="49" charset="0"/>
              </a:rPr>
              <a:t>set_&lt;</a:t>
            </a:r>
            <a:r>
              <a:rPr lang="en-AU" altLang="zh-CN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property_name</a:t>
            </a:r>
            <a:r>
              <a:rPr lang="en-AU" altLang="zh-CN" sz="2000" dirty="0">
                <a:solidFill>
                  <a:srgbClr val="FF0000"/>
                </a:solidFill>
                <a:latin typeface="Courier New" panose="02070309020205020404" pitchFamily="49" charset="0"/>
              </a:rPr>
              <a:t>&gt;()</a:t>
            </a:r>
            <a:r>
              <a:rPr lang="en-AU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  <a:r>
              <a:rPr lang="zh-CN" altLang="en-GB" sz="2000" dirty="0">
                <a:ea typeface="宋体" panose="02010600030101010101" pitchFamily="2" charset="-122"/>
              </a:rPr>
              <a:t>函数会被调用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AU" sz="2000" dirty="0" smtClean="0">
                <a:ea typeface="宋体" panose="02010600030101010101" pitchFamily="2" charset="-122"/>
              </a:rPr>
              <a:t>例如</a:t>
            </a:r>
            <a:r>
              <a:rPr lang="en-AU" altLang="zh-CN" sz="2000" dirty="0" smtClean="0"/>
              <a:t>:</a:t>
            </a:r>
            <a:endParaRPr lang="en-AU" altLang="zh-CN" sz="2000" dirty="0"/>
          </a:p>
          <a:p>
            <a:pPr marL="0" indent="0">
              <a:buNone/>
            </a:pPr>
            <a:r>
              <a:rPr lang="en-AU" altLang="zh-CN" sz="1600" dirty="0" smtClean="0">
                <a:ea typeface="宋体" panose="02010600030101010101" pitchFamily="2" charset="-122"/>
              </a:rPr>
              <a:t>        </a:t>
            </a:r>
            <a:r>
              <a:rPr lang="zh-CN" altLang="en-US" sz="1600" dirty="0" smtClean="0">
                <a:ea typeface="宋体" panose="02010600030101010101" pitchFamily="2" charset="-122"/>
              </a:rPr>
              <a:t>当前账号</a:t>
            </a:r>
            <a:r>
              <a:rPr lang="en-US" altLang="zh-CN" sz="1600" dirty="0" smtClean="0">
                <a:ea typeface="宋体" panose="02010600030101010101" pitchFamily="2" charset="-122"/>
              </a:rPr>
              <a:t>Entity</a:t>
            </a:r>
            <a:r>
              <a:rPr lang="zh-CN" altLang="en-US" sz="1600" dirty="0" smtClean="0">
                <a:ea typeface="宋体" panose="02010600030101010101" pitchFamily="2" charset="-122"/>
              </a:rPr>
              <a:t>记录玩家上次进入游戏所选择的角色</a:t>
            </a:r>
            <a:r>
              <a:rPr lang="en-US" altLang="zh-CN" sz="1600" dirty="0" smtClean="0">
                <a:ea typeface="宋体" panose="02010600030101010101" pitchFamily="2" charset="-122"/>
              </a:rPr>
              <a:t>DBID</a:t>
            </a:r>
            <a:r>
              <a:rPr lang="zh-CN" altLang="en-US" sz="1600" dirty="0" smtClean="0">
                <a:ea typeface="宋体" panose="02010600030101010101" pitchFamily="2" charset="-122"/>
              </a:rPr>
              <a:t>，但客户端也需要对所选角色进行表现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ea typeface="宋体" panose="02010600030101010101" pitchFamily="2" charset="-122"/>
              </a:rPr>
              <a:t>             </a:t>
            </a:r>
            <a:r>
              <a:rPr lang="zh-CN" altLang="en-US" sz="1600" dirty="0" smtClean="0">
                <a:ea typeface="宋体" panose="02010600030101010101" pitchFamily="2" charset="-122"/>
              </a:rPr>
              <a:t>很少用到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            </a:t>
            </a:r>
            <a:endParaRPr lang="en-AU" altLang="zh-CN" sz="2000" dirty="0">
              <a:ea typeface="宋体" panose="02010600030101010101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835696" y="4221088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/>
          <p:nvPr/>
        </p:nvGrpSpPr>
        <p:grpSpPr bwMode="auto">
          <a:xfrm>
            <a:off x="1907704" y="4365188"/>
            <a:ext cx="5401045" cy="2385415"/>
            <a:chOff x="1066" y="1739"/>
            <a:chExt cx="2933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2842" y="2677"/>
              <a:ext cx="1157" cy="4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/>
            <p:nvPr/>
          </p:nvGrpSpPr>
          <p:grpSpPr bwMode="auto">
            <a:xfrm>
              <a:off x="1066" y="1739"/>
              <a:ext cx="547" cy="288"/>
              <a:chOff x="1066" y="1739"/>
              <a:chExt cx="547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/>
            <p:nvPr/>
          </p:nvGrpSpPr>
          <p:grpSpPr bwMode="auto">
            <a:xfrm>
              <a:off x="2177" y="1739"/>
              <a:ext cx="498" cy="288"/>
              <a:chOff x="1066" y="1739"/>
              <a:chExt cx="498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154" y="187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/>
            <p:nvPr/>
          </p:nvGrpSpPr>
          <p:grpSpPr bwMode="auto">
            <a:xfrm>
              <a:off x="3266" y="1739"/>
              <a:ext cx="498" cy="261"/>
              <a:chOff x="1066" y="1739"/>
              <a:chExt cx="498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2868" y="2986"/>
              <a:ext cx="88" cy="7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2955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panose="02010600030101010101" pitchFamily="2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panose="02010600030101010101" pitchFamily="2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panose="02010600030101010101" pitchFamily="2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panose="02010600030101010101" pitchFamily="2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panose="02010600030101010101" pitchFamily="2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panose="02010600030101010101" pitchFamily="2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panose="02010600030101010101" pitchFamily="2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panose="02010600030101010101" pitchFamily="2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panose="02010600030101010101" pitchFamily="2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panose="02010600030101010101" pitchFamily="2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2868" y="2855"/>
              <a:ext cx="89" cy="79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5220072" y="5965013"/>
            <a:ext cx="163891" cy="1282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6084168" y="4581128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3923928" y="5409608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4132015" y="5630449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4006794" y="5446956"/>
            <a:ext cx="127062" cy="11042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4340101" y="5446956"/>
            <a:ext cx="127062" cy="11042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4675250" y="5446956"/>
            <a:ext cx="127062" cy="11042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Rectangle 38" descr="75%"/>
          <p:cNvSpPr>
            <a:spLocks noChangeArrowheads="1"/>
          </p:cNvSpPr>
          <p:nvPr/>
        </p:nvSpPr>
        <p:spPr bwMode="auto">
          <a:xfrm>
            <a:off x="4012319" y="5659678"/>
            <a:ext cx="127062" cy="11042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1835696" y="5157192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– </a:t>
            </a:r>
            <a:r>
              <a:rPr lang="en-AU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CELL_PRIVATE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AU" sz="2000" dirty="0" smtClean="0">
                <a:ea typeface="宋体" panose="02010600030101010101" pitchFamily="2" charset="-122"/>
              </a:rPr>
              <a:t>属于</a:t>
            </a:r>
            <a:r>
              <a:rPr lang="en-AU" altLang="zh-CN" sz="2000" dirty="0" smtClean="0">
                <a:ea typeface="宋体" panose="02010600030101010101" pitchFamily="2" charset="-122"/>
              </a:rPr>
              <a:t>Real Entity</a:t>
            </a:r>
            <a:r>
              <a:rPr lang="zh-CN" altLang="en-US" sz="2000" dirty="0" smtClean="0">
                <a:ea typeface="宋体" panose="02010600030101010101" pitchFamily="2" charset="-122"/>
              </a:rPr>
              <a:t>，</a:t>
            </a:r>
            <a:r>
              <a:rPr lang="zh-CN" altLang="en-AU" sz="2000" dirty="0">
                <a:ea typeface="宋体" panose="02010600030101010101" pitchFamily="2" charset="-122"/>
              </a:rPr>
              <a:t>只有</a:t>
            </a:r>
            <a:r>
              <a:rPr lang="en-AU" altLang="zh-CN" sz="2000" dirty="0">
                <a:ea typeface="宋体" panose="02010600030101010101" pitchFamily="2" charset="-122"/>
              </a:rPr>
              <a:t>Real Entity</a:t>
            </a:r>
            <a:r>
              <a:rPr lang="zh-CN" altLang="en-AU" sz="2000" dirty="0">
                <a:ea typeface="宋体" panose="02010600030101010101" pitchFamily="2" charset="-122"/>
              </a:rPr>
              <a:t>能</a:t>
            </a:r>
            <a:r>
              <a:rPr lang="zh-CN" altLang="en-AU" sz="2000" dirty="0" smtClean="0">
                <a:ea typeface="宋体" panose="02010600030101010101" pitchFamily="2" charset="-122"/>
              </a:rPr>
              <a:t>访问</a:t>
            </a:r>
            <a:endParaRPr lang="en-AU" altLang="zh-CN" sz="2000" dirty="0"/>
          </a:p>
          <a:p>
            <a:r>
              <a:rPr lang="en-US" altLang="zh-CN" sz="2000" dirty="0" smtClean="0">
                <a:ea typeface="宋体" panose="02010600030101010101" pitchFamily="2" charset="-122"/>
              </a:rPr>
              <a:t>Cellapp2</a:t>
            </a:r>
            <a:r>
              <a:rPr lang="zh-CN" altLang="en-US" sz="2000" dirty="0" smtClean="0">
                <a:ea typeface="宋体" panose="02010600030101010101" pitchFamily="2" charset="-122"/>
              </a:rPr>
              <a:t>和</a:t>
            </a:r>
            <a:r>
              <a:rPr lang="en-US" altLang="zh-CN" sz="2000" dirty="0" smtClean="0">
                <a:ea typeface="宋体" panose="02010600030101010101" pitchFamily="2" charset="-122"/>
              </a:rPr>
              <a:t>Cellapp3</a:t>
            </a:r>
            <a:r>
              <a:rPr lang="zh-CN" altLang="en-US" sz="2000" dirty="0" smtClean="0">
                <a:ea typeface="宋体" panose="02010600030101010101" pitchFamily="2" charset="-122"/>
              </a:rPr>
              <a:t>无法访问到</a:t>
            </a:r>
            <a:r>
              <a:rPr lang="en-US" altLang="zh-CN" sz="2000" dirty="0" smtClean="0">
                <a:ea typeface="宋体" panose="02010600030101010101" pitchFamily="2" charset="-122"/>
              </a:rPr>
              <a:t>Cellapp1</a:t>
            </a:r>
            <a:r>
              <a:rPr lang="zh-CN" altLang="en-US" sz="2000" dirty="0" smtClean="0">
                <a:ea typeface="宋体" panose="02010600030101010101" pitchFamily="2" charset="-122"/>
              </a:rPr>
              <a:t>红色实体的</a:t>
            </a:r>
            <a:r>
              <a:rPr lang="en-US" altLang="zh-CN" sz="2000" dirty="0" smtClean="0">
                <a:ea typeface="宋体" panose="02010600030101010101" pitchFamily="2" charset="-122"/>
              </a:rPr>
              <a:t>CELL_PRIVATE</a:t>
            </a:r>
            <a:r>
              <a:rPr lang="zh-CN" altLang="en-US" sz="2000" dirty="0" smtClean="0">
                <a:ea typeface="宋体" panose="02010600030101010101" pitchFamily="2" charset="-122"/>
              </a:rPr>
              <a:t>属性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r>
              <a:rPr lang="zh-CN" altLang="en-GB" sz="2000" dirty="0" smtClean="0">
                <a:ea typeface="宋体" panose="02010600030101010101" pitchFamily="2" charset="-122"/>
              </a:rPr>
              <a:t>在</a:t>
            </a:r>
            <a:r>
              <a:rPr lang="en-GB" altLang="zh-CN" sz="2000" dirty="0">
                <a:ea typeface="宋体" panose="02010600030101010101" pitchFamily="2" charset="-122"/>
              </a:rPr>
              <a:t>.</a:t>
            </a:r>
            <a:r>
              <a:rPr lang="en-GB" altLang="zh-CN" sz="2000" dirty="0" err="1">
                <a:ea typeface="宋体" panose="02010600030101010101" pitchFamily="2" charset="-122"/>
              </a:rPr>
              <a:t>def</a:t>
            </a:r>
            <a:r>
              <a:rPr lang="zh-CN" altLang="en-GB" sz="2000" dirty="0">
                <a:ea typeface="宋体" panose="02010600030101010101" pitchFamily="2" charset="-122"/>
              </a:rPr>
              <a:t>文件里定义它们就意味着</a:t>
            </a:r>
            <a:r>
              <a:rPr lang="zh-CN" altLang="en-GB" sz="2000" dirty="0" smtClean="0">
                <a:ea typeface="宋体" panose="02010600030101010101" pitchFamily="2" charset="-122"/>
              </a:rPr>
              <a:t>在</a:t>
            </a:r>
            <a:r>
              <a:rPr lang="en-GB" altLang="zh-CN" sz="2000" dirty="0" smtClean="0">
                <a:ea typeface="宋体" panose="02010600030101010101" pitchFamily="2" charset="-122"/>
              </a:rPr>
              <a:t>Cell</a:t>
            </a:r>
            <a:r>
              <a:rPr lang="zh-CN" altLang="en-US" sz="2000" dirty="0" smtClean="0">
                <a:ea typeface="宋体" panose="02010600030101010101" pitchFamily="2" charset="-122"/>
              </a:rPr>
              <a:t>的</a:t>
            </a:r>
            <a:r>
              <a:rPr lang="en-GB" altLang="zh-CN" sz="2000" dirty="0" smtClean="0">
                <a:ea typeface="宋体" panose="02010600030101010101" pitchFamily="2" charset="-122"/>
              </a:rPr>
              <a:t>Entity</a:t>
            </a:r>
            <a:r>
              <a:rPr lang="zh-CN" altLang="en-GB" sz="2000" dirty="0">
                <a:ea typeface="宋体" panose="02010600030101010101" pitchFamily="2" charset="-122"/>
              </a:rPr>
              <a:t>从一</a:t>
            </a:r>
            <a:r>
              <a:rPr lang="zh-CN" altLang="en-GB" sz="2000" dirty="0" smtClean="0">
                <a:ea typeface="宋体" panose="02010600030101010101" pitchFamily="2" charset="-122"/>
              </a:rPr>
              <a:t>个</a:t>
            </a:r>
            <a:r>
              <a:rPr lang="en-GB" altLang="zh-CN" sz="2000" dirty="0" smtClean="0">
                <a:ea typeface="宋体" panose="02010600030101010101" pitchFamily="2" charset="-122"/>
              </a:rPr>
              <a:t>Cell</a:t>
            </a:r>
            <a:r>
              <a:rPr lang="zh-CN" altLang="en-GB" sz="2000" dirty="0">
                <a:ea typeface="宋体" panose="02010600030101010101" pitchFamily="2" charset="-122"/>
              </a:rPr>
              <a:t>换到另一</a:t>
            </a:r>
            <a:r>
              <a:rPr lang="zh-CN" altLang="en-GB" sz="2000" dirty="0" smtClean="0">
                <a:ea typeface="宋体" panose="02010600030101010101" pitchFamily="2" charset="-122"/>
              </a:rPr>
              <a:t>个</a:t>
            </a:r>
            <a:r>
              <a:rPr lang="en-GB" altLang="zh-CN" sz="2000" dirty="0" smtClean="0">
                <a:ea typeface="宋体" panose="02010600030101010101" pitchFamily="2" charset="-122"/>
              </a:rPr>
              <a:t>Cell</a:t>
            </a:r>
            <a:r>
              <a:rPr lang="zh-CN" altLang="en-GB" sz="2000" dirty="0">
                <a:ea typeface="宋体" panose="02010600030101010101" pitchFamily="2" charset="-122"/>
              </a:rPr>
              <a:t>上时这类的属性会被随着移植到新</a:t>
            </a:r>
            <a:r>
              <a:rPr lang="zh-CN" altLang="en-GB" sz="2000" dirty="0" smtClean="0">
                <a:ea typeface="宋体" panose="02010600030101010101" pitchFamily="2" charset="-122"/>
              </a:rPr>
              <a:t>的</a:t>
            </a:r>
            <a:r>
              <a:rPr lang="en-GB" altLang="zh-CN" sz="2000" dirty="0" smtClean="0">
                <a:ea typeface="宋体" panose="02010600030101010101" pitchFamily="2" charset="-122"/>
              </a:rPr>
              <a:t>Cell</a:t>
            </a:r>
            <a:r>
              <a:rPr lang="zh-CN" altLang="en-GB" sz="2000" dirty="0">
                <a:ea typeface="宋体" panose="02010600030101010101" pitchFamily="2" charset="-122"/>
              </a:rPr>
              <a:t>上。另外，这类的属性会被定期的备份</a:t>
            </a:r>
            <a:r>
              <a:rPr lang="zh-CN" altLang="en-GB" sz="2000" dirty="0" smtClean="0">
                <a:ea typeface="宋体" panose="02010600030101010101" pitchFamily="2" charset="-122"/>
              </a:rPr>
              <a:t>到</a:t>
            </a:r>
            <a:r>
              <a:rPr lang="en-GB" altLang="zh-CN" sz="2000" dirty="0" smtClean="0">
                <a:ea typeface="宋体" panose="02010600030101010101" pitchFamily="2" charset="-122"/>
              </a:rPr>
              <a:t>Base Entity</a:t>
            </a:r>
            <a:r>
              <a:rPr lang="zh-CN" altLang="en-GB" sz="2000" dirty="0">
                <a:ea typeface="宋体" panose="02010600030101010101" pitchFamily="2" charset="-122"/>
              </a:rPr>
              <a:t>上</a:t>
            </a:r>
            <a:endParaRPr lang="zh-CN" altLang="en-AU" sz="2000" dirty="0">
              <a:ea typeface="宋体" panose="02010600030101010101" pitchFamily="2" charset="-122"/>
            </a:endParaRPr>
          </a:p>
          <a:p>
            <a:r>
              <a:rPr lang="zh-CN" altLang="en-AU" sz="2000" dirty="0" smtClean="0">
                <a:ea typeface="宋体" panose="02010600030101010101" pitchFamily="2" charset="-122"/>
              </a:rPr>
              <a:t>例如</a:t>
            </a:r>
            <a:r>
              <a:rPr lang="en-AU" altLang="zh-CN" sz="2000" dirty="0"/>
              <a:t>:</a:t>
            </a:r>
            <a:endParaRPr lang="en-AU" altLang="zh-CN" sz="2000" dirty="0"/>
          </a:p>
          <a:p>
            <a:pPr marL="182245" lvl="1" indent="0">
              <a:buNone/>
            </a:pPr>
            <a:r>
              <a:rPr lang="en-AU" altLang="zh-CN" sz="1600" dirty="0">
                <a:ea typeface="宋体" panose="02010600030101010101" pitchFamily="2" charset="-122"/>
              </a:rPr>
              <a:t> </a:t>
            </a:r>
            <a:r>
              <a:rPr lang="en-AU" altLang="zh-CN" sz="1600" dirty="0" smtClean="0">
                <a:ea typeface="宋体" panose="02010600030101010101" pitchFamily="2" charset="-122"/>
              </a:rPr>
              <a:t>       </a:t>
            </a:r>
            <a:r>
              <a:rPr lang="en-AU" altLang="zh-CN" sz="1600" dirty="0" smtClean="0"/>
              <a:t>NPC </a:t>
            </a:r>
            <a:r>
              <a:rPr lang="en-AU" altLang="zh-CN" sz="1600" dirty="0"/>
              <a:t>AI </a:t>
            </a:r>
            <a:r>
              <a:rPr lang="zh-CN" altLang="en-AU" sz="1600" dirty="0">
                <a:ea typeface="宋体" panose="02010600030101010101" pitchFamily="2" charset="-122"/>
              </a:rPr>
              <a:t>‘想法’</a:t>
            </a:r>
            <a:endParaRPr lang="zh-CN" altLang="en-AU" sz="1600" dirty="0">
              <a:ea typeface="宋体" panose="02010600030101010101" pitchFamily="2" charset="-122"/>
            </a:endParaRPr>
          </a:p>
          <a:p>
            <a:pPr marL="0" lvl="1" indent="0">
              <a:buSzPct val="80000"/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            </a:t>
            </a:r>
            <a:r>
              <a:rPr lang="en-AU" altLang="zh-CN" sz="1600" dirty="0" smtClean="0">
                <a:ea typeface="宋体" panose="02010600030101010101" pitchFamily="2" charset="-122"/>
              </a:rPr>
              <a:t>Player</a:t>
            </a:r>
            <a:r>
              <a:rPr lang="zh-CN" altLang="en-AU" sz="1600" dirty="0">
                <a:ea typeface="宋体" panose="02010600030101010101" pitchFamily="2" charset="-122"/>
              </a:rPr>
              <a:t>的关于游戏</a:t>
            </a:r>
            <a:r>
              <a:rPr lang="en-AU" altLang="zh-CN" sz="1600" dirty="0">
                <a:ea typeface="宋体" panose="02010600030101010101" pitchFamily="2" charset="-122"/>
              </a:rPr>
              <a:t>play</a:t>
            </a:r>
            <a:r>
              <a:rPr lang="zh-CN" altLang="en-AU" sz="1600" dirty="0">
                <a:ea typeface="宋体" panose="02010600030101010101" pitchFamily="2" charset="-122"/>
              </a:rPr>
              <a:t>的属性，但是其它</a:t>
            </a:r>
            <a:r>
              <a:rPr lang="en-AU" altLang="zh-CN" sz="1600" dirty="0">
                <a:ea typeface="宋体" panose="02010600030101010101" pitchFamily="2" charset="-122"/>
              </a:rPr>
              <a:t>player</a:t>
            </a:r>
            <a:r>
              <a:rPr lang="zh-CN" altLang="en-AU" sz="1600" dirty="0">
                <a:ea typeface="宋体" panose="02010600030101010101" pitchFamily="2" charset="-122"/>
              </a:rPr>
              <a:t>不应该看到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            </a:t>
            </a:r>
            <a:endParaRPr lang="en-AU" altLang="zh-CN" sz="2000" dirty="0">
              <a:ea typeface="宋体" panose="02010600030101010101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/>
          <p:nvPr/>
        </p:nvGrpSpPr>
        <p:grpSpPr bwMode="auto">
          <a:xfrm>
            <a:off x="899592" y="4509204"/>
            <a:ext cx="7675280" cy="2385415"/>
            <a:chOff x="1066" y="1739"/>
            <a:chExt cx="4168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/>
            <p:nvPr/>
          </p:nvGrpSpPr>
          <p:grpSpPr bwMode="auto">
            <a:xfrm>
              <a:off x="1066" y="1739"/>
              <a:ext cx="547" cy="288"/>
              <a:chOff x="1066" y="1739"/>
              <a:chExt cx="547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/>
            <p:nvPr/>
          </p:nvGrpSpPr>
          <p:grpSpPr bwMode="auto">
            <a:xfrm>
              <a:off x="2177" y="1739"/>
              <a:ext cx="498" cy="288"/>
              <a:chOff x="1066" y="1739"/>
              <a:chExt cx="498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154" y="187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/>
            <p:nvPr/>
          </p:nvGrpSpPr>
          <p:grpSpPr bwMode="auto">
            <a:xfrm>
              <a:off x="3266" y="1739"/>
              <a:ext cx="498" cy="261"/>
              <a:chOff x="1066" y="1739"/>
              <a:chExt cx="498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panose="02010600030101010101" pitchFamily="2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panose="02010600030101010101" pitchFamily="2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panose="02010600030101010101" pitchFamily="2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panose="02010600030101010101" pitchFamily="2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panose="02010600030101010101" pitchFamily="2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panose="02010600030101010101" pitchFamily="2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panose="02010600030101010101" pitchFamily="2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panose="02010600030101010101" pitchFamily="2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panose="02010600030101010101" pitchFamily="2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panose="02010600030101010101" pitchFamily="2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5076056" y="4725144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– </a:t>
            </a:r>
            <a:r>
              <a:rPr lang="en-AU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CELL_PUBLIC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AU" sz="2000" dirty="0" smtClean="0">
                <a:ea typeface="宋体" panose="02010600030101010101" pitchFamily="2" charset="-122"/>
              </a:rPr>
              <a:t>属于</a:t>
            </a:r>
            <a:r>
              <a:rPr lang="en-AU" altLang="zh-CN" sz="2000" dirty="0" smtClean="0">
                <a:ea typeface="宋体" panose="02010600030101010101" pitchFamily="2" charset="-122"/>
              </a:rPr>
              <a:t>Real Entity</a:t>
            </a:r>
            <a:endParaRPr lang="en-AU" altLang="zh-CN" sz="20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AU" sz="2000" dirty="0" smtClean="0">
                <a:ea typeface="宋体" panose="02010600030101010101" pitchFamily="2" charset="-122"/>
              </a:rPr>
              <a:t>        </a:t>
            </a:r>
            <a:r>
              <a:rPr lang="zh-CN" altLang="en-AU" sz="1600" dirty="0" smtClean="0">
                <a:ea typeface="宋体" panose="02010600030101010101" pitchFamily="2" charset="-122"/>
              </a:rPr>
              <a:t>它</a:t>
            </a:r>
            <a:r>
              <a:rPr lang="zh-CN" altLang="en-AU" sz="1600" dirty="0">
                <a:ea typeface="宋体" panose="02010600030101010101" pitchFamily="2" charset="-122"/>
              </a:rPr>
              <a:t>所属于</a:t>
            </a:r>
            <a:r>
              <a:rPr lang="zh-CN" altLang="en-AU" sz="1600" dirty="0" smtClean="0">
                <a:ea typeface="宋体" panose="02010600030101010101" pitchFamily="2" charset="-122"/>
              </a:rPr>
              <a:t>的</a:t>
            </a:r>
            <a:r>
              <a:rPr lang="en-AU" altLang="zh-CN" sz="1600" dirty="0" smtClean="0">
                <a:ea typeface="宋体" panose="02010600030101010101" pitchFamily="2" charset="-122"/>
              </a:rPr>
              <a:t>Real Entity</a:t>
            </a:r>
            <a:r>
              <a:rPr lang="zh-CN" altLang="en-AU" sz="1600" dirty="0">
                <a:ea typeface="宋体" panose="02010600030101010101" pitchFamily="2" charset="-122"/>
              </a:rPr>
              <a:t>和其对应的</a:t>
            </a:r>
            <a:r>
              <a:rPr lang="en-AU" altLang="zh-CN" sz="1600" dirty="0">
                <a:ea typeface="宋体" panose="02010600030101010101" pitchFamily="2" charset="-122"/>
              </a:rPr>
              <a:t>ghost </a:t>
            </a:r>
            <a:r>
              <a:rPr lang="en-AU" altLang="zh-CN" sz="1600" dirty="0" smtClean="0">
                <a:ea typeface="宋体" panose="02010600030101010101" pitchFamily="2" charset="-122"/>
              </a:rPr>
              <a:t>Entity</a:t>
            </a:r>
            <a:r>
              <a:rPr lang="zh-CN" altLang="en-AU" sz="1600" dirty="0">
                <a:ea typeface="宋体" panose="02010600030101010101" pitchFamily="2" charset="-122"/>
              </a:rPr>
              <a:t>上都可以</a:t>
            </a:r>
            <a:r>
              <a:rPr lang="zh-CN" altLang="en-AU" sz="1600" dirty="0" smtClean="0">
                <a:ea typeface="宋体" panose="02010600030101010101" pitchFamily="2" charset="-122"/>
              </a:rPr>
              <a:t>访问</a:t>
            </a:r>
            <a:endParaRPr lang="en-AU" altLang="zh-CN" sz="1600" dirty="0" smtClean="0">
              <a:ea typeface="宋体" panose="02010600030101010101" pitchFamily="2" charset="-122"/>
            </a:endParaRPr>
          </a:p>
          <a:p>
            <a:r>
              <a:rPr lang="zh-CN" altLang="en-GB" sz="2000" dirty="0" smtClean="0">
                <a:ea typeface="宋体" panose="02010600030101010101" pitchFamily="2" charset="-122"/>
              </a:rPr>
              <a:t>该</a:t>
            </a:r>
            <a:r>
              <a:rPr lang="zh-CN" altLang="en-GB" sz="2000" dirty="0">
                <a:ea typeface="宋体" panose="02010600030101010101" pitchFamily="2" charset="-122"/>
              </a:rPr>
              <a:t>类属性的值的改变会被发布到其对应的</a:t>
            </a:r>
            <a:r>
              <a:rPr lang="en-GB" altLang="zh-CN" sz="2000" dirty="0">
                <a:ea typeface="宋体" panose="02010600030101010101" pitchFamily="2" charset="-122"/>
              </a:rPr>
              <a:t>ghost </a:t>
            </a:r>
            <a:r>
              <a:rPr lang="en-GB" altLang="zh-CN" sz="2000" dirty="0" smtClean="0">
                <a:ea typeface="宋体" panose="02010600030101010101" pitchFamily="2" charset="-122"/>
              </a:rPr>
              <a:t>Entity</a:t>
            </a:r>
            <a:r>
              <a:rPr lang="zh-CN" altLang="en-GB" sz="2000" dirty="0">
                <a:ea typeface="宋体" panose="02010600030101010101" pitchFamily="2" charset="-122"/>
              </a:rPr>
              <a:t>上。在</a:t>
            </a:r>
            <a:r>
              <a:rPr lang="en-GB" altLang="zh-CN" sz="2000" dirty="0">
                <a:ea typeface="宋体" panose="02010600030101010101" pitchFamily="2" charset="-122"/>
              </a:rPr>
              <a:t>ghost </a:t>
            </a:r>
            <a:r>
              <a:rPr lang="en-GB" altLang="zh-CN" sz="2000" dirty="0" smtClean="0">
                <a:ea typeface="宋体" panose="02010600030101010101" pitchFamily="2" charset="-122"/>
              </a:rPr>
              <a:t>Entity</a:t>
            </a:r>
            <a:r>
              <a:rPr lang="zh-CN" altLang="en-GB" sz="2000" dirty="0">
                <a:ea typeface="宋体" panose="02010600030101010101" pitchFamily="2" charset="-122"/>
              </a:rPr>
              <a:t>上这类属性只是只读的</a:t>
            </a:r>
            <a:r>
              <a:rPr lang="zh-CN" altLang="en-GB" sz="2000" dirty="0" smtClean="0">
                <a:ea typeface="宋体" panose="02010600030101010101" pitchFamily="2" charset="-122"/>
              </a:rPr>
              <a:t>属性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r>
              <a:rPr lang="zh-CN" altLang="en-AU" sz="2000" dirty="0" smtClean="0">
                <a:ea typeface="宋体" panose="02010600030101010101" pitchFamily="2" charset="-122"/>
              </a:rPr>
              <a:t>例如</a:t>
            </a:r>
            <a:r>
              <a:rPr lang="en-AU" altLang="zh-CN" sz="2000" dirty="0"/>
              <a:t>:</a:t>
            </a:r>
            <a:endParaRPr lang="en-AU" altLang="zh-CN" sz="2000" dirty="0"/>
          </a:p>
          <a:p>
            <a:pPr marL="182245" lvl="1" indent="0">
              <a:buNone/>
            </a:pPr>
            <a:r>
              <a:rPr lang="zh-CN" altLang="en-AU" sz="1600" dirty="0" smtClean="0">
                <a:ea typeface="宋体" panose="02010600030101010101" pitchFamily="2" charset="-122"/>
              </a:rPr>
              <a:t>        </a:t>
            </a:r>
            <a:r>
              <a:rPr lang="zh-CN" altLang="en-US" sz="1600" dirty="0" smtClean="0">
                <a:ea typeface="宋体" panose="02010600030101010101" pitchFamily="2" charset="-122"/>
              </a:rPr>
              <a:t>怪</a:t>
            </a:r>
            <a:r>
              <a:rPr lang="zh-CN" altLang="en-AU" sz="1600" dirty="0" smtClean="0">
                <a:ea typeface="宋体" panose="02010600030101010101" pitchFamily="2" charset="-122"/>
              </a:rPr>
              <a:t>物</a:t>
            </a:r>
            <a:r>
              <a:rPr lang="zh-CN" altLang="en-AU" sz="1600" dirty="0">
                <a:ea typeface="宋体" panose="02010600030101010101" pitchFamily="2" charset="-122"/>
              </a:rPr>
              <a:t>的暴力级别</a:t>
            </a:r>
            <a:r>
              <a:rPr lang="en-AU" altLang="zh-CN" sz="1600" dirty="0"/>
              <a:t> </a:t>
            </a:r>
            <a:endParaRPr lang="en-AU" altLang="zh-CN" sz="1600" dirty="0"/>
          </a:p>
          <a:p>
            <a:pPr marL="182245" lvl="1" indent="0">
              <a:buNone/>
            </a:pPr>
            <a:r>
              <a:rPr lang="en-AU" altLang="zh-CN" sz="1600" dirty="0" smtClean="0">
                <a:ea typeface="宋体" panose="02010600030101010101" pitchFamily="2" charset="-122"/>
              </a:rPr>
              <a:t>        </a:t>
            </a:r>
            <a:r>
              <a:rPr lang="en-US" altLang="zh-CN" sz="1600" dirty="0" smtClean="0">
                <a:ea typeface="宋体" panose="02010600030101010101" pitchFamily="2" charset="-122"/>
              </a:rPr>
              <a:t>NPC</a:t>
            </a:r>
            <a:r>
              <a:rPr lang="zh-CN" altLang="en-US" sz="1600" dirty="0" smtClean="0">
                <a:ea typeface="宋体" panose="02010600030101010101" pitchFamily="2" charset="-122"/>
              </a:rPr>
              <a:t>的等级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            </a:t>
            </a:r>
            <a:endParaRPr lang="en-AU" altLang="zh-CN" sz="2000" dirty="0">
              <a:ea typeface="宋体" panose="02010600030101010101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/>
          <p:nvPr/>
        </p:nvGrpSpPr>
        <p:grpSpPr bwMode="auto">
          <a:xfrm>
            <a:off x="899592" y="4509204"/>
            <a:ext cx="7675280" cy="2385415"/>
            <a:chOff x="1066" y="1739"/>
            <a:chExt cx="4168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/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/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50" y="1762"/>
                <a:ext cx="69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/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panose="02010600030101010101" pitchFamily="2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panose="02010600030101010101" pitchFamily="2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panose="02010600030101010101" pitchFamily="2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panose="02010600030101010101" pitchFamily="2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panose="02010600030101010101" pitchFamily="2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panose="02010600030101010101" pitchFamily="2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panose="02010600030101010101" pitchFamily="2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panose="02010600030101010101" pitchFamily="2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panose="02010600030101010101" pitchFamily="2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panose="02010600030101010101" pitchFamily="2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– </a:t>
            </a:r>
            <a:r>
              <a:rPr lang="en-AU" altLang="zh-CN" sz="3600" dirty="0" smtClean="0">
                <a:solidFill>
                  <a:schemeClr val="accent1"/>
                </a:solidFill>
                <a:ea typeface="宋体" panose="02010600030101010101" pitchFamily="2" charset="-122"/>
              </a:rPr>
              <a:t>CELL_PUBLIC_AND_OWN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AU" sz="2000" dirty="0" smtClean="0">
                <a:ea typeface="宋体" panose="02010600030101010101" pitchFamily="2" charset="-122"/>
              </a:rPr>
              <a:t>属于</a:t>
            </a:r>
            <a:r>
              <a:rPr lang="en-AU" altLang="zh-CN" sz="2000" dirty="0" smtClean="0">
                <a:ea typeface="宋体" panose="02010600030101010101" pitchFamily="2" charset="-122"/>
              </a:rPr>
              <a:t>Real Entity</a:t>
            </a:r>
            <a:endParaRPr lang="en-AU" altLang="zh-CN" sz="20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AU" sz="2000" dirty="0" smtClean="0">
                <a:ea typeface="宋体" panose="02010600030101010101" pitchFamily="2" charset="-122"/>
              </a:rPr>
              <a:t>        </a:t>
            </a:r>
            <a:r>
              <a:rPr lang="zh-CN" altLang="en-AU" sz="1600" dirty="0" smtClean="0">
                <a:ea typeface="宋体" panose="02010600030101010101" pitchFamily="2" charset="-122"/>
              </a:rPr>
              <a:t>它</a:t>
            </a:r>
            <a:r>
              <a:rPr lang="zh-CN" altLang="en-AU" sz="1600" dirty="0">
                <a:ea typeface="宋体" panose="02010600030101010101" pitchFamily="2" charset="-122"/>
              </a:rPr>
              <a:t>所属于</a:t>
            </a:r>
            <a:r>
              <a:rPr lang="zh-CN" altLang="en-AU" sz="1600" dirty="0" smtClean="0">
                <a:ea typeface="宋体" panose="02010600030101010101" pitchFamily="2" charset="-122"/>
              </a:rPr>
              <a:t>的</a:t>
            </a:r>
            <a:r>
              <a:rPr lang="en-AU" altLang="zh-CN" sz="1600" dirty="0" smtClean="0">
                <a:ea typeface="宋体" panose="02010600030101010101" pitchFamily="2" charset="-122"/>
              </a:rPr>
              <a:t>Real Entity</a:t>
            </a:r>
            <a:r>
              <a:rPr lang="zh-CN" altLang="en-AU" sz="1600" dirty="0">
                <a:ea typeface="宋体" panose="02010600030101010101" pitchFamily="2" charset="-122"/>
              </a:rPr>
              <a:t>和其对应的</a:t>
            </a:r>
            <a:r>
              <a:rPr lang="en-AU" altLang="zh-CN" sz="1600" dirty="0">
                <a:ea typeface="宋体" panose="02010600030101010101" pitchFamily="2" charset="-122"/>
              </a:rPr>
              <a:t>ghost </a:t>
            </a:r>
            <a:r>
              <a:rPr lang="en-AU" altLang="zh-CN" sz="1600" dirty="0" smtClean="0">
                <a:ea typeface="宋体" panose="02010600030101010101" pitchFamily="2" charset="-122"/>
              </a:rPr>
              <a:t>Entity</a:t>
            </a:r>
            <a:r>
              <a:rPr lang="zh-CN" altLang="en-AU" sz="1600" dirty="0">
                <a:ea typeface="宋体" panose="02010600030101010101" pitchFamily="2" charset="-122"/>
              </a:rPr>
              <a:t>上都可以</a:t>
            </a:r>
            <a:r>
              <a:rPr lang="zh-CN" altLang="en-AU" sz="1600" dirty="0" smtClean="0">
                <a:ea typeface="宋体" panose="02010600030101010101" pitchFamily="2" charset="-122"/>
              </a:rPr>
              <a:t>访问</a:t>
            </a:r>
            <a:endParaRPr lang="en-AU" altLang="zh-CN" sz="1600" dirty="0" smtClean="0">
              <a:ea typeface="宋体" panose="02010600030101010101" pitchFamily="2" charset="-122"/>
            </a:endParaRPr>
          </a:p>
          <a:p>
            <a:r>
              <a:rPr lang="zh-CN" altLang="en-GB" sz="2000" dirty="0" smtClean="0">
                <a:ea typeface="宋体" panose="02010600030101010101" pitchFamily="2" charset="-122"/>
              </a:rPr>
              <a:t>该</a:t>
            </a:r>
            <a:r>
              <a:rPr lang="zh-CN" altLang="en-GB" sz="2000" dirty="0">
                <a:ea typeface="宋体" panose="02010600030101010101" pitchFamily="2" charset="-122"/>
              </a:rPr>
              <a:t>类属性的值的改变会被发布到其对应的</a:t>
            </a:r>
            <a:r>
              <a:rPr lang="en-GB" altLang="zh-CN" sz="2000" dirty="0">
                <a:ea typeface="宋体" panose="02010600030101010101" pitchFamily="2" charset="-122"/>
              </a:rPr>
              <a:t>ghost </a:t>
            </a:r>
            <a:r>
              <a:rPr lang="en-GB" altLang="zh-CN" sz="2000" dirty="0" smtClean="0">
                <a:ea typeface="宋体" panose="02010600030101010101" pitchFamily="2" charset="-122"/>
              </a:rPr>
              <a:t>Entity</a:t>
            </a:r>
            <a:r>
              <a:rPr lang="zh-CN" altLang="en-GB" sz="2000" dirty="0">
                <a:ea typeface="宋体" panose="02010600030101010101" pitchFamily="2" charset="-122"/>
              </a:rPr>
              <a:t>上。在</a:t>
            </a:r>
            <a:r>
              <a:rPr lang="en-GB" altLang="zh-CN" sz="2000" dirty="0">
                <a:ea typeface="宋体" panose="02010600030101010101" pitchFamily="2" charset="-122"/>
              </a:rPr>
              <a:t>ghost </a:t>
            </a:r>
            <a:r>
              <a:rPr lang="en-GB" altLang="zh-CN" sz="2000" dirty="0" smtClean="0">
                <a:ea typeface="宋体" panose="02010600030101010101" pitchFamily="2" charset="-122"/>
              </a:rPr>
              <a:t>Entity</a:t>
            </a:r>
            <a:r>
              <a:rPr lang="zh-CN" altLang="en-GB" sz="2000" dirty="0">
                <a:ea typeface="宋体" panose="02010600030101010101" pitchFamily="2" charset="-122"/>
              </a:rPr>
              <a:t>上这类属性只是只读的</a:t>
            </a:r>
            <a:r>
              <a:rPr lang="zh-CN" altLang="en-GB" sz="2000" dirty="0" smtClean="0">
                <a:ea typeface="宋体" panose="02010600030101010101" pitchFamily="2" charset="-122"/>
              </a:rPr>
              <a:t>属性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r>
              <a:rPr lang="zh-CN" altLang="en-GB" sz="2000" dirty="0">
                <a:ea typeface="宋体" panose="02010600030101010101" pitchFamily="2" charset="-122"/>
              </a:rPr>
              <a:t>该类属性的值的改变也会被发布到其对应的自己的客户端的</a:t>
            </a:r>
            <a:r>
              <a:rPr lang="en-GB" altLang="zh-CN" sz="2000" dirty="0">
                <a:ea typeface="宋体" panose="02010600030101010101" pitchFamily="2" charset="-122"/>
              </a:rPr>
              <a:t>entity</a:t>
            </a:r>
            <a:r>
              <a:rPr lang="zh-CN" altLang="en-GB" sz="2000" dirty="0">
                <a:ea typeface="宋体" panose="02010600030101010101" pitchFamily="2" charset="-122"/>
              </a:rPr>
              <a:t>上。并且会有脚本的回调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AU" altLang="zh-CN" sz="2000" dirty="0">
                <a:solidFill>
                  <a:srgbClr val="FF0000"/>
                </a:solidFill>
                <a:latin typeface="Courier New" panose="02070309020205020404" pitchFamily="49" charset="0"/>
              </a:rPr>
              <a:t>set_&lt;</a:t>
            </a:r>
            <a:r>
              <a:rPr lang="en-AU" altLang="zh-CN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property_name</a:t>
            </a:r>
            <a:r>
              <a:rPr lang="en-AU" altLang="zh-CN" sz="2000" dirty="0">
                <a:solidFill>
                  <a:srgbClr val="FF0000"/>
                </a:solidFill>
                <a:latin typeface="Courier New" panose="02070309020205020404" pitchFamily="49" charset="0"/>
              </a:rPr>
              <a:t>&gt;()</a:t>
            </a:r>
            <a:r>
              <a:rPr lang="en-AU" altLang="zh-CN" sz="2000" dirty="0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  <a:r>
              <a:rPr lang="zh-CN" altLang="en-GB" sz="2000" dirty="0">
                <a:ea typeface="宋体" panose="02010600030101010101" pitchFamily="2" charset="-122"/>
              </a:rPr>
              <a:t>函数会被调用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AU" sz="2000" dirty="0" smtClean="0">
                <a:ea typeface="宋体" panose="02010600030101010101" pitchFamily="2" charset="-122"/>
              </a:rPr>
              <a:t>例如</a:t>
            </a:r>
            <a:r>
              <a:rPr lang="en-AU" altLang="zh-CN" sz="2000" dirty="0"/>
              <a:t>:</a:t>
            </a:r>
            <a:endParaRPr lang="en-AU" altLang="zh-CN" sz="2000" dirty="0"/>
          </a:p>
          <a:p>
            <a:pPr marL="182245" lvl="1" indent="0">
              <a:buNone/>
            </a:pPr>
            <a:r>
              <a:rPr lang="zh-CN" altLang="en-AU" sz="1600" dirty="0" smtClean="0">
                <a:ea typeface="宋体" panose="02010600030101010101" pitchFamily="2" charset="-122"/>
              </a:rPr>
              <a:t>        </a:t>
            </a:r>
            <a:r>
              <a:rPr lang="en-US" altLang="zh-CN" sz="1600" dirty="0" smtClean="0">
                <a:ea typeface="宋体" panose="02010600030101010101" pitchFamily="2" charset="-122"/>
              </a:rPr>
              <a:t>Avatar</a:t>
            </a:r>
            <a:r>
              <a:rPr lang="zh-CN" altLang="en-AU" sz="1600" dirty="0" smtClean="0">
                <a:ea typeface="宋体" panose="02010600030101010101" pitchFamily="2" charset="-122"/>
              </a:rPr>
              <a:t>的</a:t>
            </a:r>
            <a:r>
              <a:rPr lang="zh-CN" altLang="en-US" sz="1600" dirty="0" smtClean="0">
                <a:ea typeface="宋体" panose="02010600030101010101" pitchFamily="2" charset="-122"/>
              </a:rPr>
              <a:t>敌人列表</a:t>
            </a:r>
            <a:r>
              <a:rPr lang="zh-CN" altLang="en-US" sz="1600" dirty="0" smtClean="0"/>
              <a:t>，服务端其他实体</a:t>
            </a:r>
            <a:r>
              <a:rPr lang="en-US" altLang="zh-CN" sz="1600" dirty="0" smtClean="0"/>
              <a:t>AI</a:t>
            </a:r>
            <a:r>
              <a:rPr lang="zh-CN" altLang="en-US" sz="1600" dirty="0" smtClean="0"/>
              <a:t>可以检查</a:t>
            </a:r>
            <a:r>
              <a:rPr lang="en-US" altLang="zh-CN" sz="1600" dirty="0" smtClean="0"/>
              <a:t>Avatar</a:t>
            </a:r>
            <a:r>
              <a:rPr lang="zh-CN" altLang="en-US" sz="1600" dirty="0" smtClean="0"/>
              <a:t>敌人列表并协助战斗，客户端可以显示敌人列表中的仇恨值做排名，而其他客户端则不需要看到当前</a:t>
            </a:r>
            <a:r>
              <a:rPr lang="en-US" altLang="zh-CN" sz="1600" dirty="0" smtClean="0"/>
              <a:t>Avatar</a:t>
            </a:r>
            <a:r>
              <a:rPr lang="zh-CN" altLang="en-US" sz="1600" dirty="0" smtClean="0"/>
              <a:t>的仇恨列表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            </a:t>
            </a:r>
            <a:endParaRPr lang="en-AU" altLang="zh-CN" sz="2000" dirty="0">
              <a:ea typeface="宋体" panose="02010600030101010101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/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/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/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/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panose="02010600030101010101" pitchFamily="2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panose="02010600030101010101" pitchFamily="2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panose="02010600030101010101" pitchFamily="2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panose="02010600030101010101" pitchFamily="2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panose="02010600030101010101" pitchFamily="2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panose="02010600030101010101" pitchFamily="2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panose="02010600030101010101" pitchFamily="2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panose="02010600030101010101" pitchFamily="2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panose="02010600030101010101" pitchFamily="2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– ALL_CLIENTS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AU" sz="1600" dirty="0" smtClean="0">
                <a:ea typeface="宋体" panose="02010600030101010101" pitchFamily="2" charset="-122"/>
              </a:rPr>
              <a:t>属于</a:t>
            </a:r>
            <a:r>
              <a:rPr lang="en-AU" altLang="zh-CN" sz="1600" dirty="0" smtClean="0">
                <a:ea typeface="宋体" panose="02010600030101010101" pitchFamily="2" charset="-122"/>
              </a:rPr>
              <a:t>Real Entity</a:t>
            </a:r>
            <a:endParaRPr lang="en-AU" altLang="zh-CN" sz="16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AU" sz="1600" dirty="0" smtClean="0">
                <a:ea typeface="宋体" panose="02010600030101010101" pitchFamily="2" charset="-122"/>
              </a:rPr>
              <a:t>        </a:t>
            </a:r>
            <a:r>
              <a:rPr lang="zh-CN" altLang="en-AU" sz="1200" dirty="0" smtClean="0">
                <a:ea typeface="宋体" panose="02010600030101010101" pitchFamily="2" charset="-122"/>
              </a:rPr>
              <a:t>它</a:t>
            </a:r>
            <a:r>
              <a:rPr lang="zh-CN" altLang="en-AU" sz="1200" dirty="0">
                <a:ea typeface="宋体" panose="02010600030101010101" pitchFamily="2" charset="-122"/>
              </a:rPr>
              <a:t>所属于</a:t>
            </a:r>
            <a:r>
              <a:rPr lang="zh-CN" altLang="en-AU" sz="1200" dirty="0" smtClean="0">
                <a:ea typeface="宋体" panose="02010600030101010101" pitchFamily="2" charset="-122"/>
              </a:rPr>
              <a:t>的</a:t>
            </a:r>
            <a:r>
              <a:rPr lang="en-AU" altLang="zh-CN" sz="1200" dirty="0" smtClean="0">
                <a:ea typeface="宋体" panose="02010600030101010101" pitchFamily="2" charset="-122"/>
              </a:rPr>
              <a:t>Real Entity</a:t>
            </a:r>
            <a:r>
              <a:rPr lang="zh-CN" altLang="en-AU" sz="1200" dirty="0">
                <a:ea typeface="宋体" panose="02010600030101010101" pitchFamily="2" charset="-122"/>
              </a:rPr>
              <a:t>和其对应的</a:t>
            </a:r>
            <a:r>
              <a:rPr lang="en-AU" altLang="zh-CN" sz="1200" dirty="0">
                <a:ea typeface="宋体" panose="02010600030101010101" pitchFamily="2" charset="-122"/>
              </a:rPr>
              <a:t>ghost </a:t>
            </a:r>
            <a:r>
              <a:rPr lang="en-AU" altLang="zh-CN" sz="1200" dirty="0" smtClean="0">
                <a:ea typeface="宋体" panose="02010600030101010101" pitchFamily="2" charset="-122"/>
              </a:rPr>
              <a:t>Entity</a:t>
            </a:r>
            <a:r>
              <a:rPr lang="zh-CN" altLang="en-AU" sz="1200" dirty="0">
                <a:ea typeface="宋体" panose="02010600030101010101" pitchFamily="2" charset="-122"/>
              </a:rPr>
              <a:t>上都可以</a:t>
            </a:r>
            <a:r>
              <a:rPr lang="zh-CN" altLang="en-AU" sz="1200" dirty="0" smtClean="0">
                <a:ea typeface="宋体" panose="02010600030101010101" pitchFamily="2" charset="-122"/>
              </a:rPr>
              <a:t>访问</a:t>
            </a:r>
            <a:endParaRPr lang="en-AU" altLang="zh-CN" sz="1200" dirty="0" smtClean="0">
              <a:ea typeface="宋体" panose="02010600030101010101" pitchFamily="2" charset="-122"/>
            </a:endParaRPr>
          </a:p>
          <a:p>
            <a:r>
              <a:rPr lang="zh-CN" altLang="en-GB" sz="1600" dirty="0" smtClean="0">
                <a:ea typeface="宋体" panose="02010600030101010101" pitchFamily="2" charset="-122"/>
              </a:rPr>
              <a:t>该</a:t>
            </a:r>
            <a:r>
              <a:rPr lang="zh-CN" altLang="en-GB" sz="1600" dirty="0">
                <a:ea typeface="宋体" panose="02010600030101010101" pitchFamily="2" charset="-122"/>
              </a:rPr>
              <a:t>类属性的值的改变会被发布到其对应的</a:t>
            </a:r>
            <a:r>
              <a:rPr lang="en-GB" altLang="zh-CN" sz="1600" dirty="0">
                <a:ea typeface="宋体" panose="02010600030101010101" pitchFamily="2" charset="-122"/>
              </a:rPr>
              <a:t>ghost </a:t>
            </a:r>
            <a:r>
              <a:rPr lang="en-GB" altLang="zh-CN" sz="1600" dirty="0" smtClean="0">
                <a:ea typeface="宋体" panose="02010600030101010101" pitchFamily="2" charset="-122"/>
              </a:rPr>
              <a:t>Entity</a:t>
            </a:r>
            <a:r>
              <a:rPr lang="zh-CN" altLang="en-GB" sz="1600" dirty="0">
                <a:ea typeface="宋体" panose="02010600030101010101" pitchFamily="2" charset="-122"/>
              </a:rPr>
              <a:t>上。在</a:t>
            </a:r>
            <a:r>
              <a:rPr lang="en-GB" altLang="zh-CN" sz="1600" dirty="0">
                <a:ea typeface="宋体" panose="02010600030101010101" pitchFamily="2" charset="-122"/>
              </a:rPr>
              <a:t>ghost </a:t>
            </a:r>
            <a:r>
              <a:rPr lang="en-GB" altLang="zh-CN" sz="1600" dirty="0" smtClean="0">
                <a:ea typeface="宋体" panose="02010600030101010101" pitchFamily="2" charset="-122"/>
              </a:rPr>
              <a:t>Entity</a:t>
            </a:r>
            <a:r>
              <a:rPr lang="zh-CN" altLang="en-GB" sz="1600" dirty="0">
                <a:ea typeface="宋体" panose="02010600030101010101" pitchFamily="2" charset="-122"/>
              </a:rPr>
              <a:t>上这类属性只是只读的</a:t>
            </a:r>
            <a:r>
              <a:rPr lang="zh-CN" altLang="en-GB" sz="1600" dirty="0" smtClean="0">
                <a:ea typeface="宋体" panose="02010600030101010101" pitchFamily="2" charset="-122"/>
              </a:rPr>
              <a:t>属性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r>
              <a:rPr lang="zh-CN" altLang="en-GB" sz="1600" dirty="0">
                <a:ea typeface="宋体" panose="02010600030101010101" pitchFamily="2" charset="-122"/>
              </a:rPr>
              <a:t>该类属性的值的改变也会被发布到其对应的自己的客户端</a:t>
            </a:r>
            <a:r>
              <a:rPr lang="zh-CN" altLang="en-GB" sz="1600" dirty="0" smtClean="0">
                <a:ea typeface="宋体" panose="02010600030101010101" pitchFamily="2" charset="-122"/>
              </a:rPr>
              <a:t>的</a:t>
            </a:r>
            <a:r>
              <a:rPr lang="en-GB" altLang="zh-CN" sz="1600" dirty="0" smtClean="0">
                <a:ea typeface="宋体" panose="02010600030101010101" pitchFamily="2" charset="-122"/>
              </a:rPr>
              <a:t>Entity</a:t>
            </a:r>
            <a:r>
              <a:rPr lang="zh-CN" altLang="en-GB" sz="1600" dirty="0">
                <a:ea typeface="宋体" panose="02010600030101010101" pitchFamily="2" charset="-122"/>
              </a:rPr>
              <a:t>上。并且会有脚本的回调</a:t>
            </a:r>
            <a:r>
              <a:rPr lang="en-US" altLang="zh-CN" sz="1600" dirty="0">
                <a:ea typeface="宋体" panose="02010600030101010101" pitchFamily="2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anose="02070309020205020404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anose="02070309020205020404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  <a:r>
              <a:rPr lang="zh-CN" altLang="en-GB" sz="1600" dirty="0">
                <a:ea typeface="宋体" panose="02010600030101010101" pitchFamily="2" charset="-122"/>
              </a:rPr>
              <a:t>函数会被</a:t>
            </a:r>
            <a:r>
              <a:rPr lang="zh-CN" altLang="en-GB" sz="1600" dirty="0" smtClean="0">
                <a:ea typeface="宋体" panose="02010600030101010101" pitchFamily="2" charset="-122"/>
              </a:rPr>
              <a:t>调用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r>
              <a:rPr lang="zh-CN" altLang="en-GB" sz="1600" dirty="0">
                <a:ea typeface="宋体" panose="02010600030101010101" pitchFamily="2" charset="-122"/>
              </a:rPr>
              <a:t>如果其它的玩家的</a:t>
            </a:r>
            <a:r>
              <a:rPr lang="en-GB" altLang="zh-CN" sz="1600" dirty="0" smtClean="0">
                <a:ea typeface="宋体" panose="02010600030101010101" pitchFamily="2" charset="-122"/>
              </a:rPr>
              <a:t>AOI</a:t>
            </a:r>
            <a:r>
              <a:rPr lang="zh-CN" altLang="en-GB" sz="1600" dirty="0">
                <a:ea typeface="宋体" panose="02010600030101010101" pitchFamily="2" charset="-122"/>
              </a:rPr>
              <a:t>范围内有这个属性隶属</a:t>
            </a:r>
            <a:r>
              <a:rPr lang="zh-CN" altLang="en-GB" sz="1600" dirty="0" smtClean="0">
                <a:ea typeface="宋体" panose="02010600030101010101" pitchFamily="2" charset="-122"/>
              </a:rPr>
              <a:t>的</a:t>
            </a:r>
            <a:r>
              <a:rPr lang="en-GB" altLang="zh-CN" sz="1600" dirty="0" smtClean="0">
                <a:ea typeface="宋体" panose="02010600030101010101" pitchFamily="2" charset="-122"/>
              </a:rPr>
              <a:t>Entity</a:t>
            </a:r>
            <a:r>
              <a:rPr lang="zh-CN" altLang="en-GB" sz="1600" dirty="0">
                <a:ea typeface="宋体" panose="02010600030101010101" pitchFamily="2" charset="-122"/>
              </a:rPr>
              <a:t>，那么这个属性的值的改变也会被发布这些玩家的客户端的</a:t>
            </a:r>
            <a:r>
              <a:rPr lang="zh-CN" altLang="en-GB" sz="1600" dirty="0" smtClean="0">
                <a:ea typeface="宋体" panose="02010600030101010101" pitchFamily="2" charset="-122"/>
              </a:rPr>
              <a:t>该</a:t>
            </a:r>
            <a:r>
              <a:rPr lang="en-GB" altLang="zh-CN" sz="1600" dirty="0" smtClean="0">
                <a:ea typeface="宋体" panose="02010600030101010101" pitchFamily="2" charset="-122"/>
              </a:rPr>
              <a:t>Entity</a:t>
            </a:r>
            <a:r>
              <a:rPr lang="zh-CN" altLang="en-GB" sz="1600" dirty="0" smtClean="0">
                <a:ea typeface="宋体" panose="02010600030101010101" pitchFamily="2" charset="-122"/>
              </a:rPr>
              <a:t>上</a:t>
            </a:r>
            <a:r>
              <a:rPr lang="zh-CN" altLang="en-US" sz="1600" dirty="0" smtClean="0">
                <a:ea typeface="宋体" panose="02010600030101010101" pitchFamily="2" charset="-122"/>
              </a:rPr>
              <a:t>。</a:t>
            </a:r>
            <a:r>
              <a:rPr lang="zh-CN" altLang="en-GB" sz="1600" dirty="0">
                <a:ea typeface="宋体" panose="02010600030101010101" pitchFamily="2" charset="-122"/>
              </a:rPr>
              <a:t>并且会有脚本的回调</a:t>
            </a:r>
            <a:r>
              <a:rPr lang="en-US" altLang="zh-CN" sz="1600" dirty="0">
                <a:ea typeface="宋体" panose="02010600030101010101" pitchFamily="2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anose="02070309020205020404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anose="02070309020205020404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  <a:r>
              <a:rPr lang="zh-CN" altLang="en-GB" sz="1600" dirty="0">
                <a:ea typeface="宋体" panose="02010600030101010101" pitchFamily="2" charset="-122"/>
              </a:rPr>
              <a:t>函数会被</a:t>
            </a:r>
            <a:r>
              <a:rPr lang="zh-CN" altLang="en-GB" sz="1600" dirty="0" smtClean="0">
                <a:ea typeface="宋体" panose="02010600030101010101" pitchFamily="2" charset="-122"/>
              </a:rPr>
              <a:t>调用</a:t>
            </a:r>
            <a:endParaRPr lang="en-US" altLang="zh-CN" sz="1600" dirty="0">
              <a:ea typeface="宋体" panose="02010600030101010101" pitchFamily="2" charset="-122"/>
            </a:endParaRPr>
          </a:p>
          <a:p>
            <a:r>
              <a:rPr lang="zh-CN" altLang="en-AU" sz="1600" dirty="0" smtClean="0">
                <a:ea typeface="宋体" panose="02010600030101010101" pitchFamily="2" charset="-122"/>
              </a:rPr>
              <a:t>例如</a:t>
            </a:r>
            <a:r>
              <a:rPr lang="en-AU" altLang="zh-CN" sz="1600" dirty="0"/>
              <a:t>:</a:t>
            </a:r>
            <a:endParaRPr lang="en-AU" altLang="zh-CN" sz="1600" dirty="0"/>
          </a:p>
          <a:p>
            <a:pPr marL="182245" lvl="1" indent="0">
              <a:buNone/>
            </a:pPr>
            <a:r>
              <a:rPr lang="zh-CN" altLang="en-AU" sz="1200" dirty="0" smtClean="0">
                <a:ea typeface="宋体" panose="02010600030101010101" pitchFamily="2" charset="-122"/>
              </a:rPr>
              <a:t>        </a:t>
            </a:r>
            <a:r>
              <a:rPr lang="zh-CN" altLang="en-US" sz="1200" dirty="0">
                <a:ea typeface="宋体" panose="02010600030101010101" pitchFamily="2" charset="-122"/>
              </a:rPr>
              <a:t>实体</a:t>
            </a:r>
            <a:r>
              <a:rPr lang="zh-CN" altLang="en-US" sz="1200" dirty="0" smtClean="0">
                <a:ea typeface="宋体" panose="02010600030101010101" pitchFamily="2" charset="-122"/>
              </a:rPr>
              <a:t>名称</a:t>
            </a:r>
            <a:endParaRPr lang="en-US" altLang="zh-CN" sz="1200" dirty="0" smtClean="0">
              <a:ea typeface="宋体" panose="02010600030101010101" pitchFamily="2" charset="-122"/>
            </a:endParaRPr>
          </a:p>
          <a:p>
            <a:pPr marL="182245" lvl="1" indent="0">
              <a:buNone/>
            </a:pPr>
            <a:r>
              <a:rPr lang="en-US" altLang="zh-CN" sz="1200" dirty="0">
                <a:ea typeface="宋体" panose="02010600030101010101" pitchFamily="2" charset="-122"/>
              </a:rPr>
              <a:t> </a:t>
            </a:r>
            <a:r>
              <a:rPr lang="en-US" altLang="zh-CN" sz="1200" dirty="0" smtClean="0">
                <a:ea typeface="宋体" panose="02010600030101010101" pitchFamily="2" charset="-122"/>
              </a:rPr>
              <a:t>       </a:t>
            </a:r>
            <a:r>
              <a:rPr lang="zh-CN" altLang="en-US" sz="1200" dirty="0" smtClean="0">
                <a:ea typeface="宋体" panose="02010600030101010101" pitchFamily="2" charset="-122"/>
              </a:rPr>
              <a:t>实体血量与等级</a:t>
            </a:r>
            <a:endParaRPr lang="en-AU" altLang="zh-CN" sz="1200" dirty="0"/>
          </a:p>
          <a:p>
            <a:pPr marL="0" indent="0">
              <a:buNone/>
            </a:pPr>
            <a:endParaRPr lang="en-US" altLang="zh-CN" sz="16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ea typeface="宋体" panose="02010600030101010101" pitchFamily="2" charset="-122"/>
              </a:rPr>
              <a:t>            </a:t>
            </a:r>
            <a:endParaRPr lang="en-AU" altLang="zh-CN" sz="1600" dirty="0">
              <a:ea typeface="宋体" panose="02010600030101010101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/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/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/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/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panose="02010600030101010101" pitchFamily="2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panose="02010600030101010101" pitchFamily="2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panose="02010600030101010101" pitchFamily="2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panose="02010600030101010101" pitchFamily="2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panose="02010600030101010101" pitchFamily="2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panose="02010600030101010101" pitchFamily="2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panose="02010600030101010101" pitchFamily="2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panose="02010600030101010101" pitchFamily="2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panose="02010600030101010101" pitchFamily="2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– OWN_CLIENT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AU" sz="1600" dirty="0" smtClean="0">
                <a:ea typeface="宋体" panose="02010600030101010101" pitchFamily="2" charset="-122"/>
              </a:rPr>
              <a:t>属于</a:t>
            </a:r>
            <a:r>
              <a:rPr lang="en-AU" altLang="zh-CN" sz="1600" dirty="0" smtClean="0">
                <a:ea typeface="宋体" panose="02010600030101010101" pitchFamily="2" charset="-122"/>
              </a:rPr>
              <a:t>Real Entity</a:t>
            </a:r>
            <a:endParaRPr lang="en-AU" altLang="zh-CN" sz="1600" dirty="0" smtClean="0">
              <a:ea typeface="宋体" panose="02010600030101010101" pitchFamily="2" charset="-122"/>
            </a:endParaRPr>
          </a:p>
          <a:p>
            <a:r>
              <a:rPr lang="zh-CN" altLang="en-AU" sz="1600" dirty="0">
                <a:ea typeface="宋体" panose="02010600030101010101" pitchFamily="2" charset="-122"/>
              </a:rPr>
              <a:t>它所属于的</a:t>
            </a:r>
            <a:r>
              <a:rPr lang="en-AU" altLang="zh-CN" sz="1600" dirty="0">
                <a:ea typeface="宋体" panose="02010600030101010101" pitchFamily="2" charset="-122"/>
              </a:rPr>
              <a:t>Real </a:t>
            </a:r>
            <a:r>
              <a:rPr lang="en-AU" altLang="zh-CN" sz="1600" dirty="0" smtClean="0">
                <a:ea typeface="宋体" panose="02010600030101010101" pitchFamily="2" charset="-122"/>
              </a:rPr>
              <a:t>Entity</a:t>
            </a:r>
            <a:r>
              <a:rPr lang="zh-CN" altLang="en-AU" sz="1600" dirty="0">
                <a:ea typeface="宋体" panose="02010600030101010101" pitchFamily="2" charset="-122"/>
              </a:rPr>
              <a:t>和自己的客户端可以</a:t>
            </a:r>
            <a:r>
              <a:rPr lang="zh-CN" altLang="en-AU" sz="1600" dirty="0" smtClean="0">
                <a:ea typeface="宋体" panose="02010600030101010101" pitchFamily="2" charset="-122"/>
              </a:rPr>
              <a:t>访问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r>
              <a:rPr lang="zh-CN" altLang="en-GB" sz="1600" dirty="0">
                <a:ea typeface="宋体" panose="02010600030101010101" pitchFamily="2" charset="-122"/>
              </a:rPr>
              <a:t>该类属性的值的改变也会被发布到其对应的自己的客户端的</a:t>
            </a:r>
            <a:r>
              <a:rPr lang="en-GB" altLang="zh-CN" sz="1600" dirty="0">
                <a:ea typeface="宋体" panose="02010600030101010101" pitchFamily="2" charset="-122"/>
              </a:rPr>
              <a:t>Entity</a:t>
            </a:r>
            <a:r>
              <a:rPr lang="zh-CN" altLang="en-GB" sz="1600" dirty="0">
                <a:ea typeface="宋体" panose="02010600030101010101" pitchFamily="2" charset="-122"/>
              </a:rPr>
              <a:t>上。并且会有脚本的回调</a:t>
            </a:r>
            <a:r>
              <a:rPr lang="en-US" altLang="zh-CN" sz="1600" dirty="0">
                <a:ea typeface="宋体" panose="02010600030101010101" pitchFamily="2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anose="02070309020205020404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anose="02070309020205020404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  <a:r>
              <a:rPr lang="zh-CN" altLang="en-GB" sz="1600" dirty="0">
                <a:ea typeface="宋体" panose="02010600030101010101" pitchFamily="2" charset="-122"/>
              </a:rPr>
              <a:t>函数会被</a:t>
            </a:r>
            <a:r>
              <a:rPr lang="zh-CN" altLang="en-GB" sz="1600" dirty="0" smtClean="0">
                <a:ea typeface="宋体" panose="02010600030101010101" pitchFamily="2" charset="-122"/>
              </a:rPr>
              <a:t>调用</a:t>
            </a:r>
            <a:endParaRPr lang="en-AU" altLang="zh-CN" sz="1600" dirty="0">
              <a:ea typeface="宋体" panose="02010600030101010101" pitchFamily="2" charset="-122"/>
            </a:endParaRPr>
          </a:p>
          <a:p>
            <a:r>
              <a:rPr lang="zh-CN" altLang="en-AU" sz="1600" dirty="0" smtClean="0">
                <a:ea typeface="宋体" panose="02010600030101010101" pitchFamily="2" charset="-122"/>
              </a:rPr>
              <a:t>例如</a:t>
            </a:r>
            <a:r>
              <a:rPr lang="en-AU" altLang="zh-CN" sz="1600" dirty="0"/>
              <a:t>:</a:t>
            </a:r>
            <a:endParaRPr lang="en-AU" altLang="zh-CN" sz="1600" dirty="0"/>
          </a:p>
          <a:p>
            <a:pPr marL="182245" lvl="1" indent="0">
              <a:buNone/>
            </a:pPr>
            <a:r>
              <a:rPr lang="zh-CN" altLang="en-AU" sz="1200" dirty="0" smtClean="0">
                <a:ea typeface="宋体" panose="02010600030101010101" pitchFamily="2" charset="-122"/>
              </a:rPr>
              <a:t>        </a:t>
            </a:r>
            <a:r>
              <a:rPr lang="zh-CN" altLang="en-US" sz="1200" dirty="0" smtClean="0">
                <a:ea typeface="宋体" panose="02010600030101010101" pitchFamily="2" charset="-122"/>
              </a:rPr>
              <a:t>角色当前的敏捷、力量、智力属性，该属性用于计算角色最终的能力值，但其他实体不需要访问该属性，而自己的客户端需要在角色面板上显示这</a:t>
            </a:r>
            <a:r>
              <a:rPr lang="zh-CN" altLang="en-US" sz="1200" dirty="0">
                <a:ea typeface="宋体" panose="02010600030101010101" pitchFamily="2" charset="-122"/>
              </a:rPr>
              <a:t>三</a:t>
            </a:r>
            <a:r>
              <a:rPr lang="zh-CN" altLang="en-US" sz="1200" dirty="0" smtClean="0">
                <a:ea typeface="宋体" panose="02010600030101010101" pitchFamily="2" charset="-122"/>
              </a:rPr>
              <a:t>个属性用于配点</a:t>
            </a:r>
            <a:endParaRPr lang="en-US" altLang="zh-CN" sz="1200" dirty="0" smtClean="0">
              <a:ea typeface="宋体" panose="02010600030101010101" pitchFamily="2" charset="-122"/>
            </a:endParaRPr>
          </a:p>
          <a:p>
            <a:pPr marL="182245" lvl="1" indent="0">
              <a:buNone/>
            </a:pPr>
            <a:r>
              <a:rPr lang="en-US" altLang="zh-CN" sz="1200" dirty="0">
                <a:ea typeface="宋体" panose="02010600030101010101" pitchFamily="2" charset="-122"/>
              </a:rPr>
              <a:t> </a:t>
            </a:r>
            <a:r>
              <a:rPr lang="en-US" altLang="zh-CN" sz="1200" dirty="0" smtClean="0">
                <a:ea typeface="宋体" panose="02010600030101010101" pitchFamily="2" charset="-122"/>
              </a:rPr>
              <a:t>        </a:t>
            </a:r>
            <a:r>
              <a:rPr lang="zh-CN" altLang="en-US" sz="1200" dirty="0" smtClean="0">
                <a:ea typeface="宋体" panose="02010600030101010101" pitchFamily="2" charset="-122"/>
              </a:rPr>
              <a:t>角色的经验值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ea typeface="宋体" panose="02010600030101010101" pitchFamily="2" charset="-122"/>
              </a:rPr>
              <a:t>            </a:t>
            </a:r>
            <a:endParaRPr lang="en-AU" altLang="zh-CN" sz="1600" dirty="0">
              <a:ea typeface="宋体" panose="02010600030101010101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/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/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/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/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panose="02010600030101010101" pitchFamily="2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panose="02010600030101010101" pitchFamily="2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panose="02010600030101010101" pitchFamily="2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panose="02010600030101010101" pitchFamily="2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panose="02010600030101010101" pitchFamily="2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panose="02010600030101010101" pitchFamily="2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panose="02010600030101010101" pitchFamily="2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panose="02010600030101010101" pitchFamily="2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panose="02010600030101010101" pitchFamily="2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– OTHER_CLIENTS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AU" sz="1600" dirty="0" smtClean="0">
                <a:ea typeface="宋体" panose="02010600030101010101" pitchFamily="2" charset="-122"/>
              </a:rPr>
              <a:t>属于</a:t>
            </a:r>
            <a:r>
              <a:rPr lang="en-AU" altLang="zh-CN" sz="1600" dirty="0" smtClean="0">
                <a:ea typeface="宋体" panose="02010600030101010101" pitchFamily="2" charset="-122"/>
              </a:rPr>
              <a:t>Real Entity</a:t>
            </a:r>
            <a:endParaRPr lang="en-AU" altLang="zh-CN" sz="16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AU" sz="1600" dirty="0" smtClean="0">
                <a:ea typeface="宋体" panose="02010600030101010101" pitchFamily="2" charset="-122"/>
              </a:rPr>
              <a:t>        </a:t>
            </a:r>
            <a:r>
              <a:rPr lang="zh-CN" altLang="en-AU" sz="1200" dirty="0" smtClean="0">
                <a:ea typeface="宋体" panose="02010600030101010101" pitchFamily="2" charset="-122"/>
              </a:rPr>
              <a:t>它</a:t>
            </a:r>
            <a:r>
              <a:rPr lang="zh-CN" altLang="en-AU" sz="1200" dirty="0">
                <a:ea typeface="宋体" panose="02010600030101010101" pitchFamily="2" charset="-122"/>
              </a:rPr>
              <a:t>所属于</a:t>
            </a:r>
            <a:r>
              <a:rPr lang="zh-CN" altLang="en-AU" sz="1200" dirty="0" smtClean="0">
                <a:ea typeface="宋体" panose="02010600030101010101" pitchFamily="2" charset="-122"/>
              </a:rPr>
              <a:t>的</a:t>
            </a:r>
            <a:r>
              <a:rPr lang="en-AU" altLang="zh-CN" sz="1200" dirty="0" smtClean="0">
                <a:ea typeface="宋体" panose="02010600030101010101" pitchFamily="2" charset="-122"/>
              </a:rPr>
              <a:t>Real Entity</a:t>
            </a:r>
            <a:r>
              <a:rPr lang="zh-CN" altLang="en-AU" sz="1200" dirty="0">
                <a:ea typeface="宋体" panose="02010600030101010101" pitchFamily="2" charset="-122"/>
              </a:rPr>
              <a:t>和其对应的</a:t>
            </a:r>
            <a:r>
              <a:rPr lang="en-AU" altLang="zh-CN" sz="1200" dirty="0">
                <a:ea typeface="宋体" panose="02010600030101010101" pitchFamily="2" charset="-122"/>
              </a:rPr>
              <a:t>ghost </a:t>
            </a:r>
            <a:r>
              <a:rPr lang="en-AU" altLang="zh-CN" sz="1200" dirty="0" smtClean="0">
                <a:ea typeface="宋体" panose="02010600030101010101" pitchFamily="2" charset="-122"/>
              </a:rPr>
              <a:t>Entity</a:t>
            </a:r>
            <a:r>
              <a:rPr lang="zh-CN" altLang="en-AU" sz="1200" dirty="0" smtClean="0">
                <a:ea typeface="宋体" panose="02010600030101010101" pitchFamily="2" charset="-122"/>
              </a:rPr>
              <a:t>上</a:t>
            </a:r>
            <a:r>
              <a:rPr lang="zh-CN" altLang="en-US" sz="1200" dirty="0" smtClean="0">
                <a:ea typeface="宋体" panose="02010600030101010101" pitchFamily="2" charset="-122"/>
              </a:rPr>
              <a:t>以及其他</a:t>
            </a:r>
            <a:r>
              <a:rPr lang="en-US" altLang="zh-CN" sz="1200" dirty="0" smtClean="0">
                <a:ea typeface="宋体" panose="02010600030101010101" pitchFamily="2" charset="-122"/>
              </a:rPr>
              <a:t>de </a:t>
            </a:r>
            <a:r>
              <a:rPr lang="zh-CN" altLang="en-US" sz="1200" dirty="0" smtClean="0">
                <a:ea typeface="宋体" panose="02010600030101010101" pitchFamily="2" charset="-122"/>
              </a:rPr>
              <a:t>客户端</a:t>
            </a:r>
            <a:r>
              <a:rPr lang="zh-CN" altLang="en-AU" sz="1200" dirty="0" smtClean="0">
                <a:ea typeface="宋体" panose="02010600030101010101" pitchFamily="2" charset="-122"/>
              </a:rPr>
              <a:t>都</a:t>
            </a:r>
            <a:r>
              <a:rPr lang="zh-CN" altLang="en-AU" sz="1200" dirty="0">
                <a:ea typeface="宋体" panose="02010600030101010101" pitchFamily="2" charset="-122"/>
              </a:rPr>
              <a:t>可以</a:t>
            </a:r>
            <a:r>
              <a:rPr lang="zh-CN" altLang="en-AU" sz="1200" dirty="0" smtClean="0">
                <a:ea typeface="宋体" panose="02010600030101010101" pitchFamily="2" charset="-122"/>
              </a:rPr>
              <a:t>访问</a:t>
            </a:r>
            <a:endParaRPr lang="en-AU" altLang="zh-CN" sz="1200" dirty="0" smtClean="0">
              <a:ea typeface="宋体" panose="02010600030101010101" pitchFamily="2" charset="-122"/>
            </a:endParaRPr>
          </a:p>
          <a:p>
            <a:r>
              <a:rPr lang="zh-CN" altLang="en-GB" sz="1600" dirty="0" smtClean="0">
                <a:ea typeface="宋体" panose="02010600030101010101" pitchFamily="2" charset="-122"/>
              </a:rPr>
              <a:t>该</a:t>
            </a:r>
            <a:r>
              <a:rPr lang="zh-CN" altLang="en-GB" sz="1600" dirty="0">
                <a:ea typeface="宋体" panose="02010600030101010101" pitchFamily="2" charset="-122"/>
              </a:rPr>
              <a:t>类属性的值的改变会被发布到其对应的</a:t>
            </a:r>
            <a:r>
              <a:rPr lang="en-GB" altLang="zh-CN" sz="1600" dirty="0">
                <a:ea typeface="宋体" panose="02010600030101010101" pitchFamily="2" charset="-122"/>
              </a:rPr>
              <a:t>ghost </a:t>
            </a:r>
            <a:r>
              <a:rPr lang="en-GB" altLang="zh-CN" sz="1600" dirty="0" smtClean="0">
                <a:ea typeface="宋体" panose="02010600030101010101" pitchFamily="2" charset="-122"/>
              </a:rPr>
              <a:t>Entity</a:t>
            </a:r>
            <a:r>
              <a:rPr lang="zh-CN" altLang="en-GB" sz="1600" dirty="0">
                <a:ea typeface="宋体" panose="02010600030101010101" pitchFamily="2" charset="-122"/>
              </a:rPr>
              <a:t>上。在</a:t>
            </a:r>
            <a:r>
              <a:rPr lang="en-GB" altLang="zh-CN" sz="1600" dirty="0">
                <a:ea typeface="宋体" panose="02010600030101010101" pitchFamily="2" charset="-122"/>
              </a:rPr>
              <a:t>ghost </a:t>
            </a:r>
            <a:r>
              <a:rPr lang="en-GB" altLang="zh-CN" sz="1600" dirty="0" smtClean="0">
                <a:ea typeface="宋体" panose="02010600030101010101" pitchFamily="2" charset="-122"/>
              </a:rPr>
              <a:t>Entity</a:t>
            </a:r>
            <a:r>
              <a:rPr lang="zh-CN" altLang="en-GB" sz="1600" dirty="0">
                <a:ea typeface="宋体" panose="02010600030101010101" pitchFamily="2" charset="-122"/>
              </a:rPr>
              <a:t>上这类属性只是只读的</a:t>
            </a:r>
            <a:r>
              <a:rPr lang="zh-CN" altLang="en-GB" sz="1600" dirty="0" smtClean="0">
                <a:ea typeface="宋体" panose="02010600030101010101" pitchFamily="2" charset="-122"/>
              </a:rPr>
              <a:t>属性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r>
              <a:rPr lang="zh-CN" altLang="en-GB" sz="1600" dirty="0" smtClean="0">
                <a:ea typeface="宋体" panose="02010600030101010101" pitchFamily="2" charset="-122"/>
              </a:rPr>
              <a:t>如果</a:t>
            </a:r>
            <a:r>
              <a:rPr lang="zh-CN" altLang="en-GB" sz="1600" dirty="0">
                <a:ea typeface="宋体" panose="02010600030101010101" pitchFamily="2" charset="-122"/>
              </a:rPr>
              <a:t>其它的玩家的</a:t>
            </a:r>
            <a:r>
              <a:rPr lang="en-GB" altLang="zh-CN" sz="1600" dirty="0" smtClean="0">
                <a:ea typeface="宋体" panose="02010600030101010101" pitchFamily="2" charset="-122"/>
              </a:rPr>
              <a:t>AOI</a:t>
            </a:r>
            <a:r>
              <a:rPr lang="zh-CN" altLang="en-GB" sz="1600" dirty="0">
                <a:ea typeface="宋体" panose="02010600030101010101" pitchFamily="2" charset="-122"/>
              </a:rPr>
              <a:t>范围内有这个属性隶属</a:t>
            </a:r>
            <a:r>
              <a:rPr lang="zh-CN" altLang="en-GB" sz="1600" dirty="0" smtClean="0">
                <a:ea typeface="宋体" panose="02010600030101010101" pitchFamily="2" charset="-122"/>
              </a:rPr>
              <a:t>的</a:t>
            </a:r>
            <a:r>
              <a:rPr lang="en-GB" altLang="zh-CN" sz="1600" dirty="0" smtClean="0">
                <a:ea typeface="宋体" panose="02010600030101010101" pitchFamily="2" charset="-122"/>
              </a:rPr>
              <a:t>Entity</a:t>
            </a:r>
            <a:r>
              <a:rPr lang="zh-CN" altLang="en-GB" sz="1600" dirty="0">
                <a:ea typeface="宋体" panose="02010600030101010101" pitchFamily="2" charset="-122"/>
              </a:rPr>
              <a:t>，那么这个属性的值的改变也会被发布这些玩家的客户端的</a:t>
            </a:r>
            <a:r>
              <a:rPr lang="zh-CN" altLang="en-GB" sz="1600" dirty="0" smtClean="0">
                <a:ea typeface="宋体" panose="02010600030101010101" pitchFamily="2" charset="-122"/>
              </a:rPr>
              <a:t>该</a:t>
            </a:r>
            <a:r>
              <a:rPr lang="en-GB" altLang="zh-CN" sz="1600" dirty="0" smtClean="0">
                <a:ea typeface="宋体" panose="02010600030101010101" pitchFamily="2" charset="-122"/>
              </a:rPr>
              <a:t>Entity</a:t>
            </a:r>
            <a:r>
              <a:rPr lang="zh-CN" altLang="en-GB" sz="1600" dirty="0" smtClean="0">
                <a:ea typeface="宋体" panose="02010600030101010101" pitchFamily="2" charset="-122"/>
              </a:rPr>
              <a:t>上</a:t>
            </a:r>
            <a:r>
              <a:rPr lang="zh-CN" altLang="en-US" sz="1600" dirty="0" smtClean="0">
                <a:ea typeface="宋体" panose="02010600030101010101" pitchFamily="2" charset="-122"/>
              </a:rPr>
              <a:t>。</a:t>
            </a:r>
            <a:r>
              <a:rPr lang="zh-CN" altLang="en-GB" sz="1600" dirty="0">
                <a:ea typeface="宋体" panose="02010600030101010101" pitchFamily="2" charset="-122"/>
              </a:rPr>
              <a:t>并且会有脚本的回调</a:t>
            </a:r>
            <a:r>
              <a:rPr lang="en-US" altLang="zh-CN" sz="1600" dirty="0">
                <a:ea typeface="宋体" panose="02010600030101010101" pitchFamily="2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anose="02070309020205020404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anose="02070309020205020404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  <a:r>
              <a:rPr lang="zh-CN" altLang="en-GB" sz="1600" dirty="0">
                <a:ea typeface="宋体" panose="02010600030101010101" pitchFamily="2" charset="-122"/>
              </a:rPr>
              <a:t>函数会被</a:t>
            </a:r>
            <a:r>
              <a:rPr lang="zh-CN" altLang="en-GB" sz="1600" dirty="0" smtClean="0">
                <a:ea typeface="宋体" panose="02010600030101010101" pitchFamily="2" charset="-122"/>
              </a:rPr>
              <a:t>调用</a:t>
            </a:r>
            <a:endParaRPr lang="en-US" altLang="zh-CN" sz="1600" dirty="0">
              <a:ea typeface="宋体" panose="02010600030101010101" pitchFamily="2" charset="-122"/>
            </a:endParaRPr>
          </a:p>
          <a:p>
            <a:r>
              <a:rPr lang="zh-CN" altLang="en-AU" sz="1600" dirty="0" smtClean="0">
                <a:ea typeface="宋体" panose="02010600030101010101" pitchFamily="2" charset="-122"/>
              </a:rPr>
              <a:t>例如</a:t>
            </a:r>
            <a:r>
              <a:rPr lang="en-AU" altLang="zh-CN" sz="1600" dirty="0"/>
              <a:t>:</a:t>
            </a:r>
            <a:endParaRPr lang="en-AU" altLang="zh-CN" sz="1600" dirty="0"/>
          </a:p>
          <a:p>
            <a:pPr lvl="1"/>
            <a:r>
              <a:rPr lang="zh-CN" altLang="en-AU" sz="1200" dirty="0">
                <a:ea typeface="宋体" panose="02010600030101010101" pitchFamily="2" charset="-122"/>
              </a:rPr>
              <a:t>动态的世界物品的状态</a:t>
            </a:r>
            <a:r>
              <a:rPr lang="en-AU" altLang="zh-CN" sz="1200" dirty="0">
                <a:ea typeface="宋体" panose="02010600030101010101" pitchFamily="2" charset="-122"/>
              </a:rPr>
              <a:t> (</a:t>
            </a:r>
            <a:r>
              <a:rPr lang="zh-CN" altLang="en-AU" sz="1200" dirty="0">
                <a:ea typeface="宋体" panose="02010600030101010101" pitchFamily="2" charset="-122"/>
              </a:rPr>
              <a:t>如</a:t>
            </a:r>
            <a:r>
              <a:rPr lang="en-AU" altLang="zh-CN" sz="1200" dirty="0">
                <a:ea typeface="宋体" panose="02010600030101010101" pitchFamily="2" charset="-122"/>
              </a:rPr>
              <a:t>:</a:t>
            </a:r>
            <a:r>
              <a:rPr lang="en-AU" altLang="zh-CN" sz="1200" dirty="0"/>
              <a:t> </a:t>
            </a:r>
            <a:r>
              <a:rPr lang="zh-CN" altLang="en-AU" sz="1200" dirty="0">
                <a:ea typeface="宋体" panose="02010600030101010101" pitchFamily="2" charset="-122"/>
              </a:rPr>
              <a:t>门</a:t>
            </a:r>
            <a:r>
              <a:rPr lang="en-AU" altLang="zh-CN" sz="1200" dirty="0"/>
              <a:t>, </a:t>
            </a:r>
            <a:r>
              <a:rPr lang="zh-CN" altLang="en-AU" sz="1200" dirty="0">
                <a:ea typeface="宋体" panose="02010600030101010101" pitchFamily="2" charset="-122"/>
              </a:rPr>
              <a:t>按钮</a:t>
            </a:r>
            <a:r>
              <a:rPr lang="en-AU" altLang="zh-CN" sz="1200" dirty="0"/>
              <a:t>, </a:t>
            </a:r>
            <a:r>
              <a:rPr lang="zh-CN" altLang="en-AU" sz="1200" dirty="0">
                <a:ea typeface="宋体" panose="02010600030101010101" pitchFamily="2" charset="-122"/>
              </a:rPr>
              <a:t>战利品</a:t>
            </a:r>
            <a:r>
              <a:rPr lang="en-AU" altLang="zh-CN" sz="1200" dirty="0"/>
              <a:t>)</a:t>
            </a:r>
            <a:endParaRPr lang="en-AU" altLang="zh-CN" sz="1200" dirty="0"/>
          </a:p>
          <a:p>
            <a:pPr lvl="1"/>
            <a:r>
              <a:rPr lang="zh-CN" altLang="en-US" sz="1200" dirty="0" smtClean="0">
                <a:ea typeface="宋体" panose="02010600030101010101" pitchFamily="2" charset="-122"/>
              </a:rPr>
              <a:t>客户端本地已知某状态，只是想将状态广播给其他客户端</a:t>
            </a:r>
            <a:endParaRPr lang="en-AU" altLang="zh-CN" sz="1200" dirty="0"/>
          </a:p>
          <a:p>
            <a:pPr marL="0" indent="0">
              <a:buNone/>
            </a:pPr>
            <a:endParaRPr lang="en-US" altLang="zh-CN" sz="16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ea typeface="宋体" panose="02010600030101010101" pitchFamily="2" charset="-122"/>
              </a:rPr>
              <a:t>            </a:t>
            </a:r>
            <a:endParaRPr lang="en-AU" altLang="zh-CN" sz="1600" dirty="0">
              <a:ea typeface="宋体" panose="02010600030101010101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/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/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/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/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panose="02010600030101010101" pitchFamily="2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panose="02010600030101010101" pitchFamily="2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panose="02010600030101010101" pitchFamily="2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panose="02010600030101010101" pitchFamily="2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panose="02010600030101010101" pitchFamily="2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panose="02010600030101010101" pitchFamily="2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panose="02010600030101010101" pitchFamily="2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panose="02010600030101010101" pitchFamily="2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panose="02010600030101010101" pitchFamily="2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AU" altLang="zh-CN" dirty="0" smtClean="0">
                <a:solidFill>
                  <a:schemeClr val="accent1"/>
                </a:solidFill>
              </a:rPr>
              <a:t>Volatile</a:t>
            </a:r>
            <a:r>
              <a:rPr lang="zh-CN" altLang="en-AU" dirty="0">
                <a:solidFill>
                  <a:schemeClr val="accent1"/>
                </a:solidFill>
                <a:ea typeface="宋体" panose="02010600030101010101" pitchFamily="2" charset="-122"/>
              </a:rPr>
              <a:t>属性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AU" sz="4000" dirty="0">
                <a:ea typeface="宋体" panose="02010600030101010101" pitchFamily="2" charset="-122"/>
              </a:rPr>
              <a:t>优化的协议</a:t>
            </a:r>
            <a:endParaRPr lang="en-AU" altLang="zh-CN" sz="4000" dirty="0"/>
          </a:p>
          <a:p>
            <a:r>
              <a:rPr lang="zh-CN" altLang="en-AU" sz="4000" dirty="0">
                <a:ea typeface="宋体" panose="02010600030101010101" pitchFamily="2" charset="-122"/>
              </a:rPr>
              <a:t>仅仅对最近更新的数据值有兴趣</a:t>
            </a:r>
            <a:endParaRPr lang="en-AU" altLang="zh-CN" sz="4000" dirty="0"/>
          </a:p>
          <a:p>
            <a:r>
              <a:rPr lang="en-AU" altLang="zh-CN" sz="4000" dirty="0"/>
              <a:t>Position (</a:t>
            </a:r>
            <a:r>
              <a:rPr lang="en-AU" altLang="zh-CN" sz="4000" dirty="0" err="1"/>
              <a:t>x,y,z</a:t>
            </a:r>
            <a:r>
              <a:rPr lang="en-AU" altLang="zh-CN" sz="4000" dirty="0"/>
              <a:t>)</a:t>
            </a:r>
            <a:endParaRPr lang="en-AU" altLang="zh-CN" sz="4000" dirty="0"/>
          </a:p>
          <a:p>
            <a:r>
              <a:rPr lang="en-AU" altLang="zh-CN" sz="4000" dirty="0"/>
              <a:t>Yaw, Pitch, Roll</a:t>
            </a:r>
            <a:endParaRPr lang="en-AU" altLang="zh-CN" sz="4000" dirty="0"/>
          </a:p>
          <a:p>
            <a:pPr marL="0" indent="0">
              <a:buNone/>
            </a:pPr>
            <a:endParaRPr lang="en-US" altLang="zh-CN" sz="16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ea typeface="宋体" panose="02010600030101010101" pitchFamily="2" charset="-122"/>
              </a:rPr>
              <a:t>            </a:t>
            </a:r>
            <a:endParaRPr lang="en-AU" altLang="zh-CN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AU" dirty="0" smtClean="0">
                <a:solidFill>
                  <a:schemeClr val="accent1"/>
                </a:solidFill>
                <a:ea typeface="宋体" panose="02010600030101010101" pitchFamily="2" charset="-122"/>
              </a:rPr>
              <a:t>属性</a:t>
            </a:r>
            <a:r>
              <a:rPr lang="en-AU" altLang="zh-CN" sz="4900" dirty="0">
                <a:solidFill>
                  <a:schemeClr val="accent1"/>
                </a:solidFill>
              </a:rPr>
              <a:t>Detail </a:t>
            </a:r>
            <a:r>
              <a:rPr lang="en-AU" altLang="zh-CN" sz="4900" dirty="0" smtClean="0">
                <a:solidFill>
                  <a:schemeClr val="accent1"/>
                </a:solidFill>
              </a:rPr>
              <a:t>Level(</a:t>
            </a:r>
            <a:r>
              <a:rPr lang="zh-CN" altLang="en-US" sz="4900" dirty="0" smtClean="0">
                <a:solidFill>
                  <a:schemeClr val="accent1"/>
                </a:solidFill>
              </a:rPr>
              <a:t>未实现</a:t>
            </a:r>
            <a:r>
              <a:rPr lang="en-AU" altLang="zh-CN" sz="4900" dirty="0" smtClean="0">
                <a:solidFill>
                  <a:schemeClr val="accent1"/>
                </a:solidFill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AU" sz="4000" dirty="0">
                <a:ea typeface="宋体" panose="02010600030101010101" pitchFamily="2" charset="-122"/>
              </a:rPr>
              <a:t>影响属性更新到客户端</a:t>
            </a:r>
            <a:endParaRPr lang="en-AU" altLang="zh-CN" sz="4000" dirty="0"/>
          </a:p>
          <a:p>
            <a:r>
              <a:rPr lang="zh-CN" altLang="en-AU" sz="4000" dirty="0">
                <a:ea typeface="宋体" panose="02010600030101010101" pitchFamily="2" charset="-122"/>
              </a:rPr>
              <a:t>典型地用于可看见的属性</a:t>
            </a:r>
            <a:endParaRPr lang="en-AU" altLang="zh-CN" sz="4000" dirty="0"/>
          </a:p>
          <a:p>
            <a:r>
              <a:rPr lang="zh-CN" altLang="en-AU" sz="4000" dirty="0">
                <a:ea typeface="宋体" panose="02010600030101010101" pitchFamily="2" charset="-122"/>
              </a:rPr>
              <a:t>带宽节省</a:t>
            </a:r>
            <a:r>
              <a:rPr lang="zh-CN" altLang="en-AU" sz="4000" dirty="0" smtClean="0">
                <a:ea typeface="宋体" panose="02010600030101010101" pitchFamily="2" charset="-122"/>
              </a:rPr>
              <a:t>机制</a:t>
            </a:r>
            <a:endParaRPr lang="en-US" altLang="zh-CN" sz="4000" dirty="0" smtClean="0">
              <a:ea typeface="宋体" panose="02010600030101010101" pitchFamily="2" charset="-122"/>
            </a:endParaRPr>
          </a:p>
          <a:p>
            <a:r>
              <a:rPr lang="zh-CN" altLang="en-AU" sz="4000" dirty="0">
                <a:ea typeface="宋体" panose="02010600030101010101" pitchFamily="2" charset="-122"/>
              </a:rPr>
              <a:t>如果需要可以使用，但不是必须用</a:t>
            </a:r>
            <a:endParaRPr lang="en-US" altLang="zh-CN" sz="4000" dirty="0">
              <a:ea typeface="宋体" panose="02010600030101010101" pitchFamily="2" charset="-122"/>
            </a:endParaRPr>
          </a:p>
          <a:p>
            <a:r>
              <a:rPr lang="zh-CN" altLang="en-AU" sz="4000" dirty="0">
                <a:ea typeface="宋体" panose="02010600030101010101" pitchFamily="2" charset="-122"/>
              </a:rPr>
              <a:t>用</a:t>
            </a:r>
            <a:r>
              <a:rPr lang="en-AU" altLang="zh-CN" sz="4000" dirty="0">
                <a:latin typeface="Courier New" panose="02070309020205020404" pitchFamily="49" charset="0"/>
              </a:rPr>
              <a:t>&lt;</a:t>
            </a:r>
            <a:r>
              <a:rPr lang="en-AU" altLang="zh-CN" sz="4000" dirty="0" err="1">
                <a:latin typeface="Courier New" panose="02070309020205020404" pitchFamily="49" charset="0"/>
              </a:rPr>
              <a:t>DetailLevel</a:t>
            </a:r>
            <a:r>
              <a:rPr lang="en-AU" altLang="zh-CN" sz="4000" dirty="0">
                <a:latin typeface="Courier New" panose="02070309020205020404" pitchFamily="49" charset="0"/>
              </a:rPr>
              <a:t>&gt;</a:t>
            </a:r>
            <a:r>
              <a:rPr lang="zh-CN" altLang="en-AU" sz="4000" dirty="0">
                <a:latin typeface="Courier New" panose="02070309020205020404" pitchFamily="49" charset="0"/>
                <a:ea typeface="宋体" panose="02010600030101010101" pitchFamily="2" charset="-122"/>
              </a:rPr>
              <a:t>指定</a:t>
            </a:r>
            <a:endParaRPr lang="zh-CN" altLang="en-AU" sz="4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AU" altLang="zh-CN" sz="4000" dirty="0"/>
              <a:t>Detail levels </a:t>
            </a:r>
            <a:r>
              <a:rPr lang="zh-CN" altLang="en-AU" sz="4000" dirty="0">
                <a:ea typeface="宋体" panose="02010600030101010101" pitchFamily="2" charset="-122"/>
              </a:rPr>
              <a:t>又名</a:t>
            </a:r>
            <a:r>
              <a:rPr lang="en-AU" altLang="zh-CN" sz="4000" dirty="0">
                <a:ea typeface="宋体" panose="02010600030101010101" pitchFamily="2" charset="-122"/>
              </a:rPr>
              <a:t> </a:t>
            </a:r>
            <a:r>
              <a:rPr lang="en-AU" altLang="zh-CN" sz="4000" dirty="0">
                <a:latin typeface="Courier New" panose="02070309020205020404" pitchFamily="49" charset="0"/>
              </a:rPr>
              <a:t>&lt;</a:t>
            </a:r>
            <a:r>
              <a:rPr lang="en-AU" altLang="zh-CN" sz="4000" dirty="0" err="1">
                <a:latin typeface="Courier New" panose="02070309020205020404" pitchFamily="49" charset="0"/>
              </a:rPr>
              <a:t>LodLevels</a:t>
            </a:r>
            <a:r>
              <a:rPr lang="en-AU" altLang="zh-CN" sz="4000" dirty="0">
                <a:latin typeface="Courier New" panose="02070309020205020404" pitchFamily="49" charset="0"/>
              </a:rPr>
              <a:t>&gt;</a:t>
            </a:r>
            <a:endParaRPr lang="en-AU" altLang="zh-CN" sz="40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         </a:t>
            </a:r>
            <a:endParaRPr lang="en-AU" altLang="zh-CN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Baseapp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panose="02010600030101010101" pitchFamily="2" charset="-122"/>
              </a:rPr>
              <a:t>与客户端通信的固定点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panose="02010600030101010101" pitchFamily="2" charset="-122"/>
              </a:rPr>
              <a:t>客户端与</a:t>
            </a:r>
            <a:r>
              <a:rPr lang="en-AU" altLang="zh-CN" dirty="0" err="1" smtClean="0">
                <a:solidFill>
                  <a:schemeClr val="tx2"/>
                </a:solidFill>
                <a:ea typeface="宋体" panose="02010600030101010101" pitchFamily="2" charset="-122"/>
              </a:rPr>
              <a:t>Cellapp</a:t>
            </a:r>
            <a:r>
              <a:rPr lang="zh-CN" altLang="en-AU" dirty="0" smtClean="0">
                <a:solidFill>
                  <a:schemeClr val="tx2"/>
                </a:solidFill>
                <a:ea typeface="宋体" panose="02010600030101010101" pitchFamily="2" charset="-122"/>
              </a:rPr>
              <a:t>通信的中介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panose="02010600030101010101" pitchFamily="2" charset="-122"/>
              </a:rPr>
              <a:t>与客户端的连接均衡地分担在各</a:t>
            </a:r>
            <a:r>
              <a:rPr lang="en-AU" altLang="zh-CN" dirty="0" err="1" smtClean="0">
                <a:solidFill>
                  <a:schemeClr val="tx2"/>
                </a:solidFill>
                <a:ea typeface="宋体" panose="02010600030101010101" pitchFamily="2" charset="-122"/>
              </a:rPr>
              <a:t>Baseapp</a:t>
            </a:r>
            <a:r>
              <a:rPr lang="zh-CN" altLang="en-AU" dirty="0" smtClean="0">
                <a:solidFill>
                  <a:schemeClr val="tx2"/>
                </a:solidFill>
                <a:ea typeface="宋体" panose="02010600030101010101" pitchFamily="2" charset="-122"/>
              </a:rPr>
              <a:t>间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panose="02010600030101010101" pitchFamily="2" charset="-122"/>
              </a:rPr>
              <a:t>用于处理没有空间</a:t>
            </a:r>
            <a:r>
              <a:rPr lang="zh-CN" altLang="en-US" dirty="0" smtClean="0">
                <a:solidFill>
                  <a:schemeClr val="tx2"/>
                </a:solidFill>
                <a:ea typeface="宋体" panose="02010600030101010101" pitchFamily="2" charset="-122"/>
              </a:rPr>
              <a:t>位置</a:t>
            </a:r>
            <a:r>
              <a:rPr lang="zh-CN" altLang="en-AU" dirty="0" smtClean="0">
                <a:solidFill>
                  <a:schemeClr val="tx2"/>
                </a:solidFill>
                <a:ea typeface="宋体" panose="02010600030101010101" pitchFamily="2" charset="-122"/>
              </a:rPr>
              <a:t>属性的</a:t>
            </a:r>
            <a:r>
              <a:rPr lang="en-AU" altLang="zh-CN" dirty="0" smtClean="0">
                <a:solidFill>
                  <a:schemeClr val="tx2"/>
                </a:solidFill>
                <a:ea typeface="宋体" panose="02010600030101010101" pitchFamily="2" charset="-122"/>
              </a:rPr>
              <a:t>Entity</a:t>
            </a:r>
            <a:endParaRPr lang="en-AU" altLang="zh-CN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182245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panose="02010600030101010101" pitchFamily="2" charset="-122"/>
              </a:rPr>
              <a:t>     拍卖行</a:t>
            </a:r>
            <a:endParaRPr lang="en-AU" altLang="zh-CN" sz="2000" dirty="0" smtClean="0">
              <a:solidFill>
                <a:schemeClr val="tx2"/>
              </a:solidFill>
            </a:endParaRPr>
          </a:p>
          <a:p>
            <a:pPr marL="182245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panose="02010600030101010101" pitchFamily="2" charset="-122"/>
              </a:rPr>
              <a:t>     公会管理</a:t>
            </a:r>
            <a:endParaRPr lang="en-AU" altLang="zh-CN" sz="2000" dirty="0" smtClean="0">
              <a:solidFill>
                <a:schemeClr val="tx2"/>
              </a:solidFill>
            </a:endParaRPr>
          </a:p>
          <a:p>
            <a:pPr marL="182245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panose="02010600030101010101" pitchFamily="2" charset="-122"/>
              </a:rPr>
              <a:t>     管理器</a:t>
            </a:r>
            <a:endParaRPr lang="en-AU" altLang="zh-CN" sz="200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2"/>
                </a:solidFill>
                <a:ea typeface="宋体" panose="02010600030101010101" pitchFamily="2" charset="-122"/>
              </a:rPr>
              <a:t>每个</a:t>
            </a:r>
            <a:r>
              <a:rPr lang="en-US" altLang="zh-CN" dirty="0" err="1" smtClean="0">
                <a:solidFill>
                  <a:schemeClr val="tx2"/>
                </a:solidFill>
                <a:ea typeface="宋体" panose="02010600030101010101" pitchFamily="2" charset="-122"/>
              </a:rPr>
              <a:t>Baseapp</a:t>
            </a:r>
            <a:r>
              <a:rPr lang="zh-CN" altLang="en-US" dirty="0" smtClean="0">
                <a:solidFill>
                  <a:schemeClr val="tx2"/>
                </a:solidFill>
                <a:ea typeface="宋体" panose="02010600030101010101" pitchFamily="2" charset="-122"/>
              </a:rPr>
              <a:t>同时担任着</a:t>
            </a:r>
            <a:r>
              <a:rPr lang="zh-CN" altLang="en-AU" dirty="0" smtClean="0">
                <a:solidFill>
                  <a:schemeClr val="tx2"/>
                </a:solidFill>
                <a:ea typeface="宋体" panose="02010600030101010101" pitchFamily="2" charset="-122"/>
              </a:rPr>
              <a:t>为其它</a:t>
            </a:r>
            <a:r>
              <a:rPr lang="en-AU" altLang="zh-CN" dirty="0" err="1" smtClean="0">
                <a:solidFill>
                  <a:schemeClr val="tx2"/>
                </a:solidFill>
                <a:ea typeface="宋体" panose="02010600030101010101" pitchFamily="2" charset="-122"/>
              </a:rPr>
              <a:t>Baseapp</a:t>
            </a:r>
            <a:r>
              <a:rPr lang="zh-CN" altLang="en-AU" dirty="0" smtClean="0">
                <a:solidFill>
                  <a:schemeClr val="tx2"/>
                </a:solidFill>
                <a:ea typeface="宋体" panose="02010600030101010101" pitchFamily="2" charset="-122"/>
              </a:rPr>
              <a:t>容错的角色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panose="02010600030101010101" pitchFamily="2" charset="-122"/>
              </a:rPr>
              <a:t>通常一个</a:t>
            </a:r>
            <a:r>
              <a:rPr lang="en-AU" altLang="zh-CN" dirty="0" smtClean="0">
                <a:solidFill>
                  <a:schemeClr val="tx2"/>
                </a:solidFill>
              </a:rPr>
              <a:t>CPU / </a:t>
            </a:r>
            <a:r>
              <a:rPr lang="zh-CN" altLang="en-AU" dirty="0" smtClean="0">
                <a:solidFill>
                  <a:schemeClr val="tx2"/>
                </a:solidFill>
                <a:ea typeface="宋体" panose="02010600030101010101" pitchFamily="2" charset="-122"/>
              </a:rPr>
              <a:t>核 上处理一个</a:t>
            </a:r>
            <a:r>
              <a:rPr lang="en-AU" altLang="zh-CN" dirty="0" err="1" smtClean="0">
                <a:solidFill>
                  <a:schemeClr val="tx2"/>
                </a:solidFill>
                <a:ea typeface="宋体" panose="02010600030101010101" pitchFamily="2" charset="-122"/>
              </a:rPr>
              <a:t>Baseapp</a:t>
            </a:r>
            <a:endParaRPr lang="en-AU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AU" dirty="0" smtClean="0">
                <a:solidFill>
                  <a:schemeClr val="accent1"/>
                </a:solidFill>
                <a:ea typeface="宋体" panose="02010600030101010101" pitchFamily="2" charset="-122"/>
              </a:rPr>
              <a:t>属性</a:t>
            </a:r>
            <a:r>
              <a:rPr lang="en-AU" altLang="zh-CN" sz="4900" dirty="0">
                <a:solidFill>
                  <a:schemeClr val="accent1"/>
                </a:solidFill>
              </a:rPr>
              <a:t>Detail </a:t>
            </a:r>
            <a:r>
              <a:rPr lang="en-AU" altLang="zh-CN" sz="4900" dirty="0" smtClean="0">
                <a:solidFill>
                  <a:schemeClr val="accent1"/>
                </a:solidFill>
              </a:rPr>
              <a:t>Level(</a:t>
            </a:r>
            <a:r>
              <a:rPr lang="zh-CN" altLang="en-US" sz="4900" dirty="0" smtClean="0">
                <a:solidFill>
                  <a:schemeClr val="accent1"/>
                </a:solidFill>
              </a:rPr>
              <a:t>未实现</a:t>
            </a:r>
            <a:r>
              <a:rPr lang="en-AU" altLang="zh-CN" sz="4900" dirty="0" smtClean="0">
                <a:solidFill>
                  <a:schemeClr val="accent1"/>
                </a:solidFill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2089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&lt;root&gt;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&lt;</a:t>
            </a:r>
            <a:r>
              <a:rPr lang="en-AU" altLang="zh-CN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LoDLevels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  &lt;level&gt;  20  &lt;label&gt; NEAR    &lt;/label&gt;  &lt;/level&gt;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  &lt;level&gt; 100  &lt;label&gt; MEDIUM  &lt;/label&gt;  &lt;/level&gt;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  &lt;level&gt; 250  &lt;label&gt; FAR     &lt;/label&gt;  &lt;/level&gt;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&lt;/</a:t>
            </a:r>
            <a:r>
              <a:rPr lang="en-AU" altLang="zh-CN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LodLevels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&lt;Properties</a:t>
            </a:r>
            <a:r>
              <a:rPr lang="en-AU" altLang="zh-CN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  &lt;name&gt;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     &lt;Type&gt;          STRING       &lt;/Type&gt;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     &lt;Flags&gt;         ALL_CLIENTS  &lt;/Flags&gt;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     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&lt;</a:t>
            </a:r>
            <a:r>
              <a:rPr lang="en-AU" altLang="zh-CN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DetailLevel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&gt;   NEAR   &lt;/</a:t>
            </a:r>
            <a:r>
              <a:rPr lang="en-AU" altLang="zh-CN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DetailLevel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  &lt;/name</a:t>
            </a:r>
            <a:r>
              <a:rPr lang="en-AU" altLang="zh-CN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&lt;/Properties&gt;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...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&lt;/root&gt;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的数据保存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AU" sz="2400" dirty="0">
                <a:ea typeface="宋体" panose="02010600030101010101" pitchFamily="2" charset="-122"/>
              </a:rPr>
              <a:t>一些</a:t>
            </a:r>
            <a:r>
              <a:rPr lang="en-AU" altLang="zh-CN" sz="2400" dirty="0">
                <a:ea typeface="宋体" panose="02010600030101010101" pitchFamily="2" charset="-122"/>
              </a:rPr>
              <a:t>entity</a:t>
            </a:r>
            <a:r>
              <a:rPr lang="zh-CN" altLang="en-AU" sz="2400" dirty="0">
                <a:ea typeface="宋体" panose="02010600030101010101" pitchFamily="2" charset="-122"/>
              </a:rPr>
              <a:t>和它们的数据可能需要保存到数据库，这样就是服务器重启了这些数据也还有效</a:t>
            </a:r>
            <a:endParaRPr lang="en-AU" altLang="zh-CN" sz="2400" dirty="0"/>
          </a:p>
          <a:p>
            <a:r>
              <a:rPr lang="zh-CN" altLang="en-AU" sz="2400" dirty="0">
                <a:ea typeface="宋体" panose="02010600030101010101" pitchFamily="2" charset="-122"/>
              </a:rPr>
              <a:t>在属性上定义</a:t>
            </a:r>
            <a:endParaRPr lang="en-AU" altLang="zh-CN" sz="2400" dirty="0"/>
          </a:p>
          <a:p>
            <a:r>
              <a:rPr lang="en-AU" altLang="zh-CN" sz="2400" dirty="0">
                <a:ea typeface="宋体" panose="02010600030101010101" pitchFamily="2" charset="-122"/>
              </a:rPr>
              <a:t>Entity</a:t>
            </a:r>
            <a:r>
              <a:rPr lang="zh-CN" altLang="en-AU" sz="2400" dirty="0">
                <a:ea typeface="宋体" panose="02010600030101010101" pitchFamily="2" charset="-122"/>
              </a:rPr>
              <a:t>被存到数据库里</a:t>
            </a:r>
            <a:endParaRPr lang="en-AU" altLang="zh-CN" sz="2400" dirty="0"/>
          </a:p>
          <a:p>
            <a:r>
              <a:rPr lang="zh-CN" altLang="en-AU" sz="2400" dirty="0">
                <a:ea typeface="宋体" panose="02010600030101010101" pitchFamily="2" charset="-122"/>
              </a:rPr>
              <a:t>自动在数据库里创建一个</a:t>
            </a:r>
            <a:r>
              <a:rPr lang="en-AU" altLang="zh-CN" sz="2400" dirty="0" err="1">
                <a:latin typeface="Courier New" panose="02070309020205020404" pitchFamily="49" charset="0"/>
              </a:rPr>
              <a:t>self.databaseID</a:t>
            </a:r>
            <a:endParaRPr lang="en-AU" altLang="zh-CN" sz="2400" dirty="0"/>
          </a:p>
          <a:p>
            <a:pPr marL="0" indent="0"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         </a:t>
            </a:r>
            <a:endParaRPr lang="en-AU" altLang="zh-CN" sz="16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3356992"/>
            <a:ext cx="8928992" cy="3312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501008"/>
            <a:ext cx="8856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&lt;root&gt;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&lt;Properties&gt;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  &lt;name&gt;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     &lt;Type&gt;        STRING       &lt;/Type&gt;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     &lt;Flags&gt;       ALL_CLIENTS  &lt;/Flags&gt;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     </a:t>
            </a:r>
            <a:r>
              <a:rPr lang="en-AU" altLang="zh-CN" b="1" dirty="0">
                <a:solidFill>
                  <a:srgbClr val="C00000"/>
                </a:solidFill>
                <a:latin typeface="Courier New" panose="02070309020205020404" pitchFamily="49" charset="0"/>
              </a:rPr>
              <a:t>&lt;Persistent&gt;  true         &lt;/Persistent&gt;</a:t>
            </a:r>
            <a:endParaRPr lang="en-AU" altLang="zh-CN" b="1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  &lt;/name&gt;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&lt;/Properties&gt;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...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&lt;/root&gt;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AU" dirty="0">
                <a:ea typeface="宋体" panose="02010600030101010101" pitchFamily="2" charset="-122"/>
              </a:rPr>
              <a:t>分别定义在</a:t>
            </a:r>
            <a:endParaRPr lang="en-AU" altLang="zh-CN" dirty="0"/>
          </a:p>
          <a:p>
            <a:pPr lvl="1"/>
            <a:r>
              <a:rPr lang="en-AU" altLang="zh-CN" dirty="0"/>
              <a:t>Client / Cell / Base</a:t>
            </a:r>
            <a:endParaRPr lang="en-AU" altLang="zh-CN" dirty="0"/>
          </a:p>
          <a:p>
            <a:r>
              <a:rPr lang="zh-CN" altLang="en-AU" dirty="0">
                <a:ea typeface="宋体" panose="02010600030101010101" pitchFamily="2" charset="-122"/>
              </a:rPr>
              <a:t>必须定义参数</a:t>
            </a:r>
            <a:endParaRPr lang="en-AU" altLang="zh-CN" dirty="0"/>
          </a:p>
          <a:p>
            <a:r>
              <a:rPr lang="en-AU" altLang="zh-CN" dirty="0"/>
              <a:t>Base / </a:t>
            </a:r>
            <a:r>
              <a:rPr lang="en-AU" altLang="zh-CN" dirty="0">
                <a:ea typeface="宋体" panose="02010600030101010101" pitchFamily="2" charset="-122"/>
              </a:rPr>
              <a:t>Cell</a:t>
            </a:r>
            <a:r>
              <a:rPr lang="zh-CN" altLang="en-AU" dirty="0">
                <a:ea typeface="宋体" panose="02010600030101010101" pitchFamily="2" charset="-122"/>
              </a:rPr>
              <a:t>方法可以被暴露给</a:t>
            </a:r>
            <a:r>
              <a:rPr lang="en-AU" altLang="zh-CN" dirty="0">
                <a:ea typeface="宋体" panose="02010600030101010101" pitchFamily="2" charset="-122"/>
              </a:rPr>
              <a:t>Client</a:t>
            </a:r>
            <a:r>
              <a:rPr lang="zh-CN" altLang="en-AU" dirty="0">
                <a:ea typeface="宋体" panose="02010600030101010101" pitchFamily="2" charset="-122"/>
              </a:rPr>
              <a:t>端使用</a:t>
            </a:r>
            <a:endParaRPr lang="en-AU" altLang="zh-CN" dirty="0"/>
          </a:p>
          <a:p>
            <a:r>
              <a:rPr lang="en-AU" altLang="zh-CN" dirty="0"/>
              <a:t>Client</a:t>
            </a:r>
            <a:r>
              <a:rPr lang="zh-CN" altLang="en-AU" dirty="0">
                <a:ea typeface="宋体" panose="02010600030101010101" pitchFamily="2" charset="-122"/>
              </a:rPr>
              <a:t>方法可以指定一个最大的可调用范围</a:t>
            </a:r>
            <a:endParaRPr lang="en-AU" altLang="zh-CN" dirty="0">
              <a:ea typeface="宋体" panose="02010600030101010101" pitchFamily="2" charset="-122"/>
            </a:endParaRPr>
          </a:p>
          <a:p>
            <a:r>
              <a:rPr lang="zh-CN" altLang="en-AU" dirty="0">
                <a:ea typeface="宋体" panose="02010600030101010101" pitchFamily="2" charset="-122"/>
              </a:rPr>
              <a:t>要远程的调用</a:t>
            </a:r>
            <a:r>
              <a:rPr lang="en-AU" altLang="zh-CN" dirty="0">
                <a:ea typeface="宋体" panose="02010600030101010101" pitchFamily="2" charset="-122"/>
              </a:rPr>
              <a:t>(</a:t>
            </a:r>
            <a:r>
              <a:rPr lang="zh-CN" altLang="en-AU" dirty="0">
                <a:ea typeface="宋体" panose="02010600030101010101" pitchFamily="2" charset="-122"/>
              </a:rPr>
              <a:t>跨域</a:t>
            </a:r>
            <a:r>
              <a:rPr lang="en-AU" altLang="zh-CN" dirty="0"/>
              <a:t>Client / Cell / Base</a:t>
            </a:r>
            <a:r>
              <a:rPr lang="en-AU" altLang="zh-CN" dirty="0">
                <a:ea typeface="宋体" panose="02010600030101010101" pitchFamily="2" charset="-122"/>
              </a:rPr>
              <a:t>)</a:t>
            </a:r>
            <a:r>
              <a:rPr lang="zh-CN" altLang="en-AU" dirty="0">
                <a:ea typeface="宋体" panose="02010600030101010101" pitchFamily="2" charset="-122"/>
              </a:rPr>
              <a:t>必须在定义文件</a:t>
            </a:r>
            <a:r>
              <a:rPr lang="en-AU" altLang="zh-CN" dirty="0">
                <a:ea typeface="宋体" panose="02010600030101010101" pitchFamily="2" charset="-122"/>
              </a:rPr>
              <a:t>(.</a:t>
            </a:r>
            <a:r>
              <a:rPr lang="en-AU" altLang="zh-CN" dirty="0" err="1">
                <a:ea typeface="宋体" panose="02010600030101010101" pitchFamily="2" charset="-122"/>
              </a:rPr>
              <a:t>def</a:t>
            </a:r>
            <a:r>
              <a:rPr lang="en-AU" altLang="zh-CN" dirty="0">
                <a:ea typeface="宋体" panose="02010600030101010101" pitchFamily="2" charset="-122"/>
              </a:rPr>
              <a:t>)</a:t>
            </a:r>
            <a:r>
              <a:rPr lang="zh-CN" altLang="en-AU" dirty="0">
                <a:ea typeface="宋体" panose="02010600030101010101" pitchFamily="2" charset="-122"/>
              </a:rPr>
              <a:t>里定义</a:t>
            </a:r>
            <a:endParaRPr lang="en-AU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         </a:t>
            </a:r>
            <a:endParaRPr lang="en-AU" altLang="zh-CN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1052736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5215" y="1109997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&lt;root&gt;</a:t>
            </a: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&lt;Properties&gt;</a:t>
            </a: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  ...</a:t>
            </a: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&lt;/Properties&gt;</a:t>
            </a: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ClientMethods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&gt;</a:t>
            </a: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 ...</a:t>
            </a: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ClientMethods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&gt;</a:t>
            </a: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BaseMethods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&gt;</a:t>
            </a: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addToFriendsList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&gt;</a:t>
            </a: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     &lt;!-- Entity ID --&gt;</a:t>
            </a: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Arg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&gt;  INT32  &lt;/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Arg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&gt;</a:t>
            </a: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     &lt;!-- Expose to client 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--&gt;</a:t>
            </a: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        &lt;Exposed /&gt;</a:t>
            </a: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addToFriendsList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&gt;</a:t>
            </a: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BaseMethods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&gt;</a:t>
            </a: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CellMethods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&gt;</a:t>
            </a: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  ...</a:t>
            </a: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CellMethods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&gt;</a:t>
            </a: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&lt;/root&gt;</a:t>
            </a: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暴露方法（允许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Client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调用）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AU" dirty="0">
                <a:ea typeface="宋体" panose="02010600030101010101" pitchFamily="2" charset="-122"/>
              </a:rPr>
              <a:t>不是所有的</a:t>
            </a:r>
            <a:r>
              <a:rPr lang="en-AU" altLang="zh-CN" dirty="0">
                <a:ea typeface="宋体" panose="02010600030101010101" pitchFamily="2" charset="-122"/>
              </a:rPr>
              <a:t>server</a:t>
            </a:r>
            <a:r>
              <a:rPr lang="zh-CN" altLang="en-AU" dirty="0">
                <a:ea typeface="宋体" panose="02010600030101010101" pitchFamily="2" charset="-122"/>
              </a:rPr>
              <a:t>方法都被暴露的</a:t>
            </a:r>
            <a:endParaRPr lang="en-AU" altLang="zh-CN" dirty="0"/>
          </a:p>
          <a:p>
            <a:r>
              <a:rPr lang="zh-CN" altLang="en-AU" dirty="0">
                <a:ea typeface="宋体" panose="02010600030101010101" pitchFamily="2" charset="-122"/>
              </a:rPr>
              <a:t>需要以</a:t>
            </a:r>
            <a:r>
              <a:rPr lang="en-AU" altLang="zh-CN" dirty="0">
                <a:latin typeface="Courier New" panose="02070309020205020404" pitchFamily="49" charset="0"/>
              </a:rPr>
              <a:t>&lt;Exposed /&gt;</a:t>
            </a:r>
            <a:r>
              <a:rPr lang="zh-CN" altLang="en-AU" dirty="0">
                <a:latin typeface="Courier New" panose="02070309020205020404" pitchFamily="49" charset="0"/>
                <a:ea typeface="宋体" panose="02010600030101010101" pitchFamily="2" charset="-122"/>
              </a:rPr>
              <a:t>声明</a:t>
            </a:r>
            <a:endParaRPr lang="zh-CN" altLang="en-AU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zh-CN" altLang="en-AU" dirty="0">
                <a:ea typeface="宋体" panose="02010600030101010101" pitchFamily="2" charset="-122"/>
              </a:rPr>
              <a:t>暴露的</a:t>
            </a:r>
            <a:r>
              <a:rPr lang="en-AU" altLang="zh-CN" dirty="0"/>
              <a:t>Cell</a:t>
            </a:r>
            <a:r>
              <a:rPr lang="zh-CN" altLang="en-AU" dirty="0">
                <a:ea typeface="宋体" panose="02010600030101010101" pitchFamily="2" charset="-122"/>
              </a:rPr>
              <a:t>方法</a:t>
            </a:r>
            <a:endParaRPr lang="zh-CN" altLang="en-AU" dirty="0">
              <a:ea typeface="宋体" panose="02010600030101010101" pitchFamily="2" charset="-122"/>
            </a:endParaRPr>
          </a:p>
          <a:p>
            <a:pPr lvl="1"/>
            <a:r>
              <a:rPr lang="zh-CN" altLang="en-AU" sz="2000" dirty="0">
                <a:ea typeface="宋体" panose="02010600030101010101" pitchFamily="2" charset="-122"/>
              </a:rPr>
              <a:t>自动的接收调用方的</a:t>
            </a:r>
            <a:r>
              <a:rPr lang="en-AU" altLang="zh-CN" sz="2000" dirty="0" err="1"/>
              <a:t>EntityID</a:t>
            </a:r>
            <a:endParaRPr lang="en-AU" altLang="zh-CN" sz="2000" dirty="0"/>
          </a:p>
          <a:p>
            <a:pPr lvl="1"/>
            <a:r>
              <a:rPr lang="zh-CN" altLang="en-AU" sz="2000" dirty="0">
                <a:ea typeface="宋体" panose="02010600030101010101" pitchFamily="2" charset="-122"/>
              </a:rPr>
              <a:t>通常要检查是否</a:t>
            </a:r>
            <a:br>
              <a:rPr lang="en-AU" altLang="zh-CN" sz="2000" dirty="0"/>
            </a:br>
            <a:r>
              <a:rPr lang="en-AU" altLang="zh-CN" sz="2000" dirty="0">
                <a:latin typeface="Courier New" panose="02070309020205020404" pitchFamily="49" charset="0"/>
              </a:rPr>
              <a:t>self.id == </a:t>
            </a:r>
            <a:r>
              <a:rPr lang="en-AU" altLang="zh-CN" sz="2000" dirty="0" err="1">
                <a:latin typeface="Courier New" panose="02070309020205020404" pitchFamily="49" charset="0"/>
              </a:rPr>
              <a:t>callerID</a:t>
            </a:r>
            <a:endParaRPr lang="en-AU" altLang="zh-CN" sz="2000" dirty="0">
              <a:latin typeface="Courier New" panose="02070309020205020404" pitchFamily="49" charset="0"/>
            </a:endParaRPr>
          </a:p>
          <a:p>
            <a:r>
              <a:rPr lang="zh-CN" altLang="en-AU" dirty="0">
                <a:ea typeface="宋体" panose="02010600030101010101" pitchFamily="2" charset="-122"/>
              </a:rPr>
              <a:t>暴露的</a:t>
            </a:r>
            <a:r>
              <a:rPr lang="en-AU" altLang="zh-CN" dirty="0"/>
              <a:t>Base</a:t>
            </a:r>
            <a:r>
              <a:rPr lang="zh-CN" altLang="en-AU" dirty="0">
                <a:ea typeface="宋体" panose="02010600030101010101" pitchFamily="2" charset="-122"/>
              </a:rPr>
              <a:t>方法</a:t>
            </a:r>
            <a:endParaRPr lang="zh-CN" altLang="en-AU" dirty="0">
              <a:ea typeface="宋体" panose="02010600030101010101" pitchFamily="2" charset="-122"/>
            </a:endParaRPr>
          </a:p>
          <a:p>
            <a:pPr lvl="1"/>
            <a:r>
              <a:rPr lang="zh-CN" altLang="en-AU" sz="2000" dirty="0">
                <a:ea typeface="宋体" panose="02010600030101010101" pitchFamily="2" charset="-122"/>
              </a:rPr>
              <a:t>只有自己的</a:t>
            </a:r>
            <a:r>
              <a:rPr lang="en-AU" altLang="zh-CN" sz="2000" dirty="0">
                <a:ea typeface="宋体" panose="02010600030101010101" pitchFamily="2" charset="-122"/>
              </a:rPr>
              <a:t>Client</a:t>
            </a:r>
            <a:r>
              <a:rPr lang="zh-CN" altLang="en-AU" sz="2000" dirty="0">
                <a:ea typeface="宋体" panose="02010600030101010101" pitchFamily="2" charset="-122"/>
              </a:rPr>
              <a:t>可以调用</a:t>
            </a:r>
            <a:endParaRPr lang="en-AU" altLang="zh-CN" sz="2000" dirty="0"/>
          </a:p>
          <a:p>
            <a:pPr marL="0" indent="0"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         </a:t>
            </a:r>
            <a:endParaRPr lang="en-AU" altLang="zh-CN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方法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本页未实现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dirty="0">
                <a:ea typeface="宋体" panose="02010600030101010101" pitchFamily="2" charset="-122"/>
              </a:rPr>
              <a:t>Client</a:t>
            </a:r>
            <a:r>
              <a:rPr lang="zh-CN" altLang="en-AU" dirty="0">
                <a:ea typeface="宋体" panose="02010600030101010101" pitchFamily="2" charset="-122"/>
              </a:rPr>
              <a:t>方法</a:t>
            </a:r>
            <a:r>
              <a:rPr lang="en-AU" altLang="zh-CN" dirty="0" err="1">
                <a:ea typeface="宋体" panose="02010600030101010101" pitchFamily="2" charset="-122"/>
              </a:rPr>
              <a:t>LoD</a:t>
            </a:r>
            <a:endParaRPr lang="en-AU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AU" dirty="0">
                <a:ea typeface="宋体" panose="02010600030101010101" pitchFamily="2" charset="-122"/>
              </a:rPr>
              <a:t>帮助减少客户端带宽的使用</a:t>
            </a:r>
            <a:endParaRPr lang="en-AU" altLang="zh-CN" dirty="0"/>
          </a:p>
          <a:p>
            <a:pPr lvl="1"/>
            <a:r>
              <a:rPr lang="zh-CN" altLang="en-AU" dirty="0">
                <a:ea typeface="宋体" panose="02010600030101010101" pitchFamily="2" charset="-122"/>
              </a:rPr>
              <a:t>在近距离产生可视的效果</a:t>
            </a:r>
            <a:endParaRPr lang="en-AU" altLang="zh-CN" dirty="0"/>
          </a:p>
          <a:p>
            <a:pPr lvl="1"/>
            <a:r>
              <a:rPr lang="zh-CN" altLang="en-AU" dirty="0">
                <a:ea typeface="宋体" panose="02010600030101010101" pitchFamily="2" charset="-122"/>
              </a:rPr>
              <a:t>当广播</a:t>
            </a:r>
            <a:r>
              <a:rPr lang="en-AU" altLang="zh-CN" dirty="0">
                <a:ea typeface="宋体" panose="02010600030101010101" pitchFamily="2" charset="-122"/>
              </a:rPr>
              <a:t>Client</a:t>
            </a:r>
            <a:r>
              <a:rPr lang="zh-CN" altLang="en-AU" dirty="0">
                <a:ea typeface="宋体" panose="02010600030101010101" pitchFamily="2" charset="-122"/>
              </a:rPr>
              <a:t>消息时很有用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         </a:t>
            </a:r>
            <a:endParaRPr lang="en-AU" altLang="zh-CN" sz="16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3356992"/>
            <a:ext cx="8928992" cy="3312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3501008"/>
            <a:ext cx="885698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&lt;root&gt;</a:t>
            </a: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   ...</a:t>
            </a: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   &lt;</a:t>
            </a:r>
            <a:r>
              <a:rPr lang="en-AU" altLang="zh-CN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ClientMethods</a:t>
            </a: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&gt;</a:t>
            </a: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     ...</a:t>
            </a: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     &lt;smile&gt;</a:t>
            </a: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       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&lt;</a:t>
            </a:r>
            <a:r>
              <a:rPr lang="en-AU" altLang="zh-CN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DetailDistance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&gt; 30 &lt;/</a:t>
            </a:r>
            <a:r>
              <a:rPr lang="en-AU" altLang="zh-CN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DetailDistance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&gt;</a:t>
            </a:r>
            <a:endParaRPr lang="en-AU" altLang="zh-CN" sz="16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     &lt;/smile&gt;</a:t>
            </a: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     ...</a:t>
            </a: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   &lt;/</a:t>
            </a:r>
            <a:r>
              <a:rPr lang="en-AU" altLang="zh-CN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ClientMethods</a:t>
            </a: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&gt;</a:t>
            </a: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   ...</a:t>
            </a: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&lt;/root&gt;</a:t>
            </a: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dirty="0"/>
              <a:t>Entit</a:t>
            </a:r>
            <a:r>
              <a:rPr lang="en-AU" altLang="zh-CN" dirty="0">
                <a:ea typeface="宋体" panose="02010600030101010101" pitchFamily="2" charset="-122"/>
              </a:rPr>
              <a:t>y</a:t>
            </a:r>
            <a:r>
              <a:rPr lang="zh-CN" altLang="en-AU" dirty="0">
                <a:ea typeface="宋体" panose="02010600030101010101" pitchFamily="2" charset="-122"/>
              </a:rPr>
              <a:t>根据需要存在</a:t>
            </a:r>
            <a:r>
              <a:rPr lang="zh-CN" altLang="en-AU" dirty="0" smtClean="0">
                <a:ea typeface="宋体" panose="02010600030101010101" pitchFamily="2" charset="-122"/>
              </a:rPr>
              <a:t>于</a:t>
            </a:r>
            <a:r>
              <a:rPr lang="en-AU" altLang="zh-CN" dirty="0" smtClean="0">
                <a:ea typeface="宋体" panose="02010600030101010101" pitchFamily="2" charset="-122"/>
              </a:rPr>
              <a:t>Cell/Base/Client</a:t>
            </a:r>
            <a:r>
              <a:rPr lang="zh-CN" altLang="en-AU" dirty="0">
                <a:ea typeface="宋体" panose="02010600030101010101" pitchFamily="2" charset="-122"/>
              </a:rPr>
              <a:t>分布平台的一个或多个上。</a:t>
            </a:r>
            <a:endParaRPr lang="en-AU" altLang="zh-CN" dirty="0"/>
          </a:p>
          <a:p>
            <a:r>
              <a:rPr lang="zh-CN" altLang="en-AU" dirty="0">
                <a:ea typeface="宋体" panose="02010600030101010101" pitchFamily="2" charset="-122"/>
              </a:rPr>
              <a:t>如果在一个分布平台上</a:t>
            </a:r>
            <a:r>
              <a:rPr lang="zh-CN" altLang="en-AU" dirty="0" smtClean="0">
                <a:ea typeface="宋体" panose="02010600030101010101" pitchFamily="2" charset="-122"/>
              </a:rPr>
              <a:t>没有</a:t>
            </a:r>
            <a:r>
              <a:rPr lang="en-AU" altLang="zh-CN" dirty="0" smtClean="0">
                <a:ea typeface="宋体" panose="02010600030101010101" pitchFamily="2" charset="-122"/>
              </a:rPr>
              <a:t>Entity</a:t>
            </a:r>
            <a:r>
              <a:rPr lang="zh-CN" altLang="en-AU" dirty="0">
                <a:ea typeface="宋体" panose="02010600030101010101" pitchFamily="2" charset="-122"/>
              </a:rPr>
              <a:t>存在的需要，那么在这个平台上也不</a:t>
            </a:r>
            <a:r>
              <a:rPr lang="zh-CN" altLang="en-AU" dirty="0" smtClean="0">
                <a:ea typeface="宋体" panose="02010600030101010101" pitchFamily="2" charset="-122"/>
              </a:rPr>
              <a:t>需要</a:t>
            </a:r>
            <a:r>
              <a:rPr lang="zh-CN" altLang="en-US" dirty="0" smtClean="0">
                <a:ea typeface="宋体" panose="02010600030101010101" pitchFamily="2" charset="-122"/>
              </a:rPr>
              <a:t>该</a:t>
            </a:r>
            <a:r>
              <a:rPr lang="en-AU" altLang="zh-CN" dirty="0" smtClean="0">
                <a:ea typeface="宋体" panose="02010600030101010101" pitchFamily="2" charset="-122"/>
              </a:rPr>
              <a:t>Entity</a:t>
            </a:r>
            <a:r>
              <a:rPr lang="zh-CN" altLang="en-AU" dirty="0" smtClean="0">
                <a:ea typeface="宋体" panose="02010600030101010101" pitchFamily="2" charset="-122"/>
              </a:rPr>
              <a:t>的</a:t>
            </a:r>
            <a:r>
              <a:rPr lang="en-AU" altLang="zh-CN" dirty="0" smtClean="0">
                <a:ea typeface="宋体" panose="02010600030101010101" pitchFamily="2" charset="-122"/>
              </a:rPr>
              <a:t>Python</a:t>
            </a:r>
            <a:r>
              <a:rPr lang="zh-CN" altLang="en-AU" dirty="0">
                <a:ea typeface="宋体" panose="02010600030101010101" pitchFamily="2" charset="-122"/>
              </a:rPr>
              <a:t>脚本。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         </a:t>
            </a:r>
            <a:endParaRPr lang="en-AU" altLang="zh-CN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分布式存在的例子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82738" y="2241550"/>
            <a:ext cx="1871662" cy="4524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anose="020B0604030504040204" pitchFamily="34" charset="0"/>
              </a:rPr>
              <a:t>Base</a:t>
            </a:r>
            <a:endParaRPr lang="en-US" altLang="zh-CN" sz="2800" b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4157663" y="3598863"/>
            <a:ext cx="1587" cy="238125"/>
          </a:xfrm>
          <a:prstGeom prst="line">
            <a:avLst/>
          </a:prstGeom>
          <a:noFill/>
          <a:ln w="9525">
            <a:solidFill>
              <a:srgbClr val="0000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454400" y="2241550"/>
            <a:ext cx="1871663" cy="4524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anose="020B0604030504040204" pitchFamily="34" charset="0"/>
              </a:rPr>
              <a:t>Cell</a:t>
            </a:r>
            <a:endParaRPr lang="en-US" altLang="zh-CN" sz="2800" b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6588125" y="3598863"/>
            <a:ext cx="1588" cy="238125"/>
          </a:xfrm>
          <a:prstGeom prst="line">
            <a:avLst/>
          </a:prstGeom>
          <a:noFill/>
          <a:ln w="9525">
            <a:solidFill>
              <a:srgbClr val="0000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327650" y="2241550"/>
            <a:ext cx="1871663" cy="4524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anose="020B0604030504040204" pitchFamily="34" charset="0"/>
              </a:rPr>
              <a:t>Client</a:t>
            </a:r>
            <a:endParaRPr lang="en-US" altLang="zh-CN" sz="2800" b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326063" y="2693988"/>
            <a:ext cx="1871662" cy="4222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pPr algn="l"/>
            <a:endParaRPr lang="en-AU" sz="2600" b="0">
              <a:solidFill>
                <a:srgbClr val="00007D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582738" y="2693988"/>
            <a:ext cx="3743325" cy="4222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US" altLang="zh-CN" sz="2600" dirty="0" err="1" smtClean="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SpawnPoint</a:t>
            </a:r>
            <a:endParaRPr lang="en-US" altLang="zh-CN" sz="2600" dirty="0">
              <a:solidFill>
                <a:srgbClr val="00007D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455988" y="3116263"/>
            <a:ext cx="3743325" cy="4222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54000" tIns="10800" rIns="0" bIns="10800"/>
          <a:lstStyle/>
          <a:p>
            <a:r>
              <a:rPr lang="zh-CN" altLang="en-AU" sz="2600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召唤</a:t>
            </a:r>
            <a:r>
              <a:rPr lang="zh-CN" altLang="en-AU" sz="2600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的</a:t>
            </a:r>
            <a:r>
              <a:rPr lang="zh-CN" altLang="en-US" sz="260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生物实体</a:t>
            </a:r>
            <a:r>
              <a:rPr lang="en-AU" altLang="zh-CN" sz="2600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*</a:t>
            </a:r>
            <a:endParaRPr lang="en-US" altLang="zh-CN" sz="2600" b="0" dirty="0">
              <a:solidFill>
                <a:srgbClr val="00007D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582738" y="3538538"/>
            <a:ext cx="5614987" cy="4222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4000" tIns="10800" rIns="0" bIns="10800"/>
          <a:lstStyle/>
          <a:p>
            <a:r>
              <a:rPr lang="en-AU" sz="2600" b="0" dirty="0">
                <a:solidFill>
                  <a:srgbClr val="00007D"/>
                </a:solidFill>
                <a:latin typeface="Verdana" panose="020B0604030504040204" pitchFamily="34" charset="0"/>
              </a:rPr>
              <a:t>Player </a:t>
            </a:r>
            <a:r>
              <a:rPr lang="en-AU" sz="2600" b="0" dirty="0" smtClean="0">
                <a:solidFill>
                  <a:srgbClr val="00007D"/>
                </a:solidFill>
                <a:latin typeface="Verdana" panose="020B0604030504040204" pitchFamily="34" charset="0"/>
              </a:rPr>
              <a:t>Entity</a:t>
            </a:r>
            <a:endParaRPr lang="en-US" altLang="zh-CN" sz="2600" b="0" dirty="0">
              <a:solidFill>
                <a:srgbClr val="00007D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582738" y="3960813"/>
            <a:ext cx="5614987" cy="4222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600" b="0">
                <a:solidFill>
                  <a:srgbClr val="00007D"/>
                </a:solidFill>
                <a:latin typeface="Verdana" panose="020B0604030504040204" pitchFamily="34" charset="0"/>
              </a:rPr>
              <a:t>Server AI/NPC's</a:t>
            </a:r>
            <a:endParaRPr lang="en-US" altLang="zh-CN" sz="2600" b="0">
              <a:solidFill>
                <a:srgbClr val="00007D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3455988" y="2241550"/>
            <a:ext cx="0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5340350" y="2241550"/>
            <a:ext cx="0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547813" y="4545013"/>
            <a:ext cx="6589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* </a:t>
            </a:r>
            <a:r>
              <a:rPr lang="zh-CN" altLang="en-US" b="1" dirty="0" smtClean="0">
                <a:solidFill>
                  <a:srgbClr val="C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没有</a:t>
            </a:r>
            <a:r>
              <a:rPr lang="en-US" altLang="zh-CN" b="1" dirty="0" smtClean="0">
                <a:solidFill>
                  <a:srgbClr val="C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Base</a:t>
            </a:r>
            <a:r>
              <a:rPr lang="zh-CN" altLang="en-US" b="1" dirty="0">
                <a:solidFill>
                  <a:srgbClr val="C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部分</a:t>
            </a:r>
            <a:r>
              <a:rPr lang="zh-CN" altLang="en-US" b="1" dirty="0" smtClean="0">
                <a:solidFill>
                  <a:srgbClr val="C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的</a:t>
            </a:r>
            <a:r>
              <a:rPr lang="en-US" altLang="zh-CN" b="1" dirty="0" smtClean="0">
                <a:solidFill>
                  <a:srgbClr val="C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Entity</a:t>
            </a:r>
            <a:r>
              <a:rPr lang="zh-CN" altLang="en-US" b="1" dirty="0">
                <a:solidFill>
                  <a:srgbClr val="C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是不参与容错的</a:t>
            </a:r>
            <a:endParaRPr lang="en-AU" b="1" dirty="0">
              <a:solidFill>
                <a:srgbClr val="C00000"/>
              </a:solidFill>
              <a:latin typeface="Verdana" panose="020B0604030504040204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582738" y="3116263"/>
            <a:ext cx="1871662" cy="4222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10800" rIns="0" bIns="10800"/>
          <a:lstStyle/>
          <a:p>
            <a:r>
              <a:rPr lang="zh-CN" altLang="en-AU" sz="2600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聊天</a:t>
            </a:r>
            <a:r>
              <a:rPr lang="en-US" altLang="zh-CN" sz="2600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2600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公会</a:t>
            </a:r>
            <a:endParaRPr lang="en-US" altLang="zh-CN" sz="2600" b="0" dirty="0">
              <a:solidFill>
                <a:srgbClr val="00007D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脚本开发的指导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AU" dirty="0">
                <a:ea typeface="宋体" panose="02010600030101010101" pitchFamily="2" charset="-122"/>
              </a:rPr>
              <a:t>尽可能的把负载放到</a:t>
            </a:r>
            <a:r>
              <a:rPr lang="en-AU" altLang="zh-CN" dirty="0" err="1"/>
              <a:t>BaseApp</a:t>
            </a:r>
            <a:endParaRPr lang="en-AU" altLang="zh-CN" dirty="0"/>
          </a:p>
          <a:p>
            <a:r>
              <a:rPr lang="zh-CN" altLang="en-AU" dirty="0">
                <a:ea typeface="宋体" panose="02010600030101010101" pitchFamily="2" charset="-122"/>
              </a:rPr>
              <a:t>尽可能减少需要保存到数据库</a:t>
            </a:r>
            <a:r>
              <a:rPr lang="zh-CN" altLang="en-AU" dirty="0" smtClean="0">
                <a:ea typeface="宋体" panose="02010600030101010101" pitchFamily="2" charset="-122"/>
              </a:rPr>
              <a:t>的</a:t>
            </a:r>
            <a:r>
              <a:rPr lang="en-AU" altLang="zh-CN" dirty="0" smtClean="0">
                <a:ea typeface="宋体" panose="02010600030101010101" pitchFamily="2" charset="-122"/>
              </a:rPr>
              <a:t>Entity</a:t>
            </a:r>
            <a:r>
              <a:rPr lang="zh-CN" altLang="en-AU" dirty="0">
                <a:ea typeface="宋体" panose="02010600030101010101" pitchFamily="2" charset="-122"/>
              </a:rPr>
              <a:t>的属性</a:t>
            </a:r>
            <a:endParaRPr lang="zh-CN" altLang="en-AU" dirty="0">
              <a:ea typeface="宋体" panose="02010600030101010101" pitchFamily="2" charset="-122"/>
            </a:endParaRPr>
          </a:p>
          <a:p>
            <a:r>
              <a:rPr lang="zh-CN" altLang="en-AU" dirty="0">
                <a:ea typeface="宋体" panose="02010600030101010101" pitchFamily="2" charset="-122"/>
              </a:rPr>
              <a:t>避免过多调用</a:t>
            </a:r>
            <a:r>
              <a:rPr lang="en-AU" altLang="zh-CN" dirty="0" err="1">
                <a:latin typeface="Courier New" panose="02070309020205020404" pitchFamily="49" charset="0"/>
              </a:rPr>
              <a:t>writeToDB</a:t>
            </a:r>
            <a:r>
              <a:rPr lang="en-AU" altLang="zh-CN" dirty="0">
                <a:latin typeface="Courier New" panose="02070309020205020404" pitchFamily="49" charset="0"/>
              </a:rPr>
              <a:t>()</a:t>
            </a:r>
            <a:endParaRPr lang="en-AU" altLang="zh-CN" dirty="0"/>
          </a:p>
          <a:p>
            <a:r>
              <a:rPr lang="zh-CN" altLang="en-AU" dirty="0">
                <a:ea typeface="宋体" panose="02010600030101010101" pitchFamily="2" charset="-122"/>
              </a:rPr>
              <a:t>尽量减少复杂层级的数据</a:t>
            </a:r>
            <a:endParaRPr lang="en-AU" altLang="zh-CN" dirty="0"/>
          </a:p>
          <a:p>
            <a:pPr lvl="1"/>
            <a:r>
              <a:rPr lang="zh-CN" altLang="en-AU" dirty="0">
                <a:ea typeface="宋体" panose="02010600030101010101" pitchFamily="2" charset="-122"/>
              </a:rPr>
              <a:t>如</a:t>
            </a:r>
            <a:r>
              <a:rPr lang="en-AU" altLang="zh-CN" dirty="0"/>
              <a:t>: </a:t>
            </a:r>
            <a:r>
              <a:rPr lang="zh-CN" altLang="en-AU" dirty="0">
                <a:ea typeface="宋体" panose="02010600030101010101" pitchFamily="2" charset="-122"/>
              </a:rPr>
              <a:t>多维数组</a:t>
            </a:r>
            <a:endParaRPr lang="en-AU" altLang="zh-CN" dirty="0"/>
          </a:p>
          <a:p>
            <a:r>
              <a:rPr lang="zh-CN" altLang="en-AU" dirty="0">
                <a:ea typeface="宋体" panose="02010600030101010101" pitchFamily="2" charset="-122"/>
              </a:rPr>
              <a:t>如果脚本的执行时间超过</a:t>
            </a:r>
            <a:r>
              <a:rPr lang="en-AU" altLang="zh-CN" dirty="0">
                <a:ea typeface="宋体" panose="02010600030101010101" pitchFamily="2" charset="-122"/>
              </a:rPr>
              <a:t>1</a:t>
            </a:r>
            <a:r>
              <a:rPr lang="zh-CN" altLang="en-AU" dirty="0">
                <a:ea typeface="宋体" panose="02010600030101010101" pitchFamily="2" charset="-122"/>
              </a:rPr>
              <a:t>个</a:t>
            </a:r>
            <a:r>
              <a:rPr lang="en-AU" altLang="zh-CN" dirty="0">
                <a:ea typeface="宋体" panose="02010600030101010101" pitchFamily="2" charset="-122"/>
              </a:rPr>
              <a:t>game tick</a:t>
            </a:r>
            <a:r>
              <a:rPr lang="zh-CN" altLang="en-AU" dirty="0">
                <a:ea typeface="宋体" panose="02010600030101010101" pitchFamily="2" charset="-122"/>
              </a:rPr>
              <a:t>，会负面地影响服务器的效率</a:t>
            </a:r>
            <a:endParaRPr lang="en-AU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第三章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 panose="020B0604030504040204"/>
                <a:ea typeface="宋体" panose="02010600030101010101" pitchFamily="2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 panose="020B0604030504040204"/>
                <a:ea typeface="宋体" panose="02010600030101010101" pitchFamily="2" charset="-122"/>
              </a:rPr>
              <a:t>       </a:t>
            </a:r>
            <a:r>
              <a:rPr lang="en-US" altLang="zh-CN" sz="3600" b="1" kern="0" dirty="0" smtClean="0">
                <a:solidFill>
                  <a:schemeClr val="tx2"/>
                </a:solidFill>
                <a:latin typeface="Verdana" panose="020B0604030504040204"/>
                <a:ea typeface="宋体" panose="02010600030101010101" pitchFamily="2" charset="-122"/>
              </a:rPr>
              <a:t>Entity</a:t>
            </a:r>
            <a:r>
              <a:rPr lang="zh-CN" altLang="en-US" sz="3600" b="1" kern="0" dirty="0" smtClean="0">
                <a:solidFill>
                  <a:schemeClr val="tx2"/>
                </a:solidFill>
                <a:latin typeface="Verdana" panose="020B0604030504040204"/>
                <a:ea typeface="宋体" panose="02010600030101010101" pitchFamily="2" charset="-122"/>
              </a:rPr>
              <a:t>的通信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Base Entity(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实体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 err="1" smtClean="0">
                <a:ea typeface="宋体" panose="02010600030101010101" pitchFamily="2" charset="-122"/>
              </a:rPr>
              <a:t>Baseapp</a:t>
            </a:r>
            <a:r>
              <a:rPr lang="zh-CN" altLang="en-US" dirty="0" smtClean="0">
                <a:ea typeface="宋体" panose="02010600030101010101" pitchFamily="2" charset="-122"/>
              </a:rPr>
              <a:t>上有</a:t>
            </a:r>
            <a:r>
              <a:rPr lang="zh-CN" altLang="en-AU" dirty="0" smtClean="0">
                <a:ea typeface="宋体" panose="02010600030101010101" pitchFamily="2" charset="-122"/>
              </a:rPr>
              <a:t>两种</a:t>
            </a:r>
            <a:r>
              <a:rPr lang="zh-CN" altLang="en-US" dirty="0">
                <a:ea typeface="宋体" panose="02010600030101010101" pitchFamily="2" charset="-122"/>
              </a:rPr>
              <a:t>实体</a:t>
            </a:r>
            <a:endParaRPr lang="en-AU" altLang="zh-CN" dirty="0" smtClean="0">
              <a:ea typeface="宋体" panose="02010600030101010101" pitchFamily="2" charset="-122"/>
            </a:endParaRPr>
          </a:p>
          <a:p>
            <a:pPr marL="182245" lvl="1" indent="0">
              <a:buNone/>
            </a:pPr>
            <a:r>
              <a:rPr lang="en-AU" altLang="zh-CN" sz="2000" dirty="0" smtClean="0"/>
              <a:t>    </a:t>
            </a:r>
            <a:r>
              <a:rPr lang="en-US" altLang="en-AU" sz="2000" dirty="0" smtClean="0"/>
              <a:t>Entity</a:t>
            </a:r>
            <a:endParaRPr lang="en-AU" altLang="zh-CN" sz="2000" dirty="0" smtClean="0"/>
          </a:p>
          <a:p>
            <a:pPr marL="182245" lvl="1" indent="0">
              <a:buNone/>
            </a:pPr>
            <a:r>
              <a:rPr lang="en-AU" altLang="zh-CN" sz="2000" dirty="0" smtClean="0"/>
              <a:t>    Proxy</a:t>
            </a:r>
            <a:endParaRPr lang="en-AU" altLang="zh-CN" sz="2000" dirty="0" smtClean="0"/>
          </a:p>
          <a:p>
            <a:r>
              <a:rPr lang="en-AU" altLang="zh-CN" dirty="0" smtClean="0">
                <a:ea typeface="宋体" panose="02010600030101010101" pitchFamily="2" charset="-122"/>
                <a:sym typeface="+mn-ea"/>
              </a:rPr>
              <a:t>Entity</a:t>
            </a:r>
            <a:endParaRPr lang="en-AU" altLang="zh-CN" dirty="0" smtClean="0"/>
          </a:p>
          <a:p>
            <a:pPr marL="182245" lvl="1" indent="0">
              <a:buNone/>
            </a:pPr>
            <a:r>
              <a:rPr lang="zh-CN" altLang="en-AU" dirty="0" smtClean="0">
                <a:ea typeface="宋体" panose="02010600030101010101" pitchFamily="2" charset="-122"/>
              </a:rPr>
              <a:t>   </a:t>
            </a:r>
            <a:r>
              <a:rPr lang="zh-CN" altLang="en-AU" sz="2000" dirty="0" smtClean="0">
                <a:ea typeface="宋体" panose="02010600030101010101" pitchFamily="2" charset="-122"/>
              </a:rPr>
              <a:t>通常的游戏</a:t>
            </a:r>
            <a:r>
              <a:rPr lang="en-AU" altLang="zh-CN" sz="2000" dirty="0" smtClean="0">
                <a:ea typeface="宋体" panose="02010600030101010101" pitchFamily="2" charset="-122"/>
              </a:rPr>
              <a:t>Entity</a:t>
            </a:r>
            <a:endParaRPr lang="en-AU" altLang="zh-CN" sz="2000" dirty="0" smtClean="0">
              <a:ea typeface="宋体" panose="02010600030101010101" pitchFamily="2" charset="-122"/>
            </a:endParaRPr>
          </a:p>
          <a:p>
            <a:pPr marL="182245" lvl="1" indent="0">
              <a:buNone/>
            </a:pPr>
            <a:r>
              <a:rPr lang="zh-CN" altLang="en-AU" sz="2000" dirty="0" smtClean="0">
                <a:ea typeface="宋体" panose="02010600030101010101" pitchFamily="2" charset="-122"/>
              </a:rPr>
              <a:t>    例如</a:t>
            </a:r>
            <a:r>
              <a:rPr lang="en-AU" altLang="zh-CN" sz="2000" dirty="0" smtClean="0"/>
              <a:t>: </a:t>
            </a:r>
            <a:r>
              <a:rPr lang="zh-CN" altLang="en-AU" sz="2000" dirty="0" smtClean="0">
                <a:ea typeface="宋体" panose="02010600030101010101" pitchFamily="2" charset="-122"/>
              </a:rPr>
              <a:t>存储在数据库里的</a:t>
            </a:r>
            <a:r>
              <a:rPr lang="en-AU" altLang="zh-CN" sz="2000" dirty="0" smtClean="0"/>
              <a:t>NPC, </a:t>
            </a:r>
            <a:r>
              <a:rPr lang="zh-CN" altLang="en-AU" sz="2000" dirty="0" smtClean="0">
                <a:ea typeface="宋体" panose="02010600030101010101" pitchFamily="2" charset="-122"/>
              </a:rPr>
              <a:t>拍卖行</a:t>
            </a:r>
            <a:r>
              <a:rPr lang="en-US" altLang="zh-CN" sz="2000" dirty="0" smtClean="0">
                <a:ea typeface="宋体" panose="02010600030101010101" pitchFamily="2" charset="-122"/>
              </a:rPr>
              <a:t>, </a:t>
            </a:r>
            <a:r>
              <a:rPr lang="zh-CN" altLang="zh-CN" sz="2000" dirty="0" smtClean="0">
                <a:ea typeface="宋体" panose="02010600030101010101" pitchFamily="2" charset="-122"/>
              </a:rPr>
              <a:t>工会管理器</a:t>
            </a:r>
            <a:r>
              <a:rPr lang="en-US" altLang="zh-CN" sz="2000" dirty="0" smtClean="0">
                <a:ea typeface="宋体" panose="02010600030101010101" pitchFamily="2" charset="-122"/>
                <a:sym typeface="+mn-ea"/>
              </a:rPr>
              <a:t>,</a:t>
            </a:r>
            <a:r>
              <a:rPr lang="zh-CN" altLang="zh-CN" sz="2000" dirty="0" smtClean="0">
                <a:ea typeface="宋体" panose="02010600030101010101" pitchFamily="2" charset="-122"/>
              </a:rPr>
              <a:t>房间匹配管理器</a:t>
            </a:r>
            <a:r>
              <a:rPr lang="en-AU" altLang="zh-CN" sz="2000" dirty="0" smtClean="0"/>
              <a:t>…</a:t>
            </a:r>
            <a:endParaRPr lang="en-AU" altLang="zh-CN" sz="2000" dirty="0" smtClean="0"/>
          </a:p>
          <a:p>
            <a:r>
              <a:rPr lang="en-AU" altLang="zh-CN" dirty="0" smtClean="0"/>
              <a:t>Proxy</a:t>
            </a:r>
            <a:endParaRPr lang="en-AU" altLang="zh-CN" dirty="0" smtClean="0"/>
          </a:p>
          <a:p>
            <a:pPr marL="182245" lvl="1" indent="0">
              <a:buNone/>
            </a:pPr>
            <a:r>
              <a:rPr lang="zh-CN" altLang="en-AU" dirty="0" smtClean="0">
                <a:ea typeface="宋体" panose="02010600030101010101" pitchFamily="2" charset="-122"/>
              </a:rPr>
              <a:t>   </a:t>
            </a:r>
            <a:r>
              <a:rPr lang="zh-CN" altLang="en-AU" sz="2000" dirty="0" smtClean="0">
                <a:ea typeface="宋体" panose="02010600030101010101" pitchFamily="2" charset="-122"/>
              </a:rPr>
              <a:t>与客户端连接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182245" lvl="1" indent="0"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   C++</a:t>
            </a:r>
            <a:r>
              <a:rPr lang="zh-CN" altLang="en-US" sz="2000" dirty="0" smtClean="0">
                <a:ea typeface="宋体" panose="02010600030101010101" pitchFamily="2" charset="-122"/>
              </a:rPr>
              <a:t>继承自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KBEngine.</a:t>
            </a:r>
            <a:r>
              <a:rPr lang="en-AU" altLang="zh-CN" sz="2000" dirty="0" smtClean="0">
                <a:ea typeface="宋体" panose="02010600030101010101" pitchFamily="2" charset="-122"/>
                <a:sym typeface="+mn-ea"/>
              </a:rPr>
              <a:t>Entity</a:t>
            </a:r>
            <a:endParaRPr lang="en-AU" altLang="zh-CN" sz="2000" dirty="0" smtClean="0"/>
          </a:p>
          <a:p>
            <a:pPr marL="182245" lvl="1" indent="0">
              <a:buNone/>
            </a:pPr>
            <a:r>
              <a:rPr lang="zh-CN" altLang="en-AU" sz="2000" dirty="0" smtClean="0">
                <a:ea typeface="宋体" panose="02010600030101010101" pitchFamily="2" charset="-122"/>
              </a:rPr>
              <a:t>    特殊的</a:t>
            </a:r>
            <a:r>
              <a:rPr lang="en-AU" altLang="zh-CN" sz="2000" dirty="0" smtClean="0">
                <a:ea typeface="宋体" panose="02010600030101010101" pitchFamily="2" charset="-122"/>
                <a:sym typeface="+mn-ea"/>
              </a:rPr>
              <a:t>Entity</a:t>
            </a:r>
            <a:endParaRPr lang="en-AU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EntityCall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AU" sz="2800" dirty="0">
                <a:ea typeface="宋体" panose="02010600030101010101" pitchFamily="2" charset="-122"/>
              </a:rPr>
              <a:t>指向远程进程</a:t>
            </a:r>
            <a:r>
              <a:rPr lang="zh-CN" altLang="en-AU" sz="2800" dirty="0" smtClean="0">
                <a:ea typeface="宋体" panose="02010600030101010101" pitchFamily="2" charset="-122"/>
              </a:rPr>
              <a:t>的</a:t>
            </a:r>
            <a:r>
              <a:rPr lang="en-AU" altLang="zh-CN" sz="2800" dirty="0" smtClean="0">
                <a:ea typeface="宋体" panose="02010600030101010101" pitchFamily="2" charset="-122"/>
              </a:rPr>
              <a:t>Entity</a:t>
            </a:r>
            <a:endParaRPr lang="en-AU" altLang="zh-CN" sz="2800" dirty="0">
              <a:ea typeface="宋体" panose="02010600030101010101" pitchFamily="2" charset="-122"/>
            </a:endParaRPr>
          </a:p>
          <a:p>
            <a:pPr lvl="1"/>
            <a:r>
              <a:rPr lang="zh-CN" altLang="en-AU" sz="2400" dirty="0">
                <a:ea typeface="宋体" panose="02010600030101010101" pitchFamily="2" charset="-122"/>
              </a:rPr>
              <a:t>如</a:t>
            </a:r>
            <a:r>
              <a:rPr lang="en-AU" altLang="zh-CN" sz="2400" dirty="0"/>
              <a:t>: </a:t>
            </a:r>
            <a:r>
              <a:rPr lang="zh-CN" altLang="en-AU" sz="2400" dirty="0">
                <a:ea typeface="宋体" panose="02010600030101010101" pitchFamily="2" charset="-122"/>
              </a:rPr>
              <a:t>一</a:t>
            </a:r>
            <a:r>
              <a:rPr lang="zh-CN" altLang="en-AU" sz="2400" dirty="0" smtClean="0">
                <a:ea typeface="宋体" panose="02010600030101010101" pitchFamily="2" charset="-122"/>
              </a:rPr>
              <a:t>个</a:t>
            </a:r>
            <a:r>
              <a:rPr lang="en-AU" altLang="zh-CN" sz="2400" dirty="0" smtClean="0">
                <a:ea typeface="宋体" panose="02010600030101010101" pitchFamily="2" charset="-122"/>
              </a:rPr>
              <a:t>Entity</a:t>
            </a:r>
            <a:r>
              <a:rPr lang="zh-CN" altLang="en-AU" sz="2400" dirty="0">
                <a:ea typeface="宋体" panose="02010600030101010101" pitchFamily="2" charset="-122"/>
              </a:rPr>
              <a:t>的</a:t>
            </a:r>
            <a:r>
              <a:rPr lang="en-AU" altLang="zh-CN" sz="2400" dirty="0">
                <a:ea typeface="宋体" panose="02010600030101010101" pitchFamily="2" charset="-122"/>
              </a:rPr>
              <a:t>Cell</a:t>
            </a:r>
            <a:r>
              <a:rPr lang="zh-CN" altLang="en-AU" sz="2400" dirty="0">
                <a:ea typeface="宋体" panose="02010600030101010101" pitchFamily="2" charset="-122"/>
              </a:rPr>
              <a:t>部分</a:t>
            </a:r>
            <a:endParaRPr lang="zh-CN" altLang="en-AU" sz="2400" dirty="0">
              <a:ea typeface="宋体" panose="02010600030101010101" pitchFamily="2" charset="-122"/>
            </a:endParaRPr>
          </a:p>
          <a:p>
            <a:r>
              <a:rPr lang="zh-CN" altLang="en-AU" sz="2800" dirty="0">
                <a:ea typeface="宋体" panose="02010600030101010101" pitchFamily="2" charset="-122"/>
              </a:rPr>
              <a:t>使得可以远程的调用函数（从一个进程调用另一个进程的函数）</a:t>
            </a:r>
            <a:endParaRPr lang="en-AU" altLang="zh-CN" sz="2800" dirty="0"/>
          </a:p>
          <a:p>
            <a:pPr lvl="1"/>
            <a:r>
              <a:rPr lang="zh-CN" altLang="en-AU" sz="2400" dirty="0">
                <a:ea typeface="宋体" panose="02010600030101010101" pitchFamily="2" charset="-122"/>
              </a:rPr>
              <a:t>如</a:t>
            </a:r>
            <a:r>
              <a:rPr lang="en-AU" altLang="zh-CN" sz="2400" dirty="0"/>
              <a:t>: </a:t>
            </a:r>
            <a:r>
              <a:rPr lang="en-US" altLang="en-AU" sz="2400" dirty="0" err="1">
                <a:latin typeface="Courier New" panose="02070309020205020404" pitchFamily="49" charset="0"/>
              </a:rPr>
              <a:t>ec</a:t>
            </a:r>
            <a:r>
              <a:rPr lang="en-AU" altLang="zh-CN" sz="2400" dirty="0"/>
              <a:t> </a:t>
            </a:r>
            <a:r>
              <a:rPr lang="zh-CN" altLang="en-AU" sz="2400" dirty="0">
                <a:ea typeface="宋体" panose="02010600030101010101" pitchFamily="2" charset="-122"/>
              </a:rPr>
              <a:t>是一</a:t>
            </a:r>
            <a:r>
              <a:rPr lang="zh-CN" altLang="en-AU" sz="2400" dirty="0" smtClean="0">
                <a:ea typeface="宋体" panose="02010600030101010101" pitchFamily="2" charset="-122"/>
              </a:rPr>
              <a:t>个</a:t>
            </a:r>
            <a:r>
              <a:rPr lang="en-AU" altLang="zh-CN" sz="2400" dirty="0" smtClean="0">
                <a:ea typeface="宋体" panose="02010600030101010101" pitchFamily="2" charset="-122"/>
              </a:rPr>
              <a:t>Cell </a:t>
            </a:r>
            <a:r>
              <a:rPr lang="en-US" altLang="en-AU" sz="2400" dirty="0" smtClean="0">
                <a:ea typeface="宋体" panose="02010600030101010101" pitchFamily="2" charset="-122"/>
              </a:rPr>
              <a:t>E</a:t>
            </a:r>
            <a:r>
              <a:rPr lang="en-AU" altLang="zh-CN" sz="2400" dirty="0"/>
              <a:t>ntity</a:t>
            </a:r>
            <a:r>
              <a:rPr lang="en-US" altLang="en-AU" sz="2400" dirty="0"/>
              <a:t>Call</a:t>
            </a:r>
            <a:br>
              <a:rPr lang="en-AU" altLang="zh-CN" sz="2400" dirty="0"/>
            </a:br>
            <a:r>
              <a:rPr lang="en-AU" altLang="zh-CN" sz="2400" dirty="0"/>
              <a:t>  </a:t>
            </a:r>
            <a:r>
              <a:rPr lang="en-US" altLang="en-AU" sz="2400" dirty="0" err="1">
                <a:latin typeface="Courier New" panose="02070309020205020404" pitchFamily="49" charset="0"/>
              </a:rPr>
              <a:t>ec</a:t>
            </a:r>
            <a:r>
              <a:rPr lang="en-AU" altLang="zh-CN" sz="2400" dirty="0" err="1">
                <a:latin typeface="Courier New" panose="02070309020205020404" pitchFamily="49" charset="0"/>
              </a:rPr>
              <a:t>.someMethod</a:t>
            </a:r>
            <a:r>
              <a:rPr lang="en-AU" altLang="zh-CN" sz="2400" dirty="0">
                <a:latin typeface="Courier New" panose="02070309020205020404" pitchFamily="49" charset="0"/>
              </a:rPr>
              <a:t>( a, b )</a:t>
            </a:r>
            <a:br>
              <a:rPr lang="en-AU" altLang="zh-CN" sz="2400" dirty="0"/>
            </a:br>
            <a:r>
              <a:rPr lang="zh-CN" altLang="en-AU" sz="2400" dirty="0">
                <a:ea typeface="宋体" panose="02010600030101010101" pitchFamily="2" charset="-122"/>
              </a:rPr>
              <a:t>会</a:t>
            </a:r>
            <a:r>
              <a:rPr lang="zh-CN" altLang="en-AU" sz="2400" dirty="0" smtClean="0">
                <a:ea typeface="宋体" panose="02010600030101010101" pitchFamily="2" charset="-122"/>
              </a:rPr>
              <a:t>引发</a:t>
            </a:r>
            <a:r>
              <a:rPr lang="en-AU" altLang="zh-CN" sz="2400" dirty="0" smtClean="0">
                <a:ea typeface="宋体" panose="02010600030101010101" pitchFamily="2" charset="-122"/>
              </a:rPr>
              <a:t>Real </a:t>
            </a:r>
            <a:r>
              <a:rPr lang="en-AU" altLang="zh-CN" sz="2400" dirty="0">
                <a:ea typeface="宋体" panose="02010600030101010101" pitchFamily="2" charset="-122"/>
              </a:rPr>
              <a:t>cell entity</a:t>
            </a:r>
            <a:r>
              <a:rPr lang="zh-CN" altLang="en-AU" sz="2400" dirty="0">
                <a:ea typeface="宋体" panose="02010600030101010101" pitchFamily="2" charset="-122"/>
              </a:rPr>
              <a:t>所在的进程的</a:t>
            </a:r>
            <a:r>
              <a:rPr lang="en-AU" altLang="zh-CN" sz="2400" dirty="0" err="1">
                <a:latin typeface="Courier New" panose="02070309020205020404" pitchFamily="49" charset="0"/>
              </a:rPr>
              <a:t>someMethod</a:t>
            </a:r>
            <a:r>
              <a:rPr lang="en-AU" altLang="zh-CN" sz="2400" dirty="0">
                <a:latin typeface="Courier New" panose="02070309020205020404" pitchFamily="49" charset="0"/>
              </a:rPr>
              <a:t>()</a:t>
            </a:r>
            <a:r>
              <a:rPr lang="zh-CN" altLang="en-AU" sz="2400" dirty="0">
                <a:latin typeface="Courier New" panose="02070309020205020404" pitchFamily="49" charset="0"/>
                <a:ea typeface="宋体" panose="02010600030101010101" pitchFamily="2" charset="-122"/>
              </a:rPr>
              <a:t>的调用</a:t>
            </a:r>
            <a:endParaRPr lang="en-AU" altLang="zh-CN" sz="2400" dirty="0"/>
          </a:p>
          <a:p>
            <a:r>
              <a:rPr lang="en-AU" altLang="zh-CN" sz="2800" dirty="0"/>
              <a:t>Intra-entity</a:t>
            </a:r>
            <a:r>
              <a:rPr lang="zh-CN" altLang="en-AU" sz="2800" dirty="0">
                <a:ea typeface="宋体" panose="02010600030101010101" pitchFamily="2" charset="-122"/>
              </a:rPr>
              <a:t>通信</a:t>
            </a:r>
            <a:endParaRPr lang="zh-CN" altLang="en-AU" sz="2800" dirty="0">
              <a:ea typeface="宋体" panose="02010600030101010101" pitchFamily="2" charset="-122"/>
            </a:endParaRPr>
          </a:p>
          <a:p>
            <a:pPr lvl="1"/>
            <a:r>
              <a:rPr lang="zh-CN" altLang="en-AU" sz="2400" dirty="0">
                <a:ea typeface="宋体" panose="02010600030101010101" pitchFamily="2" charset="-122"/>
              </a:rPr>
              <a:t>如</a:t>
            </a:r>
            <a:r>
              <a:rPr lang="en-AU" altLang="zh-CN" sz="2400" dirty="0"/>
              <a:t>: </a:t>
            </a:r>
            <a:r>
              <a:rPr lang="zh-CN" altLang="en-AU" sz="2400" dirty="0" smtClean="0">
                <a:ea typeface="宋体" panose="02010600030101010101" pitchFamily="2" charset="-122"/>
              </a:rPr>
              <a:t>从</a:t>
            </a:r>
            <a:r>
              <a:rPr lang="en-AU" altLang="zh-CN" sz="2400" dirty="0" smtClean="0"/>
              <a:t>Cell</a:t>
            </a:r>
            <a:r>
              <a:rPr lang="zh-CN" altLang="en-AU" sz="2400" dirty="0">
                <a:ea typeface="宋体" panose="02010600030101010101" pitchFamily="2" charset="-122"/>
              </a:rPr>
              <a:t>部分</a:t>
            </a:r>
            <a:r>
              <a:rPr lang="zh-CN" altLang="en-AU" sz="2400" dirty="0" smtClean="0">
                <a:ea typeface="宋体" panose="02010600030101010101" pitchFamily="2" charset="-122"/>
              </a:rPr>
              <a:t>到</a:t>
            </a:r>
            <a:r>
              <a:rPr lang="en-AU" altLang="zh-CN" sz="2400" dirty="0" smtClean="0"/>
              <a:t>Base</a:t>
            </a:r>
            <a:r>
              <a:rPr lang="zh-CN" altLang="en-AU" sz="2400" dirty="0">
                <a:ea typeface="宋体" panose="02010600030101010101" pitchFamily="2" charset="-122"/>
              </a:rPr>
              <a:t>部分</a:t>
            </a:r>
            <a:endParaRPr lang="zh-CN" altLang="en-AU" sz="2400" dirty="0">
              <a:ea typeface="宋体" panose="02010600030101010101" pitchFamily="2" charset="-122"/>
            </a:endParaRPr>
          </a:p>
          <a:p>
            <a:r>
              <a:rPr lang="en-AU" altLang="zh-CN" sz="2800" dirty="0"/>
              <a:t>Inter-entity</a:t>
            </a:r>
            <a:r>
              <a:rPr lang="zh-CN" altLang="en-AU" sz="2800" dirty="0">
                <a:ea typeface="宋体" panose="02010600030101010101" pitchFamily="2" charset="-122"/>
              </a:rPr>
              <a:t>通信</a:t>
            </a:r>
            <a:endParaRPr lang="zh-CN" altLang="en-AU" sz="2800" dirty="0">
              <a:ea typeface="宋体" panose="02010600030101010101" pitchFamily="2" charset="-122"/>
            </a:endParaRPr>
          </a:p>
          <a:p>
            <a:pPr lvl="1"/>
            <a:r>
              <a:rPr lang="zh-CN" altLang="en-AU" sz="2400" dirty="0">
                <a:ea typeface="宋体" panose="02010600030101010101" pitchFamily="2" charset="-122"/>
              </a:rPr>
              <a:t>如</a:t>
            </a:r>
            <a:r>
              <a:rPr lang="en-AU" altLang="zh-CN" sz="2400" dirty="0"/>
              <a:t>: </a:t>
            </a:r>
            <a:r>
              <a:rPr lang="en-AU" altLang="zh-CN" sz="2400" dirty="0" smtClean="0">
                <a:ea typeface="宋体" panose="02010600030101010101" pitchFamily="2" charset="-122"/>
              </a:rPr>
              <a:t>Entity </a:t>
            </a:r>
            <a:r>
              <a:rPr lang="en-AU" altLang="zh-CN" sz="2400" dirty="0">
                <a:ea typeface="宋体" panose="02010600030101010101" pitchFamily="2" charset="-122"/>
              </a:rPr>
              <a:t>A</a:t>
            </a:r>
            <a:r>
              <a:rPr lang="zh-CN" altLang="en-AU" sz="2400" dirty="0" smtClean="0">
                <a:ea typeface="宋体" panose="02010600030101010101" pitchFamily="2" charset="-122"/>
              </a:rPr>
              <a:t>的</a:t>
            </a:r>
            <a:r>
              <a:rPr lang="en-AU" altLang="zh-CN" sz="2400" dirty="0" smtClean="0">
                <a:ea typeface="宋体" panose="02010600030101010101" pitchFamily="2" charset="-122"/>
              </a:rPr>
              <a:t>Cell</a:t>
            </a:r>
            <a:r>
              <a:rPr lang="zh-CN" altLang="en-AU" sz="2400" dirty="0">
                <a:ea typeface="宋体" panose="02010600030101010101" pitchFamily="2" charset="-122"/>
              </a:rPr>
              <a:t>部分</a:t>
            </a:r>
            <a:r>
              <a:rPr lang="zh-CN" altLang="en-AU" sz="2400" dirty="0" smtClean="0">
                <a:ea typeface="宋体" panose="02010600030101010101" pitchFamily="2" charset="-122"/>
              </a:rPr>
              <a:t>到</a:t>
            </a:r>
            <a:r>
              <a:rPr lang="en-AU" altLang="zh-CN" sz="2400" dirty="0" smtClean="0">
                <a:ea typeface="宋体" panose="02010600030101010101" pitchFamily="2" charset="-122"/>
              </a:rPr>
              <a:t>Entity </a:t>
            </a:r>
            <a:r>
              <a:rPr lang="en-AU" altLang="zh-CN" sz="2400" dirty="0">
                <a:ea typeface="宋体" panose="02010600030101010101" pitchFamily="2" charset="-122"/>
              </a:rPr>
              <a:t>B</a:t>
            </a:r>
            <a:r>
              <a:rPr lang="zh-CN" altLang="en-AU" sz="2400" dirty="0" smtClean="0">
                <a:ea typeface="宋体" panose="02010600030101010101" pitchFamily="2" charset="-122"/>
              </a:rPr>
              <a:t>的</a:t>
            </a:r>
            <a:r>
              <a:rPr lang="en-AU" altLang="zh-CN" sz="2400" dirty="0" smtClean="0">
                <a:ea typeface="宋体" panose="02010600030101010101" pitchFamily="2" charset="-122"/>
              </a:rPr>
              <a:t>Base</a:t>
            </a:r>
            <a:r>
              <a:rPr lang="zh-CN" altLang="en-AU" sz="2400" dirty="0">
                <a:ea typeface="宋体" panose="02010600030101010101" pitchFamily="2" charset="-122"/>
              </a:rPr>
              <a:t>部分</a:t>
            </a:r>
            <a:endParaRPr lang="en-AU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  <a:sym typeface="+mn-ea"/>
              </a:rPr>
              <a:t>EntityCall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panose="02010600030101010101" pitchFamily="2" charset="-122"/>
              </a:rPr>
              <a:t>不同的类型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en-AU" altLang="zh-CN" dirty="0"/>
              <a:t>Base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en-AU" altLang="zh-CN" dirty="0"/>
              <a:t>Cell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en-AU" altLang="zh-CN" dirty="0"/>
              <a:t>Client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panose="02010600030101010101" pitchFamily="2" charset="-122"/>
              </a:rPr>
              <a:t>单步跳转</a:t>
            </a:r>
            <a:endParaRPr lang="zh-CN" altLang="en-AU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panose="02010600030101010101" pitchFamily="2" charset="-122"/>
              </a:rPr>
              <a:t>多步跳转</a:t>
            </a:r>
            <a:endParaRPr lang="zh-CN" altLang="en-AU" dirty="0"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zh-CN" altLang="en-AU" dirty="0">
                <a:ea typeface="宋体" panose="02010600030101010101" pitchFamily="2" charset="-122"/>
              </a:rPr>
              <a:t>通过</a:t>
            </a:r>
            <a:r>
              <a:rPr lang="en-AU" altLang="zh-CN" dirty="0">
                <a:ea typeface="宋体" panose="02010600030101010101" pitchFamily="2" charset="-122"/>
              </a:rPr>
              <a:t>base</a:t>
            </a:r>
            <a:r>
              <a:rPr lang="zh-CN" altLang="en-AU" dirty="0">
                <a:ea typeface="宋体" panose="02010600030101010101" pitchFamily="2" charset="-122"/>
              </a:rPr>
              <a:t>到</a:t>
            </a:r>
            <a:r>
              <a:rPr lang="en-AU" altLang="zh-CN" dirty="0" smtClean="0">
                <a:ea typeface="宋体" panose="02010600030101010101" pitchFamily="2" charset="-122"/>
              </a:rPr>
              <a:t>cell(</a:t>
            </a:r>
            <a:r>
              <a:rPr lang="en-AU" altLang="zh-CN" dirty="0" err="1" smtClean="0">
                <a:ea typeface="宋体" panose="02010600030101010101" pitchFamily="2" charset="-122"/>
              </a:rPr>
              <a:t>xxx.base.cell.someMethod</a:t>
            </a:r>
            <a:r>
              <a:rPr lang="en-AU" altLang="zh-CN" dirty="0" smtClean="0">
                <a:ea typeface="宋体" panose="02010600030101010101" pitchFamily="2" charset="-122"/>
              </a:rPr>
              <a:t>())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panose="02010600030101010101" pitchFamily="2" charset="-122"/>
              </a:rPr>
              <a:t>一些</a:t>
            </a:r>
            <a:r>
              <a:rPr lang="en-AU" altLang="zh-CN" dirty="0" err="1" smtClean="0"/>
              <a:t>KBEngine</a:t>
            </a:r>
            <a:r>
              <a:rPr lang="zh-CN" altLang="en-AU" dirty="0" smtClean="0">
                <a:ea typeface="宋体" panose="02010600030101010101" pitchFamily="2" charset="-122"/>
              </a:rPr>
              <a:t>方法</a:t>
            </a:r>
            <a:r>
              <a:rPr lang="zh-CN" altLang="en-AU" dirty="0">
                <a:ea typeface="宋体" panose="02010600030101010101" pitchFamily="2" charset="-122"/>
              </a:rPr>
              <a:t>可能只接收</a:t>
            </a:r>
            <a:r>
              <a:rPr lang="zh-CN" altLang="en-US" dirty="0">
                <a:ea typeface="宋体" panose="02010600030101010101" pitchFamily="2" charset="-122"/>
              </a:rPr>
              <a:t>一些特</a:t>
            </a:r>
            <a:r>
              <a:rPr lang="zh-CN" altLang="en-AU" dirty="0">
                <a:ea typeface="宋体" panose="02010600030101010101" pitchFamily="2" charset="-122"/>
              </a:rPr>
              <a:t>定的类型</a:t>
            </a:r>
            <a:r>
              <a:rPr lang="zh-CN" altLang="en-AU" dirty="0" smtClean="0">
                <a:ea typeface="宋体" panose="02010600030101010101" pitchFamily="2" charset="-122"/>
              </a:rPr>
              <a:t>的</a:t>
            </a:r>
            <a:r>
              <a:rPr lang="en-US" altLang="en-AU" dirty="0" smtClean="0">
                <a:ea typeface="宋体" panose="02010600030101010101" pitchFamily="2" charset="-122"/>
                <a:sym typeface="+mn-ea"/>
              </a:rPr>
              <a:t>E</a:t>
            </a:r>
            <a:r>
              <a:rPr lang="en-AU" altLang="zh-CN" dirty="0">
                <a:sym typeface="+mn-ea"/>
              </a:rPr>
              <a:t>ntity</a:t>
            </a:r>
            <a:r>
              <a:rPr lang="en-US" altLang="en-AU" dirty="0">
                <a:sym typeface="+mn-ea"/>
              </a:rPr>
              <a:t>Call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panose="02010600030101010101" pitchFamily="2" charset="-122"/>
              </a:rPr>
              <a:t>细节请</a:t>
            </a:r>
            <a:r>
              <a:rPr lang="zh-CN" altLang="en-AU" dirty="0" smtClean="0">
                <a:ea typeface="宋体" panose="02010600030101010101" pitchFamily="2" charset="-122"/>
              </a:rPr>
              <a:t>参考</a:t>
            </a:r>
            <a:r>
              <a:rPr lang="en-AU" altLang="zh-CN" dirty="0" smtClean="0"/>
              <a:t>API</a:t>
            </a:r>
            <a:r>
              <a:rPr lang="zh-CN" altLang="en-AU" dirty="0" smtClean="0">
                <a:ea typeface="宋体" panose="02010600030101010101" pitchFamily="2" charset="-122"/>
              </a:rPr>
              <a:t>文档</a:t>
            </a:r>
            <a:endParaRPr lang="zh-CN" altLang="en-AU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  <a:sym typeface="+mn-ea"/>
              </a:rPr>
              <a:t>EntityCall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dirty="0"/>
              <a:t>Entit</a:t>
            </a:r>
            <a:r>
              <a:rPr lang="en-AU" altLang="zh-CN" dirty="0">
                <a:ea typeface="宋体" panose="02010600030101010101" pitchFamily="2" charset="-122"/>
              </a:rPr>
              <a:t>y</a:t>
            </a:r>
            <a:r>
              <a:rPr lang="zh-CN" altLang="en-AU" dirty="0">
                <a:ea typeface="宋体" panose="02010600030101010101" pitchFamily="2" charset="-122"/>
              </a:rPr>
              <a:t>有</a:t>
            </a:r>
            <a:r>
              <a:rPr lang="en-US" altLang="en-AU" dirty="0" smtClean="0">
                <a:ea typeface="宋体" panose="02010600030101010101" pitchFamily="2" charset="-122"/>
                <a:sym typeface="+mn-ea"/>
              </a:rPr>
              <a:t>E</a:t>
            </a:r>
            <a:r>
              <a:rPr lang="en-AU" altLang="zh-CN" dirty="0">
                <a:sym typeface="+mn-ea"/>
              </a:rPr>
              <a:t>ntity</a:t>
            </a:r>
            <a:r>
              <a:rPr lang="en-US" altLang="en-AU" dirty="0">
                <a:sym typeface="+mn-ea"/>
              </a:rPr>
              <a:t>Call</a:t>
            </a:r>
            <a:r>
              <a:rPr lang="zh-CN" altLang="en-US" dirty="0">
                <a:ea typeface="宋体" panose="02010600030101010101" pitchFamily="2" charset="-122"/>
              </a:rPr>
              <a:t>成员变量</a:t>
            </a:r>
            <a:endParaRPr lang="zh-CN" altLang="en-AU" dirty="0">
              <a:ea typeface="宋体" panose="02010600030101010101" pitchFamily="2" charset="-122"/>
            </a:endParaRPr>
          </a:p>
          <a:p>
            <a:pPr lvl="1"/>
            <a:r>
              <a:rPr lang="en-AU" altLang="zh-CN" dirty="0"/>
              <a:t>Client entit</a:t>
            </a:r>
            <a:r>
              <a:rPr lang="en-AU" altLang="zh-CN" dirty="0">
                <a:ea typeface="宋体" panose="02010600030101010101" pitchFamily="2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anose="02070309020205020404" pitchFamily="49" charset="0"/>
              </a:rPr>
              <a:t>self.cell</a:t>
            </a:r>
            <a:r>
              <a:rPr lang="en-AU" altLang="zh-CN" dirty="0"/>
              <a:t>, </a:t>
            </a:r>
            <a:r>
              <a:rPr lang="en-AU" altLang="zh-CN" dirty="0" err="1">
                <a:latin typeface="Courier New" panose="02070309020205020404" pitchFamily="49" charset="0"/>
              </a:rPr>
              <a:t>self.base</a:t>
            </a:r>
            <a:r>
              <a:rPr lang="en-AU" altLang="zh-CN" dirty="0"/>
              <a:t> (</a:t>
            </a:r>
            <a:r>
              <a:rPr lang="zh-CN" altLang="en-AU" dirty="0">
                <a:ea typeface="宋体" panose="02010600030101010101" pitchFamily="2" charset="-122"/>
              </a:rPr>
              <a:t>用于玩家</a:t>
            </a:r>
            <a:r>
              <a:rPr lang="en-AU" altLang="zh-CN" dirty="0"/>
              <a:t>)</a:t>
            </a:r>
            <a:endParaRPr lang="en-AU" altLang="zh-CN" dirty="0"/>
          </a:p>
          <a:p>
            <a:pPr lvl="1"/>
            <a:r>
              <a:rPr lang="en-AU" altLang="zh-CN" dirty="0"/>
              <a:t>Base entit</a:t>
            </a:r>
            <a:r>
              <a:rPr lang="en-AU" altLang="zh-CN" dirty="0">
                <a:ea typeface="宋体" panose="02010600030101010101" pitchFamily="2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anose="02070309020205020404" pitchFamily="49" charset="0"/>
              </a:rPr>
              <a:t>self.cell</a:t>
            </a:r>
            <a:endParaRPr lang="en-AU" altLang="zh-CN" dirty="0">
              <a:latin typeface="Courier New" panose="02070309020205020404" pitchFamily="49" charset="0"/>
            </a:endParaRPr>
          </a:p>
          <a:p>
            <a:pPr lvl="1"/>
            <a:r>
              <a:rPr lang="en-AU" altLang="zh-CN" dirty="0"/>
              <a:t>Proxy entit</a:t>
            </a:r>
            <a:r>
              <a:rPr lang="en-AU" altLang="zh-CN" dirty="0">
                <a:ea typeface="宋体" panose="02010600030101010101" pitchFamily="2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anose="02070309020205020404" pitchFamily="49" charset="0"/>
              </a:rPr>
              <a:t>self.cell</a:t>
            </a:r>
            <a:r>
              <a:rPr lang="en-AU" altLang="zh-CN" dirty="0"/>
              <a:t>, </a:t>
            </a:r>
            <a:r>
              <a:rPr lang="en-AU" altLang="zh-CN" dirty="0" err="1">
                <a:latin typeface="Courier New" panose="02070309020205020404" pitchFamily="49" charset="0"/>
              </a:rPr>
              <a:t>self.client</a:t>
            </a:r>
            <a:endParaRPr lang="en-AU" altLang="zh-CN" dirty="0">
              <a:latin typeface="Courier New" panose="02070309020205020404" pitchFamily="49" charset="0"/>
            </a:endParaRPr>
          </a:p>
          <a:p>
            <a:pPr lvl="1"/>
            <a:r>
              <a:rPr lang="en-AU" altLang="zh-CN" dirty="0"/>
              <a:t>Cell entit</a:t>
            </a:r>
            <a:r>
              <a:rPr lang="en-AU" altLang="zh-CN" dirty="0">
                <a:ea typeface="宋体" panose="02010600030101010101" pitchFamily="2" charset="-122"/>
              </a:rPr>
              <a:t>y</a:t>
            </a:r>
            <a:r>
              <a:rPr lang="en-AU" altLang="zh-CN" dirty="0"/>
              <a:t>: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anose="02070309020205020404" pitchFamily="49" charset="0"/>
              </a:rPr>
              <a:t>self.base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anose="02070309020205020404" pitchFamily="49" charset="0"/>
              </a:rPr>
              <a:t>self.ownClient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anose="02070309020205020404" pitchFamily="49" charset="0"/>
              </a:rPr>
              <a:t>self.allClients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anose="02070309020205020404" pitchFamily="49" charset="0"/>
              </a:rPr>
              <a:t>self.otherClients</a:t>
            </a:r>
            <a:endParaRPr lang="en-AU" altLang="zh-CN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  <a:sym typeface="+mn-ea"/>
              </a:rPr>
              <a:t>EntityCall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AU" dirty="0">
                <a:ea typeface="宋体" panose="02010600030101010101" pitchFamily="2" charset="-122"/>
              </a:rPr>
              <a:t>当一</a:t>
            </a:r>
            <a:r>
              <a:rPr lang="zh-CN" altLang="en-AU" dirty="0" smtClean="0">
                <a:ea typeface="宋体" panose="02010600030101010101" pitchFamily="2" charset="-122"/>
              </a:rPr>
              <a:t>个</a:t>
            </a:r>
            <a:r>
              <a:rPr lang="en-AU" altLang="zh-CN" dirty="0" smtClean="0">
                <a:ea typeface="宋体" panose="02010600030101010101" pitchFamily="2" charset="-122"/>
              </a:rPr>
              <a:t>Entity</a:t>
            </a:r>
            <a:r>
              <a:rPr lang="zh-CN" altLang="en-AU" dirty="0">
                <a:ea typeface="宋体" panose="02010600030101010101" pitchFamily="2" charset="-122"/>
              </a:rPr>
              <a:t>对象被传到一个</a:t>
            </a:r>
            <a:r>
              <a:rPr lang="zh-CN" altLang="en-AU" dirty="0" smtClean="0">
                <a:ea typeface="宋体" panose="02010600030101010101" pitchFamily="2" charset="-122"/>
              </a:rPr>
              <a:t>有</a:t>
            </a:r>
            <a:r>
              <a:rPr lang="en-US" altLang="en-AU" dirty="0" smtClean="0">
                <a:ea typeface="宋体" panose="02010600030101010101" pitchFamily="2" charset="-122"/>
                <a:sym typeface="+mn-ea"/>
              </a:rPr>
              <a:t>E</a:t>
            </a:r>
            <a:r>
              <a:rPr lang="en-AU" altLang="zh-CN" dirty="0">
                <a:sym typeface="+mn-ea"/>
              </a:rPr>
              <a:t>ntity</a:t>
            </a:r>
            <a:r>
              <a:rPr lang="en-US" altLang="en-AU" dirty="0">
                <a:sym typeface="+mn-ea"/>
              </a:rPr>
              <a:t>Call</a:t>
            </a:r>
            <a:r>
              <a:rPr lang="zh-CN" altLang="en-AU" dirty="0">
                <a:ea typeface="宋体" panose="02010600030101010101" pitchFamily="2" charset="-122"/>
              </a:rPr>
              <a:t>参数的</a:t>
            </a:r>
            <a:r>
              <a:rPr lang="en-AU" altLang="zh-CN" dirty="0">
                <a:ea typeface="宋体" panose="02010600030101010101" pitchFamily="2" charset="-122"/>
              </a:rPr>
              <a:t>server</a:t>
            </a:r>
            <a:r>
              <a:rPr lang="zh-CN" altLang="en-AU" dirty="0">
                <a:ea typeface="宋体" panose="02010600030101010101" pitchFamily="2" charset="-122"/>
              </a:rPr>
              <a:t>方法时</a:t>
            </a:r>
            <a:r>
              <a:rPr lang="zh-CN" altLang="en-AU" dirty="0" smtClean="0">
                <a:ea typeface="宋体" panose="02010600030101010101" pitchFamily="2" charset="-122"/>
              </a:rPr>
              <a:t>，</a:t>
            </a:r>
            <a:r>
              <a:rPr lang="en-US" altLang="en-AU" dirty="0" smtClean="0">
                <a:ea typeface="宋体" panose="02010600030101010101" pitchFamily="2" charset="-122"/>
                <a:sym typeface="+mn-ea"/>
              </a:rPr>
              <a:t>E</a:t>
            </a:r>
            <a:r>
              <a:rPr lang="en-AU" altLang="zh-CN" dirty="0">
                <a:sym typeface="+mn-ea"/>
              </a:rPr>
              <a:t>ntity</a:t>
            </a:r>
            <a:r>
              <a:rPr lang="en-US" altLang="en-AU" dirty="0">
                <a:sym typeface="+mn-ea"/>
              </a:rPr>
              <a:t>Call</a:t>
            </a:r>
            <a:r>
              <a:rPr lang="zh-CN" altLang="en-US" dirty="0" smtClean="0">
                <a:ea typeface="宋体" panose="02010600030101010101" pitchFamily="2" charset="-122"/>
              </a:rPr>
              <a:t>对象</a:t>
            </a:r>
            <a:r>
              <a:rPr lang="zh-CN" altLang="en-AU" dirty="0" smtClean="0">
                <a:ea typeface="宋体" panose="02010600030101010101" pitchFamily="2" charset="-122"/>
              </a:rPr>
              <a:t>被</a:t>
            </a:r>
            <a:r>
              <a:rPr lang="zh-CN" altLang="en-AU" dirty="0">
                <a:ea typeface="宋体" panose="02010600030101010101" pitchFamily="2" charset="-122"/>
              </a:rPr>
              <a:t>自动</a:t>
            </a:r>
            <a:r>
              <a:rPr lang="zh-CN" altLang="en-AU" dirty="0" smtClean="0">
                <a:ea typeface="宋体" panose="02010600030101010101" pitchFamily="2" charset="-122"/>
              </a:rPr>
              <a:t>地</a:t>
            </a:r>
            <a:r>
              <a:rPr lang="zh-CN" altLang="en-US" dirty="0" smtClean="0">
                <a:ea typeface="宋体" panose="02010600030101010101" pitchFamily="2" charset="-122"/>
              </a:rPr>
              <a:t>创建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AU" dirty="0" smtClean="0">
                <a:ea typeface="宋体" panose="02010600030101010101" pitchFamily="2" charset="-122"/>
              </a:rPr>
              <a:t>例如</a:t>
            </a:r>
            <a:r>
              <a:rPr lang="en-AU" altLang="zh-CN" dirty="0"/>
              <a:t>:</a:t>
            </a:r>
            <a:endParaRPr lang="en-AU" altLang="zh-CN" dirty="0"/>
          </a:p>
          <a:p>
            <a:pPr lvl="1"/>
            <a:r>
              <a:rPr lang="en-AU" altLang="zh-CN" dirty="0">
                <a:ea typeface="宋体" panose="02010600030101010101" pitchFamily="2" charset="-122"/>
              </a:rPr>
              <a:t>Cell</a:t>
            </a:r>
            <a:r>
              <a:rPr lang="zh-CN" altLang="en-AU" dirty="0">
                <a:ea typeface="宋体" panose="02010600030101010101" pitchFamily="2" charset="-122"/>
              </a:rPr>
              <a:t>方法</a:t>
            </a:r>
            <a:r>
              <a:rPr lang="en-AU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talkToMe</a:t>
            </a:r>
            <a:r>
              <a:rPr lang="en-AU" altLang="zh-CN" dirty="0">
                <a:latin typeface="Courier New" panose="02070309020205020404" pitchFamily="49" charset="0"/>
              </a:rPr>
              <a:t>()</a:t>
            </a:r>
            <a:r>
              <a:rPr lang="zh-CN" altLang="en-AU" dirty="0">
                <a:ea typeface="宋体" panose="02010600030101010101" pitchFamily="2" charset="-122"/>
              </a:rPr>
              <a:t>有一个</a:t>
            </a:r>
            <a:r>
              <a:rPr lang="en-US" altLang="en-AU" dirty="0">
                <a:latin typeface="Courier New" panose="02070309020205020404" pitchFamily="49" charset="0"/>
              </a:rPr>
              <a:t>ENTITYCALL</a:t>
            </a:r>
            <a:r>
              <a:rPr lang="zh-CN" altLang="en-AU" dirty="0">
                <a:latin typeface="Courier New" panose="02070309020205020404" pitchFamily="49" charset="0"/>
                <a:ea typeface="宋体" panose="02010600030101010101" pitchFamily="2" charset="-122"/>
              </a:rPr>
              <a:t>参数</a:t>
            </a:r>
            <a:endParaRPr lang="zh-CN" altLang="en-AU" dirty="0">
              <a:ea typeface="宋体" panose="02010600030101010101" pitchFamily="2" charset="-122"/>
            </a:endParaRPr>
          </a:p>
          <a:p>
            <a:pPr lvl="1"/>
            <a:r>
              <a:rPr lang="zh-CN" altLang="en-AU" dirty="0">
                <a:ea typeface="宋体" panose="02010600030101010101" pitchFamily="2" charset="-122"/>
              </a:rPr>
              <a:t>在一</a:t>
            </a:r>
            <a:r>
              <a:rPr lang="zh-CN" altLang="en-AU" dirty="0" smtClean="0">
                <a:ea typeface="宋体" panose="02010600030101010101" pitchFamily="2" charset="-122"/>
              </a:rPr>
              <a:t>个</a:t>
            </a:r>
            <a:r>
              <a:rPr lang="en-AU" altLang="zh-CN" dirty="0" smtClean="0"/>
              <a:t>Cell</a:t>
            </a:r>
            <a:r>
              <a:rPr lang="zh-CN" altLang="en-AU" dirty="0">
                <a:ea typeface="宋体" panose="02010600030101010101" pitchFamily="2" charset="-122"/>
              </a:rPr>
              <a:t>上</a:t>
            </a:r>
            <a:r>
              <a:rPr lang="en-AU" altLang="zh-CN" dirty="0"/>
              <a:t>, </a:t>
            </a:r>
            <a:r>
              <a:rPr lang="en-AU" altLang="zh-CN" dirty="0" err="1" smtClean="0"/>
              <a:t>EntityA</a:t>
            </a:r>
            <a:r>
              <a:rPr lang="zh-CN" altLang="en-AU" dirty="0">
                <a:ea typeface="宋体" panose="02010600030101010101" pitchFamily="2" charset="-122"/>
              </a:rPr>
              <a:t>调用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anose="02070309020205020404" pitchFamily="49" charset="0"/>
              </a:rPr>
              <a:t>entityB.talkToMe</a:t>
            </a:r>
            <a:r>
              <a:rPr lang="en-AU" altLang="zh-CN" dirty="0">
                <a:latin typeface="Courier New" panose="02070309020205020404" pitchFamily="49" charset="0"/>
              </a:rPr>
              <a:t>( self )</a:t>
            </a:r>
            <a:endParaRPr lang="en-AU" altLang="zh-CN" dirty="0">
              <a:latin typeface="Courier New" panose="02070309020205020404" pitchFamily="49" charset="0"/>
            </a:endParaRPr>
          </a:p>
          <a:p>
            <a:pPr lvl="1"/>
            <a:r>
              <a:rPr lang="en-AU" altLang="zh-CN" dirty="0"/>
              <a:t>Entity A</a:t>
            </a:r>
            <a:r>
              <a:rPr lang="zh-CN" altLang="en-AU" dirty="0">
                <a:ea typeface="宋体" panose="02010600030101010101" pitchFamily="2" charset="-122"/>
              </a:rPr>
              <a:t>的</a:t>
            </a:r>
            <a:r>
              <a:rPr lang="en-US" altLang="en-AU" dirty="0" smtClean="0">
                <a:ea typeface="宋体" panose="02010600030101010101" pitchFamily="2" charset="-122"/>
                <a:sym typeface="+mn-ea"/>
              </a:rPr>
              <a:t>E</a:t>
            </a:r>
            <a:r>
              <a:rPr lang="en-AU" altLang="zh-CN" dirty="0">
                <a:sym typeface="+mn-ea"/>
              </a:rPr>
              <a:t>ntity</a:t>
            </a:r>
            <a:r>
              <a:rPr lang="en-US" altLang="en-AU" dirty="0">
                <a:sym typeface="+mn-ea"/>
              </a:rPr>
              <a:t>Call</a:t>
            </a:r>
            <a:r>
              <a:rPr lang="zh-CN" altLang="en-AU" dirty="0">
                <a:ea typeface="宋体" panose="02010600030101010101" pitchFamily="2" charset="-122"/>
              </a:rPr>
              <a:t>被传到</a:t>
            </a:r>
            <a:r>
              <a:rPr lang="en-AU" altLang="zh-CN" dirty="0"/>
              <a:t>Entity B</a:t>
            </a:r>
            <a:br>
              <a:rPr lang="en-AU" altLang="zh-CN" dirty="0"/>
            </a:br>
            <a:r>
              <a:rPr lang="en-AU" altLang="zh-CN" dirty="0" err="1">
                <a:latin typeface="Courier New" panose="02070309020205020404" pitchFamily="49" charset="0"/>
              </a:rPr>
              <a:t>def</a:t>
            </a:r>
            <a:r>
              <a:rPr lang="en-AU" altLang="zh-CN" dirty="0">
                <a:latin typeface="Courier New" panose="02070309020205020404" pitchFamily="49" charset="0"/>
              </a:rPr>
              <a:t> </a:t>
            </a:r>
            <a:r>
              <a:rPr lang="en-AU" altLang="zh-CN" dirty="0" err="1">
                <a:latin typeface="Courier New" panose="02070309020205020404" pitchFamily="49" charset="0"/>
              </a:rPr>
              <a:t>talkToMe</a:t>
            </a:r>
            <a:r>
              <a:rPr lang="en-AU" altLang="zh-CN" dirty="0">
                <a:latin typeface="Courier New" panose="02070309020205020404" pitchFamily="49" charset="0"/>
              </a:rPr>
              <a:t>( self, </a:t>
            </a:r>
            <a:r>
              <a:rPr lang="en-US" altLang="en-AU" dirty="0">
                <a:latin typeface="Courier New" panose="02070309020205020404" pitchFamily="49" charset="0"/>
              </a:rPr>
              <a:t>ec</a:t>
            </a:r>
            <a:r>
              <a:rPr lang="en-AU" altLang="zh-CN" dirty="0">
                <a:latin typeface="Courier New" panose="02070309020205020404" pitchFamily="49" charset="0"/>
              </a:rPr>
              <a:t>):</a:t>
            </a:r>
            <a:br>
              <a:rPr lang="en-AU" altLang="zh-CN" dirty="0">
                <a:latin typeface="Courier New" panose="02070309020205020404" pitchFamily="49" charset="0"/>
              </a:rPr>
            </a:br>
            <a:r>
              <a:rPr lang="en-AU" altLang="zh-CN" dirty="0">
                <a:latin typeface="Courier New" panose="02070309020205020404" pitchFamily="49" charset="0"/>
              </a:rPr>
              <a:t>   </a:t>
            </a:r>
            <a:r>
              <a:rPr lang="en-US" altLang="en-AU" dirty="0" err="1">
                <a:latin typeface="Courier New" panose="02070309020205020404" pitchFamily="49" charset="0"/>
              </a:rPr>
              <a:t>ec</a:t>
            </a:r>
            <a:r>
              <a:rPr lang="en-AU" altLang="zh-CN" dirty="0" err="1">
                <a:latin typeface="Courier New" panose="02070309020205020404" pitchFamily="49" charset="0"/>
              </a:rPr>
              <a:t>.sendMsg</a:t>
            </a:r>
            <a:r>
              <a:rPr lang="en-AU" altLang="zh-CN" dirty="0">
                <a:latin typeface="Courier New" panose="02070309020205020404" pitchFamily="49" charset="0"/>
              </a:rPr>
              <a:t>( “hello” )</a:t>
            </a:r>
            <a:endParaRPr lang="en-AU" altLang="zh-CN" dirty="0">
              <a:latin typeface="Courier New" panose="02070309020205020404" pitchFamily="49" charset="0"/>
            </a:endParaRPr>
          </a:p>
          <a:p>
            <a:pPr lvl="1"/>
            <a:r>
              <a:rPr lang="en-AU" altLang="zh-CN" dirty="0"/>
              <a:t>Entity A</a:t>
            </a:r>
            <a:r>
              <a:rPr lang="zh-CN" altLang="en-AU" dirty="0">
                <a:ea typeface="宋体" panose="02010600030101010101" pitchFamily="2" charset="-122"/>
              </a:rPr>
              <a:t>的</a:t>
            </a:r>
            <a:r>
              <a:rPr lang="en-AU" altLang="zh-CN" dirty="0" err="1">
                <a:latin typeface="Courier New" panose="02070309020205020404" pitchFamily="49" charset="0"/>
              </a:rPr>
              <a:t>sendMsg</a:t>
            </a:r>
            <a:r>
              <a:rPr lang="en-AU" altLang="zh-CN" dirty="0">
                <a:latin typeface="Courier New" panose="02070309020205020404" pitchFamily="49" charset="0"/>
              </a:rPr>
              <a:t>()</a:t>
            </a:r>
            <a:r>
              <a:rPr lang="zh-CN" altLang="en-AU" dirty="0">
                <a:latin typeface="Courier New" panose="02070309020205020404" pitchFamily="49" charset="0"/>
                <a:ea typeface="宋体" panose="02010600030101010101" pitchFamily="2" charset="-122"/>
              </a:rPr>
              <a:t>被调用（以</a:t>
            </a:r>
            <a:r>
              <a:rPr lang="en-AU" altLang="zh-CN" dirty="0"/>
              <a:t> </a:t>
            </a:r>
            <a:r>
              <a:rPr lang="en-AU" altLang="zh-CN" dirty="0">
                <a:latin typeface="Courier New" panose="02070309020205020404" pitchFamily="49" charset="0"/>
              </a:rPr>
              <a:t>“hello”</a:t>
            </a:r>
            <a:r>
              <a:rPr lang="zh-CN" altLang="en-AU" dirty="0">
                <a:latin typeface="Courier New" panose="02070309020205020404" pitchFamily="49" charset="0"/>
                <a:ea typeface="宋体" panose="02010600030101010101" pitchFamily="2" charset="-122"/>
              </a:rPr>
              <a:t>为参数）</a:t>
            </a:r>
            <a:endParaRPr lang="en-AU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存储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  <a:sym typeface="+mn-ea"/>
              </a:rPr>
              <a:t>EntityCall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dirty="0">
                <a:ea typeface="宋体" panose="02010600030101010101" pitchFamily="2" charset="-122"/>
              </a:rPr>
              <a:t>Base entity</a:t>
            </a:r>
            <a:r>
              <a:rPr lang="zh-CN" altLang="en-US" sz="2800" dirty="0">
                <a:ea typeface="宋体" panose="02010600030101010101" pitchFamily="2" charset="-122"/>
              </a:rPr>
              <a:t>的</a:t>
            </a:r>
            <a:r>
              <a:rPr lang="en-US" altLang="en-AU" sz="2800" dirty="0" smtClean="0">
                <a:ea typeface="宋体" panose="02010600030101010101" pitchFamily="2" charset="-122"/>
                <a:sym typeface="+mn-ea"/>
              </a:rPr>
              <a:t>E</a:t>
            </a:r>
            <a:r>
              <a:rPr lang="en-AU" altLang="zh-CN" sz="2800" dirty="0">
                <a:sym typeface="+mn-ea"/>
              </a:rPr>
              <a:t>ntity</a:t>
            </a:r>
            <a:r>
              <a:rPr lang="en-US" altLang="en-AU" sz="2800" dirty="0">
                <a:sym typeface="+mn-ea"/>
              </a:rPr>
              <a:t>Call</a:t>
            </a:r>
            <a:r>
              <a:rPr lang="zh-CN" altLang="en-US" sz="2800" dirty="0">
                <a:ea typeface="宋体" panose="02010600030101010101" pitchFamily="2" charset="-122"/>
              </a:rPr>
              <a:t>是</a:t>
            </a:r>
            <a:r>
              <a:rPr lang="zh-CN" altLang="en-US" sz="2800" dirty="0" smtClean="0">
                <a:ea typeface="宋体" panose="02010600030101010101" pitchFamily="2" charset="-122"/>
              </a:rPr>
              <a:t>在</a:t>
            </a:r>
            <a:r>
              <a:rPr lang="en-US" altLang="zh-CN" sz="2800" dirty="0" smtClean="0">
                <a:ea typeface="宋体" panose="02010600030101010101" pitchFamily="2" charset="-122"/>
              </a:rPr>
              <a:t>Entity</a:t>
            </a:r>
            <a:r>
              <a:rPr lang="zh-CN" altLang="en-US" sz="2800" dirty="0">
                <a:ea typeface="宋体" panose="02010600030101010101" pitchFamily="2" charset="-122"/>
              </a:rPr>
              <a:t>的生命周期内都有效的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Base entity</a:t>
            </a:r>
            <a:r>
              <a:rPr lang="zh-CN" altLang="en-US" sz="2400" dirty="0">
                <a:ea typeface="宋体" panose="02010600030101010101" pitchFamily="2" charset="-122"/>
              </a:rPr>
              <a:t>所在的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Baseapp</a:t>
            </a:r>
            <a:r>
              <a:rPr lang="zh-CN" altLang="en-US" sz="2400" dirty="0">
                <a:ea typeface="宋体" panose="02010600030101010101" pitchFamily="2" charset="-122"/>
              </a:rPr>
              <a:t>永远不改变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可以用于长久</a:t>
            </a:r>
            <a:r>
              <a:rPr lang="zh-CN" altLang="en-US" sz="2400" dirty="0" smtClean="0">
                <a:ea typeface="宋体" panose="02010600030101010101" pitchFamily="2" charset="-122"/>
              </a:rPr>
              <a:t>的</a:t>
            </a:r>
            <a:r>
              <a:rPr lang="en-US" altLang="zh-CN" sz="2400" dirty="0" smtClean="0">
                <a:ea typeface="宋体" panose="02010600030101010101" pitchFamily="2" charset="-122"/>
              </a:rPr>
              <a:t>Entity</a:t>
            </a:r>
            <a:r>
              <a:rPr lang="zh-CN" altLang="en-US" sz="2400" dirty="0">
                <a:ea typeface="宋体" panose="02010600030101010101" pitchFamily="2" charset="-122"/>
              </a:rPr>
              <a:t>间的通信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如果储存一个</a:t>
            </a:r>
            <a:r>
              <a:rPr lang="en-US" altLang="en-AU" sz="2400" dirty="0" smtClean="0">
                <a:ea typeface="宋体" panose="02010600030101010101" pitchFamily="2" charset="-122"/>
                <a:sym typeface="+mn-ea"/>
              </a:rPr>
              <a:t>E</a:t>
            </a:r>
            <a:r>
              <a:rPr lang="en-AU" altLang="zh-CN" sz="2400" dirty="0">
                <a:sym typeface="+mn-ea"/>
              </a:rPr>
              <a:t>ntity</a:t>
            </a:r>
            <a:r>
              <a:rPr lang="en-US" altLang="en-AU" sz="2400" dirty="0">
                <a:sym typeface="+mn-ea"/>
              </a:rPr>
              <a:t>Call</a:t>
            </a:r>
            <a:r>
              <a:rPr lang="zh-CN" altLang="en-US" sz="2400" dirty="0">
                <a:ea typeface="宋体" panose="02010600030101010101" pitchFamily="2" charset="-122"/>
              </a:rPr>
              <a:t>，必须实现一个消息通知的机制</a:t>
            </a:r>
            <a:r>
              <a:rPr lang="zh-CN" altLang="en-US" sz="2400" dirty="0" smtClean="0"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ea typeface="宋体" panose="02010600030101010101" pitchFamily="2" charset="-122"/>
              </a:rPr>
              <a:t>Entity</a:t>
            </a:r>
            <a:r>
              <a:rPr lang="zh-CN" altLang="en-US" sz="2400" dirty="0">
                <a:ea typeface="宋体" panose="02010600030101010101" pitchFamily="2" charset="-122"/>
              </a:rPr>
              <a:t>删除时通知</a:t>
            </a:r>
            <a:r>
              <a:rPr lang="en-US" altLang="en-AU" sz="2400" dirty="0" smtClean="0">
                <a:ea typeface="宋体" panose="02010600030101010101" pitchFamily="2" charset="-122"/>
                <a:sym typeface="+mn-ea"/>
              </a:rPr>
              <a:t>E</a:t>
            </a:r>
            <a:r>
              <a:rPr lang="en-AU" altLang="zh-CN" sz="2400" dirty="0">
                <a:sym typeface="+mn-ea"/>
              </a:rPr>
              <a:t>ntity</a:t>
            </a:r>
            <a:r>
              <a:rPr lang="en-US" altLang="en-AU" sz="2400" dirty="0">
                <a:sym typeface="+mn-ea"/>
              </a:rPr>
              <a:t>Call</a:t>
            </a:r>
            <a:r>
              <a:rPr lang="zh-CN" altLang="en-US" sz="2400" dirty="0">
                <a:ea typeface="宋体" panose="02010600030101010101" pitchFamily="2" charset="-122"/>
              </a:rPr>
              <a:t>无效）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Cell </a:t>
            </a:r>
            <a:r>
              <a:rPr lang="en-US" altLang="en-AU" sz="2800" dirty="0" smtClean="0">
                <a:ea typeface="宋体" panose="02010600030101010101" pitchFamily="2" charset="-122"/>
                <a:sym typeface="+mn-ea"/>
              </a:rPr>
              <a:t>E</a:t>
            </a:r>
            <a:r>
              <a:rPr lang="en-AU" altLang="zh-CN" sz="2800" dirty="0">
                <a:sym typeface="+mn-ea"/>
              </a:rPr>
              <a:t>ntity</a:t>
            </a:r>
            <a:r>
              <a:rPr lang="en-US" altLang="en-AU" sz="2800" dirty="0">
                <a:sym typeface="+mn-ea"/>
              </a:rPr>
              <a:t>Call</a:t>
            </a:r>
            <a:r>
              <a:rPr lang="zh-CN" altLang="en-US" sz="2800" dirty="0">
                <a:ea typeface="宋体" panose="02010600030101010101" pitchFamily="2" charset="-122"/>
              </a:rPr>
              <a:t>只在很短的时间内有效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Cell entity</a:t>
            </a:r>
            <a:r>
              <a:rPr lang="zh-CN" altLang="en-US" sz="2400" dirty="0">
                <a:ea typeface="宋体" panose="02010600030101010101" pitchFamily="2" charset="-122"/>
              </a:rPr>
              <a:t>所在</a:t>
            </a:r>
            <a:r>
              <a:rPr lang="zh-CN" altLang="en-US" sz="2400" dirty="0" smtClean="0">
                <a:ea typeface="宋体" panose="02010600030101010101" pitchFamily="2" charset="-122"/>
              </a:rPr>
              <a:t>的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Cellapp</a:t>
            </a:r>
            <a:r>
              <a:rPr lang="zh-CN" altLang="en-US" sz="2400" dirty="0">
                <a:ea typeface="宋体" panose="02010600030101010101" pitchFamily="2" charset="-122"/>
              </a:rPr>
              <a:t>随时可能改变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zh-CN" altLang="en-US" sz="2400" dirty="0">
                <a:ea typeface="宋体" panose="02010600030101010101" pitchFamily="2" charset="-122"/>
              </a:rPr>
              <a:t>不要保存</a:t>
            </a:r>
            <a:r>
              <a:rPr lang="en-US" altLang="zh-CN" sz="2400" dirty="0">
                <a:ea typeface="宋体" panose="02010600030101010101" pitchFamily="2" charset="-122"/>
              </a:rPr>
              <a:t>Cell </a:t>
            </a:r>
            <a:r>
              <a:rPr lang="en-US" altLang="en-AU" sz="2400" dirty="0" smtClean="0">
                <a:ea typeface="宋体" panose="02010600030101010101" pitchFamily="2" charset="-122"/>
                <a:sym typeface="+mn-ea"/>
              </a:rPr>
              <a:t>E</a:t>
            </a:r>
            <a:r>
              <a:rPr lang="en-AU" altLang="zh-CN" sz="2400" dirty="0">
                <a:sym typeface="+mn-ea"/>
              </a:rPr>
              <a:t>ntity</a:t>
            </a:r>
            <a:r>
              <a:rPr lang="en-US" altLang="en-AU" sz="2400" dirty="0">
                <a:sym typeface="+mn-ea"/>
              </a:rPr>
              <a:t>Call</a:t>
            </a:r>
            <a:r>
              <a:rPr lang="zh-CN" altLang="en-US" sz="2400" dirty="0">
                <a:ea typeface="宋体" panose="02010600030101010101" pitchFamily="2" charset="-122"/>
              </a:rPr>
              <a:t>作为属性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zh-CN" altLang="en-US" sz="2400" dirty="0">
                <a:ea typeface="宋体" panose="02010600030101010101" pitchFamily="2" charset="-122"/>
              </a:rPr>
              <a:t>立即使用，立即释放</a:t>
            </a:r>
            <a:endParaRPr lang="en-AU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存储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  <a:sym typeface="+mn-ea"/>
              </a:rPr>
              <a:t>EntityCall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</a:rPr>
              <a:t>不能</a:t>
            </a:r>
            <a:r>
              <a:rPr lang="zh-CN" altLang="en-US" dirty="0" smtClean="0">
                <a:ea typeface="宋体" panose="02010600030101010101" pitchFamily="2" charset="-122"/>
              </a:rPr>
              <a:t>从</a:t>
            </a:r>
            <a:r>
              <a:rPr lang="en-US" altLang="zh-CN" dirty="0" smtClean="0">
                <a:ea typeface="宋体" panose="02010600030101010101" pitchFamily="2" charset="-122"/>
              </a:rPr>
              <a:t>Client</a:t>
            </a:r>
            <a:r>
              <a:rPr lang="zh-CN" altLang="en-US" dirty="0" smtClean="0">
                <a:ea typeface="宋体" panose="02010600030101010101" pitchFamily="2" charset="-122"/>
              </a:rPr>
              <a:t>传递</a:t>
            </a:r>
            <a:r>
              <a:rPr lang="en-US" altLang="en-AU" dirty="0" smtClean="0">
                <a:ea typeface="宋体" panose="02010600030101010101" pitchFamily="2" charset="-122"/>
                <a:sym typeface="+mn-ea"/>
              </a:rPr>
              <a:t>E</a:t>
            </a:r>
            <a:r>
              <a:rPr lang="en-AU" altLang="zh-CN" dirty="0">
                <a:sym typeface="+mn-ea"/>
              </a:rPr>
              <a:t>ntity</a:t>
            </a:r>
            <a:r>
              <a:rPr lang="en-US" altLang="en-AU" dirty="0">
                <a:sym typeface="+mn-ea"/>
              </a:rPr>
              <a:t>Call</a:t>
            </a:r>
            <a:r>
              <a:rPr lang="zh-CN" altLang="en-US" dirty="0">
                <a:ea typeface="宋体" panose="02010600030101010101" pitchFamily="2" charset="-122"/>
              </a:rPr>
              <a:t>也不能</a:t>
            </a:r>
            <a:r>
              <a:rPr lang="zh-CN" altLang="en-US" dirty="0" smtClean="0">
                <a:ea typeface="宋体" panose="02010600030101010101" pitchFamily="2" charset="-122"/>
              </a:rPr>
              <a:t>传递</a:t>
            </a:r>
            <a:r>
              <a:rPr lang="en-US" altLang="en-AU" dirty="0" smtClean="0">
                <a:ea typeface="宋体" panose="02010600030101010101" pitchFamily="2" charset="-122"/>
                <a:sym typeface="+mn-ea"/>
              </a:rPr>
              <a:t>E</a:t>
            </a:r>
            <a:r>
              <a:rPr lang="en-AU" altLang="zh-CN" dirty="0">
                <a:sym typeface="+mn-ea"/>
              </a:rPr>
              <a:t>ntity</a:t>
            </a:r>
            <a:r>
              <a:rPr lang="en-US" altLang="en-AU" dirty="0">
                <a:sym typeface="+mn-ea"/>
              </a:rPr>
              <a:t>Call</a:t>
            </a:r>
            <a:r>
              <a:rPr lang="zh-CN" altLang="en-US" dirty="0" smtClean="0">
                <a:ea typeface="宋体" panose="02010600030101010101" pitchFamily="2" charset="-122"/>
              </a:rPr>
              <a:t>到</a:t>
            </a:r>
            <a:r>
              <a:rPr lang="en-US" altLang="zh-CN" dirty="0" smtClean="0">
                <a:ea typeface="宋体" panose="02010600030101010101" pitchFamily="2" charset="-122"/>
              </a:rPr>
              <a:t>Client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</a:rPr>
              <a:t>不能</a:t>
            </a:r>
            <a:r>
              <a:rPr lang="zh-CN" altLang="en-US" dirty="0" smtClean="0">
                <a:ea typeface="宋体" panose="02010600030101010101" pitchFamily="2" charset="-122"/>
              </a:rPr>
              <a:t>信任</a:t>
            </a:r>
            <a:r>
              <a:rPr lang="en-US" altLang="zh-CN" dirty="0" smtClean="0">
                <a:ea typeface="宋体" panose="02010600030101010101" pitchFamily="2" charset="-122"/>
              </a:rPr>
              <a:t>Client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</a:rPr>
              <a:t>取而代之</a:t>
            </a:r>
            <a:r>
              <a:rPr lang="zh-CN" altLang="en-US" dirty="0" smtClean="0">
                <a:ea typeface="宋体" panose="02010600030101010101" pitchFamily="2" charset="-122"/>
              </a:rPr>
              <a:t>用</a:t>
            </a:r>
            <a:r>
              <a:rPr lang="en-US" altLang="zh-CN" dirty="0" smtClean="0">
                <a:ea typeface="宋体" panose="02010600030101010101" pitchFamily="2" charset="-122"/>
              </a:rPr>
              <a:t>Entity </a:t>
            </a:r>
            <a:r>
              <a:rPr lang="en-US" altLang="zh-CN" dirty="0">
                <a:ea typeface="宋体" panose="02010600030101010101" pitchFamily="2" charset="-122"/>
              </a:rPr>
              <a:t>ID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1750"/>
              </a:spcBef>
            </a:pPr>
            <a:r>
              <a:rPr lang="en-US" altLang="en-AU" dirty="0" smtClean="0">
                <a:ea typeface="宋体" panose="02010600030101010101" pitchFamily="2" charset="-122"/>
                <a:sym typeface="+mn-ea"/>
              </a:rPr>
              <a:t>E</a:t>
            </a:r>
            <a:r>
              <a:rPr lang="en-AU" altLang="zh-CN" dirty="0">
                <a:sym typeface="+mn-ea"/>
              </a:rPr>
              <a:t>ntity</a:t>
            </a:r>
            <a:r>
              <a:rPr lang="en-US" altLang="en-AU" dirty="0">
                <a:sym typeface="+mn-ea"/>
              </a:rPr>
              <a:t>Call</a:t>
            </a:r>
            <a:r>
              <a:rPr lang="zh-CN" altLang="en-GB" dirty="0" smtClean="0">
                <a:ea typeface="宋体" panose="02010600030101010101" pitchFamily="2" charset="-122"/>
              </a:rPr>
              <a:t>不能</a:t>
            </a:r>
            <a:r>
              <a:rPr lang="zh-CN" altLang="en-GB" dirty="0">
                <a:ea typeface="宋体" panose="02010600030101010101" pitchFamily="2" charset="-122"/>
              </a:rPr>
              <a:t>被存储到数据库里</a:t>
            </a:r>
            <a:endParaRPr lang="en-GB" altLang="zh-CN" dirty="0"/>
          </a:p>
          <a:p>
            <a:pPr lvl="1">
              <a:spcBef>
                <a:spcPts val="1750"/>
              </a:spcBef>
            </a:pPr>
            <a:r>
              <a:rPr lang="zh-CN" altLang="en-GB" dirty="0" smtClean="0">
                <a:ea typeface="宋体" panose="02010600030101010101" pitchFamily="2" charset="-122"/>
              </a:rPr>
              <a:t>当</a:t>
            </a:r>
            <a:r>
              <a:rPr lang="en-GB" altLang="zh-CN" dirty="0" smtClean="0">
                <a:ea typeface="宋体" panose="02010600030101010101" pitchFamily="2" charset="-122"/>
              </a:rPr>
              <a:t>Server</a:t>
            </a:r>
            <a:r>
              <a:rPr lang="zh-CN" altLang="en-GB" dirty="0">
                <a:ea typeface="宋体" panose="02010600030101010101" pitchFamily="2" charset="-122"/>
              </a:rPr>
              <a:t>重</a:t>
            </a:r>
            <a:r>
              <a:rPr lang="zh-CN" altLang="en-GB" dirty="0" smtClean="0">
                <a:ea typeface="宋体" panose="02010600030101010101" pitchFamily="2" charset="-122"/>
              </a:rPr>
              <a:t>启</a:t>
            </a:r>
            <a:r>
              <a:rPr lang="zh-CN" altLang="en-US" dirty="0">
                <a:ea typeface="宋体" panose="02010600030101010101" pitchFamily="2" charset="-122"/>
              </a:rPr>
              <a:t>后</a:t>
            </a:r>
            <a:r>
              <a:rPr lang="en-GB" altLang="zh-CN" dirty="0" smtClean="0">
                <a:ea typeface="宋体" panose="02010600030101010101" pitchFamily="2" charset="-122"/>
              </a:rPr>
              <a:t>IP</a:t>
            </a:r>
            <a:r>
              <a:rPr lang="zh-CN" altLang="en-GB" dirty="0">
                <a:ea typeface="宋体" panose="02010600030101010101" pitchFamily="2" charset="-122"/>
              </a:rPr>
              <a:t>地址会被改变</a:t>
            </a:r>
            <a:endParaRPr lang="en-GB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9124" y="2492896"/>
            <a:ext cx="9019380" cy="4248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Cell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到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Client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的通信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Self</a:t>
            </a:r>
            <a:r>
              <a:rPr lang="zh-CN" altLang="en-US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是</a:t>
            </a: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Player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A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Player</a:t>
            </a:r>
            <a:r>
              <a:rPr lang="zh-CN" altLang="en-US" sz="2000" dirty="0">
                <a:latin typeface="Verdana" panose="020B0604030504040204" pitchFamily="34" charset="0"/>
                <a:ea typeface="宋体" panose="02010600030101010101" pitchFamily="2" charset="-122"/>
              </a:rPr>
              <a:t>在</a:t>
            </a:r>
            <a:r>
              <a:rPr lang="en-US" altLang="zh-CN" sz="2000" dirty="0" err="1" smtClean="0">
                <a:latin typeface="Verdana" panose="020B0604030504040204" pitchFamily="34" charset="0"/>
                <a:ea typeface="宋体" panose="02010600030101010101" pitchFamily="2" charset="-122"/>
              </a:rPr>
              <a:t>Baseapp</a:t>
            </a:r>
            <a:r>
              <a:rPr lang="zh-CN" altLang="en-US" sz="2000" dirty="0">
                <a:latin typeface="Verdana" panose="020B0604030504040204" pitchFamily="34" charset="0"/>
                <a:ea typeface="宋体" panose="02010600030101010101" pitchFamily="2" charset="-122"/>
              </a:rPr>
              <a:t>上必须是一个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latin typeface="Verdana" panose="020B0604030504040204" pitchFamily="34" charset="0"/>
                <a:ea typeface="宋体" panose="02010600030101010101" pitchFamily="2" charset="-122"/>
              </a:rPr>
              <a:t>Proxy</a:t>
            </a:r>
            <a:endParaRPr lang="en-US" altLang="zh-CN" sz="200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>
                <a:latin typeface="Verdana" panose="020B0604030504040204" pitchFamily="34" charset="0"/>
                <a:ea typeface="宋体" panose="02010600030101010101" pitchFamily="2" charset="-122"/>
              </a:rPr>
              <a:t>这些</a:t>
            </a:r>
            <a:r>
              <a:rPr lang="en-US" altLang="en-AU" sz="2000" dirty="0" smtClean="0">
                <a:ea typeface="宋体" panose="02010600030101010101" pitchFamily="2" charset="-122"/>
                <a:sym typeface="+mn-ea"/>
              </a:rPr>
              <a:t>E</a:t>
            </a:r>
            <a:r>
              <a:rPr lang="en-AU" altLang="zh-CN" sz="2000" dirty="0">
                <a:sym typeface="+mn-ea"/>
              </a:rPr>
              <a:t>ntity</a:t>
            </a:r>
            <a:r>
              <a:rPr lang="en-US" altLang="en-AU" sz="2000" dirty="0">
                <a:sym typeface="+mn-ea"/>
              </a:rPr>
              <a:t>Call</a:t>
            </a:r>
            <a:r>
              <a:rPr lang="zh-CN" altLang="en-US" sz="2000" dirty="0">
                <a:latin typeface="Courier New" panose="02070309020205020404" pitchFamily="49" charset="0"/>
                <a:ea typeface="宋体" panose="02010600030101010101" pitchFamily="2" charset="-122"/>
              </a:rPr>
              <a:t>不能被</a:t>
            </a:r>
            <a:r>
              <a:rPr lang="zh-CN" altLang="en-US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传递</a:t>
            </a:r>
            <a:endParaRPr lang="en-US" altLang="zh-CN" sz="2000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消息由</a:t>
            </a:r>
            <a:r>
              <a:rPr lang="en-US" altLang="zh-CN" sz="2000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Baseapp</a:t>
            </a:r>
            <a:r>
              <a:rPr lang="zh-CN" altLang="en-US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中转到</a:t>
            </a: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Client</a:t>
            </a:r>
            <a:endParaRPr lang="en-US" altLang="zh-CN" sz="20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Group 6"/>
          <p:cNvGrpSpPr/>
          <p:nvPr/>
        </p:nvGrpSpPr>
        <p:grpSpPr bwMode="auto">
          <a:xfrm>
            <a:off x="370583" y="2874069"/>
            <a:ext cx="6356350" cy="3479801"/>
            <a:chOff x="566" y="1629"/>
            <a:chExt cx="4004" cy="219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764" y="3486"/>
              <a:ext cx="271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V="1">
              <a:off x="3061" y="1862"/>
              <a:ext cx="1498" cy="1198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V="1">
              <a:off x="3061" y="2396"/>
              <a:ext cx="1498" cy="664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3061" y="3060"/>
              <a:ext cx="1481" cy="0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3474" y="2456"/>
              <a:ext cx="1085" cy="1030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3474" y="3114"/>
              <a:ext cx="1096" cy="372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566" y="3816"/>
              <a:ext cx="3988" cy="0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566" y="1934"/>
              <a:ext cx="0" cy="18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762" y="1970"/>
              <a:ext cx="0" cy="15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975" y="3060"/>
              <a:ext cx="2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975" y="1969"/>
              <a:ext cx="0" cy="10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240" y="1788"/>
              <a:ext cx="3319" cy="0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301" y="1629"/>
              <a:ext cx="18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self.ownClient.chat()</a:t>
              </a:r>
              <a:endParaRPr lang="en-US" altLang="zh-CN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067" y="3321"/>
              <a:ext cx="20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self.otherClients.chat()</a:t>
              </a:r>
              <a:endParaRPr lang="en-US" altLang="zh-CN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1067" y="2887"/>
              <a:ext cx="18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self.allClients.chat()</a:t>
              </a:r>
              <a:endParaRPr lang="en-US" altLang="zh-CN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1067" y="3647"/>
              <a:ext cx="286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dirty="0" err="1" smtClean="0">
                  <a:solidFill>
                    <a:srgbClr val="00007D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self.clientEntity</a:t>
              </a:r>
              <a:r>
                <a:rPr lang="en-US" altLang="zh-CN" dirty="0" smtClean="0">
                  <a:solidFill>
                    <a:srgbClr val="00007D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(</a:t>
              </a:r>
              <a:r>
                <a:rPr lang="en-US" altLang="zh-CN" dirty="0" err="1" smtClean="0">
                  <a:solidFill>
                    <a:srgbClr val="00007D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entityX</a:t>
              </a:r>
              <a:r>
                <a:rPr lang="en-US" altLang="zh-CN" dirty="0" smtClean="0">
                  <a:solidFill>
                    <a:srgbClr val="00007D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).</a:t>
              </a:r>
              <a:r>
                <a:rPr lang="en-US" altLang="zh-CN" dirty="0">
                  <a:solidFill>
                    <a:srgbClr val="00007D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chat()</a:t>
              </a:r>
              <a:endParaRPr lang="en-US" altLang="zh-CN" dirty="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51520" y="2874069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anose="020B0A04020102020204" pitchFamily="34" charset="0"/>
              </a:rPr>
              <a:t>Cellapp</a:t>
            </a:r>
            <a:endParaRPr lang="en-US" altLang="zh-CN" sz="1200" b="1" dirty="0" smtClean="0">
              <a:latin typeface="Arial Black" panose="020B0A04020102020204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anose="020B0A04020102020204" pitchFamily="34" charset="0"/>
              </a:rPr>
              <a:t>Player A</a:t>
            </a:r>
            <a:endParaRPr lang="zh-CN" altLang="en-US" sz="1200" b="1" dirty="0">
              <a:latin typeface="Arial Black" panose="020B0A040201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09470" y="2874069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708354" y="388091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B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709471" y="496103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C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708354" y="604115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84368" y="2996952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84368" y="4031486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20881" y="5111606"/>
            <a:ext cx="1043607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20881" y="6165304"/>
            <a:ext cx="1043607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</a:t>
            </a:r>
            <a:r>
              <a:rPr lang="en-US" altLang="zh-CN" sz="1100" b="1" dirty="0" err="1">
                <a:solidFill>
                  <a:srgbClr val="FFFF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entityX</a:t>
            </a:r>
            <a:endParaRPr lang="zh-CN" altLang="en-US" sz="11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9124" y="2060848"/>
            <a:ext cx="9019380" cy="10081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</a:rPr>
              <a:t>Entity.ownClient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self.ownClient.chat</a:t>
            </a:r>
            <a:r>
              <a:rPr lang="en-GB" altLang="zh-CN" sz="2000" dirty="0"/>
              <a:t>()</a:t>
            </a:r>
            <a:r>
              <a:rPr lang="zh-CN" altLang="en-GB" sz="2000" dirty="0">
                <a:ea typeface="宋体" panose="02010600030101010101" pitchFamily="2" charset="-122"/>
              </a:rPr>
              <a:t> 实际上使得</a:t>
            </a:r>
            <a:r>
              <a:rPr lang="en-GB" altLang="zh-CN" sz="2000" dirty="0">
                <a:ea typeface="宋体" panose="02010600030101010101" pitchFamily="2" charset="-122"/>
              </a:rPr>
              <a:t>chat</a:t>
            </a:r>
            <a:r>
              <a:rPr lang="zh-CN" altLang="en-GB" sz="2000" dirty="0">
                <a:ea typeface="宋体" panose="02010600030101010101" pitchFamily="2" charset="-122"/>
              </a:rPr>
              <a:t>函数在</a:t>
            </a:r>
            <a:r>
              <a:rPr lang="en-GB" altLang="zh-CN" sz="2000" dirty="0">
                <a:ea typeface="宋体" panose="02010600030101010101" pitchFamily="2" charset="-122"/>
              </a:rPr>
              <a:t>A</a:t>
            </a:r>
            <a:r>
              <a:rPr lang="zh-CN" altLang="en-GB" sz="2000" dirty="0">
                <a:ea typeface="宋体" panose="02010600030101010101" pitchFamily="2" charset="-122"/>
              </a:rPr>
              <a:t>客户端的</a:t>
            </a:r>
            <a:r>
              <a:rPr lang="en-GB" altLang="zh-CN" sz="2000" dirty="0">
                <a:ea typeface="宋体" panose="02010600030101010101" pitchFamily="2" charset="-122"/>
              </a:rPr>
              <a:t>entity A</a:t>
            </a:r>
            <a:r>
              <a:rPr lang="zh-CN" altLang="en-GB" sz="2000" dirty="0">
                <a:ea typeface="宋体" panose="02010600030101010101" pitchFamily="2" charset="-122"/>
              </a:rPr>
              <a:t>上被调用。</a:t>
            </a:r>
            <a:endParaRPr lang="en-GB" altLang="zh-CN" sz="20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panose="02010600030101010101" pitchFamily="2" charset="-122"/>
              </a:rPr>
              <a:t>其它的客户端不会意识到</a:t>
            </a:r>
            <a:r>
              <a:rPr lang="en-GB" altLang="zh-CN" sz="2000" dirty="0">
                <a:ea typeface="宋体" panose="02010600030101010101" pitchFamily="2" charset="-122"/>
              </a:rPr>
              <a:t>A</a:t>
            </a:r>
            <a:r>
              <a:rPr lang="zh-CN" altLang="en-GB" sz="2000" dirty="0">
                <a:ea typeface="宋体" panose="02010600030101010101" pitchFamily="2" charset="-122"/>
              </a:rPr>
              <a:t>客户端上有</a:t>
            </a:r>
            <a:r>
              <a:rPr lang="en-GB" altLang="zh-CN" sz="2000" dirty="0" err="1">
                <a:ea typeface="宋体" panose="02010600030101010101" pitchFamily="2" charset="-122"/>
              </a:rPr>
              <a:t>A.chat</a:t>
            </a:r>
            <a:r>
              <a:rPr lang="en-GB" altLang="zh-CN" sz="2000" dirty="0">
                <a:ea typeface="宋体" panose="02010600030101010101" pitchFamily="2" charset="-122"/>
              </a:rPr>
              <a:t>()</a:t>
            </a:r>
            <a:r>
              <a:rPr lang="zh-CN" altLang="en-GB" sz="2000" dirty="0">
                <a:ea typeface="宋体" panose="02010600030101010101" pitchFamily="2" charset="-122"/>
              </a:rPr>
              <a:t>被调用。</a:t>
            </a:r>
            <a:endParaRPr lang="en-GB" altLang="zh-CN" sz="2000" dirty="0"/>
          </a:p>
        </p:txBody>
      </p:sp>
      <p:grpSp>
        <p:nvGrpSpPr>
          <p:cNvPr id="5" name="Group 6"/>
          <p:cNvGrpSpPr/>
          <p:nvPr/>
        </p:nvGrpSpPr>
        <p:grpSpPr bwMode="auto">
          <a:xfrm>
            <a:off x="1440558" y="2442025"/>
            <a:ext cx="5268913" cy="274638"/>
            <a:chOff x="1240" y="1629"/>
            <a:chExt cx="3319" cy="173"/>
          </a:xfrm>
        </p:grpSpPr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240" y="1788"/>
              <a:ext cx="3319" cy="0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301" y="1629"/>
              <a:ext cx="18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self.ownClient.chat()</a:t>
              </a:r>
              <a:endParaRPr lang="en-US" altLang="zh-CN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51520" y="2442021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anose="020B0A04020102020204" pitchFamily="34" charset="0"/>
              </a:rPr>
              <a:t>Cellapp</a:t>
            </a:r>
            <a:endParaRPr lang="en-US" altLang="zh-CN" sz="1200" b="1" dirty="0" smtClean="0">
              <a:latin typeface="Arial Black" panose="020B0A04020102020204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anose="020B0A04020102020204" pitchFamily="34" charset="0"/>
              </a:rPr>
              <a:t>Player A</a:t>
            </a:r>
            <a:endParaRPr lang="zh-CN" altLang="en-US" sz="1200" b="1" dirty="0">
              <a:latin typeface="Arial Black" panose="020B0A040201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09470" y="2442021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84368" y="2564904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panose="02010600030101010101" pitchFamily="2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panose="02010600030101010101" pitchFamily="2" charset="-122"/>
              </a:rPr>
              <a:t>被调用</a:t>
            </a:r>
            <a:endParaRPr lang="en-AU" sz="1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  <a:ea typeface="+mn-ea"/>
              </a:rPr>
              <a:t>Entity.ownClient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panose="02010600030101010101" pitchFamily="2" charset="-122"/>
              </a:rPr>
              <a:t>Base Entity</a:t>
            </a:r>
            <a:endParaRPr lang="en-US" altLang="zh-CN" sz="1400" b="0" dirty="0" smtClean="0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panose="02010600030101010101" pitchFamily="2" charset="-122"/>
              </a:rPr>
              <a:t>Real Entity</a:t>
            </a:r>
            <a:endParaRPr lang="en-US" altLang="zh-CN" sz="1400" b="0" dirty="0" smtClean="0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panose="02010600030101010101" pitchFamily="2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panose="02010600030101010101" pitchFamily="2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panose="02010600030101010101" pitchFamily="2" charset="-122"/>
              </a:rPr>
              <a:t>Player Entity</a:t>
            </a:r>
            <a:endParaRPr lang="en-US" altLang="zh-CN" sz="1400" dirty="0" smtClean="0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panose="02010600030101010101" pitchFamily="2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直接箭头连接符 176"/>
          <p:cNvCxnSpPr/>
          <p:nvPr/>
        </p:nvCxnSpPr>
        <p:spPr>
          <a:xfrm flipH="1" flipV="1">
            <a:off x="1287452" y="1380392"/>
            <a:ext cx="163247" cy="1010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AU" b="1" dirty="0">
                <a:solidFill>
                  <a:srgbClr val="C00000"/>
                </a:solidFill>
                <a:ea typeface="宋体" panose="02010600030101010101" pitchFamily="2" charset="-122"/>
              </a:rPr>
              <a:t>在</a:t>
            </a:r>
            <a:r>
              <a:rPr lang="en-AU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cell</a:t>
            </a:r>
            <a:r>
              <a:rPr lang="zh-CN" altLang="en-AU" b="1" dirty="0">
                <a:solidFill>
                  <a:srgbClr val="C00000"/>
                </a:solidFill>
                <a:ea typeface="宋体" panose="02010600030101010101" pitchFamily="2" charset="-122"/>
              </a:rPr>
              <a:t>上调用 </a:t>
            </a:r>
            <a:r>
              <a:rPr lang="en-AU" altLang="zh-CN" b="1" dirty="0" err="1">
                <a:solidFill>
                  <a:srgbClr val="C00000"/>
                </a:solidFill>
              </a:rPr>
              <a:t>A.ownClient.chat</a:t>
            </a:r>
            <a:r>
              <a:rPr lang="en-AU" altLang="zh-CN" b="1" dirty="0">
                <a:solidFill>
                  <a:srgbClr val="C00000"/>
                </a:solidFill>
              </a:rPr>
              <a:t>() </a:t>
            </a:r>
            <a:endParaRPr lang="en-AU" altLang="zh-CN" b="1" dirty="0">
              <a:solidFill>
                <a:srgbClr val="C00000"/>
              </a:solidFill>
            </a:endParaRP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97006"/>
              <a:gd name="adj2" fmla="val -205344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dirty="0">
                <a:solidFill>
                  <a:srgbClr val="C00000"/>
                </a:solidFill>
                <a:ea typeface="宋体" panose="02010600030101010101" pitchFamily="2" charset="-122"/>
              </a:rPr>
              <a:t>导致</a:t>
            </a:r>
            <a:r>
              <a:rPr lang="en-AU" altLang="zh-CN" dirty="0" err="1">
                <a:solidFill>
                  <a:srgbClr val="C00000"/>
                </a:solidFill>
              </a:rPr>
              <a:t>A.chat</a:t>
            </a:r>
            <a:r>
              <a:rPr lang="en-AU" altLang="zh-CN" dirty="0">
                <a:solidFill>
                  <a:srgbClr val="C00000"/>
                </a:solidFill>
              </a:rPr>
              <a:t>()</a:t>
            </a:r>
            <a:r>
              <a:rPr lang="zh-CN" altLang="en-AU" dirty="0">
                <a:solidFill>
                  <a:srgbClr val="C00000"/>
                </a:solidFill>
                <a:ea typeface="宋体" panose="02010600030101010101" pitchFamily="2" charset="-122"/>
              </a:rPr>
              <a:t>被调用</a:t>
            </a:r>
            <a:endParaRPr lang="en-AU" altLang="zh-CN" dirty="0">
              <a:solidFill>
                <a:srgbClr val="C00000"/>
              </a:solidFill>
            </a:endParaRPr>
          </a:p>
        </p:txBody>
      </p:sp>
      <p:cxnSp>
        <p:nvCxnSpPr>
          <p:cNvPr id="182" name="直接箭头连接符 181"/>
          <p:cNvCxnSpPr/>
          <p:nvPr/>
        </p:nvCxnSpPr>
        <p:spPr>
          <a:xfrm flipV="1">
            <a:off x="849678" y="2987411"/>
            <a:ext cx="601021" cy="8202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Rectangle 29"/>
          <p:cNvSpPr>
            <a:spLocks noChangeArrowheads="1"/>
          </p:cNvSpPr>
          <p:nvPr/>
        </p:nvSpPr>
        <p:spPr bwMode="auto">
          <a:xfrm>
            <a:off x="1636040" y="5366385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619672" y="530120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</a:rPr>
              <a:t>Entity.allClients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self.allClients.chat</a:t>
            </a:r>
            <a:r>
              <a:rPr lang="en-GB" altLang="zh-CN" sz="2000" dirty="0"/>
              <a:t>() </a:t>
            </a:r>
            <a:r>
              <a:rPr lang="zh-CN" altLang="en-GB" sz="2000" dirty="0">
                <a:ea typeface="宋体" panose="02010600030101010101" pitchFamily="2" charset="-122"/>
              </a:rPr>
              <a:t>使得所有可以看到</a:t>
            </a:r>
            <a:r>
              <a:rPr lang="en-GB" altLang="zh-CN" sz="2000" dirty="0">
                <a:ea typeface="宋体" panose="02010600030101010101" pitchFamily="2" charset="-122"/>
              </a:rPr>
              <a:t>A</a:t>
            </a:r>
            <a:r>
              <a:rPr lang="zh-CN" altLang="en-GB" sz="2000" dirty="0">
                <a:ea typeface="宋体" panose="02010600030101010101" pitchFamily="2" charset="-122"/>
              </a:rPr>
              <a:t>的玩家客户端上的</a:t>
            </a:r>
            <a:r>
              <a:rPr lang="en-GB" altLang="zh-CN" sz="2000" dirty="0">
                <a:ea typeface="宋体" panose="02010600030101010101" pitchFamily="2" charset="-122"/>
              </a:rPr>
              <a:t>entity A</a:t>
            </a:r>
            <a:r>
              <a:rPr lang="zh-CN" altLang="en-GB" sz="2000" dirty="0">
                <a:ea typeface="宋体" panose="02010600030101010101" pitchFamily="2" charset="-122"/>
              </a:rPr>
              <a:t>的</a:t>
            </a:r>
            <a:r>
              <a:rPr lang="en-GB" altLang="zh-CN" sz="2000" dirty="0">
                <a:ea typeface="宋体" panose="02010600030101010101" pitchFamily="2" charset="-122"/>
              </a:rPr>
              <a:t>chat()</a:t>
            </a:r>
            <a:r>
              <a:rPr lang="zh-CN" altLang="en-GB" sz="2000" dirty="0">
                <a:ea typeface="宋体" panose="02010600030101010101" pitchFamily="2" charset="-122"/>
              </a:rPr>
              <a:t>函数被调用。</a:t>
            </a:r>
            <a:endParaRPr lang="en-GB" altLang="zh-CN" sz="20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panose="02010600030101010101" pitchFamily="2" charset="-122"/>
              </a:rPr>
              <a:t>如果一个玩家在</a:t>
            </a:r>
            <a:r>
              <a:rPr lang="en-GB" altLang="zh-CN" sz="2000" dirty="0">
                <a:ea typeface="宋体" panose="02010600030101010101" pitchFamily="2" charset="-122"/>
              </a:rPr>
              <a:t>A</a:t>
            </a:r>
            <a:r>
              <a:rPr lang="zh-CN" altLang="en-GB" sz="2000" dirty="0">
                <a:ea typeface="宋体" panose="02010600030101010101" pitchFamily="2" charset="-122"/>
              </a:rPr>
              <a:t>所在的同一个</a:t>
            </a:r>
            <a:r>
              <a:rPr lang="en-GB" altLang="zh-CN" sz="2000" dirty="0">
                <a:ea typeface="宋体" panose="02010600030101010101" pitchFamily="2" charset="-122"/>
              </a:rPr>
              <a:t>space</a:t>
            </a:r>
            <a:r>
              <a:rPr lang="zh-CN" altLang="en-GB" sz="2000" dirty="0">
                <a:ea typeface="宋体" panose="02010600030101010101" pitchFamily="2" charset="-122"/>
              </a:rPr>
              <a:t>，并且</a:t>
            </a:r>
            <a:r>
              <a:rPr lang="en-GB" altLang="zh-CN" sz="2000" dirty="0">
                <a:ea typeface="宋体" panose="02010600030101010101" pitchFamily="2" charset="-122"/>
              </a:rPr>
              <a:t>A</a:t>
            </a:r>
            <a:r>
              <a:rPr lang="zh-CN" altLang="en-GB" sz="2000" dirty="0">
                <a:ea typeface="宋体" panose="02010600030101010101" pitchFamily="2" charset="-122"/>
              </a:rPr>
              <a:t>处于其</a:t>
            </a:r>
            <a:r>
              <a:rPr lang="en-GB" altLang="zh-CN" sz="2000" dirty="0" err="1">
                <a:ea typeface="宋体" panose="02010600030101010101" pitchFamily="2" charset="-122"/>
              </a:rPr>
              <a:t>AoI</a:t>
            </a:r>
            <a:r>
              <a:rPr lang="zh-CN" altLang="en-GB" sz="2000" dirty="0">
                <a:ea typeface="宋体" panose="02010600030101010101" pitchFamily="2" charset="-122"/>
              </a:rPr>
              <a:t>范围内，那么这个玩家的客户端就能看到</a:t>
            </a:r>
            <a:r>
              <a:rPr lang="en-GB" altLang="zh-CN" sz="2000" dirty="0">
                <a:ea typeface="宋体" panose="02010600030101010101" pitchFamily="2" charset="-122"/>
              </a:rPr>
              <a:t>A</a:t>
            </a:r>
            <a:r>
              <a:rPr lang="zh-CN" altLang="en-GB" sz="2000" dirty="0">
                <a:ea typeface="宋体" panose="02010600030101010101" pitchFamily="2" charset="-122"/>
              </a:rPr>
              <a:t>。</a:t>
            </a:r>
            <a:endParaRPr lang="en-GB" altLang="zh-CN" sz="2000" dirty="0"/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panose="02010600030101010101" pitchFamily="2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panose="02010600030101010101" pitchFamily="2" charset="-122"/>
              </a:rPr>
              <a:t>被调用</a:t>
            </a:r>
            <a:endParaRPr lang="en-AU" sz="1200" b="0"/>
          </a:p>
        </p:txBody>
      </p:sp>
      <p:sp>
        <p:nvSpPr>
          <p:cNvPr id="13" name="矩形 12"/>
          <p:cNvSpPr/>
          <p:nvPr/>
        </p:nvSpPr>
        <p:spPr>
          <a:xfrm>
            <a:off x="89124" y="2492896"/>
            <a:ext cx="9019380" cy="4248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Group 6"/>
          <p:cNvGrpSpPr/>
          <p:nvPr/>
        </p:nvGrpSpPr>
        <p:grpSpPr bwMode="auto">
          <a:xfrm>
            <a:off x="1019871" y="3243956"/>
            <a:ext cx="5689600" cy="1901825"/>
            <a:chOff x="975" y="1862"/>
            <a:chExt cx="3584" cy="1198"/>
          </a:xfrm>
        </p:grpSpPr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V="1">
              <a:off x="3061" y="1862"/>
              <a:ext cx="1498" cy="1198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V="1">
              <a:off x="3061" y="2396"/>
              <a:ext cx="1498" cy="664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V="1">
              <a:off x="3061" y="3060"/>
              <a:ext cx="1481" cy="0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975" y="3060"/>
              <a:ext cx="2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975" y="1969"/>
              <a:ext cx="0" cy="10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Rectangle 21"/>
            <p:cNvSpPr>
              <a:spLocks noChangeArrowheads="1"/>
            </p:cNvSpPr>
            <p:nvPr/>
          </p:nvSpPr>
          <p:spPr bwMode="auto">
            <a:xfrm>
              <a:off x="1067" y="2887"/>
              <a:ext cx="18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self.allClients.chat()</a:t>
              </a:r>
              <a:endParaRPr lang="en-US" altLang="zh-CN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251520" y="2874069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anose="020B0A04020102020204" pitchFamily="34" charset="0"/>
              </a:rPr>
              <a:t>Cellapp</a:t>
            </a:r>
            <a:endParaRPr lang="en-US" altLang="zh-CN" sz="1200" b="1" dirty="0" smtClean="0">
              <a:latin typeface="Arial Black" panose="020B0A04020102020204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anose="020B0A04020102020204" pitchFamily="34" charset="0"/>
              </a:rPr>
              <a:t>Player A</a:t>
            </a:r>
            <a:endParaRPr lang="zh-CN" altLang="en-US" sz="1200" b="1" dirty="0">
              <a:latin typeface="Arial Black" panose="020B0A040201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09470" y="2874069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08354" y="388091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B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884368" y="2996952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84368" y="4031486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709471" y="496103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C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920881" y="5111606"/>
            <a:ext cx="1043607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AU" dirty="0" smtClean="0">
                <a:ea typeface="宋体" panose="02010600030101010101" pitchFamily="2" charset="-122"/>
              </a:rPr>
              <a:t>备份</a:t>
            </a:r>
            <a:r>
              <a:rPr lang="en-AU" altLang="zh-CN" dirty="0" smtClean="0">
                <a:ea typeface="宋体" panose="02010600030101010101" pitchFamily="2" charset="-122"/>
              </a:rPr>
              <a:t>entity</a:t>
            </a:r>
            <a:r>
              <a:rPr lang="zh-CN" altLang="en-AU" dirty="0" smtClean="0">
                <a:ea typeface="宋体" panose="02010600030101010101" pitchFamily="2" charset="-122"/>
              </a:rPr>
              <a:t>到其它的</a:t>
            </a:r>
            <a:r>
              <a:rPr lang="en-AU" altLang="zh-CN" dirty="0" err="1" smtClean="0">
                <a:ea typeface="宋体" panose="02010600030101010101" pitchFamily="2" charset="-122"/>
              </a:rPr>
              <a:t>Baseapps</a:t>
            </a:r>
            <a:endParaRPr lang="en-AU" altLang="zh-CN" dirty="0" smtClean="0">
              <a:ea typeface="宋体" panose="02010600030101010101" pitchFamily="2" charset="-122"/>
            </a:endParaRPr>
          </a:p>
        </p:txBody>
      </p:sp>
      <p:grpSp>
        <p:nvGrpSpPr>
          <p:cNvPr id="5" name="Group 4"/>
          <p:cNvGrpSpPr/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/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/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/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/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2653" y="1820"/>
              <a:ext cx="0" cy="521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2835" y="1820"/>
              <a:ext cx="0" cy="521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V="1">
              <a:off x="2472" y="1820"/>
              <a:ext cx="0" cy="521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flipV="1">
              <a:off x="3016" y="1820"/>
              <a:ext cx="363" cy="521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H="1" flipV="1">
              <a:off x="1905" y="1820"/>
              <a:ext cx="385" cy="521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panose="02010600030101010101" pitchFamily="2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panose="02010600030101010101" pitchFamily="2" charset="-122"/>
                </a:rPr>
                <a:t>的</a:t>
              </a:r>
              <a:r>
                <a:rPr lang="en-US" altLang="en-AU" sz="1400" dirty="0" smtClean="0">
                  <a:solidFill>
                    <a:schemeClr val="bg2"/>
                  </a:solidFill>
                  <a:ea typeface="宋体" panose="02010600030101010101" pitchFamily="2" charset="-122"/>
                </a:rPr>
                <a:t>Entity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panose="02010600030101010101" pitchFamily="2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panose="02010600030101010101" pitchFamily="2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panose="02010600030101010101" pitchFamily="2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panose="02010600030101010101" pitchFamily="2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panose="02010600030101010101" pitchFamily="2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panose="02010600030101010101" pitchFamily="2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panose="02010600030101010101" pitchFamily="2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panose="02010600030101010101" pitchFamily="2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panose="02010600030101010101" pitchFamily="2" charset="-122"/>
                </a:rPr>
                <a:t>的</a:t>
              </a:r>
              <a:r>
                <a:rPr lang="en-US" altLang="en-AU" sz="1400" b="0" dirty="0">
                  <a:solidFill>
                    <a:schemeClr val="bg2"/>
                  </a:solidFill>
                  <a:ea typeface="宋体" panose="02010600030101010101" pitchFamily="2" charset="-122"/>
                </a:rPr>
                <a:t>Entity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panose="02010600030101010101" pitchFamily="2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panose="02010600030101010101" pitchFamily="2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panose="02010600030101010101" pitchFamily="2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  <a:ea typeface="+mn-ea"/>
              </a:rPr>
              <a:t>Entity.allClients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panose="02010600030101010101" pitchFamily="2" charset="-122"/>
              </a:rPr>
              <a:t>Base Entity</a:t>
            </a:r>
            <a:endParaRPr lang="en-US" altLang="zh-CN" sz="1400" b="0" dirty="0" smtClean="0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panose="02010600030101010101" pitchFamily="2" charset="-122"/>
              </a:rPr>
              <a:t>Real Entity</a:t>
            </a:r>
            <a:endParaRPr lang="en-US" altLang="zh-CN" sz="1400" b="0" dirty="0" smtClean="0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panose="02010600030101010101" pitchFamily="2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panose="02010600030101010101" pitchFamily="2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panose="02010600030101010101" pitchFamily="2" charset="-122"/>
              </a:rPr>
              <a:t>Player Entity</a:t>
            </a:r>
            <a:endParaRPr lang="en-US" altLang="zh-CN" sz="1400" dirty="0" smtClean="0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panose="02010600030101010101" pitchFamily="2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直接箭头连接符 176"/>
          <p:cNvCxnSpPr/>
          <p:nvPr/>
        </p:nvCxnSpPr>
        <p:spPr>
          <a:xfrm flipH="1" flipV="1">
            <a:off x="1287452" y="1380392"/>
            <a:ext cx="163247" cy="1010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AU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在</a:t>
            </a:r>
            <a:r>
              <a:rPr lang="en-AU" altLang="zh-CN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cell</a:t>
            </a:r>
            <a:r>
              <a:rPr lang="zh-CN" altLang="en-AU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上调用 </a:t>
            </a:r>
            <a:r>
              <a:rPr lang="en-AU" altLang="zh-CN" b="1" dirty="0" err="1" smtClean="0">
                <a:solidFill>
                  <a:srgbClr val="C00000"/>
                </a:solidFill>
              </a:rPr>
              <a:t>A.allClients.chat</a:t>
            </a:r>
            <a:r>
              <a:rPr lang="en-AU" altLang="zh-CN" b="1" dirty="0" smtClean="0">
                <a:solidFill>
                  <a:srgbClr val="C00000"/>
                </a:solidFill>
              </a:rPr>
              <a:t>() </a:t>
            </a:r>
            <a:endParaRPr lang="en-AU" altLang="zh-CN" b="1" dirty="0">
              <a:solidFill>
                <a:srgbClr val="C00000"/>
              </a:solidFill>
            </a:endParaRP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06529"/>
              <a:gd name="adj2" fmla="val -132803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b="1" dirty="0">
                <a:solidFill>
                  <a:srgbClr val="C00000"/>
                </a:solidFill>
                <a:ea typeface="宋体" panose="02010600030101010101" pitchFamily="2" charset="-122"/>
              </a:rPr>
              <a:t>使得客户端</a:t>
            </a:r>
            <a:r>
              <a:rPr lang="en-AU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A,B</a:t>
            </a:r>
            <a:r>
              <a:rPr lang="zh-CN" altLang="en-AU" b="1" dirty="0">
                <a:solidFill>
                  <a:srgbClr val="C00000"/>
                </a:solidFill>
                <a:ea typeface="宋体" panose="02010600030101010101" pitchFamily="2" charset="-122"/>
              </a:rPr>
              <a:t>和</a:t>
            </a:r>
            <a:r>
              <a:rPr lang="en-AU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C</a:t>
            </a:r>
            <a:r>
              <a:rPr lang="zh-CN" altLang="en-AU" b="1" dirty="0">
                <a:solidFill>
                  <a:srgbClr val="C00000"/>
                </a:solidFill>
                <a:ea typeface="宋体" panose="02010600030101010101" pitchFamily="2" charset="-122"/>
              </a:rPr>
              <a:t>上的</a:t>
            </a:r>
            <a:r>
              <a:rPr lang="en-AU" altLang="zh-CN" b="1" dirty="0" err="1">
                <a:solidFill>
                  <a:srgbClr val="C00000"/>
                </a:solidFill>
                <a:ea typeface="宋体" panose="02010600030101010101" pitchFamily="2" charset="-122"/>
              </a:rPr>
              <a:t>A</a:t>
            </a:r>
            <a:r>
              <a:rPr lang="en-AU" altLang="zh-CN" b="1" dirty="0" err="1">
                <a:solidFill>
                  <a:srgbClr val="C00000"/>
                </a:solidFill>
              </a:rPr>
              <a:t>.chat</a:t>
            </a:r>
            <a:r>
              <a:rPr lang="en-AU" altLang="zh-CN" b="1" dirty="0">
                <a:solidFill>
                  <a:srgbClr val="C00000"/>
                </a:solidFill>
              </a:rPr>
              <a:t>() </a:t>
            </a:r>
            <a:r>
              <a:rPr lang="zh-CN" altLang="en-AU" b="1" dirty="0">
                <a:solidFill>
                  <a:srgbClr val="C00000"/>
                </a:solidFill>
                <a:ea typeface="宋体" panose="02010600030101010101" pitchFamily="2" charset="-122"/>
              </a:rPr>
              <a:t>都被调用</a:t>
            </a:r>
            <a:endParaRPr lang="zh-CN" altLang="en-AU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cxnSp>
        <p:nvCxnSpPr>
          <p:cNvPr id="182" name="直接箭头连接符 181"/>
          <p:cNvCxnSpPr>
            <a:stCxn id="74" idx="0"/>
          </p:cNvCxnSpPr>
          <p:nvPr/>
        </p:nvCxnSpPr>
        <p:spPr>
          <a:xfrm flipV="1">
            <a:off x="1367644" y="2987411"/>
            <a:ext cx="83055" cy="8109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endCxn id="125" idx="1"/>
          </p:cNvCxnSpPr>
          <p:nvPr/>
        </p:nvCxnSpPr>
        <p:spPr>
          <a:xfrm flipV="1">
            <a:off x="3059832" y="1237402"/>
            <a:ext cx="720080" cy="11021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74" idx="0"/>
            <a:endCxn id="54" idx="2"/>
          </p:cNvCxnSpPr>
          <p:nvPr/>
        </p:nvCxnSpPr>
        <p:spPr>
          <a:xfrm flipV="1">
            <a:off x="1367644" y="3059668"/>
            <a:ext cx="1008112" cy="738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9" idx="0"/>
          </p:cNvCxnSpPr>
          <p:nvPr/>
        </p:nvCxnSpPr>
        <p:spPr>
          <a:xfrm flipV="1">
            <a:off x="1309546" y="2987412"/>
            <a:ext cx="2938418" cy="8109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60032" y="1246694"/>
            <a:ext cx="908284" cy="1144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9698" y="131948"/>
            <a:ext cx="921702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</a:rPr>
              <a:t>Entity.otherClients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self.otherClients.chat</a:t>
            </a:r>
            <a:r>
              <a:rPr lang="en-GB" altLang="zh-CN" sz="2000" dirty="0"/>
              <a:t>()</a:t>
            </a:r>
            <a:r>
              <a:rPr lang="zh-CN" altLang="en-GB" sz="2000" dirty="0">
                <a:ea typeface="宋体" panose="02010600030101010101" pitchFamily="2" charset="-122"/>
              </a:rPr>
              <a:t>使得所有可以看到</a:t>
            </a:r>
            <a:r>
              <a:rPr lang="en-GB" altLang="zh-CN" sz="2000" dirty="0">
                <a:ea typeface="宋体" panose="02010600030101010101" pitchFamily="2" charset="-122"/>
              </a:rPr>
              <a:t>A</a:t>
            </a:r>
            <a:r>
              <a:rPr lang="zh-CN" altLang="en-GB" sz="2000" dirty="0">
                <a:ea typeface="宋体" panose="02010600030101010101" pitchFamily="2" charset="-122"/>
              </a:rPr>
              <a:t>的玩家客户端上</a:t>
            </a:r>
            <a:r>
              <a:rPr lang="zh-CN" altLang="en-GB" sz="2000" dirty="0" smtClean="0">
                <a:ea typeface="宋体" panose="02010600030101010101" pitchFamily="2" charset="-122"/>
              </a:rPr>
              <a:t>的</a:t>
            </a:r>
            <a:r>
              <a:rPr lang="en-GB" altLang="zh-CN" sz="2000" dirty="0" smtClean="0">
                <a:ea typeface="宋体" panose="02010600030101010101" pitchFamily="2" charset="-122"/>
              </a:rPr>
              <a:t>Entity </a:t>
            </a:r>
            <a:r>
              <a:rPr lang="en-GB" altLang="zh-CN" sz="2000" dirty="0">
                <a:ea typeface="宋体" panose="02010600030101010101" pitchFamily="2" charset="-122"/>
              </a:rPr>
              <a:t>A</a:t>
            </a:r>
            <a:r>
              <a:rPr lang="zh-CN" altLang="en-GB" sz="2000" dirty="0">
                <a:ea typeface="宋体" panose="02010600030101010101" pitchFamily="2" charset="-122"/>
              </a:rPr>
              <a:t>的</a:t>
            </a:r>
            <a:r>
              <a:rPr lang="en-GB" altLang="zh-CN" sz="2000" dirty="0">
                <a:ea typeface="宋体" panose="02010600030101010101" pitchFamily="2" charset="-122"/>
              </a:rPr>
              <a:t>chat()</a:t>
            </a:r>
            <a:r>
              <a:rPr lang="zh-CN" altLang="en-GB" sz="2000" dirty="0">
                <a:ea typeface="宋体" panose="02010600030101010101" pitchFamily="2" charset="-122"/>
              </a:rPr>
              <a:t>函数被调用，</a:t>
            </a:r>
            <a:r>
              <a:rPr lang="en-GB" altLang="zh-CN" sz="2000" dirty="0">
                <a:ea typeface="宋体" panose="02010600030101010101" pitchFamily="2" charset="-122"/>
              </a:rPr>
              <a:t>A</a:t>
            </a:r>
            <a:r>
              <a:rPr lang="zh-CN" altLang="en-GB" sz="2000" dirty="0">
                <a:ea typeface="宋体" panose="02010600030101010101" pitchFamily="2" charset="-122"/>
              </a:rPr>
              <a:t>客户端本身除外。</a:t>
            </a:r>
            <a:endParaRPr lang="en-GB" altLang="zh-CN" sz="2000" dirty="0"/>
          </a:p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panose="02010600030101010101" pitchFamily="2" charset="-122"/>
              </a:rPr>
              <a:t>如果一个玩家在</a:t>
            </a:r>
            <a:r>
              <a:rPr lang="en-GB" altLang="zh-CN" sz="2000" dirty="0">
                <a:ea typeface="宋体" panose="02010600030101010101" pitchFamily="2" charset="-122"/>
              </a:rPr>
              <a:t>A</a:t>
            </a:r>
            <a:r>
              <a:rPr lang="zh-CN" altLang="en-GB" sz="2000" dirty="0">
                <a:ea typeface="宋体" panose="02010600030101010101" pitchFamily="2" charset="-122"/>
              </a:rPr>
              <a:t>所在的同一</a:t>
            </a:r>
            <a:r>
              <a:rPr lang="zh-CN" altLang="en-GB" sz="2000" dirty="0" smtClean="0">
                <a:ea typeface="宋体" panose="02010600030101010101" pitchFamily="2" charset="-122"/>
              </a:rPr>
              <a:t>个</a:t>
            </a:r>
            <a:r>
              <a:rPr lang="en-GB" altLang="zh-CN" sz="2000" dirty="0" smtClean="0">
                <a:ea typeface="宋体" panose="02010600030101010101" pitchFamily="2" charset="-122"/>
              </a:rPr>
              <a:t>Space</a:t>
            </a:r>
            <a:r>
              <a:rPr lang="zh-CN" altLang="en-GB" sz="2000" dirty="0">
                <a:ea typeface="宋体" panose="02010600030101010101" pitchFamily="2" charset="-122"/>
              </a:rPr>
              <a:t>，并且</a:t>
            </a:r>
            <a:r>
              <a:rPr lang="en-GB" altLang="zh-CN" sz="2000" dirty="0">
                <a:ea typeface="宋体" panose="02010600030101010101" pitchFamily="2" charset="-122"/>
              </a:rPr>
              <a:t>A</a:t>
            </a:r>
            <a:r>
              <a:rPr lang="zh-CN" altLang="en-GB" sz="2000" dirty="0">
                <a:ea typeface="宋体" panose="02010600030101010101" pitchFamily="2" charset="-122"/>
              </a:rPr>
              <a:t>处于其</a:t>
            </a:r>
            <a:r>
              <a:rPr lang="en-GB" altLang="zh-CN" sz="2000" dirty="0" smtClean="0">
                <a:ea typeface="宋体" panose="02010600030101010101" pitchFamily="2" charset="-122"/>
              </a:rPr>
              <a:t>AOI</a:t>
            </a:r>
            <a:r>
              <a:rPr lang="zh-CN" altLang="en-GB" sz="2000" dirty="0">
                <a:ea typeface="宋体" panose="02010600030101010101" pitchFamily="2" charset="-122"/>
              </a:rPr>
              <a:t>范围内，那么这个玩家的客户端就能看到</a:t>
            </a:r>
            <a:r>
              <a:rPr lang="en-GB" altLang="zh-CN" sz="2000" dirty="0">
                <a:ea typeface="宋体" panose="02010600030101010101" pitchFamily="2" charset="-122"/>
              </a:rPr>
              <a:t>A</a:t>
            </a:r>
            <a:r>
              <a:rPr lang="zh-CN" altLang="en-GB" sz="2000" dirty="0">
                <a:ea typeface="宋体" panose="02010600030101010101" pitchFamily="2" charset="-122"/>
              </a:rPr>
              <a:t>。</a:t>
            </a:r>
            <a:endParaRPr lang="en-GB" altLang="zh-CN" sz="2000" dirty="0"/>
          </a:p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panose="02010600030101010101" pitchFamily="2" charset="-122"/>
              </a:rPr>
              <a:t>通常用于在该玩家客户端立即见到效果的初始动作，它用</a:t>
            </a:r>
            <a:r>
              <a:rPr lang="en-GB" altLang="zh-CN" sz="2000" dirty="0" err="1">
                <a:ea typeface="宋体" panose="02010600030101010101" pitchFamily="2" charset="-122"/>
              </a:rPr>
              <a:t>otherClients</a:t>
            </a:r>
            <a:r>
              <a:rPr lang="zh-CN" altLang="en-GB" sz="2000" dirty="0">
                <a:ea typeface="宋体" panose="02010600030101010101" pitchFamily="2" charset="-122"/>
              </a:rPr>
              <a:t>的方式把该动作广播到其它玩家客户端。例如：跳跃。</a:t>
            </a:r>
            <a:r>
              <a:rPr lang="en-GB" altLang="zh-CN" sz="2000" dirty="0"/>
              <a:t> </a:t>
            </a:r>
            <a:endParaRPr lang="en-GB" altLang="zh-CN" sz="2000" dirty="0"/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panose="02010600030101010101" pitchFamily="2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panose="02010600030101010101" pitchFamily="2" charset="-122"/>
              </a:rPr>
              <a:t>被调用</a:t>
            </a:r>
            <a:endParaRPr lang="en-AU" sz="1200" b="0"/>
          </a:p>
        </p:txBody>
      </p:sp>
      <p:sp>
        <p:nvSpPr>
          <p:cNvPr id="22" name="矩形 21"/>
          <p:cNvSpPr/>
          <p:nvPr/>
        </p:nvSpPr>
        <p:spPr>
          <a:xfrm>
            <a:off x="89124" y="3284984"/>
            <a:ext cx="9019380" cy="34563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51520" y="3501008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anose="020B0A04020102020204" pitchFamily="34" charset="0"/>
              </a:rPr>
              <a:t>Cellapp</a:t>
            </a:r>
            <a:endParaRPr lang="en-US" altLang="zh-CN" sz="1200" b="1" dirty="0" smtClean="0">
              <a:latin typeface="Arial Black" panose="020B0A04020102020204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anose="020B0A04020102020204" pitchFamily="34" charset="0"/>
              </a:rPr>
              <a:t>Player A</a:t>
            </a:r>
            <a:endParaRPr lang="zh-CN" altLang="en-US" sz="1200" b="1" dirty="0">
              <a:latin typeface="Arial Black" panose="020B0A04020102020204" pitchFamily="34" charset="0"/>
            </a:endParaRPr>
          </a:p>
        </p:txBody>
      </p:sp>
      <p:sp>
        <p:nvSpPr>
          <p:cNvPr id="59" name="Line 13"/>
          <p:cNvSpPr>
            <a:spLocks noChangeShapeType="1"/>
          </p:cNvSpPr>
          <p:nvPr/>
        </p:nvSpPr>
        <p:spPr bwMode="auto">
          <a:xfrm>
            <a:off x="329282" y="6416675"/>
            <a:ext cx="6330950" cy="0"/>
          </a:xfrm>
          <a:prstGeom prst="line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0" name="Line 14"/>
          <p:cNvSpPr>
            <a:spLocks noChangeShapeType="1"/>
          </p:cNvSpPr>
          <p:nvPr/>
        </p:nvSpPr>
        <p:spPr bwMode="auto">
          <a:xfrm>
            <a:off x="329282" y="3985194"/>
            <a:ext cx="0" cy="24314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1" name="Rectangle 22"/>
          <p:cNvSpPr>
            <a:spLocks noChangeArrowheads="1"/>
          </p:cNvSpPr>
          <p:nvPr/>
        </p:nvSpPr>
        <p:spPr bwMode="auto">
          <a:xfrm>
            <a:off x="1124620" y="6148388"/>
            <a:ext cx="4549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 err="1" smtClean="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self.clientEntity</a:t>
            </a:r>
            <a:r>
              <a:rPr lang="en-US" altLang="zh-CN" dirty="0" smtClean="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dirty="0" err="1" smtClean="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entityX</a:t>
            </a:r>
            <a:r>
              <a:rPr lang="en-US" altLang="zh-CN" dirty="0" smtClean="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).</a:t>
            </a:r>
            <a:r>
              <a:rPr lang="en-US" altLang="zh-CN" dirty="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chat()</a:t>
            </a:r>
            <a:endParaRPr lang="en-US" altLang="zh-CN" dirty="0">
              <a:solidFill>
                <a:srgbClr val="00007D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708354" y="6165304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920881" y="6289452"/>
            <a:ext cx="1043607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</a:t>
            </a:r>
            <a:r>
              <a:rPr lang="en-US" altLang="zh-CN" sz="1100" b="1" dirty="0" err="1">
                <a:solidFill>
                  <a:srgbClr val="FFFF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entityX</a:t>
            </a:r>
            <a:endParaRPr lang="zh-CN" altLang="en-US" sz="11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31948"/>
            <a:ext cx="9972600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Entity.</a:t>
            </a:r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</a:rPr>
              <a:t>otherClients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panose="02010600030101010101" pitchFamily="2" charset="-122"/>
              </a:rPr>
              <a:t>Base Entity</a:t>
            </a:r>
            <a:endParaRPr lang="en-US" altLang="zh-CN" sz="1400" b="0" dirty="0" smtClean="0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panose="02010600030101010101" pitchFamily="2" charset="-122"/>
              </a:rPr>
              <a:t>Real Entity</a:t>
            </a:r>
            <a:endParaRPr lang="en-US" altLang="zh-CN" sz="1400" b="0" dirty="0" smtClean="0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panose="02010600030101010101" pitchFamily="2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panose="02010600030101010101" pitchFamily="2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panose="02010600030101010101" pitchFamily="2" charset="-122"/>
              </a:rPr>
              <a:t>Player Entity</a:t>
            </a:r>
            <a:endParaRPr lang="en-US" altLang="zh-CN" sz="1400" dirty="0" smtClean="0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panose="02010600030101010101" pitchFamily="2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AU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在</a:t>
            </a:r>
            <a:r>
              <a:rPr lang="en-AU" altLang="zh-CN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cell</a:t>
            </a:r>
            <a:r>
              <a:rPr lang="zh-CN" altLang="en-AU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上调用 </a:t>
            </a:r>
            <a:r>
              <a:rPr lang="en-AU" altLang="zh-CN" b="1" dirty="0" err="1" smtClean="0">
                <a:solidFill>
                  <a:srgbClr val="C00000"/>
                </a:solidFill>
              </a:rPr>
              <a:t>A.OtherClients.jump</a:t>
            </a:r>
            <a:r>
              <a:rPr lang="en-AU" altLang="zh-CN" b="1" dirty="0" smtClean="0">
                <a:solidFill>
                  <a:srgbClr val="C00000"/>
                </a:solidFill>
              </a:rPr>
              <a:t>() </a:t>
            </a:r>
            <a:endParaRPr lang="en-AU" altLang="zh-CN" b="1" dirty="0">
              <a:solidFill>
                <a:srgbClr val="C00000"/>
              </a:solidFill>
            </a:endParaRP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06529"/>
              <a:gd name="adj2" fmla="val -132803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b="1" dirty="0">
                <a:solidFill>
                  <a:srgbClr val="C00000"/>
                </a:solidFill>
                <a:ea typeface="宋体" panose="02010600030101010101" pitchFamily="2" charset="-122"/>
              </a:rPr>
              <a:t>使得</a:t>
            </a:r>
            <a:r>
              <a:rPr lang="zh-CN" altLang="en-AU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客户端</a:t>
            </a:r>
            <a:r>
              <a:rPr lang="en-AU" altLang="zh-CN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B</a:t>
            </a:r>
            <a:r>
              <a:rPr lang="zh-CN" altLang="en-AU" b="1" dirty="0">
                <a:solidFill>
                  <a:srgbClr val="C00000"/>
                </a:solidFill>
                <a:ea typeface="宋体" panose="02010600030101010101" pitchFamily="2" charset="-122"/>
              </a:rPr>
              <a:t>和</a:t>
            </a:r>
            <a:r>
              <a:rPr lang="en-AU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C</a:t>
            </a:r>
            <a:r>
              <a:rPr lang="zh-CN" altLang="en-AU" b="1" dirty="0">
                <a:solidFill>
                  <a:srgbClr val="C00000"/>
                </a:solidFill>
                <a:ea typeface="宋体" panose="02010600030101010101" pitchFamily="2" charset="-122"/>
              </a:rPr>
              <a:t>上的</a:t>
            </a:r>
            <a:r>
              <a:rPr lang="en-AU" altLang="zh-CN" b="1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A</a:t>
            </a:r>
            <a:r>
              <a:rPr lang="en-AU" altLang="zh-CN" b="1" dirty="0" err="1" smtClean="0">
                <a:solidFill>
                  <a:srgbClr val="C00000"/>
                </a:solidFill>
              </a:rPr>
              <a:t>.jump</a:t>
            </a:r>
            <a:r>
              <a:rPr lang="en-AU" altLang="zh-CN" b="1" dirty="0" smtClean="0">
                <a:solidFill>
                  <a:srgbClr val="C00000"/>
                </a:solidFill>
              </a:rPr>
              <a:t> () </a:t>
            </a:r>
            <a:r>
              <a:rPr lang="zh-CN" altLang="en-AU" b="1" dirty="0">
                <a:solidFill>
                  <a:srgbClr val="C00000"/>
                </a:solidFill>
                <a:ea typeface="宋体" panose="02010600030101010101" pitchFamily="2" charset="-122"/>
              </a:rPr>
              <a:t>都被调用</a:t>
            </a:r>
            <a:endParaRPr lang="zh-CN" altLang="en-AU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cxnSp>
        <p:nvCxnSpPr>
          <p:cNvPr id="5" name="直接箭头连接符 4"/>
          <p:cNvCxnSpPr>
            <a:endCxn id="125" idx="1"/>
          </p:cNvCxnSpPr>
          <p:nvPr/>
        </p:nvCxnSpPr>
        <p:spPr>
          <a:xfrm flipV="1">
            <a:off x="3059832" y="1237402"/>
            <a:ext cx="720080" cy="11021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74" idx="0"/>
            <a:endCxn id="54" idx="2"/>
          </p:cNvCxnSpPr>
          <p:nvPr/>
        </p:nvCxnSpPr>
        <p:spPr>
          <a:xfrm flipV="1">
            <a:off x="1367644" y="3059668"/>
            <a:ext cx="1008112" cy="738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9" idx="0"/>
          </p:cNvCxnSpPr>
          <p:nvPr/>
        </p:nvCxnSpPr>
        <p:spPr>
          <a:xfrm flipV="1">
            <a:off x="1309546" y="2987412"/>
            <a:ext cx="2938418" cy="8109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60032" y="1246694"/>
            <a:ext cx="908284" cy="1144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Rectangle 29"/>
          <p:cNvSpPr>
            <a:spLocks noChangeArrowheads="1"/>
          </p:cNvSpPr>
          <p:nvPr/>
        </p:nvSpPr>
        <p:spPr bwMode="auto">
          <a:xfrm>
            <a:off x="1636040" y="5357093"/>
            <a:ext cx="243844" cy="2321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619672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第四章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 panose="020B0604030504040204"/>
                <a:ea typeface="宋体" panose="02010600030101010101" pitchFamily="2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 panose="020B0604030504040204"/>
                <a:ea typeface="宋体" panose="02010600030101010101" pitchFamily="2" charset="-122"/>
              </a:rPr>
              <a:t>      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 panose="020B0604030504040204"/>
                <a:ea typeface="宋体" panose="02010600030101010101" pitchFamily="2" charset="-122"/>
              </a:rPr>
              <a:t>核心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 panose="020B0604030504040204"/>
                <a:ea typeface="宋体" panose="02010600030101010101" pitchFamily="2" charset="-122"/>
              </a:rPr>
              <a:t>Entity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 panose="020B0604030504040204"/>
                <a:ea typeface="宋体" panose="02010600030101010101" pitchFamily="2" charset="-122"/>
              </a:rPr>
              <a:t>部件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类型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u="sng" dirty="0">
                <a:ea typeface="宋体" panose="02010600030101010101" pitchFamily="2" charset="-122"/>
              </a:rPr>
              <a:t>Entity</a:t>
            </a:r>
            <a:endParaRPr lang="en-US" altLang="zh-CN" u="sng" dirty="0">
              <a:ea typeface="宋体" panose="02010600030101010101" pitchFamily="2" charset="-122"/>
            </a:endParaRPr>
          </a:p>
          <a:p>
            <a:pPr marL="342900" lvl="1" indent="-160655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在</a:t>
            </a:r>
            <a:r>
              <a:rPr lang="en-US" altLang="zh-CN" dirty="0">
                <a:ea typeface="宋体" panose="02010600030101010101" pitchFamily="2" charset="-122"/>
              </a:rPr>
              <a:t>Python</a:t>
            </a:r>
            <a:r>
              <a:rPr lang="zh-CN" altLang="en-US" dirty="0">
                <a:ea typeface="宋体" panose="02010600030101010101" pitchFamily="2" charset="-122"/>
              </a:rPr>
              <a:t>脚本中，继承</a:t>
            </a:r>
            <a:r>
              <a:rPr lang="zh-CN" altLang="en-US" dirty="0" smtClean="0">
                <a:ea typeface="宋体" panose="02010600030101010101" pitchFamily="2" charset="-122"/>
              </a:rPr>
              <a:t>于</a:t>
            </a:r>
            <a:r>
              <a:rPr lang="en-US" altLang="zh-CN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KBEngine.Entity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1" indent="-160655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"/>
            </a:pPr>
            <a:r>
              <a:rPr lang="zh-CN" altLang="en-US" dirty="0">
                <a:ea typeface="宋体" panose="02010600030101010101" pitchFamily="2" charset="-122"/>
              </a:rPr>
              <a:t>存放大量复杂的数据</a:t>
            </a:r>
            <a:endParaRPr lang="en-GB" altLang="zh-CN" dirty="0"/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"/>
            </a:pPr>
            <a:r>
              <a:rPr lang="zh-CN" altLang="en-US" sz="2000" dirty="0">
                <a:ea typeface="宋体" panose="02010600030101010101" pitchFamily="2" charset="-122"/>
              </a:rPr>
              <a:t>减少</a:t>
            </a:r>
            <a:r>
              <a:rPr lang="zh-CN" altLang="en-US" sz="2000" dirty="0" smtClean="0">
                <a:ea typeface="宋体" panose="02010600030101010101" pitchFamily="2" charset="-122"/>
              </a:rPr>
              <a:t>当</a:t>
            </a:r>
            <a:r>
              <a:rPr lang="en-US" altLang="zh-CN" sz="2000" dirty="0" smtClean="0">
                <a:ea typeface="宋体" panose="02010600030101010101" pitchFamily="2" charset="-122"/>
              </a:rPr>
              <a:t>Cell </a:t>
            </a:r>
            <a:r>
              <a:rPr lang="en-US" altLang="zh-CN" sz="2000" dirty="0">
                <a:ea typeface="宋体" panose="02010600030101010101" pitchFamily="2" charset="-122"/>
              </a:rPr>
              <a:t>entity</a:t>
            </a:r>
            <a:r>
              <a:rPr lang="zh-CN" altLang="en-US" sz="2000" dirty="0" smtClean="0">
                <a:ea typeface="宋体" panose="02010600030101010101" pitchFamily="2" charset="-122"/>
              </a:rPr>
              <a:t>跨越</a:t>
            </a:r>
            <a:r>
              <a:rPr lang="en-US" altLang="zh-CN" sz="2000" dirty="0" smtClean="0">
                <a:ea typeface="宋体" panose="02010600030101010101" pitchFamily="2" charset="-122"/>
              </a:rPr>
              <a:t>Cell</a:t>
            </a:r>
            <a:r>
              <a:rPr lang="zh-CN" altLang="en-US" sz="2000" dirty="0">
                <a:ea typeface="宋体" panose="02010600030101010101" pitchFamily="2" charset="-122"/>
              </a:rPr>
              <a:t>边界的时候的系统的负担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1" indent="-160655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是接收方法调用的固定</a:t>
            </a:r>
            <a:r>
              <a:rPr lang="zh-CN" altLang="en-US" dirty="0" smtClean="0">
                <a:ea typeface="宋体" panose="02010600030101010101" pitchFamily="2" charset="-122"/>
              </a:rPr>
              <a:t>的</a:t>
            </a:r>
            <a:r>
              <a:rPr lang="en-US" altLang="en-AU" dirty="0" smtClean="0">
                <a:ea typeface="宋体" panose="02010600030101010101" pitchFamily="2" charset="-122"/>
                <a:sym typeface="+mn-ea"/>
              </a:rPr>
              <a:t>E</a:t>
            </a:r>
            <a:r>
              <a:rPr lang="en-AU" altLang="zh-CN" dirty="0">
                <a:sym typeface="+mn-ea"/>
              </a:rPr>
              <a:t>ntity</a:t>
            </a:r>
            <a:r>
              <a:rPr lang="en-US" altLang="en-AU" dirty="0">
                <a:sym typeface="+mn-ea"/>
              </a:rPr>
              <a:t>Call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u="sng" dirty="0">
                <a:ea typeface="宋体" panose="02010600030101010101" pitchFamily="2" charset="-122"/>
              </a:rPr>
              <a:t>Proxy</a:t>
            </a:r>
            <a:endParaRPr lang="en-US" altLang="zh-CN" u="sng" dirty="0">
              <a:ea typeface="宋体" panose="02010600030101010101" pitchFamily="2" charset="-122"/>
            </a:endParaRPr>
          </a:p>
          <a:p>
            <a:pPr marL="342900" lvl="1" indent="-160655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在</a:t>
            </a:r>
            <a:r>
              <a:rPr lang="en-US" altLang="zh-CN" dirty="0">
                <a:ea typeface="宋体" panose="02010600030101010101" pitchFamily="2" charset="-122"/>
              </a:rPr>
              <a:t>Python</a:t>
            </a:r>
            <a:r>
              <a:rPr lang="zh-CN" altLang="en-US" dirty="0">
                <a:ea typeface="宋体" panose="02010600030101010101" pitchFamily="2" charset="-122"/>
              </a:rPr>
              <a:t>脚本中，继承</a:t>
            </a:r>
            <a:r>
              <a:rPr lang="zh-CN" altLang="en-US" dirty="0" smtClean="0">
                <a:ea typeface="宋体" panose="02010600030101010101" pitchFamily="2" charset="-122"/>
              </a:rPr>
              <a:t>于</a:t>
            </a:r>
            <a:r>
              <a:rPr lang="en-US" altLang="zh-CN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KBEngine.Proxy</a:t>
            </a:r>
            <a:endParaRPr lang="zh-CN" altLang="en-US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1" indent="-160655">
              <a:lnSpc>
                <a:spcPct val="90000"/>
              </a:lnSpc>
            </a:pPr>
            <a:r>
              <a:rPr lang="en-US" altLang="zh-CN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KBEngine.Proxy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</a:rPr>
              <a:t>内部地继承</a:t>
            </a:r>
            <a:r>
              <a:rPr lang="zh-CN" altLang="en-US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于</a:t>
            </a:r>
            <a:r>
              <a:rPr lang="en-US" altLang="zh-CN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KBEngine.Entity</a:t>
            </a:r>
            <a:endParaRPr lang="zh-CN" altLang="en-US" dirty="0">
              <a:ea typeface="宋体" panose="02010600030101010101" pitchFamily="2" charset="-122"/>
            </a:endParaRPr>
          </a:p>
          <a:p>
            <a:pPr marL="342900" lvl="1" indent="-160655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它是</a:t>
            </a:r>
            <a:r>
              <a:rPr lang="zh-CN" altLang="en-US" dirty="0" smtClean="0">
                <a:ea typeface="宋体" panose="02010600030101010101" pitchFamily="2" charset="-122"/>
              </a:rPr>
              <a:t>与</a:t>
            </a:r>
            <a:r>
              <a:rPr lang="en-US" altLang="zh-CN" dirty="0" smtClean="0">
                <a:ea typeface="宋体" panose="02010600030101010101" pitchFamily="2" charset="-122"/>
              </a:rPr>
              <a:t>Client</a:t>
            </a:r>
            <a:r>
              <a:rPr lang="zh-CN" altLang="en-US" dirty="0">
                <a:ea typeface="宋体" panose="02010600030101010101" pitchFamily="2" charset="-122"/>
              </a:rPr>
              <a:t>通信的节点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lvl="1" indent="-160655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Client</a:t>
            </a:r>
            <a:r>
              <a:rPr lang="zh-CN" altLang="en-US" dirty="0">
                <a:ea typeface="宋体" panose="02010600030101010101" pitchFamily="2" charset="-122"/>
              </a:rPr>
              <a:t>可以根据需要附加或去除一</a:t>
            </a:r>
            <a:r>
              <a:rPr lang="zh-CN" altLang="en-US" dirty="0" smtClean="0">
                <a:ea typeface="宋体" panose="02010600030101010101" pitchFamily="2" charset="-122"/>
              </a:rPr>
              <a:t>个</a:t>
            </a:r>
            <a:r>
              <a:rPr lang="en-US" altLang="zh-CN" dirty="0" smtClean="0">
                <a:ea typeface="宋体" panose="02010600030101010101" pitchFamily="2" charset="-122"/>
              </a:rPr>
              <a:t>Proxy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AU" dirty="0" smtClean="0">
                <a:ea typeface="宋体" panose="02010600030101010101" pitchFamily="2" charset="-122"/>
              </a:rPr>
              <a:t>从</a:t>
            </a:r>
            <a:r>
              <a:rPr lang="en-AU" altLang="zh-CN" dirty="0" err="1" smtClean="0">
                <a:ea typeface="宋体" panose="02010600030101010101" pitchFamily="2" charset="-122"/>
              </a:rPr>
              <a:t>KBEngine.</a:t>
            </a:r>
            <a:r>
              <a:rPr lang="en-US" altLang="en-AU" dirty="0" err="1" smtClean="0">
                <a:ea typeface="宋体" panose="02010600030101010101" pitchFamily="2" charset="-122"/>
              </a:rPr>
              <a:t>Entity</a:t>
            </a:r>
            <a:r>
              <a:rPr lang="zh-CN" altLang="en-AU" dirty="0">
                <a:ea typeface="宋体" panose="02010600030101010101" pitchFamily="2" charset="-122"/>
              </a:rPr>
              <a:t>继承</a:t>
            </a:r>
            <a:r>
              <a:rPr lang="zh-CN" altLang="en-AU" dirty="0" smtClean="0">
                <a:ea typeface="宋体" panose="02010600030101010101" pitchFamily="2" charset="-122"/>
              </a:rPr>
              <a:t>的</a:t>
            </a:r>
            <a:r>
              <a:rPr lang="en-AU" altLang="zh-CN" dirty="0" smtClean="0">
                <a:ea typeface="宋体" panose="02010600030101010101" pitchFamily="2" charset="-122"/>
              </a:rPr>
              <a:t>Entity</a:t>
            </a:r>
            <a:r>
              <a:rPr lang="zh-CN" altLang="en-AU" dirty="0">
                <a:ea typeface="宋体" panose="02010600030101010101" pitchFamily="2" charset="-122"/>
              </a:rPr>
              <a:t>的属性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3528" y="2528888"/>
            <a:ext cx="1620837" cy="3063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anose="02070309020205020404" pitchFamily="49" charset="0"/>
              </a:rPr>
              <a:t>id</a:t>
            </a:r>
            <a:endParaRPr lang="en-AU" sz="1900">
              <a:solidFill>
                <a:srgbClr val="00007D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44365" y="2528888"/>
            <a:ext cx="6877496" cy="3063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唯一</a:t>
            </a:r>
            <a:r>
              <a:rPr lang="zh-CN" altLang="en-US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的</a:t>
            </a:r>
            <a:r>
              <a:rPr lang="en-US" altLang="zh-CN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Entity </a:t>
            </a:r>
            <a:r>
              <a:rPr lang="en-US" altLang="zh-CN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ID</a:t>
            </a:r>
            <a:r>
              <a:rPr lang="zh-CN" altLang="en-US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0" dirty="0" err="1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Cell,Base,Client</a:t>
            </a:r>
            <a:r>
              <a:rPr lang="zh-CN" altLang="en-US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共用一个</a:t>
            </a:r>
            <a:r>
              <a:rPr lang="en-US" altLang="zh-CN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id</a:t>
            </a:r>
            <a:endParaRPr lang="en-AU" sz="1400" b="0" dirty="0">
              <a:solidFill>
                <a:srgbClr val="00007D"/>
              </a:solidFill>
              <a:latin typeface="Verdana" panose="020B0604030504040204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23528" y="2835275"/>
            <a:ext cx="1620837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anose="02070309020205020404" pitchFamily="49" charset="0"/>
              </a:rPr>
              <a:t>databaseID</a:t>
            </a:r>
            <a:endParaRPr lang="en-AU" sz="1900">
              <a:solidFill>
                <a:srgbClr val="00007D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944365" y="2835275"/>
            <a:ext cx="6877496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在数据库里的永久</a:t>
            </a:r>
            <a:r>
              <a:rPr lang="en-US" altLang="zh-CN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ID</a:t>
            </a:r>
            <a:r>
              <a:rPr lang="zh-CN" altLang="en-US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。如果不是永久的则为零。</a:t>
            </a:r>
            <a:r>
              <a:rPr lang="en-US" altLang="zh-CN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64</a:t>
            </a:r>
            <a:r>
              <a:rPr lang="zh-CN" altLang="en-US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位</a:t>
            </a:r>
            <a:endParaRPr lang="en-AU" sz="1400" b="0" dirty="0">
              <a:solidFill>
                <a:srgbClr val="00007D"/>
              </a:solidFill>
              <a:latin typeface="Verdana" panose="020B0604030504040204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23528" y="3141663"/>
            <a:ext cx="1620837" cy="3063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anose="02070309020205020404" pitchFamily="49" charset="0"/>
              </a:rPr>
              <a:t>cell</a:t>
            </a:r>
            <a:endParaRPr lang="en-AU" sz="1900">
              <a:solidFill>
                <a:srgbClr val="00007D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944365" y="3141663"/>
            <a:ext cx="6877496" cy="3063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如果有</a:t>
            </a:r>
            <a:r>
              <a:rPr lang="zh-CN" altLang="en-US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对应</a:t>
            </a:r>
            <a:r>
              <a:rPr lang="en-US" altLang="zh-CN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Cell </a:t>
            </a:r>
            <a:r>
              <a:rPr lang="en-US" altLang="zh-CN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存在，表示指向</a:t>
            </a:r>
            <a:r>
              <a:rPr lang="zh-CN" altLang="en-US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该</a:t>
            </a:r>
            <a:r>
              <a:rPr lang="en-US" altLang="zh-CN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Cell </a:t>
            </a:r>
            <a:r>
              <a:rPr lang="en-US" altLang="zh-CN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的</a:t>
            </a:r>
            <a:r>
              <a:rPr lang="en-US" altLang="en-AU" dirty="0" smtClean="0">
                <a:ea typeface="宋体" panose="02010600030101010101" pitchFamily="2" charset="-122"/>
                <a:sym typeface="+mn-ea"/>
              </a:rPr>
              <a:t>E</a:t>
            </a:r>
            <a:r>
              <a:rPr lang="en-AU" altLang="zh-CN" dirty="0">
                <a:sym typeface="+mn-ea"/>
              </a:rPr>
              <a:t>ntity</a:t>
            </a:r>
            <a:r>
              <a:rPr lang="en-US" altLang="en-AU" dirty="0">
                <a:sym typeface="+mn-ea"/>
              </a:rPr>
              <a:t>Call</a:t>
            </a:r>
            <a:endParaRPr lang="en-AU" b="0" dirty="0">
              <a:solidFill>
                <a:srgbClr val="00007D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3448050"/>
            <a:ext cx="1620837" cy="555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anose="02070309020205020404" pitchFamily="49" charset="0"/>
              </a:rPr>
              <a:t>cellData</a:t>
            </a:r>
            <a:endParaRPr lang="en-AU" sz="1900">
              <a:solidFill>
                <a:srgbClr val="00007D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944365" y="3448050"/>
            <a:ext cx="6877496" cy="555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如果</a:t>
            </a:r>
            <a:r>
              <a:rPr lang="en-US" altLang="zh-CN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Cell </a:t>
            </a:r>
            <a:r>
              <a:rPr lang="en-US" altLang="zh-CN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不存在，其以</a:t>
            </a:r>
            <a:r>
              <a:rPr lang="en-US" altLang="zh-CN" b="0" dirty="0">
                <a:solidFill>
                  <a:srgbClr val="00007D"/>
                </a:solidFill>
                <a:ea typeface="宋体" panose="02010600030101010101" pitchFamily="2" charset="-122"/>
              </a:rPr>
              <a:t>Dictionary</a:t>
            </a:r>
            <a:r>
              <a:rPr lang="zh-CN" altLang="en-US" b="0" dirty="0">
                <a:solidFill>
                  <a:srgbClr val="00007D"/>
                </a:solidFill>
                <a:ea typeface="宋体" panose="02010600030101010101" pitchFamily="2" charset="-122"/>
              </a:rPr>
              <a:t>结构</a:t>
            </a:r>
            <a:r>
              <a:rPr lang="zh-CN" altLang="en-US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保留</a:t>
            </a:r>
            <a:r>
              <a:rPr lang="en-US" altLang="zh-CN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E</a:t>
            </a:r>
            <a:r>
              <a:rPr lang="en-US" altLang="zh-CN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ntity</a:t>
            </a:r>
            <a:r>
              <a:rPr lang="zh-CN" altLang="en-US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的</a:t>
            </a:r>
            <a:r>
              <a:rPr lang="en-US" altLang="zh-CN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Cell</a:t>
            </a:r>
            <a:r>
              <a:rPr lang="zh-CN" altLang="en-US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部分的数据</a:t>
            </a:r>
            <a:endParaRPr lang="en-AU" b="0" dirty="0">
              <a:solidFill>
                <a:srgbClr val="00007D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23528" y="2205038"/>
            <a:ext cx="1620837" cy="32385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US" sz="1900" b="0">
                <a:latin typeface="Verdana" panose="020B0604030504040204" pitchFamily="34" charset="0"/>
                <a:ea typeface="宋体" panose="02010600030101010101" pitchFamily="2" charset="-122"/>
              </a:rPr>
              <a:t>属性</a:t>
            </a:r>
            <a:endParaRPr lang="zh-CN" altLang="en-US" sz="1900" b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944365" y="2205038"/>
            <a:ext cx="6877496" cy="32385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anose="020B0604030504040204" pitchFamily="34" charset="0"/>
                <a:ea typeface="宋体" panose="02010600030101010101" pitchFamily="2" charset="-122"/>
              </a:rPr>
              <a:t>描述</a:t>
            </a:r>
            <a:endParaRPr lang="zh-CN" altLang="en-US" sz="1900" b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1944365" y="2205038"/>
            <a:ext cx="0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>
                <a:solidFill>
                  <a:schemeClr val="accent1"/>
                </a:solidFill>
                <a:ea typeface="宋体" panose="02010600030101010101" pitchFamily="2" charset="-122"/>
              </a:rPr>
              <a:t>Proxy</a:t>
            </a:r>
            <a:r>
              <a:rPr lang="zh-CN" altLang="en-US" sz="5300" dirty="0">
                <a:solidFill>
                  <a:schemeClr val="accent1"/>
                </a:solidFill>
                <a:ea typeface="宋体" panose="02010600030101010101" pitchFamily="2" charset="-122"/>
              </a:rPr>
              <a:t>属性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894737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KBEngine.Proxy</a:t>
            </a:r>
            <a:r>
              <a:rPr lang="zh-CN" altLang="en-US" b="1" dirty="0">
                <a:latin typeface="Courier New" panose="02070309020205020404" pitchFamily="49" charset="0"/>
                <a:ea typeface="宋体" panose="02010600030101010101" pitchFamily="2" charset="-122"/>
              </a:rPr>
              <a:t>继承</a:t>
            </a:r>
            <a:r>
              <a:rPr lang="zh-CN" altLang="en-US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自</a:t>
            </a:r>
            <a:r>
              <a:rPr lang="en-US" altLang="zh-CN" b="1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KBEngine.Entity</a:t>
            </a:r>
            <a:r>
              <a:rPr lang="zh-CN" altLang="en-US" dirty="0">
                <a:ea typeface="宋体" panose="02010600030101010101" pitchFamily="2" charset="-122"/>
              </a:rPr>
              <a:t>，它是所有</a:t>
            </a:r>
            <a:r>
              <a:rPr lang="zh-CN" altLang="en-US" dirty="0" smtClean="0">
                <a:ea typeface="宋体" panose="02010600030101010101" pitchFamily="2" charset="-122"/>
              </a:rPr>
              <a:t>有</a:t>
            </a:r>
            <a:r>
              <a:rPr lang="en-US" altLang="zh-CN" dirty="0" smtClean="0">
                <a:ea typeface="宋体" panose="02010600030101010101" pitchFamily="2" charset="-122"/>
              </a:rPr>
              <a:t>Proxy</a:t>
            </a:r>
            <a:r>
              <a:rPr lang="zh-CN" altLang="en-US" dirty="0" smtClean="0">
                <a:ea typeface="宋体" panose="02010600030101010101" pitchFamily="2" charset="-122"/>
              </a:rPr>
              <a:t>的</a:t>
            </a:r>
            <a:r>
              <a:rPr lang="en-US" altLang="zh-CN" dirty="0" smtClean="0">
                <a:ea typeface="宋体" panose="02010600030101010101" pitchFamily="2" charset="-122"/>
              </a:rPr>
              <a:t>Base </a:t>
            </a:r>
            <a:r>
              <a:rPr lang="en-US" altLang="zh-CN" dirty="0">
                <a:ea typeface="宋体" panose="02010600030101010101" pitchFamily="2" charset="-122"/>
              </a:rPr>
              <a:t>entity</a:t>
            </a:r>
            <a:r>
              <a:rPr lang="zh-CN" altLang="en-US" dirty="0">
                <a:ea typeface="宋体" panose="02010600030101010101" pitchFamily="2" charset="-122"/>
              </a:rPr>
              <a:t>的父类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80000"/>
              </a:spcBef>
            </a:pPr>
            <a:r>
              <a:rPr lang="zh-CN" altLang="en-US" dirty="0">
                <a:ea typeface="宋体" panose="02010600030101010101" pitchFamily="2" charset="-122"/>
              </a:rPr>
              <a:t>附加属性：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9124" y="3824858"/>
            <a:ext cx="1855241" cy="3063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en-AU" altLang="zh-CN" sz="1900" dirty="0">
                <a:solidFill>
                  <a:srgbClr val="00007D"/>
                </a:solidFill>
                <a:latin typeface="Courier New" panose="02070309020205020404" pitchFamily="49" charset="0"/>
              </a:rPr>
              <a:t>client</a:t>
            </a:r>
            <a:endParaRPr lang="en-AU" altLang="zh-CN" sz="1900" dirty="0">
              <a:solidFill>
                <a:srgbClr val="00007D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44365" y="3824858"/>
            <a:ext cx="6877496" cy="3063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zh-CN" altLang="en-US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用于与对应的客户端</a:t>
            </a:r>
            <a:r>
              <a:rPr lang="zh-CN" altLang="en-US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的</a:t>
            </a:r>
            <a:r>
              <a:rPr lang="en-US" altLang="zh-CN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Entity</a:t>
            </a:r>
            <a:r>
              <a:rPr lang="zh-CN" altLang="en-US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的通信的</a:t>
            </a:r>
            <a:r>
              <a:rPr lang="en-US" altLang="en-AU" dirty="0" smtClean="0">
                <a:ea typeface="宋体" panose="02010600030101010101" pitchFamily="2" charset="-122"/>
                <a:sym typeface="+mn-ea"/>
              </a:rPr>
              <a:t>E</a:t>
            </a:r>
            <a:r>
              <a:rPr lang="en-AU" altLang="zh-CN" dirty="0">
                <a:sym typeface="+mn-ea"/>
              </a:rPr>
              <a:t>ntity</a:t>
            </a:r>
            <a:r>
              <a:rPr lang="en-US" altLang="en-AU" dirty="0">
                <a:sym typeface="+mn-ea"/>
              </a:rPr>
              <a:t>Call</a:t>
            </a:r>
            <a:endParaRPr lang="en-AU" sz="1400" b="0" dirty="0">
              <a:solidFill>
                <a:srgbClr val="00007D"/>
              </a:solidFill>
              <a:latin typeface="Verdana" panose="020B0604030504040204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9124" y="4131245"/>
            <a:ext cx="1855241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en-AU" altLang="zh-CN" sz="1900" dirty="0" err="1">
                <a:solidFill>
                  <a:srgbClr val="00007D"/>
                </a:solidFill>
                <a:latin typeface="Courier New" panose="02070309020205020404" pitchFamily="49" charset="0"/>
              </a:rPr>
              <a:t>clientAddr</a:t>
            </a:r>
            <a:endParaRPr lang="en-AU" altLang="zh-CN" sz="1900" dirty="0">
              <a:solidFill>
                <a:srgbClr val="00007D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944365" y="4131245"/>
            <a:ext cx="6877496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zh-CN" altLang="en-US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对应客户端机器的地址和端口</a:t>
            </a:r>
            <a:endParaRPr lang="en-AU" altLang="zh-CN" dirty="0">
              <a:solidFill>
                <a:srgbClr val="00007D"/>
              </a:solidFill>
              <a:latin typeface="Verdana" panose="020B0604030504040204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9124" y="4437633"/>
            <a:ext cx="1855241" cy="5755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en-AU" altLang="zh-CN" sz="1900" dirty="0" err="1">
                <a:solidFill>
                  <a:srgbClr val="00007D"/>
                </a:solidFill>
                <a:latin typeface="Courier New" panose="02070309020205020404" pitchFamily="49" charset="0"/>
              </a:rPr>
              <a:t>bandwidthPerSecond</a:t>
            </a:r>
            <a:endParaRPr lang="en-AU" altLang="zh-CN" sz="1900" dirty="0">
              <a:solidFill>
                <a:srgbClr val="00007D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944365" y="4437633"/>
            <a:ext cx="6877496" cy="5755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zh-CN" altLang="en-US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每秒发送个客户端的信息长度</a:t>
            </a:r>
            <a:endParaRPr lang="en-AU" altLang="zh-CN" dirty="0">
              <a:solidFill>
                <a:srgbClr val="00007D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89124" y="3501008"/>
            <a:ext cx="1855241" cy="32385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US" sz="1900" b="0">
                <a:latin typeface="Verdana" panose="020B0604030504040204" pitchFamily="34" charset="0"/>
                <a:ea typeface="宋体" panose="02010600030101010101" pitchFamily="2" charset="-122"/>
              </a:rPr>
              <a:t>属性</a:t>
            </a:r>
            <a:endParaRPr lang="zh-CN" altLang="en-US" sz="1900" b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944365" y="3501008"/>
            <a:ext cx="6877496" cy="32385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anose="020B0604030504040204" pitchFamily="34" charset="0"/>
                <a:ea typeface="宋体" panose="02010600030101010101" pitchFamily="2" charset="-122"/>
              </a:rPr>
              <a:t>描述</a:t>
            </a:r>
            <a:endParaRPr lang="zh-CN" altLang="en-US" sz="1900" b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1944365" y="3501008"/>
            <a:ext cx="0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 smtClean="0">
                <a:solidFill>
                  <a:schemeClr val="accent1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sz="5300" dirty="0">
                <a:solidFill>
                  <a:schemeClr val="accent1"/>
                </a:solidFill>
                <a:ea typeface="宋体" panose="02010600030101010101" pitchFamily="2" charset="-122"/>
              </a:rPr>
              <a:t>方法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79388" y="1600200"/>
            <a:ext cx="2268537" cy="5905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72000" rIns="0" bIns="72000"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addTimer(</a:t>
            </a:r>
            <a:r>
              <a:rPr lang="en-US" altLang="zh-CN" sz="1200" i="1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initOffset</a:t>
            </a:r>
            <a:br>
              <a:rPr lang="en-US" altLang="zh-CN" sz="120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20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[,</a:t>
            </a:r>
            <a:r>
              <a:rPr lang="en-US" altLang="zh-CN" sz="1200" i="1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repeatOffset</a:t>
            </a:r>
            <a:r>
              <a:rPr lang="en-US" altLang="zh-CN" sz="120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br>
              <a:rPr lang="en-US" altLang="zh-CN" sz="120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20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</a:t>
            </a:r>
            <a:r>
              <a:rPr lang="en-US" altLang="zh-CN" sz="1200" i="1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userData</a:t>
            </a:r>
            <a:r>
              <a:rPr lang="en-US" altLang="zh-CN" sz="120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 )</a:t>
            </a:r>
            <a:endParaRPr lang="en-AU" sz="1200">
              <a:solidFill>
                <a:srgbClr val="00007D"/>
              </a:solidFill>
              <a:latin typeface="Courier New" panose="02070309020205020404" pitchFamily="49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79388" y="2478088"/>
            <a:ext cx="2268537" cy="7143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createCellEntity(</a:t>
            </a:r>
            <a:br>
              <a:rPr lang="en-US" altLang="zh-CN" sz="130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30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[</a:t>
            </a:r>
            <a:r>
              <a:rPr lang="en-US" altLang="zh-CN" sz="1300" i="1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cellEntityCall</a:t>
            </a:r>
            <a:r>
              <a:rPr lang="en-US" altLang="zh-CN" sz="130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])</a:t>
            </a:r>
            <a:endParaRPr lang="en-AU" sz="1300">
              <a:solidFill>
                <a:srgbClr val="00007D"/>
              </a:solidFill>
              <a:latin typeface="Courier New" panose="02070309020205020404" pitchFamily="49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79388" y="1276350"/>
            <a:ext cx="2268537" cy="323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anose="020B0604030504040204" pitchFamily="34" charset="0"/>
                <a:ea typeface="宋体" panose="02010600030101010101" pitchFamily="2" charset="-122"/>
              </a:rPr>
              <a:t>方法</a:t>
            </a:r>
            <a:endParaRPr lang="zh-CN" altLang="en-US" sz="1900" b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2447925" y="1276350"/>
            <a:ext cx="6480175" cy="323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anose="020B0604030504040204" pitchFamily="34" charset="0"/>
                <a:ea typeface="宋体" panose="02010600030101010101" pitchFamily="2" charset="-122"/>
              </a:rPr>
              <a:t>描述</a:t>
            </a:r>
            <a:endParaRPr lang="zh-CN" altLang="en-US" sz="1900" b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V="1">
            <a:off x="2447925" y="1265238"/>
            <a:ext cx="3175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2447925" y="1600200"/>
            <a:ext cx="6480175" cy="5905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增加一个时钟（ </a:t>
            </a:r>
            <a:r>
              <a:rPr lang="en-US" altLang="zh-CN" sz="1600" b="0">
                <a:solidFill>
                  <a:srgbClr val="00007D"/>
                </a:solidFill>
                <a:ea typeface="宋体" panose="02010600030101010101" pitchFamily="2" charset="-122"/>
              </a:rPr>
              <a:t>offsets</a:t>
            </a:r>
            <a:r>
              <a:rPr lang="zh-CN" altLang="en-US" sz="1600" b="0">
                <a:solidFill>
                  <a:srgbClr val="00007D"/>
                </a:solidFill>
                <a:ea typeface="宋体" panose="02010600030101010101" pitchFamily="2" charset="-122"/>
              </a:rPr>
              <a:t>为秒数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 sz="1400" b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），返回它的</a:t>
            </a:r>
            <a:r>
              <a:rPr lang="en-US" altLang="zh-CN" sz="1400" b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ID</a:t>
            </a:r>
            <a:endParaRPr lang="en-US" altLang="zh-CN" sz="1400" b="0">
              <a:solidFill>
                <a:srgbClr val="00007D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zh-CN" sz="1400" b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Entity</a:t>
            </a:r>
            <a:r>
              <a:rPr lang="zh-CN" altLang="en-US" sz="1400" b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必须实现方法</a:t>
            </a:r>
            <a:r>
              <a:rPr lang="en-US" altLang="zh-CN" sz="140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onTimer(</a:t>
            </a:r>
            <a:r>
              <a:rPr lang="en-US" altLang="zh-CN" sz="1400" i="1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self</a:t>
            </a:r>
            <a:r>
              <a:rPr lang="en-US" altLang="zh-CN" sz="140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400" i="1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timerID</a:t>
            </a:r>
            <a:r>
              <a:rPr lang="en-US" altLang="zh-CN" sz="140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400" i="1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userData</a:t>
            </a:r>
            <a:r>
              <a:rPr lang="en-US" altLang="zh-CN" sz="140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en-AU" sz="1400">
              <a:solidFill>
                <a:srgbClr val="00007D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2447925" y="2478088"/>
            <a:ext cx="6480175" cy="7143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在</a:t>
            </a:r>
            <a:r>
              <a:rPr lang="en-US" altLang="zh-CN" b="0" dirty="0" smtClean="0">
                <a:solidFill>
                  <a:srgbClr val="00007D"/>
                </a:solidFill>
                <a:ea typeface="宋体" panose="02010600030101010101" pitchFamily="2" charset="-122"/>
              </a:rPr>
              <a:t>EntityCall</a:t>
            </a:r>
            <a:r>
              <a:rPr lang="zh-CN" altLang="en-US" b="0" dirty="0">
                <a:solidFill>
                  <a:srgbClr val="00007D"/>
                </a:solidFill>
                <a:ea typeface="宋体" panose="02010600030101010101" pitchFamily="2" charset="-122"/>
              </a:rPr>
              <a:t>指向</a:t>
            </a:r>
            <a:r>
              <a:rPr lang="zh-CN" altLang="en-US" b="0" dirty="0" smtClean="0">
                <a:solidFill>
                  <a:srgbClr val="00007D"/>
                </a:solidFill>
                <a:ea typeface="宋体" panose="02010600030101010101" pitchFamily="2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上创建</a:t>
            </a:r>
            <a:r>
              <a:rPr lang="en-US" altLang="zh-CN" sz="1400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可以用于当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在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上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创建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时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在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上初始化一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个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Cell </a:t>
            </a:r>
            <a:r>
              <a:rPr lang="en-US" altLang="zh-CN" sz="1400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如果不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传递</a:t>
            </a:r>
            <a:r>
              <a:rPr lang="en-US" altLang="zh-CN" sz="1400" b="0" dirty="0" err="1" smtClean="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CellEntityCall</a:t>
            </a:r>
            <a:r>
              <a:rPr lang="zh-CN" altLang="en-US" sz="1400" b="0" dirty="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，那么</a:t>
            </a:r>
            <a:r>
              <a:rPr lang="en-US" altLang="zh-CN" sz="1400" b="0" dirty="0" err="1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Base.cellData</a:t>
            </a:r>
            <a:r>
              <a:rPr lang="en-US" altLang="zh-CN" sz="1400" b="0" dirty="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1400" b="0" i="1" dirty="0" err="1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spaceID</a:t>
            </a:r>
            <a:r>
              <a:rPr lang="en-US" altLang="zh-CN" sz="1400" b="0" dirty="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  <a:r>
              <a:rPr lang="zh-CN" altLang="en-US" sz="1400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会被用到</a:t>
            </a:r>
            <a:endParaRPr lang="zh-CN" altLang="en-AU" sz="1400" b="0" dirty="0">
              <a:solidFill>
                <a:srgbClr val="00007D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179388" y="2190750"/>
            <a:ext cx="2268537" cy="28733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delTimer( </a:t>
            </a:r>
            <a:r>
              <a:rPr lang="en-US" altLang="zh-CN" sz="1300" i="1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timerID</a:t>
            </a:r>
            <a:r>
              <a:rPr lang="en-US" altLang="zh-CN" sz="130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)</a:t>
            </a:r>
            <a:endParaRPr lang="en-AU" sz="1300">
              <a:solidFill>
                <a:srgbClr val="00007D"/>
              </a:solidFill>
              <a:latin typeface="Courier New" panose="02070309020205020404" pitchFamily="49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447925" y="2190750"/>
            <a:ext cx="6480175" cy="28733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删除指定时钟</a:t>
            </a:r>
            <a:endParaRPr lang="en-AU" sz="1400" b="0">
              <a:solidFill>
                <a:srgbClr val="00007D"/>
              </a:solidFill>
              <a:latin typeface="Verdana" panose="020B0604030504040204" pitchFamily="34" charset="0"/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179388" y="3212976"/>
            <a:ext cx="2268537" cy="708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createInNewSpace()</a:t>
            </a:r>
            <a:endParaRPr lang="en-AU" sz="1300">
              <a:solidFill>
                <a:srgbClr val="00007D"/>
              </a:solidFill>
              <a:latin typeface="Courier New" panose="02070309020205020404" pitchFamily="49" charset="0"/>
            </a:endParaRP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2447925" y="3212976"/>
            <a:ext cx="6480175" cy="709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在一个新的</a:t>
            </a:r>
            <a:r>
              <a:rPr lang="en-US" altLang="zh-CN" sz="1400" b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space</a:t>
            </a:r>
            <a:r>
              <a:rPr lang="zh-CN" altLang="en-US" sz="1400" b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创建一个</a:t>
            </a:r>
            <a:r>
              <a:rPr lang="en-US" altLang="zh-CN" sz="1400" b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entity</a:t>
            </a:r>
            <a:r>
              <a:rPr lang="zh-CN" altLang="en-US" sz="1400" b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的</a:t>
            </a:r>
            <a:r>
              <a:rPr lang="en-US" altLang="zh-CN" sz="1400" b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cell</a:t>
            </a:r>
            <a:r>
              <a:rPr lang="zh-CN" altLang="en-US" sz="1400" b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部分（包括一个新的</a:t>
            </a:r>
            <a:r>
              <a:rPr lang="en-US" altLang="zh-CN" sz="1400" b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cell</a:t>
            </a:r>
            <a:r>
              <a:rPr lang="zh-CN" altLang="en-US" sz="1400" b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来管理它）</a:t>
            </a:r>
            <a:endParaRPr lang="en-US" altLang="zh-CN" sz="1400" b="0">
              <a:solidFill>
                <a:srgbClr val="00007D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可以用于创建一个</a:t>
            </a:r>
            <a:r>
              <a:rPr lang="en-US" altLang="zh-CN" sz="1400" b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entity</a:t>
            </a:r>
            <a:r>
              <a:rPr lang="zh-CN" altLang="en-US" sz="1400" b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来控制一个新的</a:t>
            </a:r>
            <a:r>
              <a:rPr lang="en-US" altLang="zh-CN" sz="1400" b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space</a:t>
            </a:r>
            <a:r>
              <a:rPr lang="zh-CN" altLang="en-US" sz="1400" b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90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1200" b="0" i="1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如</a:t>
            </a:r>
            <a:r>
              <a:rPr lang="en-US" altLang="zh-CN" sz="1200" b="0" i="1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.</a:t>
            </a:r>
            <a:r>
              <a:rPr lang="en-US" altLang="zh-CN" sz="1200" b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1200" b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任务管理器</a:t>
            </a:r>
            <a:r>
              <a:rPr lang="en-US" altLang="zh-CN" sz="90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)</a:t>
            </a:r>
            <a:endParaRPr lang="en-US" altLang="zh-CN" sz="900">
              <a:solidFill>
                <a:srgbClr val="00007D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179388" y="3921001"/>
            <a:ext cx="2268537" cy="10810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destroyCellEntity()</a:t>
            </a:r>
            <a:endParaRPr lang="en-AU" sz="1300">
              <a:solidFill>
                <a:srgbClr val="00007D"/>
              </a:solidFill>
              <a:latin typeface="Courier New" panose="02070309020205020404" pitchFamily="49" charset="0"/>
            </a:endParaRPr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179388" y="5002089"/>
            <a:ext cx="2268537" cy="933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destroy()</a:t>
            </a:r>
            <a:endParaRPr lang="en-AU" sz="1300">
              <a:solidFill>
                <a:srgbClr val="00007D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2447925" y="3921001"/>
            <a:ext cx="6480175" cy="10810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15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panose="02010600030101010101" pitchFamily="2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panose="02010600030101010101" pitchFamily="2" charset="-122"/>
              </a:rPr>
              <a:t>Cell </a:t>
            </a:r>
            <a:r>
              <a:rPr lang="en-US" altLang="zh-CN" sz="1400" b="0" dirty="0">
                <a:solidFill>
                  <a:srgbClr val="00007D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panose="02010600030101010101" pitchFamily="2" charset="-122"/>
              </a:rPr>
              <a:t>保留</a:t>
            </a:r>
            <a:r>
              <a:rPr lang="en-US" altLang="zh-CN" sz="1400" b="0" dirty="0" smtClean="0">
                <a:solidFill>
                  <a:srgbClr val="00007D"/>
                </a:solidFill>
                <a:ea typeface="宋体" panose="02010600030101010101" pitchFamily="2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ea typeface="宋体" panose="02010600030101010101" pitchFamily="2" charset="-122"/>
              </a:rPr>
              <a:t>部分</a:t>
            </a:r>
            <a:endParaRPr lang="en-US" altLang="zh-CN" sz="1400" b="0" dirty="0">
              <a:solidFill>
                <a:srgbClr val="00007D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ea typeface="宋体" panose="02010600030101010101" pitchFamily="2" charset="-122"/>
              </a:rPr>
              <a:t>如果是</a:t>
            </a:r>
            <a:r>
              <a:rPr lang="zh-CN" altLang="en-US" sz="1400" b="0" dirty="0" smtClean="0">
                <a:solidFill>
                  <a:srgbClr val="00007D"/>
                </a:solidFill>
                <a:ea typeface="宋体" panose="02010600030101010101" pitchFamily="2" charset="-122"/>
              </a:rPr>
              <a:t>在</a:t>
            </a:r>
            <a:r>
              <a:rPr lang="en-US" altLang="zh-CN" sz="1400" b="0" dirty="0" smtClean="0">
                <a:solidFill>
                  <a:srgbClr val="00007D"/>
                </a:solidFill>
                <a:ea typeface="宋体" panose="02010600030101010101" pitchFamily="2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ea typeface="宋体" panose="02010600030101010101" pitchFamily="2" charset="-122"/>
              </a:rPr>
              <a:t>间转移，建议在</a:t>
            </a:r>
            <a:r>
              <a:rPr lang="en-US" altLang="zh-CN" sz="1400" b="0" dirty="0" err="1">
                <a:solidFill>
                  <a:srgbClr val="00007D"/>
                </a:solidFill>
                <a:ea typeface="宋体" panose="02010600030101010101" pitchFamily="2" charset="-122"/>
              </a:rPr>
              <a:t>CellApp</a:t>
            </a:r>
            <a:r>
              <a:rPr lang="zh-CN" altLang="en-US" sz="1400" b="0" dirty="0">
                <a:solidFill>
                  <a:srgbClr val="00007D"/>
                </a:solidFill>
                <a:ea typeface="宋体" panose="02010600030101010101" pitchFamily="2" charset="-122"/>
              </a:rPr>
              <a:t>上用</a:t>
            </a:r>
            <a:r>
              <a:rPr lang="en-US" altLang="zh-CN" sz="1400" b="0" dirty="0">
                <a:solidFill>
                  <a:srgbClr val="00007D"/>
                </a:solidFill>
                <a:ea typeface="宋体" panose="02010600030101010101" pitchFamily="2" charset="-122"/>
              </a:rPr>
              <a:t>‘teleport’</a:t>
            </a:r>
            <a:r>
              <a:rPr lang="zh-CN" altLang="en-US" sz="1400" b="0" dirty="0">
                <a:solidFill>
                  <a:srgbClr val="00007D"/>
                </a:solidFill>
                <a:ea typeface="宋体" panose="02010600030101010101" pitchFamily="2" charset="-122"/>
              </a:rPr>
              <a:t> ，避免频繁销毁，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panose="02010600030101010101" pitchFamily="2" charset="-122"/>
              </a:rPr>
              <a:t>创建</a:t>
            </a:r>
            <a:r>
              <a:rPr lang="en-US" altLang="zh-CN" sz="1400" b="0" dirty="0" smtClean="0">
                <a:solidFill>
                  <a:srgbClr val="00007D"/>
                </a:solidFill>
                <a:ea typeface="宋体" panose="02010600030101010101" pitchFamily="2" charset="-122"/>
              </a:rPr>
              <a:t>Cell </a:t>
            </a:r>
            <a:r>
              <a:rPr lang="en-US" altLang="zh-CN" sz="1400" b="0" dirty="0">
                <a:solidFill>
                  <a:srgbClr val="00007D"/>
                </a:solidFill>
                <a:ea typeface="宋体" panose="02010600030101010101" pitchFamily="2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panose="02010600030101010101" pitchFamily="2" charset="-122"/>
              </a:rPr>
              <a:t>此时</a:t>
            </a:r>
            <a:r>
              <a:rPr lang="en-US" altLang="zh-CN" sz="1400" b="0" dirty="0" smtClean="0">
                <a:solidFill>
                  <a:srgbClr val="00007D"/>
                </a:solidFill>
                <a:ea typeface="宋体" panose="02010600030101010101" pitchFamily="2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ea typeface="宋体" panose="02010600030101010101" pitchFamily="2" charset="-122"/>
              </a:rPr>
              <a:t>上</a:t>
            </a:r>
            <a:r>
              <a:rPr lang="en-US" altLang="zh-CN" sz="1400" dirty="0" err="1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onLoseCell</a:t>
            </a:r>
            <a:r>
              <a:rPr lang="zh-CN" altLang="en-US" sz="1400" b="0" dirty="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会被回调</a:t>
            </a:r>
            <a:r>
              <a:rPr lang="zh-CN" altLang="en-US" sz="1400" dirty="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1400" dirty="0" err="1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Base.cellData</a:t>
            </a:r>
            <a:r>
              <a:rPr lang="zh-CN" altLang="en-US" sz="1400" b="0" dirty="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属性会被赋</a:t>
            </a:r>
            <a:r>
              <a:rPr lang="zh-CN" altLang="en-US" sz="1400" b="0" dirty="0" smtClean="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以</a:t>
            </a:r>
            <a:r>
              <a:rPr lang="en-US" altLang="zh-CN" sz="1400" b="0" dirty="0" smtClean="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Cell Entity</a:t>
            </a:r>
            <a:r>
              <a:rPr lang="zh-CN" altLang="en-US" sz="1400" b="0" dirty="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的属性</a:t>
            </a:r>
            <a:endParaRPr lang="en-AU" sz="1400" b="0" dirty="0">
              <a:solidFill>
                <a:srgbClr val="00007D"/>
              </a:solidFill>
            </a:endParaRP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2447925" y="5002089"/>
            <a:ext cx="6480175" cy="933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panose="02010600030101010101" pitchFamily="2" charset="-122"/>
              </a:rPr>
              <a:t>销毁</a:t>
            </a:r>
            <a:r>
              <a:rPr lang="en-US" altLang="zh-CN" sz="1400" b="0" dirty="0" smtClean="0">
                <a:solidFill>
                  <a:srgbClr val="00007D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sz="1400" b="0" dirty="0" smtClean="0">
                <a:solidFill>
                  <a:srgbClr val="00007D"/>
                </a:solidFill>
                <a:ea typeface="宋体" panose="02010600030101010101" pitchFamily="2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ea typeface="宋体" panose="02010600030101010101" pitchFamily="2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ea typeface="宋体" panose="02010600030101010101" pitchFamily="2" charset="-122"/>
              </a:rPr>
              <a:t>部分</a:t>
            </a:r>
            <a:endParaRPr lang="en-US" altLang="zh-CN" sz="1400" b="0" dirty="0">
              <a:solidFill>
                <a:srgbClr val="00007D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zh-CN" sz="1400" b="0" dirty="0">
                <a:solidFill>
                  <a:srgbClr val="00007D"/>
                </a:solidFill>
                <a:ea typeface="宋体" panose="02010600030101010101" pitchFamily="2" charset="-122"/>
              </a:rPr>
              <a:t>Cell Entity</a:t>
            </a:r>
            <a:r>
              <a:rPr lang="zh-CN" altLang="en-US" sz="1400" b="0" dirty="0">
                <a:solidFill>
                  <a:srgbClr val="00007D"/>
                </a:solidFill>
                <a:ea typeface="宋体" panose="02010600030101010101" pitchFamily="2" charset="-122"/>
              </a:rPr>
              <a:t>必须已经先被销毁掉</a:t>
            </a:r>
            <a:endParaRPr lang="en-US" altLang="zh-CN" sz="1400" b="0" dirty="0">
              <a:solidFill>
                <a:srgbClr val="00007D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ea typeface="宋体" panose="02010600030101010101" pitchFamily="2" charset="-122"/>
              </a:rPr>
              <a:t>适用于</a:t>
            </a:r>
            <a:r>
              <a:rPr lang="zh-CN" altLang="en-US" sz="1400" b="0" dirty="0" smtClean="0">
                <a:solidFill>
                  <a:srgbClr val="00007D"/>
                </a:solidFill>
                <a:ea typeface="宋体" panose="02010600030101010101" pitchFamily="2" charset="-122"/>
              </a:rPr>
              <a:t>把</a:t>
            </a:r>
            <a:r>
              <a:rPr lang="en-US" altLang="zh-CN" sz="1400" b="0" dirty="0" smtClean="0">
                <a:solidFill>
                  <a:srgbClr val="00007D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ea typeface="宋体" panose="02010600030101010101" pitchFamily="2" charset="-122"/>
              </a:rPr>
              <a:t>从游戏中去除</a:t>
            </a:r>
            <a:endParaRPr lang="zh-CN" altLang="en-US" sz="1400" b="0" dirty="0">
              <a:solidFill>
                <a:srgbClr val="00007D"/>
              </a:solidFill>
              <a:ea typeface="宋体" panose="02010600030101010101" pitchFamily="2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ea typeface="宋体" panose="02010600030101010101" pitchFamily="2" charset="-122"/>
              </a:rPr>
              <a:t>常常被用在</a:t>
            </a:r>
            <a:r>
              <a:rPr lang="en-US" altLang="zh-CN" sz="1400" b="0" dirty="0" err="1">
                <a:solidFill>
                  <a:srgbClr val="00007D"/>
                </a:solidFill>
                <a:ea typeface="宋体" panose="02010600030101010101" pitchFamily="2" charset="-122"/>
              </a:rPr>
              <a:t>onLoseCell</a:t>
            </a:r>
            <a:r>
              <a:rPr lang="zh-CN" altLang="en-US" sz="1400" b="0" dirty="0">
                <a:solidFill>
                  <a:srgbClr val="00007D"/>
                </a:solidFill>
                <a:ea typeface="宋体" panose="02010600030101010101" pitchFamily="2" charset="-122"/>
              </a:rPr>
              <a:t>回调函数里</a:t>
            </a:r>
            <a:endParaRPr lang="en-AU" altLang="zh-CN" sz="1400" b="0" dirty="0">
              <a:solidFill>
                <a:srgbClr val="00007D"/>
              </a:solidFill>
              <a:ea typeface="宋体" panose="02010600030101010101" pitchFamily="2" charset="-122"/>
            </a:endParaRPr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179388" y="6310313"/>
            <a:ext cx="7200900" cy="2873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2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400" b="0" dirty="0">
                <a:ea typeface="宋体" panose="02010600030101010101" pitchFamily="2" charset="-122"/>
              </a:rPr>
              <a:t>   </a:t>
            </a:r>
            <a:r>
              <a:rPr lang="en-US" altLang="zh-CN" sz="1400" b="0" dirty="0">
                <a:ea typeface="宋体" panose="02010600030101010101" pitchFamily="2" charset="-122"/>
              </a:rPr>
              <a:t>Cell </a:t>
            </a:r>
            <a:r>
              <a:rPr lang="en-US" altLang="zh-CN" sz="1400" b="0" dirty="0" smtClean="0">
                <a:ea typeface="宋体" panose="02010600030101010101" pitchFamily="2" charset="-122"/>
              </a:rPr>
              <a:t>Entity</a:t>
            </a:r>
            <a:r>
              <a:rPr lang="zh-CN" altLang="en-US" sz="1400" b="0" dirty="0">
                <a:ea typeface="宋体" panose="02010600030101010101" pitchFamily="2" charset="-122"/>
              </a:rPr>
              <a:t>属性被从</a:t>
            </a:r>
            <a:r>
              <a:rPr lang="en-US" altLang="zh-CN" sz="1400" b="0" dirty="0" err="1">
                <a:ea typeface="宋体" panose="02010600030101010101" pitchFamily="2" charset="-122"/>
              </a:rPr>
              <a:t>Base.cellData</a:t>
            </a:r>
            <a:r>
              <a:rPr lang="zh-CN" altLang="en-US" sz="1400" b="0" dirty="0">
                <a:ea typeface="宋体" panose="02010600030101010101" pitchFamily="2" charset="-122"/>
              </a:rPr>
              <a:t>中取得并传送，而且它变得不再可访问</a:t>
            </a:r>
            <a:endParaRPr lang="zh-CN" altLang="en-AU" sz="1400" b="0" dirty="0">
              <a:ea typeface="宋体" panose="02010600030101010101" pitchFamily="2" charset="-122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2268538" y="2478088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anose="020B0604030504040204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2271713" y="3192463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anose="020B0604030504040204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2268538" y="3212976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anose="020B0604030504040204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Text Box 24"/>
          <p:cNvSpPr txBox="1">
            <a:spLocks noChangeArrowheads="1"/>
          </p:cNvSpPr>
          <p:nvPr/>
        </p:nvSpPr>
        <p:spPr bwMode="auto">
          <a:xfrm>
            <a:off x="179388" y="6381750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anose="020B0604030504040204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Cellapp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 smtClean="0">
                <a:solidFill>
                  <a:schemeClr val="accent1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sz="5300" dirty="0" smtClean="0">
                <a:solidFill>
                  <a:schemeClr val="accent1"/>
                </a:solidFill>
                <a:ea typeface="宋体" panose="02010600030101010101" pitchFamily="2" charset="-122"/>
              </a:rPr>
              <a:t>属性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pSp>
        <p:nvGrpSpPr>
          <p:cNvPr id="26" name="Group 4"/>
          <p:cNvGrpSpPr/>
          <p:nvPr/>
        </p:nvGrpSpPr>
        <p:grpSpPr bwMode="auto">
          <a:xfrm>
            <a:off x="466725" y="1808163"/>
            <a:ext cx="8243888" cy="4254500"/>
            <a:chOff x="294" y="1139"/>
            <a:chExt cx="5193" cy="2680"/>
          </a:xfrm>
        </p:grpSpPr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294" y="1350"/>
              <a:ext cx="1203" cy="19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anose="02070309020205020404" pitchFamily="49" charset="0"/>
                </a:rPr>
                <a:t>id</a:t>
              </a:r>
              <a:endParaRPr lang="en-AU" sz="1900">
                <a:solidFill>
                  <a:srgbClr val="00007D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9" name="Text Box 6"/>
            <p:cNvSpPr txBox="1">
              <a:spLocks noChangeArrowheads="1"/>
            </p:cNvSpPr>
            <p:nvPr/>
          </p:nvSpPr>
          <p:spPr bwMode="auto">
            <a:xfrm>
              <a:off x="1497" y="1350"/>
              <a:ext cx="3990" cy="19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b="0" dirty="0">
                  <a:solidFill>
                    <a:srgbClr val="00007D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唯一</a:t>
              </a:r>
              <a:r>
                <a:rPr lang="zh-CN" altLang="en-US" b="0" dirty="0" smtClean="0">
                  <a:solidFill>
                    <a:srgbClr val="00007D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的</a:t>
              </a:r>
              <a:r>
                <a:rPr lang="en-US" altLang="zh-CN" b="0" dirty="0" smtClean="0">
                  <a:solidFill>
                    <a:srgbClr val="00007D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Entity </a:t>
              </a:r>
              <a:r>
                <a:rPr lang="en-US" altLang="zh-CN" b="0" dirty="0">
                  <a:solidFill>
                    <a:srgbClr val="00007D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id</a:t>
              </a:r>
              <a:r>
                <a:rPr lang="zh-CN" altLang="en-US" b="0" dirty="0">
                  <a:solidFill>
                    <a:srgbClr val="00007D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，</a:t>
              </a:r>
              <a:r>
                <a:rPr lang="en-US" altLang="zh-CN" b="0" dirty="0">
                  <a:solidFill>
                    <a:srgbClr val="00007D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cell</a:t>
              </a:r>
              <a:r>
                <a:rPr lang="zh-CN" altLang="en-US" b="0" dirty="0">
                  <a:solidFill>
                    <a:srgbClr val="00007D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，</a:t>
              </a:r>
              <a:r>
                <a:rPr lang="en-US" altLang="zh-CN" b="0" dirty="0">
                  <a:solidFill>
                    <a:srgbClr val="00007D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base</a:t>
              </a:r>
              <a:r>
                <a:rPr lang="zh-CN" altLang="en-US" b="0" dirty="0">
                  <a:solidFill>
                    <a:srgbClr val="00007D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，</a:t>
              </a:r>
              <a:r>
                <a:rPr lang="en-US" altLang="zh-CN" b="0" dirty="0">
                  <a:solidFill>
                    <a:srgbClr val="00007D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client</a:t>
              </a:r>
              <a:r>
                <a:rPr lang="zh-CN" altLang="en-US" b="0" dirty="0">
                  <a:solidFill>
                    <a:srgbClr val="00007D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共用一个</a:t>
              </a:r>
              <a:r>
                <a:rPr lang="en-US" altLang="zh-CN" b="0" dirty="0">
                  <a:solidFill>
                    <a:srgbClr val="00007D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id</a:t>
              </a:r>
              <a:endParaRPr lang="en-AU" sz="1400" b="0" dirty="0">
                <a:solidFill>
                  <a:srgbClr val="00007D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294" y="1543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anose="02070309020205020404" pitchFamily="49" charset="0"/>
                </a:rPr>
                <a:t>spaceID</a:t>
              </a:r>
              <a:endParaRPr lang="en-AU" sz="1900">
                <a:solidFill>
                  <a:srgbClr val="00007D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1497" y="1543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b="0" dirty="0">
                  <a:solidFill>
                    <a:srgbClr val="00007D"/>
                  </a:solidFill>
                  <a:ea typeface="宋体" panose="02010600030101010101" pitchFamily="2" charset="-122"/>
                </a:rPr>
                <a:t>Entity</a:t>
              </a:r>
              <a:r>
                <a:rPr lang="zh-CN" altLang="en-US" b="0" dirty="0">
                  <a:solidFill>
                    <a:srgbClr val="00007D"/>
                  </a:solidFill>
                  <a:ea typeface="宋体" panose="02010600030101010101" pitchFamily="2" charset="-122"/>
                </a:rPr>
                <a:t>所在</a:t>
              </a:r>
              <a:r>
                <a:rPr lang="zh-CN" altLang="en-US" b="0" dirty="0" smtClean="0">
                  <a:solidFill>
                    <a:srgbClr val="00007D"/>
                  </a:solidFill>
                  <a:ea typeface="宋体" panose="02010600030101010101" pitchFamily="2" charset="-122"/>
                </a:rPr>
                <a:t>的</a:t>
              </a:r>
              <a:r>
                <a:rPr lang="en-US" altLang="zh-CN" dirty="0">
                  <a:solidFill>
                    <a:srgbClr val="00007D"/>
                  </a:solidFill>
                  <a:ea typeface="宋体" panose="02010600030101010101" pitchFamily="2" charset="-122"/>
                </a:rPr>
                <a:t>S</a:t>
              </a:r>
              <a:r>
                <a:rPr lang="en-US" altLang="zh-CN" b="0" dirty="0" smtClean="0">
                  <a:solidFill>
                    <a:srgbClr val="00007D"/>
                  </a:solidFill>
                  <a:ea typeface="宋体" panose="02010600030101010101" pitchFamily="2" charset="-122"/>
                </a:rPr>
                <a:t>pace</a:t>
              </a:r>
              <a:endParaRPr lang="en-AU" b="0" dirty="0">
                <a:solidFill>
                  <a:srgbClr val="00007D"/>
                </a:solidFill>
              </a:endParaRPr>
            </a:p>
          </p:txBody>
        </p:sp>
        <p:sp>
          <p:nvSpPr>
            <p:cNvPr id="46" name="Text Box 13"/>
            <p:cNvSpPr txBox="1">
              <a:spLocks noChangeArrowheads="1"/>
            </p:cNvSpPr>
            <p:nvPr/>
          </p:nvSpPr>
          <p:spPr bwMode="auto">
            <a:xfrm>
              <a:off x="294" y="2123"/>
              <a:ext cx="1203" cy="19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anose="02070309020205020404" pitchFamily="49" charset="0"/>
                </a:rPr>
                <a:t>roll</a:t>
              </a:r>
              <a:endParaRPr lang="en-AU" sz="1900">
                <a:solidFill>
                  <a:srgbClr val="00007D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1497" y="2123"/>
              <a:ext cx="3990" cy="57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0" anchor="ctr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的朝向</a:t>
              </a:r>
              <a:endParaRPr lang="en-AU" b="0">
                <a:solidFill>
                  <a:srgbClr val="00007D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294" y="2316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anose="02070309020205020404" pitchFamily="49" charset="0"/>
                </a:rPr>
                <a:t>pitch</a:t>
              </a:r>
              <a:endParaRPr lang="en-AU" sz="1900">
                <a:solidFill>
                  <a:srgbClr val="00007D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294" y="2509"/>
              <a:ext cx="1203" cy="19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anose="02070309020205020404" pitchFamily="49" charset="0"/>
                </a:rPr>
                <a:t>yaw</a:t>
              </a:r>
              <a:endParaRPr lang="en-AU" sz="1900">
                <a:solidFill>
                  <a:srgbClr val="00007D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294" y="2702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anose="02070309020205020404" pitchFamily="49" charset="0"/>
                </a:rPr>
                <a:t>direction</a:t>
              </a:r>
              <a:endParaRPr lang="en-AU" sz="1900">
                <a:solidFill>
                  <a:srgbClr val="00007D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1497" y="2702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的面向，由</a:t>
              </a:r>
              <a:r>
                <a:rPr lang="en-US" altLang="zh-CN" sz="1400">
                  <a:solidFill>
                    <a:srgbClr val="00007D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roll</a:t>
              </a:r>
              <a:r>
                <a:rPr lang="en-US" altLang="zh-CN" sz="1400" b="0">
                  <a:solidFill>
                    <a:srgbClr val="00007D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, </a:t>
              </a:r>
              <a:r>
                <a:rPr lang="en-US" altLang="zh-CN" sz="1400">
                  <a:solidFill>
                    <a:srgbClr val="00007D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pitch</a:t>
              </a:r>
              <a:r>
                <a:rPr lang="en-US" altLang="zh-CN" sz="1400" b="0">
                  <a:solidFill>
                    <a:srgbClr val="00007D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, </a:t>
              </a:r>
              <a:r>
                <a:rPr lang="en-US" altLang="zh-CN" sz="1400">
                  <a:solidFill>
                    <a:srgbClr val="00007D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yaw</a:t>
              </a:r>
              <a:r>
                <a:rPr lang="zh-CN" altLang="en-US" sz="1400" b="0">
                  <a:solidFill>
                    <a:srgbClr val="00007D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来组合表示</a:t>
              </a:r>
              <a:endParaRPr lang="en-AU" altLang="zh-CN" sz="1400" b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294" y="2895"/>
              <a:ext cx="1203" cy="19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anose="05000000000000000000" pitchFamily="2" charset="2"/>
                <a:buNone/>
              </a:pPr>
              <a:endParaRPr lang="en-AU" sz="1900">
                <a:solidFill>
                  <a:srgbClr val="00007D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1497" y="2895"/>
              <a:ext cx="3990" cy="19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anose="05000000000000000000" pitchFamily="2" charset="2"/>
                <a:buNone/>
              </a:pPr>
              <a:endParaRPr lang="en-AU" sz="1400" b="0">
                <a:solidFill>
                  <a:srgbClr val="00007D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294" y="3088"/>
              <a:ext cx="1203" cy="345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0" anchor="ctr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anose="02070309020205020404" pitchFamily="49" charset="0"/>
                </a:rPr>
                <a:t>volatileInfo</a:t>
              </a:r>
              <a:endParaRPr lang="en-AU" sz="1900">
                <a:solidFill>
                  <a:srgbClr val="00007D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1497" y="3088"/>
              <a:ext cx="3990" cy="344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b="0">
                  <a:solidFill>
                    <a:srgbClr val="00007D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用来决定</a:t>
              </a:r>
              <a:r>
                <a:rPr lang="en-US" altLang="zh-CN" b="0">
                  <a:solidFill>
                    <a:srgbClr val="00007D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roll,pitch,yaw</a:t>
              </a:r>
              <a:r>
                <a:rPr lang="zh-CN" altLang="en-US" b="0">
                  <a:solidFill>
                    <a:srgbClr val="00007D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各自的更新频率，在</a:t>
              </a:r>
              <a:r>
                <a:rPr lang="en-US" altLang="zh-CN" b="0">
                  <a:solidFill>
                    <a:srgbClr val="00007D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.def</a:t>
              </a:r>
              <a:r>
                <a:rPr lang="zh-CN" altLang="en-US" b="0">
                  <a:solidFill>
                    <a:srgbClr val="00007D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文件里有缺省值</a:t>
              </a:r>
              <a:endParaRPr lang="en-AU" b="0">
                <a:solidFill>
                  <a:srgbClr val="00007D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294" y="3433"/>
              <a:ext cx="1203" cy="19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anose="05000000000000000000" pitchFamily="2" charset="2"/>
                <a:buNone/>
              </a:pPr>
              <a:endParaRPr lang="en-AU" sz="1900">
                <a:solidFill>
                  <a:srgbClr val="00007D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1497" y="3433"/>
              <a:ext cx="3990" cy="19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AU" sz="1400" b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294" y="3626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anose="02070309020205020404" pitchFamily="49" charset="0"/>
                </a:rPr>
                <a:t>topSpeed</a:t>
              </a:r>
              <a:endParaRPr lang="en-AU" sz="1900">
                <a:solidFill>
                  <a:srgbClr val="00007D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9" name="Text Box 26"/>
            <p:cNvSpPr txBox="1">
              <a:spLocks noChangeArrowheads="1"/>
            </p:cNvSpPr>
            <p:nvPr/>
          </p:nvSpPr>
          <p:spPr bwMode="auto">
            <a:xfrm>
              <a:off x="1497" y="3626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的最大速度。用于物理检查</a:t>
              </a:r>
              <a:endParaRPr lang="en-AU" sz="1400" b="0">
                <a:solidFill>
                  <a:srgbClr val="00007D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0" name="Text Box 27"/>
            <p:cNvSpPr txBox="1">
              <a:spLocks noChangeArrowheads="1"/>
            </p:cNvSpPr>
            <p:nvPr/>
          </p:nvSpPr>
          <p:spPr bwMode="auto">
            <a:xfrm>
              <a:off x="294" y="1146"/>
              <a:ext cx="1203" cy="2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10800" rIns="0" bIns="10800"/>
            <a:lstStyle/>
            <a:p>
              <a:r>
                <a:rPr lang="zh-CN" altLang="en-AU" sz="1900" b="0">
                  <a:latin typeface="Verdana" panose="020B0604030504040204" pitchFamily="34" charset="0"/>
                  <a:ea typeface="宋体" panose="02010600030101010101" pitchFamily="2" charset="-122"/>
                </a:rPr>
                <a:t>属性</a:t>
              </a:r>
              <a:endParaRPr lang="zh-CN" altLang="en-US" sz="1900" b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" name="Text Box 28"/>
            <p:cNvSpPr txBox="1">
              <a:spLocks noChangeArrowheads="1"/>
            </p:cNvSpPr>
            <p:nvPr/>
          </p:nvSpPr>
          <p:spPr bwMode="auto">
            <a:xfrm>
              <a:off x="1497" y="1146"/>
              <a:ext cx="3990" cy="2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10800" rIns="0" bIns="10800"/>
            <a:lstStyle/>
            <a:p>
              <a:r>
                <a:rPr lang="zh-CN" altLang="en-AU" sz="1900" b="0">
                  <a:latin typeface="Verdana" panose="020B0604030504040204" pitchFamily="34" charset="0"/>
                  <a:ea typeface="宋体" panose="02010600030101010101" pitchFamily="2" charset="-122"/>
                </a:rPr>
                <a:t>描述</a:t>
              </a:r>
              <a:endParaRPr lang="zh-CN" altLang="en-US" sz="1900" b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Line 29"/>
            <p:cNvSpPr>
              <a:spLocks noChangeShapeType="1"/>
            </p:cNvSpPr>
            <p:nvPr/>
          </p:nvSpPr>
          <p:spPr bwMode="auto">
            <a:xfrm flipV="1">
              <a:off x="1497" y="1139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294" y="1930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anose="02070309020205020404" pitchFamily="49" charset="0"/>
                </a:rPr>
                <a:t>position</a:t>
              </a:r>
              <a:endParaRPr lang="en-AU" sz="1900">
                <a:solidFill>
                  <a:srgbClr val="00007D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1497" y="1930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的世界坐标系位置</a:t>
              </a:r>
              <a:endParaRPr lang="en-AU" b="0">
                <a:solidFill>
                  <a:srgbClr val="00007D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63" name="Text Box 23"/>
          <p:cNvSpPr txBox="1">
            <a:spLocks noChangeArrowheads="1"/>
          </p:cNvSpPr>
          <p:nvPr/>
        </p:nvSpPr>
        <p:spPr bwMode="auto">
          <a:xfrm>
            <a:off x="467544" y="2762572"/>
            <a:ext cx="1909763" cy="3063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None/>
            </a:pPr>
            <a:endParaRPr lang="en-AU" sz="1900">
              <a:solidFill>
                <a:srgbClr val="00007D"/>
              </a:solidFill>
              <a:latin typeface="Courier New" panose="02070309020205020404" pitchFamily="49" charset="0"/>
            </a:endParaRPr>
          </a:p>
        </p:txBody>
      </p:sp>
      <p:sp>
        <p:nvSpPr>
          <p:cNvPr id="64" name="Text Box 24"/>
          <p:cNvSpPr txBox="1">
            <a:spLocks noChangeArrowheads="1"/>
          </p:cNvSpPr>
          <p:nvPr/>
        </p:nvSpPr>
        <p:spPr bwMode="auto">
          <a:xfrm>
            <a:off x="2377307" y="2762572"/>
            <a:ext cx="6334125" cy="3063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None/>
            </a:pPr>
            <a:endParaRPr lang="zh-CN" altLang="en-AU" sz="1400" b="0">
              <a:solidFill>
                <a:srgbClr val="00007D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Cellapp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 smtClean="0">
                <a:solidFill>
                  <a:schemeClr val="accent1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sz="5300" dirty="0" smtClean="0">
                <a:solidFill>
                  <a:schemeClr val="accent1"/>
                </a:solidFill>
                <a:ea typeface="宋体" panose="02010600030101010101" pitchFamily="2" charset="-122"/>
              </a:rPr>
              <a:t>方法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79388" y="5300663"/>
            <a:ext cx="8748712" cy="1081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ea typeface="宋体" panose="02010600030101010101" pitchFamily="2" charset="-122"/>
              </a:rPr>
              <a:t>所有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sz="2000" dirty="0" smtClean="0">
                <a:solidFill>
                  <a:srgbClr val="C00000"/>
                </a:solidFill>
                <a:ea typeface="宋体" panose="02010600030101010101" pitchFamily="2" charset="-122"/>
              </a:rPr>
              <a:t>属性和方法都可以在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</a:rPr>
              <a:t>Python API</a:t>
            </a:r>
            <a:r>
              <a:rPr lang="zh-CN" altLang="en-US" sz="2000" dirty="0" smtClean="0">
                <a:solidFill>
                  <a:srgbClr val="C00000"/>
                </a:solidFill>
                <a:ea typeface="宋体" panose="02010600030101010101" pitchFamily="2" charset="-122"/>
              </a:rPr>
              <a:t>文档内查到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</a:rPr>
              <a:t>:</a:t>
            </a:r>
            <a:endParaRPr lang="en-US" altLang="zh-CN" sz="2000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AU" sz="1400" b="1" dirty="0" err="1" smtClean="0">
                <a:latin typeface="Courier New" panose="02070309020205020404" pitchFamily="49" charset="0"/>
                <a:hlinkClick r:id="rId1" action="ppaction://hlinkfile"/>
              </a:rPr>
              <a:t>kbengine</a:t>
            </a:r>
            <a:r>
              <a:rPr lang="en-AU" sz="1400" b="1" dirty="0" smtClean="0">
                <a:latin typeface="Courier New" panose="02070309020205020404" pitchFamily="49" charset="0"/>
                <a:hlinkClick r:id="rId1" action="ppaction://hlinkfile"/>
              </a:rPr>
              <a:t>/doc/</a:t>
            </a:r>
            <a:r>
              <a:rPr lang="en-AU" sz="1400" b="1" dirty="0" err="1" smtClean="0">
                <a:latin typeface="Courier New" panose="02070309020205020404" pitchFamily="49" charset="0"/>
                <a:hlinkClick r:id="rId1" action="ppaction://hlinkfile"/>
              </a:rPr>
              <a:t>api</a:t>
            </a:r>
            <a:r>
              <a:rPr lang="en-AU" sz="1400" b="1" dirty="0" smtClean="0">
                <a:latin typeface="Courier New" panose="02070309020205020404" pitchFamily="49" charset="0"/>
                <a:hlinkClick r:id="rId1" action="ppaction://hlinkfile"/>
              </a:rPr>
              <a:t>/kbengine_api.chm</a:t>
            </a:r>
            <a:endParaRPr lang="en-AU" sz="1400" b="1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179388" y="2428875"/>
            <a:ext cx="2700337" cy="8572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72000" rIns="0" bIns="72000"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entitiesInRange(</a:t>
            </a:r>
            <a:br>
              <a:rPr lang="en-US" altLang="zh-CN" sz="130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30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300" i="1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range</a:t>
            </a:r>
            <a:endParaRPr lang="en-US" altLang="zh-CN" sz="1300">
              <a:solidFill>
                <a:srgbClr val="00007D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[,entityType,</a:t>
            </a:r>
            <a:endParaRPr lang="en-US" altLang="zh-CN" sz="1300">
              <a:solidFill>
                <a:srgbClr val="00007D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position] )</a:t>
            </a:r>
            <a:endParaRPr lang="en-AU" sz="1300">
              <a:solidFill>
                <a:srgbClr val="00007D"/>
              </a:solidFill>
              <a:latin typeface="Courier New" panose="02070309020205020404" pitchFamily="49" charset="0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79388" y="3594100"/>
            <a:ext cx="2700337" cy="5191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setAoIRadius( radius</a:t>
            </a:r>
            <a:endParaRPr lang="en-US" altLang="zh-CN" sz="1300">
              <a:solidFill>
                <a:srgbClr val="00007D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[, hysteresis] )</a:t>
            </a:r>
            <a:endParaRPr lang="en-AU" sz="1300">
              <a:solidFill>
                <a:srgbClr val="00007D"/>
              </a:solidFill>
              <a:latin typeface="Courier New" panose="02070309020205020404" pitchFamily="49" charset="0"/>
            </a:endParaRP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179388" y="1276350"/>
            <a:ext cx="2700337" cy="323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anose="020B0604030504040204" pitchFamily="34" charset="0"/>
                <a:ea typeface="宋体" panose="02010600030101010101" pitchFamily="2" charset="-122"/>
              </a:rPr>
              <a:t>方法</a:t>
            </a:r>
            <a:endParaRPr lang="zh-CN" altLang="en-US" sz="1900" b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2879725" y="1276350"/>
            <a:ext cx="6048375" cy="323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anose="020B0604030504040204" pitchFamily="34" charset="0"/>
                <a:ea typeface="宋体" panose="02010600030101010101" pitchFamily="2" charset="-122"/>
              </a:rPr>
              <a:t>描述</a:t>
            </a:r>
            <a:endParaRPr lang="zh-CN" altLang="en-US" sz="1900" b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 flipV="1">
            <a:off x="2879725" y="1265238"/>
            <a:ext cx="3175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2879725" y="2428875"/>
            <a:ext cx="6048375" cy="8572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搜索指定范围内的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所有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可以搜索到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AOI</a:t>
            </a:r>
            <a:r>
              <a:rPr lang="zh-CN" altLang="en-US" sz="1400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范围以外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但是无法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找到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以外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球性测试</a:t>
            </a:r>
            <a:endParaRPr lang="en-AU" sz="1400" dirty="0">
              <a:solidFill>
                <a:srgbClr val="00007D"/>
              </a:solidFill>
              <a:latin typeface="Courier New" panose="02070309020205020404" pitchFamily="49" charset="0"/>
            </a:endParaRPr>
          </a:p>
        </p:txBody>
      </p:sp>
      <p:sp>
        <p:nvSpPr>
          <p:cNvPr id="37" name="Text Box 10"/>
          <p:cNvSpPr txBox="1">
            <a:spLocks noChangeArrowheads="1"/>
          </p:cNvSpPr>
          <p:nvPr/>
        </p:nvSpPr>
        <p:spPr bwMode="auto">
          <a:xfrm>
            <a:off x="2879725" y="3594100"/>
            <a:ext cx="6048375" cy="5191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</a:pPr>
            <a:r>
              <a:rPr lang="zh-CN" altLang="en-AU" sz="1400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改变</a:t>
            </a:r>
            <a:r>
              <a:rPr lang="en-AU" altLang="zh-CN" sz="1400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AOI</a:t>
            </a:r>
            <a:r>
              <a:rPr lang="zh-CN" altLang="en-AU" sz="1400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半径，缺省是</a:t>
            </a:r>
            <a:r>
              <a:rPr lang="en-AU" altLang="zh-CN" sz="1400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500m</a:t>
            </a:r>
            <a:endParaRPr lang="en-AU" sz="1400" b="0" dirty="0">
              <a:solidFill>
                <a:srgbClr val="00007D"/>
              </a:solidFill>
              <a:latin typeface="Verdana" panose="020B0604030504040204" pitchFamily="34" charset="0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</a:pPr>
            <a:r>
              <a:rPr lang="zh-CN" altLang="en-AU" sz="1400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必须</a:t>
            </a:r>
            <a:r>
              <a:rPr lang="zh-CN" altLang="en-AU" sz="1400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小于</a:t>
            </a:r>
            <a:r>
              <a:rPr lang="en-AU" altLang="zh-CN" sz="1400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Ghost</a:t>
            </a:r>
            <a:r>
              <a:rPr lang="zh-CN" altLang="en-AU" sz="1400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距离，缺省是</a:t>
            </a:r>
            <a:r>
              <a:rPr lang="en-AU" altLang="zh-CN" sz="1400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500m</a:t>
            </a:r>
            <a:endParaRPr lang="en-AU" sz="1400" b="0" dirty="0">
              <a:solidFill>
                <a:srgbClr val="00007D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79388" y="3286125"/>
            <a:ext cx="2700337" cy="30797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isReal()</a:t>
            </a:r>
            <a:endParaRPr lang="en-AU" sz="1300">
              <a:solidFill>
                <a:srgbClr val="00007D"/>
              </a:solidFill>
              <a:latin typeface="Courier New" panose="02070309020205020404" pitchFamily="49" charset="0"/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2879725" y="3286125"/>
            <a:ext cx="6048375" cy="30797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返回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此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Entity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Real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还是</a:t>
            </a:r>
            <a:r>
              <a:rPr lang="en-US" altLang="zh-CN" sz="140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G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host</a:t>
            </a:r>
            <a:r>
              <a:rPr lang="zh-CN" altLang="en-US" sz="1400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的</a:t>
            </a:r>
            <a:endParaRPr lang="en-AU" sz="1400" b="0" dirty="0">
              <a:solidFill>
                <a:srgbClr val="00007D"/>
              </a:solidFill>
              <a:latin typeface="Verdana" panose="020B0604030504040204" pitchFamily="34" charset="0"/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179388" y="4113213"/>
            <a:ext cx="2700337" cy="936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teleport( </a:t>
            </a:r>
            <a:endParaRPr lang="en-US" altLang="zh-CN" sz="1300">
              <a:solidFill>
                <a:srgbClr val="00007D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nearbyEntityMBRef,</a:t>
            </a:r>
            <a:endParaRPr lang="en-US" altLang="zh-CN" sz="1300">
              <a:solidFill>
                <a:srgbClr val="00007D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position,</a:t>
            </a:r>
            <a:endParaRPr lang="en-US" altLang="zh-CN" sz="1300">
              <a:solidFill>
                <a:srgbClr val="00007D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direction )</a:t>
            </a:r>
            <a:endParaRPr lang="en-AU" sz="1300">
              <a:solidFill>
                <a:srgbClr val="00007D"/>
              </a:solidFill>
              <a:latin typeface="Courier New" panose="02070309020205020404" pitchFamily="49" charset="0"/>
            </a:endParaRPr>
          </a:p>
        </p:txBody>
      </p:sp>
      <p:sp>
        <p:nvSpPr>
          <p:cNvPr id="65" name="Text Box 14"/>
          <p:cNvSpPr txBox="1">
            <a:spLocks noChangeArrowheads="1"/>
          </p:cNvSpPr>
          <p:nvPr/>
        </p:nvSpPr>
        <p:spPr bwMode="auto">
          <a:xfrm>
            <a:off x="2879725" y="4113213"/>
            <a:ext cx="6048375" cy="936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在同一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个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内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改变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的位置</a:t>
            </a:r>
            <a:endParaRPr lang="en-US" altLang="zh-CN" sz="1400" b="0" dirty="0">
              <a:solidFill>
                <a:srgbClr val="00007D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放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到另一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个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Space </a:t>
            </a:r>
            <a:r>
              <a:rPr lang="en-US" altLang="zh-CN" sz="1400" b="0" dirty="0">
                <a:solidFill>
                  <a:srgbClr val="00007D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– </a:t>
            </a:r>
            <a:r>
              <a:rPr lang="en-US" altLang="zh-CN" sz="1400" dirty="0" err="1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nearbyEntityMBRef</a:t>
            </a:r>
            <a:r>
              <a:rPr lang="zh-CN" altLang="en-US" sz="1400" b="0" dirty="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指向</a:t>
            </a:r>
            <a:r>
              <a:rPr lang="zh-CN" altLang="en-US" sz="1400" b="0" dirty="0" smtClean="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相同</a:t>
            </a:r>
            <a:r>
              <a:rPr lang="zh-CN" altLang="en-US" sz="1400" b="0" dirty="0" smtClean="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Space</a:t>
            </a:r>
            <a:endParaRPr lang="en-US" altLang="zh-CN" sz="1400" b="0" dirty="0">
              <a:solidFill>
                <a:srgbClr val="00007D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6" name="Text Box 15"/>
          <p:cNvSpPr txBox="1">
            <a:spLocks noChangeArrowheads="1"/>
          </p:cNvSpPr>
          <p:nvPr/>
        </p:nvSpPr>
        <p:spPr bwMode="auto">
          <a:xfrm>
            <a:off x="179388" y="1592263"/>
            <a:ext cx="2700337" cy="3238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destroySpace()</a:t>
            </a:r>
            <a:endParaRPr lang="en-AU" sz="1300">
              <a:solidFill>
                <a:srgbClr val="00007D"/>
              </a:solidFill>
              <a:latin typeface="Courier New" panose="02070309020205020404" pitchFamily="49" charset="0"/>
            </a:endParaRP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2879725" y="1592263"/>
            <a:ext cx="6048375" cy="3238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panose="02010600030101010101" pitchFamily="2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panose="02010600030101010101" pitchFamily="2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ea typeface="宋体" panose="02010600030101010101" pitchFamily="2" charset="-122"/>
              </a:rPr>
              <a:t>里的</a:t>
            </a:r>
            <a:r>
              <a:rPr lang="zh-CN" altLang="en-US" sz="1400" b="0" dirty="0" smtClean="0">
                <a:solidFill>
                  <a:srgbClr val="00007D"/>
                </a:solidFill>
                <a:ea typeface="宋体" panose="02010600030101010101" pitchFamily="2" charset="-122"/>
              </a:rPr>
              <a:t>所有</a:t>
            </a:r>
            <a:r>
              <a:rPr lang="en-US" altLang="zh-CN" sz="1400" b="0" dirty="0" smtClean="0">
                <a:solidFill>
                  <a:srgbClr val="00007D"/>
                </a:solidFill>
                <a:ea typeface="宋体" panose="02010600030101010101" pitchFamily="2" charset="-122"/>
              </a:rPr>
              <a:t>Entity</a:t>
            </a:r>
            <a:r>
              <a:rPr lang="en-US" altLang="zh-CN" sz="1400" b="0" dirty="0">
                <a:solidFill>
                  <a:srgbClr val="00007D"/>
                </a:solidFill>
                <a:ea typeface="宋体" panose="02010600030101010101" pitchFamily="2" charset="-122"/>
              </a:rPr>
              <a:t>,</a:t>
            </a:r>
            <a:r>
              <a:rPr lang="zh-CN" altLang="en-US" sz="1400" b="0" dirty="0">
                <a:solidFill>
                  <a:srgbClr val="00007D"/>
                </a:solidFill>
                <a:ea typeface="宋体" panose="02010600030101010101" pitchFamily="2" charset="-122"/>
              </a:rPr>
              <a:t>从而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panose="02010600030101010101" pitchFamily="2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panose="02010600030101010101" pitchFamily="2" charset="-122"/>
              </a:rPr>
              <a:t>Space</a:t>
            </a:r>
            <a:endParaRPr lang="en-US" altLang="zh-CN" sz="1400" b="0" dirty="0">
              <a:solidFill>
                <a:srgbClr val="00007D"/>
              </a:solidFill>
              <a:ea typeface="宋体" panose="02010600030101010101" pitchFamily="2" charset="-122"/>
            </a:endParaRPr>
          </a:p>
        </p:txBody>
      </p:sp>
      <p:sp>
        <p:nvSpPr>
          <p:cNvPr id="68" name="Text Box 17"/>
          <p:cNvSpPr txBox="1">
            <a:spLocks noChangeArrowheads="1"/>
          </p:cNvSpPr>
          <p:nvPr/>
        </p:nvSpPr>
        <p:spPr bwMode="auto">
          <a:xfrm>
            <a:off x="179388" y="1916113"/>
            <a:ext cx="2700337" cy="539750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destroy()</a:t>
            </a:r>
            <a:endParaRPr lang="en-AU" sz="1300">
              <a:solidFill>
                <a:srgbClr val="00007D"/>
              </a:solidFill>
              <a:latin typeface="Courier New" panose="02070309020205020404" pitchFamily="49" charset="0"/>
            </a:endParaRPr>
          </a:p>
        </p:txBody>
      </p:sp>
      <p:sp>
        <p:nvSpPr>
          <p:cNvPr id="69" name="Text Box 18"/>
          <p:cNvSpPr txBox="1">
            <a:spLocks noChangeArrowheads="1"/>
          </p:cNvSpPr>
          <p:nvPr/>
        </p:nvSpPr>
        <p:spPr bwMode="auto">
          <a:xfrm>
            <a:off x="2879725" y="1916113"/>
            <a:ext cx="6048375" cy="539750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panose="02010600030101010101" pitchFamily="2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panose="02010600030101010101" pitchFamily="2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ea typeface="宋体" panose="02010600030101010101" pitchFamily="2" charset="-122"/>
              </a:rPr>
              <a:t>的</a:t>
            </a:r>
            <a:r>
              <a:rPr lang="en-US" altLang="zh-CN" sz="1400" b="0" dirty="0">
                <a:solidFill>
                  <a:srgbClr val="00007D"/>
                </a:solidFill>
                <a:ea typeface="宋体" panose="02010600030101010101" pitchFamily="2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ea typeface="宋体" panose="02010600030101010101" pitchFamily="2" charset="-122"/>
              </a:rPr>
              <a:t>部分</a:t>
            </a:r>
            <a:endParaRPr lang="en-US" altLang="zh-CN" sz="1400" b="0" dirty="0">
              <a:solidFill>
                <a:srgbClr val="00007D"/>
              </a:solidFill>
              <a:ea typeface="宋体" panose="02010600030101010101" pitchFamily="2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panose="02010600030101010101" pitchFamily="2" charset="-122"/>
              </a:rPr>
              <a:t>从</a:t>
            </a:r>
            <a:r>
              <a:rPr lang="en-US" altLang="zh-CN" sz="1400" b="0" dirty="0" smtClean="0">
                <a:solidFill>
                  <a:srgbClr val="00007D"/>
                </a:solidFill>
                <a:ea typeface="宋体" panose="02010600030101010101" pitchFamily="2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ea typeface="宋体" panose="02010600030101010101" pitchFamily="2" charset="-122"/>
              </a:rPr>
              <a:t>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panose="02010600030101010101" pitchFamily="2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panose="02010600030101010101" pitchFamily="2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 err="1" smtClean="0">
                <a:ea typeface="宋体" panose="02010600030101010101" pitchFamily="2" charset="-122"/>
              </a:rPr>
              <a:t>Baseapp</a:t>
            </a:r>
            <a:r>
              <a:rPr lang="en-US" altLang="zh-CN" dirty="0" smtClean="0">
                <a:ea typeface="宋体" panose="02010600030101010101" pitchFamily="2" charset="-122"/>
              </a:rPr>
              <a:t> crash</a:t>
            </a:r>
            <a:r>
              <a:rPr lang="zh-CN" altLang="en-US" dirty="0" smtClean="0">
                <a:ea typeface="宋体" panose="02010600030101010101" pitchFamily="2" charset="-122"/>
              </a:rPr>
              <a:t>后变得不可用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grpSp>
        <p:nvGrpSpPr>
          <p:cNvPr id="5" name="Group 4"/>
          <p:cNvGrpSpPr/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/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/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/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/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scene3d>
                <a:camera prst="isometricOffAxis2Top"/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scene3d>
                <a:camera prst="isometricOffAxis2Top"/>
                <a:lightRig rig="threePt" dir="t"/>
              </a:scene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2653" y="1820"/>
              <a:ext cx="0" cy="521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2835" y="1820"/>
              <a:ext cx="0" cy="521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V="1">
              <a:off x="2472" y="1820"/>
              <a:ext cx="0" cy="521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flipV="1">
              <a:off x="3016" y="1820"/>
              <a:ext cx="363" cy="521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H="1" flipV="1">
              <a:off x="1905" y="1820"/>
              <a:ext cx="385" cy="521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panose="02010600030101010101" pitchFamily="2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panose="02010600030101010101" pitchFamily="2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panose="02010600030101010101" pitchFamily="2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panose="02010600030101010101" pitchFamily="2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panose="02010600030101010101" pitchFamily="2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panose="02010600030101010101" pitchFamily="2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panose="02010600030101010101" pitchFamily="2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panose="02010600030101010101" pitchFamily="2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panose="02010600030101010101" pitchFamily="2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panose="02010600030101010101" pitchFamily="2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panose="02010600030101010101" pitchFamily="2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panose="02010600030101010101" pitchFamily="2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panose="02010600030101010101" pitchFamily="2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panose="02010600030101010101" pitchFamily="2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panose="02010600030101010101" pitchFamily="2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panose="02010600030101010101" pitchFamily="2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panose="02010600030101010101" pitchFamily="2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的典型生存周期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dirty="0">
                <a:ea typeface="宋体" panose="02010600030101010101" pitchFamily="2" charset="-122"/>
              </a:rPr>
              <a:t>Base</a:t>
            </a:r>
            <a:r>
              <a:rPr lang="zh-CN" altLang="en-US" sz="2800" dirty="0">
                <a:ea typeface="宋体" panose="02010600030101010101" pitchFamily="2" charset="-122"/>
              </a:rPr>
              <a:t>部分先被创建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从</a:t>
            </a:r>
            <a:r>
              <a:rPr lang="zh-CN" altLang="en-US" sz="2400" dirty="0" smtClean="0">
                <a:ea typeface="宋体" panose="02010600030101010101" pitchFamily="2" charset="-122"/>
              </a:rPr>
              <a:t>数据库或者</a:t>
            </a:r>
            <a:r>
              <a:rPr lang="zh-CN" altLang="en-US" sz="2400" dirty="0">
                <a:ea typeface="宋体" panose="02010600030101010101" pitchFamily="2" charset="-122"/>
              </a:rPr>
              <a:t>代码里创建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Base entity</a:t>
            </a:r>
            <a:r>
              <a:rPr lang="zh-CN" altLang="en-US" sz="2400" dirty="0">
                <a:ea typeface="宋体" panose="02010600030101010101" pitchFamily="2" charset="-122"/>
              </a:rPr>
              <a:t>可以</a:t>
            </a:r>
            <a:r>
              <a:rPr lang="zh-CN" altLang="en-US" sz="2400" dirty="0" smtClean="0">
                <a:ea typeface="宋体" panose="02010600030101010101" pitchFamily="2" charset="-122"/>
              </a:rPr>
              <a:t>没有</a:t>
            </a:r>
            <a:r>
              <a:rPr lang="en-US" altLang="zh-CN" sz="2400" dirty="0" smtClean="0">
                <a:ea typeface="宋体" panose="02010600030101010101" pitchFamily="2" charset="-122"/>
              </a:rPr>
              <a:t>Cell</a:t>
            </a:r>
            <a:r>
              <a:rPr lang="zh-CN" altLang="en-US" sz="2400" dirty="0">
                <a:ea typeface="宋体" panose="02010600030101010101" pitchFamily="2" charset="-122"/>
              </a:rPr>
              <a:t>部分</a:t>
            </a:r>
            <a:r>
              <a:rPr lang="en-US" altLang="zh-CN" sz="2400" dirty="0">
                <a:ea typeface="宋体" panose="02010600030101010101" pitchFamily="2" charset="-122"/>
              </a:rPr>
              <a:t>-</a:t>
            </a:r>
            <a:r>
              <a:rPr lang="en-US" altLang="zh-CN" sz="2400" dirty="0" err="1">
                <a:ea typeface="宋体" panose="02010600030101010101" pitchFamily="2" charset="-122"/>
              </a:rPr>
              <a:t>cellData</a:t>
            </a:r>
            <a:r>
              <a:rPr lang="zh-CN" altLang="en-US" sz="2400" dirty="0">
                <a:ea typeface="宋体" panose="02010600030101010101" pitchFamily="2" charset="-122"/>
              </a:rPr>
              <a:t>属性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Base entity</a:t>
            </a:r>
            <a:r>
              <a:rPr lang="zh-CN" altLang="en-US" sz="2400" dirty="0">
                <a:ea typeface="宋体" panose="02010600030101010101" pitchFamily="2" charset="-122"/>
              </a:rPr>
              <a:t>在</a:t>
            </a:r>
            <a:r>
              <a:rPr lang="zh-CN" altLang="en-US" sz="2400" dirty="0" smtClean="0">
                <a:ea typeface="宋体" panose="02010600030101010101" pitchFamily="2" charset="-122"/>
              </a:rPr>
              <a:t>其</a:t>
            </a:r>
            <a:r>
              <a:rPr lang="en-US" altLang="zh-CN" sz="2400" dirty="0" smtClean="0">
                <a:ea typeface="宋体" panose="02010600030101010101" pitchFamily="2" charset="-122"/>
              </a:rPr>
              <a:t>Cell</a:t>
            </a:r>
            <a:r>
              <a:rPr lang="zh-CN" altLang="en-US" sz="2400" dirty="0">
                <a:ea typeface="宋体" panose="02010600030101010101" pitchFamily="2" charset="-122"/>
              </a:rPr>
              <a:t>部分存在时不能被销毁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Base entity</a:t>
            </a:r>
            <a:r>
              <a:rPr lang="zh-CN" altLang="en-US" sz="2400" dirty="0">
                <a:ea typeface="宋体" panose="02010600030101010101" pitchFamily="2" charset="-122"/>
              </a:rPr>
              <a:t>通常在</a:t>
            </a:r>
            <a:r>
              <a:rPr lang="en-US" altLang="zh-CN" sz="2400" dirty="0" err="1">
                <a:ea typeface="宋体" panose="02010600030101010101" pitchFamily="2" charset="-122"/>
              </a:rPr>
              <a:t>OnLoseCell</a:t>
            </a:r>
            <a:r>
              <a:rPr lang="en-US" altLang="zh-CN" sz="2400" dirty="0">
                <a:ea typeface="宋体" panose="02010600030101010101" pitchFamily="2" charset="-122"/>
              </a:rPr>
              <a:t>()</a:t>
            </a:r>
            <a:r>
              <a:rPr lang="zh-CN" altLang="en-US" sz="2400" dirty="0">
                <a:ea typeface="宋体" panose="02010600030101010101" pitchFamily="2" charset="-122"/>
              </a:rPr>
              <a:t>回调函数里决定自行销毁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Cell</a:t>
            </a:r>
            <a:r>
              <a:rPr lang="zh-CN" altLang="en-US" sz="2800" dirty="0">
                <a:ea typeface="宋体" panose="02010600030101010101" pitchFamily="2" charset="-122"/>
              </a:rPr>
              <a:t>部分</a:t>
            </a:r>
            <a:r>
              <a:rPr lang="zh-CN" altLang="en-US" sz="2800" dirty="0" smtClean="0">
                <a:ea typeface="宋体" panose="02010600030101010101" pitchFamily="2" charset="-122"/>
              </a:rPr>
              <a:t>由</a:t>
            </a:r>
            <a:r>
              <a:rPr lang="en-US" altLang="zh-CN" sz="2800" dirty="0" smtClean="0">
                <a:ea typeface="宋体" panose="02010600030101010101" pitchFamily="2" charset="-122"/>
              </a:rPr>
              <a:t>Base</a:t>
            </a:r>
            <a:r>
              <a:rPr lang="zh-CN" altLang="en-US" sz="2800" dirty="0">
                <a:ea typeface="宋体" panose="02010600030101010101" pitchFamily="2" charset="-122"/>
              </a:rPr>
              <a:t>部分来创建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Cell-only</a:t>
            </a:r>
            <a:r>
              <a:rPr lang="zh-CN" altLang="en-US" sz="2400" dirty="0"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ea typeface="宋体" panose="02010600030101010101" pitchFamily="2" charset="-122"/>
              </a:rPr>
              <a:t>entity</a:t>
            </a:r>
            <a:r>
              <a:rPr lang="zh-CN" altLang="en-US" sz="2400" dirty="0">
                <a:ea typeface="宋体" panose="02010600030101010101" pitchFamily="2" charset="-122"/>
              </a:rPr>
              <a:t>可以用脚本来创建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Client</a:t>
            </a:r>
            <a:r>
              <a:rPr lang="zh-CN" altLang="en-US" sz="2800" dirty="0">
                <a:ea typeface="宋体" panose="02010600030101010101" pitchFamily="2" charset="-122"/>
              </a:rPr>
              <a:t>部分通常</a:t>
            </a:r>
            <a:r>
              <a:rPr lang="zh-CN" altLang="en-US" sz="2800" dirty="0" smtClean="0">
                <a:ea typeface="宋体" panose="02010600030101010101" pitchFamily="2" charset="-122"/>
              </a:rPr>
              <a:t>在</a:t>
            </a:r>
            <a:r>
              <a:rPr lang="en-US" altLang="zh-CN" sz="2800" dirty="0" smtClean="0">
                <a:ea typeface="宋体" panose="02010600030101010101" pitchFamily="2" charset="-122"/>
              </a:rPr>
              <a:t>Entity</a:t>
            </a:r>
            <a:r>
              <a:rPr lang="zh-CN" altLang="en-US" sz="2800" dirty="0">
                <a:ea typeface="宋体" panose="02010600030101010101" pitchFamily="2" charset="-122"/>
              </a:rPr>
              <a:t>进入到玩家的</a:t>
            </a:r>
            <a:r>
              <a:rPr lang="en-US" altLang="zh-CN" sz="2800" dirty="0" smtClean="0">
                <a:ea typeface="宋体" panose="02010600030101010101" pitchFamily="2" charset="-122"/>
              </a:rPr>
              <a:t>AOI</a:t>
            </a:r>
            <a:r>
              <a:rPr lang="zh-CN" altLang="en-US" sz="2800" dirty="0">
                <a:ea typeface="宋体" panose="02010600030101010101" pitchFamily="2" charset="-122"/>
              </a:rPr>
              <a:t>时被创建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应该用</a:t>
            </a:r>
            <a:r>
              <a:rPr lang="en-US" altLang="zh-CN" sz="2400" dirty="0" err="1">
                <a:ea typeface="宋体" panose="02010600030101010101" pitchFamily="2" charset="-122"/>
              </a:rPr>
              <a:t>enterWorld</a:t>
            </a:r>
            <a:r>
              <a:rPr lang="en-US" altLang="zh-CN" sz="2400" dirty="0">
                <a:ea typeface="宋体" panose="02010600030101010101" pitchFamily="2" charset="-122"/>
              </a:rPr>
              <a:t>()/</a:t>
            </a:r>
            <a:r>
              <a:rPr lang="en-US" altLang="zh-CN" sz="2400" dirty="0" err="1">
                <a:ea typeface="宋体" panose="02010600030101010101" pitchFamily="2" charset="-122"/>
              </a:rPr>
              <a:t>leaveWorld</a:t>
            </a:r>
            <a:r>
              <a:rPr lang="en-US" altLang="zh-CN" sz="2400" dirty="0">
                <a:ea typeface="宋体" panose="02010600030101010101" pitchFamily="2" charset="-122"/>
              </a:rPr>
              <a:t>()</a:t>
            </a:r>
            <a:r>
              <a:rPr lang="zh-CN" altLang="en-US" sz="2400" dirty="0">
                <a:ea typeface="宋体" panose="02010600030101010101" pitchFamily="2" charset="-122"/>
              </a:rPr>
              <a:t>回调函数作为初始和结束，而不是 </a:t>
            </a:r>
            <a:r>
              <a:rPr lang="en-US" altLang="zh-CN" sz="2400" dirty="0">
                <a:ea typeface="宋体" panose="02010600030101010101" pitchFamily="2" charset="-122"/>
              </a:rPr>
              <a:t>__</a:t>
            </a:r>
            <a:r>
              <a:rPr lang="en-US" altLang="zh-CN" sz="2400" dirty="0" err="1">
                <a:ea typeface="宋体" panose="02010600030101010101" pitchFamily="2" charset="-122"/>
              </a:rPr>
              <a:t>init</a:t>
            </a:r>
            <a:r>
              <a:rPr lang="en-US" altLang="zh-CN" sz="2400" dirty="0">
                <a:ea typeface="宋体" panose="02010600030101010101" pitchFamily="2" charset="-122"/>
              </a:rPr>
              <a:t>__()</a:t>
            </a:r>
            <a:r>
              <a:rPr lang="zh-CN" altLang="en-US" sz="2400" dirty="0">
                <a:ea typeface="宋体" panose="02010600030101010101" pitchFamily="2" charset="-122"/>
              </a:rPr>
              <a:t>函数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创建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Entity</a:t>
            </a:r>
            <a:r>
              <a:rPr lang="zh-CN" altLang="en-US" dirty="0">
                <a:ea typeface="宋体" panose="02010600030101010101" pitchFamily="2" charset="-122"/>
              </a:rPr>
              <a:t>在</a:t>
            </a:r>
            <a:r>
              <a:rPr lang="en-US" altLang="zh-CN" dirty="0">
                <a:ea typeface="宋体" panose="02010600030101010101" pitchFamily="2" charset="-122"/>
              </a:rPr>
              <a:t>Cell</a:t>
            </a:r>
            <a:r>
              <a:rPr lang="zh-CN" altLang="en-US" dirty="0">
                <a:ea typeface="宋体" panose="02010600030101010101" pitchFamily="2" charset="-122"/>
              </a:rPr>
              <a:t>上的</a:t>
            </a:r>
            <a:r>
              <a:rPr lang="zh-CN" altLang="en-US" dirty="0" smtClean="0">
                <a:ea typeface="宋体" panose="02010600030101010101" pitchFamily="2" charset="-122"/>
              </a:rPr>
              <a:t>实例会</a:t>
            </a:r>
            <a:r>
              <a:rPr lang="zh-CN" altLang="en-US" dirty="0">
                <a:ea typeface="宋体" panose="02010600030101010101" pitchFamily="2" charset="-122"/>
              </a:rPr>
              <a:t>在下一个网络更新时发布到合适的</a:t>
            </a:r>
            <a:r>
              <a:rPr lang="en-US" altLang="zh-CN" dirty="0">
                <a:ea typeface="宋体" panose="02010600030101010101" pitchFamily="2" charset="-122"/>
              </a:rPr>
              <a:t>Client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推荐创建的方法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AU" altLang="zh-CN" dirty="0"/>
              <a:t>Base Entit</a:t>
            </a:r>
            <a:r>
              <a:rPr lang="en-AU" altLang="zh-CN" dirty="0">
                <a:ea typeface="宋体" panose="02010600030101010101" pitchFamily="2" charset="-122"/>
              </a:rPr>
              <a:t>y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US" altLang="zh-CN" sz="2400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KBEngine.createBaseAnywhere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或者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createBaseLocally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createBase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...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FromDB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endParaRPr lang="en-AU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创建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>
                <a:ea typeface="宋体" panose="02010600030101010101" pitchFamily="2" charset="-122"/>
              </a:rPr>
              <a:t>推荐的创建方法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AU" altLang="zh-CN" dirty="0"/>
              <a:t>Cell Entit</a:t>
            </a:r>
            <a:r>
              <a:rPr lang="en-AU" altLang="zh-CN" dirty="0">
                <a:ea typeface="宋体" panose="02010600030101010101" pitchFamily="2" charset="-122"/>
              </a:rPr>
              <a:t>y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anose="02070309020205020404" pitchFamily="49" charset="0"/>
              </a:rPr>
              <a:t>createCellEntity</a:t>
            </a:r>
            <a:r>
              <a:rPr lang="en-AU" altLang="zh-CN" dirty="0">
                <a:latin typeface="Courier New" panose="02070309020205020404" pitchFamily="49" charset="0"/>
              </a:rPr>
              <a:t>()</a:t>
            </a:r>
            <a:br>
              <a:rPr lang="en-AU" altLang="zh-CN" dirty="0">
                <a:latin typeface="Courier New" panose="02070309020205020404" pitchFamily="49" charset="0"/>
              </a:rPr>
            </a:br>
            <a:r>
              <a:rPr lang="en-AU" altLang="zh-CN" dirty="0" err="1">
                <a:latin typeface="Courier New" panose="02070309020205020404" pitchFamily="49" charset="0"/>
              </a:rPr>
              <a:t>createInNewSpace</a:t>
            </a:r>
            <a:r>
              <a:rPr lang="en-AU" altLang="zh-CN" dirty="0">
                <a:latin typeface="Courier New" panose="02070309020205020404" pitchFamily="49" charset="0"/>
              </a:rPr>
              <a:t>()</a:t>
            </a:r>
            <a:endParaRPr lang="en-AU" altLang="zh-CN" dirty="0">
              <a:latin typeface="Courier New" panose="02070309020205020404" pitchFamily="49" charset="0"/>
            </a:endParaRPr>
          </a:p>
          <a:p>
            <a:pPr lvl="1"/>
            <a:r>
              <a:rPr lang="en-AU" altLang="zh-CN" dirty="0"/>
              <a:t>Cell entity</a:t>
            </a:r>
            <a:r>
              <a:rPr lang="zh-CN" altLang="en-AU" dirty="0">
                <a:ea typeface="宋体" panose="02010600030101010101" pitchFamily="2" charset="-122"/>
              </a:rPr>
              <a:t>属性可以在从数据库读取后创建之前修改</a:t>
            </a:r>
            <a:r>
              <a:rPr lang="en-AU" altLang="zh-CN" dirty="0">
                <a:ea typeface="宋体" panose="02010600030101010101" pitchFamily="2" charset="-122"/>
              </a:rPr>
              <a:t> </a:t>
            </a:r>
            <a:endParaRPr lang="en-AU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AU" dirty="0">
                <a:ea typeface="宋体" panose="02010600030101010101" pitchFamily="2" charset="-122"/>
              </a:rPr>
              <a:t>参看 </a:t>
            </a:r>
            <a:r>
              <a:rPr lang="en-AU" altLang="zh-CN" dirty="0"/>
              <a:t>Base API </a:t>
            </a:r>
            <a:r>
              <a:rPr lang="zh-CN" altLang="en-AU" dirty="0">
                <a:ea typeface="宋体" panose="02010600030101010101" pitchFamily="2" charset="-122"/>
              </a:rPr>
              <a:t>文档</a:t>
            </a:r>
            <a:r>
              <a:rPr lang="en-AU" altLang="zh-CN" dirty="0"/>
              <a:t>: </a:t>
            </a:r>
            <a:r>
              <a:rPr lang="en-AU" altLang="zh-CN" dirty="0" err="1" smtClean="0">
                <a:latin typeface="Courier New" panose="02070309020205020404" pitchFamily="49" charset="0"/>
              </a:rPr>
              <a:t>KBEngine.</a:t>
            </a:r>
            <a:r>
              <a:rPr lang="en-US" altLang="en-AU" dirty="0" err="1" smtClean="0">
                <a:latin typeface="Courier New" panose="02070309020205020404" pitchFamily="49" charset="0"/>
              </a:rPr>
              <a:t>Entity</a:t>
            </a:r>
            <a:r>
              <a:rPr lang="en-AU" altLang="zh-CN" dirty="0" err="1" smtClean="0">
                <a:latin typeface="Courier New" panose="02070309020205020404" pitchFamily="49" charset="0"/>
              </a:rPr>
              <a:t>.cellData</a:t>
            </a:r>
            <a:endParaRPr lang="en-AU" altLang="zh-CN" dirty="0">
              <a:latin typeface="Courier New" panose="02070309020205020404" pitchFamily="49" charset="0"/>
            </a:endParaRPr>
          </a:p>
          <a:p>
            <a:pPr lvl="1"/>
            <a:r>
              <a:rPr lang="en-AU" altLang="zh-CN" dirty="0"/>
              <a:t>Cell Only Entit</a:t>
            </a:r>
            <a:r>
              <a:rPr lang="en-AU" altLang="zh-CN" dirty="0">
                <a:ea typeface="宋体" panose="02010600030101010101" pitchFamily="2" charset="-122"/>
              </a:rPr>
              <a:t>y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anose="02070309020205020404" pitchFamily="49" charset="0"/>
              </a:rPr>
              <a:t>createEntity</a:t>
            </a:r>
            <a:r>
              <a:rPr lang="en-AU" altLang="zh-CN" dirty="0">
                <a:latin typeface="Courier New" panose="02070309020205020404" pitchFamily="49" charset="0"/>
              </a:rPr>
              <a:t>()</a:t>
            </a:r>
            <a:endParaRPr lang="en-AU" altLang="zh-CN" dirty="0">
              <a:latin typeface="Courier New" panose="02070309020205020404" pitchFamily="49" charset="0"/>
            </a:endParaRPr>
          </a:p>
          <a:p>
            <a:pPr lvl="2"/>
            <a:r>
              <a:rPr lang="zh-CN" altLang="en-AU" dirty="0">
                <a:ea typeface="宋体" panose="02010600030101010101" pitchFamily="2" charset="-122"/>
              </a:rPr>
              <a:t>在</a:t>
            </a:r>
            <a:r>
              <a:rPr lang="en-AU" altLang="zh-CN" dirty="0">
                <a:ea typeface="宋体" panose="02010600030101010101" pitchFamily="2" charset="-122"/>
              </a:rPr>
              <a:t>Cell</a:t>
            </a:r>
            <a:r>
              <a:rPr lang="zh-CN" altLang="en-AU" dirty="0">
                <a:ea typeface="宋体" panose="02010600030101010101" pitchFamily="2" charset="-122"/>
              </a:rPr>
              <a:t>上调用</a:t>
            </a:r>
            <a:endParaRPr lang="en-AU" altLang="zh-CN" dirty="0"/>
          </a:p>
          <a:p>
            <a:pPr lvl="2"/>
            <a:r>
              <a:rPr lang="zh-CN" altLang="en-AU" dirty="0">
                <a:ea typeface="宋体" panose="02010600030101010101" pitchFamily="2" charset="-122"/>
              </a:rPr>
              <a:t>不能被容错</a:t>
            </a:r>
            <a:endParaRPr lang="en-AU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的销毁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dirty="0"/>
              <a:t>Cell entit</a:t>
            </a:r>
            <a:r>
              <a:rPr lang="en-AU" altLang="zh-CN" dirty="0">
                <a:ea typeface="宋体" panose="02010600030101010101" pitchFamily="2" charset="-122"/>
              </a:rPr>
              <a:t>y</a:t>
            </a:r>
            <a:r>
              <a:rPr lang="zh-CN" altLang="en-AU" dirty="0">
                <a:ea typeface="宋体" panose="02010600030101010101" pitchFamily="2" charset="-122"/>
              </a:rPr>
              <a:t>作为游戏逻辑的一部分被销毁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en-AU" altLang="zh-CN" dirty="0"/>
              <a:t>Base entity</a:t>
            </a:r>
            <a:r>
              <a:rPr lang="zh-CN" altLang="en-AU" dirty="0">
                <a:ea typeface="宋体" panose="02010600030101010101" pitchFamily="2" charset="-122"/>
              </a:rPr>
              <a:t>在</a:t>
            </a:r>
            <a:r>
              <a:rPr lang="zh-CN" altLang="en-AU" dirty="0" smtClean="0">
                <a:ea typeface="宋体" panose="02010600030101010101" pitchFamily="2" charset="-122"/>
              </a:rPr>
              <a:t>其</a:t>
            </a:r>
            <a:r>
              <a:rPr lang="en-AU" altLang="zh-CN" dirty="0" smtClean="0">
                <a:ea typeface="宋体" panose="02010600030101010101" pitchFamily="2" charset="-122"/>
              </a:rPr>
              <a:t>Cell</a:t>
            </a:r>
            <a:r>
              <a:rPr lang="zh-CN" altLang="en-AU" dirty="0">
                <a:ea typeface="宋体" panose="02010600030101010101" pitchFamily="2" charset="-122"/>
              </a:rPr>
              <a:t>部分还存在之前不能被销毁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panose="02010600030101010101" pitchFamily="2" charset="-122"/>
              </a:rPr>
              <a:t>销毁</a:t>
            </a:r>
            <a:r>
              <a:rPr lang="en-AU" altLang="zh-CN" dirty="0" smtClean="0">
                <a:ea typeface="宋体" panose="02010600030101010101" pitchFamily="2" charset="-122"/>
              </a:rPr>
              <a:t>Cell</a:t>
            </a:r>
            <a:r>
              <a:rPr lang="zh-CN" altLang="en-AU" dirty="0">
                <a:ea typeface="宋体" panose="02010600030101010101" pitchFamily="2" charset="-122"/>
              </a:rPr>
              <a:t>部分</a:t>
            </a:r>
            <a:r>
              <a:rPr lang="en-AU" altLang="zh-CN" dirty="0"/>
              <a:t>: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en-AU" altLang="zh-CN" dirty="0">
                <a:ea typeface="宋体" panose="02010600030101010101" pitchFamily="2" charset="-122"/>
              </a:rPr>
              <a:t>C</a:t>
            </a:r>
            <a:r>
              <a:rPr lang="en-AU" altLang="zh-CN" dirty="0"/>
              <a:t>ell</a:t>
            </a:r>
            <a:r>
              <a:rPr lang="zh-CN" altLang="en-AU" dirty="0">
                <a:ea typeface="宋体" panose="02010600030101010101" pitchFamily="2" charset="-122"/>
              </a:rPr>
              <a:t>上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anose="02070309020205020404" pitchFamily="49" charset="0"/>
              </a:rPr>
              <a:t>Entity.destroy</a:t>
            </a:r>
            <a:r>
              <a:rPr lang="en-AU" altLang="zh-CN" dirty="0">
                <a:latin typeface="Courier New" panose="02070309020205020404" pitchFamily="49" charset="0"/>
              </a:rPr>
              <a:t>()</a:t>
            </a:r>
            <a:endParaRPr lang="en-AU" altLang="zh-CN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AU" altLang="zh-CN" dirty="0">
                <a:ea typeface="宋体" panose="02010600030101010101" pitchFamily="2" charset="-122"/>
              </a:rPr>
              <a:t>B</a:t>
            </a:r>
            <a:r>
              <a:rPr lang="en-AU" altLang="zh-CN" dirty="0"/>
              <a:t>ase</a:t>
            </a:r>
            <a:r>
              <a:rPr lang="zh-CN" altLang="en-AU" dirty="0">
                <a:ea typeface="宋体" panose="02010600030101010101" pitchFamily="2" charset="-122"/>
              </a:rPr>
              <a:t>上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anose="02070309020205020404" pitchFamily="49" charset="0"/>
              </a:rPr>
              <a:t>Base.destroyCellEntity</a:t>
            </a:r>
            <a:r>
              <a:rPr lang="en-AU" altLang="zh-CN" dirty="0">
                <a:latin typeface="Courier New" panose="02070309020205020404" pitchFamily="49" charset="0"/>
              </a:rPr>
              <a:t>()</a:t>
            </a:r>
            <a:endParaRPr lang="en-AU" altLang="zh-CN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zh-CN" altLang="en-AU" dirty="0">
                <a:latin typeface="Courier New" panose="02070309020205020404" pitchFamily="49" charset="0"/>
                <a:ea typeface="宋体" panose="02010600030101010101" pitchFamily="2" charset="-122"/>
              </a:rPr>
              <a:t>当</a:t>
            </a:r>
            <a:r>
              <a:rPr lang="en-AU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cell</a:t>
            </a:r>
            <a:r>
              <a:rPr lang="zh-CN" altLang="en-AU" dirty="0">
                <a:latin typeface="Courier New" panose="02070309020205020404" pitchFamily="49" charset="0"/>
                <a:ea typeface="宋体" panose="02010600030101010101" pitchFamily="2" charset="-122"/>
              </a:rPr>
              <a:t>部分销毁时</a:t>
            </a:r>
            <a:r>
              <a:rPr lang="en-AU" altLang="zh-CN" dirty="0" err="1">
                <a:latin typeface="Courier New" panose="02070309020205020404" pitchFamily="49" charset="0"/>
              </a:rPr>
              <a:t>Base.onLoseCell</a:t>
            </a:r>
            <a:r>
              <a:rPr lang="en-AU" altLang="zh-CN" dirty="0">
                <a:latin typeface="Courier New" panose="02070309020205020404" pitchFamily="49" charset="0"/>
              </a:rPr>
              <a:t>()</a:t>
            </a:r>
            <a:r>
              <a:rPr lang="zh-CN" altLang="en-AU" dirty="0">
                <a:latin typeface="Courier New" panose="02070309020205020404" pitchFamily="49" charset="0"/>
                <a:ea typeface="宋体" panose="02010600030101010101" pitchFamily="2" charset="-122"/>
              </a:rPr>
              <a:t>会被调用</a:t>
            </a:r>
            <a:endParaRPr lang="en-AU" altLang="zh-CN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panose="02010600030101010101" pitchFamily="2" charset="-122"/>
              </a:rPr>
              <a:t>销毁</a:t>
            </a:r>
            <a:r>
              <a:rPr lang="en-AU" altLang="zh-CN" dirty="0">
                <a:ea typeface="宋体" panose="02010600030101010101" pitchFamily="2" charset="-122"/>
              </a:rPr>
              <a:t>base</a:t>
            </a:r>
            <a:r>
              <a:rPr lang="zh-CN" altLang="en-AU" dirty="0">
                <a:ea typeface="宋体" panose="02010600030101010101" pitchFamily="2" charset="-122"/>
              </a:rPr>
              <a:t>部分</a:t>
            </a:r>
            <a:r>
              <a:rPr lang="en-AU" altLang="zh-CN" dirty="0"/>
              <a:t>: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anose="02070309020205020404" pitchFamily="49" charset="0"/>
              </a:rPr>
              <a:t>Base.destroy</a:t>
            </a:r>
            <a:r>
              <a:rPr lang="en-AU" altLang="zh-CN" dirty="0">
                <a:latin typeface="Courier New" panose="02070309020205020404" pitchFamily="49" charset="0"/>
              </a:rPr>
              <a:t>()</a:t>
            </a:r>
            <a:endParaRPr lang="en-AU" altLang="zh-CN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panose="02010600030101010101" pitchFamily="2" charset="-122"/>
              </a:rPr>
              <a:t>如果是永久性数据会使得</a:t>
            </a:r>
            <a:r>
              <a:rPr lang="en-AU" altLang="zh-CN" dirty="0" err="1">
                <a:latin typeface="Courier New" panose="02070309020205020404" pitchFamily="49" charset="0"/>
              </a:rPr>
              <a:t>writeToDB</a:t>
            </a:r>
            <a:r>
              <a:rPr lang="en-AU" altLang="zh-CN" dirty="0">
                <a:latin typeface="Courier New" panose="02070309020205020404" pitchFamily="49" charset="0"/>
              </a:rPr>
              <a:t>()</a:t>
            </a:r>
            <a:r>
              <a:rPr lang="zh-CN" altLang="en-AU" dirty="0">
                <a:latin typeface="Courier New" panose="02070309020205020404" pitchFamily="49" charset="0"/>
                <a:ea typeface="宋体" panose="02010600030101010101" pitchFamily="2" charset="-122"/>
              </a:rPr>
              <a:t>被调用</a:t>
            </a:r>
            <a:endParaRPr lang="en-AU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容错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Cell</a:t>
            </a:r>
            <a:r>
              <a:rPr lang="zh-CN" altLang="en-US" dirty="0">
                <a:ea typeface="宋体" panose="02010600030101010101" pitchFamily="2" charset="-122"/>
              </a:rPr>
              <a:t>的属性被备份</a:t>
            </a:r>
            <a:r>
              <a:rPr lang="zh-CN" altLang="en-US" dirty="0" smtClean="0">
                <a:ea typeface="宋体" panose="02010600030101010101" pitchFamily="2" charset="-122"/>
              </a:rPr>
              <a:t>到</a:t>
            </a:r>
            <a:r>
              <a:rPr lang="en-US" altLang="zh-CN" dirty="0" smtClean="0">
                <a:ea typeface="宋体" panose="02010600030101010101" pitchFamily="2" charset="-122"/>
              </a:rPr>
              <a:t>Base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Base</a:t>
            </a:r>
            <a:r>
              <a:rPr lang="zh-CN" altLang="en-US" dirty="0">
                <a:ea typeface="宋体" panose="02010600030101010101" pitchFamily="2" charset="-122"/>
              </a:rPr>
              <a:t>的属性也被备份到另一个</a:t>
            </a:r>
            <a:r>
              <a:rPr lang="en-US" altLang="zh-CN" dirty="0" err="1">
                <a:ea typeface="宋体" panose="02010600030101010101" pitchFamily="2" charset="-122"/>
              </a:rPr>
              <a:t>BaseApp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永久属性备份到数据库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存档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持续地轮流调度存档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容错</a:t>
            </a:r>
            <a:r>
              <a:rPr lang="en-US" altLang="zh-CN" dirty="0">
                <a:ea typeface="宋体" panose="02010600030101010101" pitchFamily="2" charset="-122"/>
              </a:rPr>
              <a:t>vs.</a:t>
            </a:r>
            <a:r>
              <a:rPr lang="zh-CN" altLang="en-US" dirty="0">
                <a:ea typeface="宋体" panose="02010600030101010101" pitchFamily="2" charset="-122"/>
              </a:rPr>
              <a:t>灾难恢复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灾难 </a:t>
            </a:r>
            <a:r>
              <a:rPr lang="en-US" altLang="zh-CN" dirty="0">
                <a:ea typeface="宋体" panose="02010600030101010101" pitchFamily="2" charset="-122"/>
              </a:rPr>
              <a:t>= </a:t>
            </a:r>
            <a:r>
              <a:rPr lang="zh-CN" altLang="en-US" dirty="0">
                <a:ea typeface="宋体" panose="02010600030101010101" pitchFamily="2" charset="-122"/>
              </a:rPr>
              <a:t>同时很多服务器进程失败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第五章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 panose="020B0604030504040204"/>
                <a:ea typeface="宋体" panose="02010600030101010101" pitchFamily="2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 panose="020B0604030504040204"/>
                <a:ea typeface="宋体" panose="02010600030101010101" pitchFamily="2" charset="-122"/>
              </a:rPr>
              <a:t>       Cell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 panose="020B0604030504040204"/>
                <a:ea typeface="宋体" panose="02010600030101010101" pitchFamily="2" charset="-122"/>
              </a:rPr>
              <a:t>功能集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cell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部分的功能集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 smtClean="0">
                <a:ea typeface="宋体" panose="02010600030101010101" pitchFamily="2" charset="-122"/>
              </a:rPr>
              <a:t>在</a:t>
            </a:r>
            <a:r>
              <a:rPr lang="en-US" altLang="zh-CN" dirty="0" smtClean="0">
                <a:ea typeface="宋体" panose="02010600030101010101" pitchFamily="2" charset="-122"/>
              </a:rPr>
              <a:t>Entity</a:t>
            </a:r>
            <a:r>
              <a:rPr lang="zh-CN" altLang="en-US" dirty="0" smtClean="0">
                <a:ea typeface="宋体" panose="02010600030101010101" pitchFamily="2" charset="-122"/>
              </a:rPr>
              <a:t>的</a:t>
            </a:r>
            <a:r>
              <a:rPr lang="en-US" altLang="zh-CN" dirty="0" smtClean="0">
                <a:ea typeface="宋体" panose="02010600030101010101" pitchFamily="2" charset="-122"/>
              </a:rPr>
              <a:t>Cell</a:t>
            </a:r>
            <a:r>
              <a:rPr lang="zh-CN" altLang="en-US" dirty="0">
                <a:ea typeface="宋体" panose="02010600030101010101" pitchFamily="2" charset="-122"/>
              </a:rPr>
              <a:t>部分有许多与空间有关的功能可用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Navigate/</a:t>
            </a:r>
            <a:r>
              <a:rPr lang="en-US" altLang="zh-CN" dirty="0" err="1" smtClean="0">
                <a:ea typeface="宋体" panose="02010600030101010101" pitchFamily="2" charset="-122"/>
              </a:rPr>
              <a:t>MoveTo</a:t>
            </a:r>
            <a:r>
              <a:rPr lang="en-US" altLang="zh-CN" dirty="0" smtClean="0">
                <a:ea typeface="宋体" panose="02010600030101010101" pitchFamily="2" charset="-122"/>
              </a:rPr>
              <a:t>*</a:t>
            </a:r>
            <a:r>
              <a:rPr lang="zh-CN" altLang="en-US" dirty="0" smtClean="0">
                <a:ea typeface="宋体" panose="02010600030101010101" pitchFamily="2" charset="-122"/>
              </a:rPr>
              <a:t>导航系统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Proximity</a:t>
            </a:r>
            <a:r>
              <a:rPr lang="zh-CN" altLang="en-US" dirty="0" smtClean="0">
                <a:ea typeface="宋体" panose="02010600030101010101" pitchFamily="2" charset="-122"/>
              </a:rPr>
              <a:t>触发器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</a:rPr>
              <a:t>陷阱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这些</a:t>
            </a:r>
            <a:r>
              <a:rPr lang="zh-CN" altLang="en-US" dirty="0">
                <a:ea typeface="宋体" panose="02010600030101010101" pitchFamily="2" charset="-122"/>
              </a:rPr>
              <a:t>功能都是用</a:t>
            </a:r>
            <a:r>
              <a:rPr lang="en-US" altLang="zh-CN" dirty="0" smtClean="0">
                <a:ea typeface="宋体" panose="02010600030101010101" pitchFamily="2" charset="-122"/>
              </a:rPr>
              <a:t>Controller</a:t>
            </a:r>
            <a:r>
              <a:rPr lang="zh-CN" altLang="en-US" dirty="0" smtClean="0">
                <a:ea typeface="宋体" panose="02010600030101010101" pitchFamily="2" charset="-122"/>
              </a:rPr>
              <a:t>实现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en-US" altLang="zh-CN" sz="4900" dirty="0">
                <a:solidFill>
                  <a:schemeClr val="accent1"/>
                </a:solidFill>
                <a:ea typeface="宋体" panose="02010600030101010101" pitchFamily="2" charset="-122"/>
              </a:rPr>
              <a:t>Controller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5496" y="980728"/>
            <a:ext cx="9054876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>
                <a:ea typeface="宋体" panose="02010600030101010101" pitchFamily="2" charset="-122"/>
              </a:rPr>
              <a:t>实现那些需要在后台花费很多</a:t>
            </a:r>
            <a:r>
              <a:rPr lang="en-US" altLang="zh-CN" dirty="0">
                <a:ea typeface="宋体" panose="02010600030101010101" pitchFamily="2" charset="-122"/>
              </a:rPr>
              <a:t>tick</a:t>
            </a:r>
            <a:r>
              <a:rPr lang="zh-CN" altLang="en-US" dirty="0">
                <a:ea typeface="宋体" panose="02010600030101010101" pitchFamily="2" charset="-122"/>
              </a:rPr>
              <a:t>处理的功能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当结束时会回</a:t>
            </a:r>
            <a:r>
              <a:rPr lang="zh-CN" altLang="en-US" dirty="0" smtClean="0">
                <a:ea typeface="宋体" panose="02010600030101010101" pitchFamily="2" charset="-122"/>
              </a:rPr>
              <a:t>调</a:t>
            </a:r>
            <a:r>
              <a:rPr lang="en-US" altLang="zh-CN" dirty="0" smtClean="0">
                <a:ea typeface="宋体" panose="02010600030101010101" pitchFamily="2" charset="-122"/>
              </a:rPr>
              <a:t>Python</a:t>
            </a:r>
            <a:r>
              <a:rPr lang="zh-CN" altLang="en-US" dirty="0" smtClean="0">
                <a:ea typeface="宋体" panose="02010600030101010101" pitchFamily="2" charset="-122"/>
              </a:rPr>
              <a:t>脚本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用于实现复杂的逻辑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因为效率原因用</a:t>
            </a:r>
            <a:r>
              <a:rPr lang="en-US" altLang="zh-CN" dirty="0">
                <a:ea typeface="宋体" panose="02010600030101010101" pitchFamily="2" charset="-122"/>
              </a:rPr>
              <a:t>C/C++</a:t>
            </a:r>
            <a:r>
              <a:rPr lang="zh-CN" altLang="en-US" dirty="0">
                <a:ea typeface="宋体" panose="02010600030101010101" pitchFamily="2" charset="-122"/>
              </a:rPr>
              <a:t>实现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相对于</a:t>
            </a:r>
            <a:r>
              <a:rPr lang="en-US" altLang="zh-CN" dirty="0">
                <a:ea typeface="宋体" panose="02010600030101010101" pitchFamily="2" charset="-122"/>
              </a:rPr>
              <a:t>script)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当</a:t>
            </a:r>
            <a:r>
              <a:rPr lang="en-US" altLang="zh-CN" dirty="0" smtClean="0">
                <a:ea typeface="宋体" panose="02010600030101010101" pitchFamily="2" charset="-122"/>
              </a:rPr>
              <a:t>Entity</a:t>
            </a:r>
            <a:r>
              <a:rPr lang="zh-CN" altLang="en-US" dirty="0" smtClean="0">
                <a:ea typeface="宋体" panose="02010600030101010101" pitchFamily="2" charset="-122"/>
              </a:rPr>
              <a:t>跨越</a:t>
            </a:r>
            <a:r>
              <a:rPr lang="en-US" altLang="zh-CN" dirty="0" smtClean="0">
                <a:ea typeface="宋体" panose="02010600030101010101" pitchFamily="2" charset="-122"/>
              </a:rPr>
              <a:t>Cell</a:t>
            </a:r>
            <a:r>
              <a:rPr lang="zh-CN" altLang="en-US" dirty="0">
                <a:ea typeface="宋体" panose="02010600030101010101" pitchFamily="2" charset="-122"/>
              </a:rPr>
              <a:t>边界</a:t>
            </a:r>
            <a:r>
              <a:rPr lang="zh-CN" altLang="en-US" dirty="0" smtClean="0">
                <a:ea typeface="宋体" panose="02010600030101010101" pitchFamily="2" charset="-122"/>
              </a:rPr>
              <a:t>时</a:t>
            </a:r>
            <a:r>
              <a:rPr lang="en-US" altLang="zh-CN" dirty="0" smtClean="0">
                <a:ea typeface="宋体" panose="02010600030101010101" pitchFamily="2" charset="-122"/>
              </a:rPr>
              <a:t>Controller</a:t>
            </a:r>
            <a:r>
              <a:rPr lang="zh-CN" altLang="en-US" dirty="0">
                <a:ea typeface="宋体" panose="02010600030101010101" pitchFamily="2" charset="-122"/>
              </a:rPr>
              <a:t>也跟着复制到新</a:t>
            </a:r>
            <a:r>
              <a:rPr lang="zh-CN" altLang="en-US" dirty="0" smtClean="0">
                <a:ea typeface="宋体" panose="02010600030101010101" pitchFamily="2" charset="-122"/>
              </a:rPr>
              <a:t>的</a:t>
            </a:r>
            <a:r>
              <a:rPr lang="en-US" altLang="zh-CN" dirty="0" smtClean="0">
                <a:ea typeface="宋体" panose="02010600030101010101" pitchFamily="2" charset="-122"/>
              </a:rPr>
              <a:t>Cell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每个</a:t>
            </a:r>
            <a:r>
              <a:rPr lang="en-US" altLang="zh-CN" dirty="0" smtClean="0">
                <a:ea typeface="宋体" panose="02010600030101010101" pitchFamily="2" charset="-122"/>
              </a:rPr>
              <a:t>Entity</a:t>
            </a:r>
            <a:r>
              <a:rPr lang="zh-CN" altLang="en-US" dirty="0">
                <a:ea typeface="宋体" panose="02010600030101010101" pitchFamily="2" charset="-122"/>
              </a:rPr>
              <a:t>上可以有无限多</a:t>
            </a:r>
            <a:r>
              <a:rPr lang="zh-CN" altLang="en-US" dirty="0" smtClean="0">
                <a:ea typeface="宋体" panose="02010600030101010101" pitchFamily="2" charset="-122"/>
              </a:rPr>
              <a:t>个</a:t>
            </a:r>
            <a:r>
              <a:rPr lang="en-US" altLang="zh-CN" dirty="0" smtClean="0">
                <a:ea typeface="宋体" panose="02010600030101010101" pitchFamily="2" charset="-122"/>
              </a:rPr>
              <a:t>Controller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每个实列返回一个</a:t>
            </a:r>
            <a:r>
              <a:rPr lang="en-US" altLang="zh-CN" dirty="0">
                <a:ea typeface="宋体" panose="02010600030101010101" pitchFamily="2" charset="-122"/>
              </a:rPr>
              <a:t>Controller ID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sz="3200" dirty="0">
                <a:ea typeface="宋体" panose="02010600030101010101" pitchFamily="2" charset="-122"/>
              </a:rPr>
              <a:t>删除</a:t>
            </a:r>
            <a:r>
              <a:rPr lang="en-US" altLang="zh-CN" sz="3200" dirty="0">
                <a:ea typeface="宋体" panose="02010600030101010101" pitchFamily="2" charset="-122"/>
              </a:rPr>
              <a:t>:</a:t>
            </a:r>
            <a:r>
              <a:rPr lang="en-US" altLang="zh-CN" sz="3200" dirty="0" err="1">
                <a:latin typeface="Courier New" panose="02070309020205020404" pitchFamily="49" charset="0"/>
                <a:ea typeface="宋体" panose="02010600030101010101" pitchFamily="2" charset="-122"/>
              </a:rPr>
              <a:t>Entity.cancel</a:t>
            </a:r>
            <a:r>
              <a:rPr lang="en-US" altLang="zh-CN" sz="3200" dirty="0">
                <a:latin typeface="Courier New" panose="02070309020205020404" pitchFamily="49" charset="0"/>
                <a:ea typeface="宋体" panose="02010600030101010101" pitchFamily="2" charset="-122"/>
              </a:rPr>
              <a:t>( id )</a:t>
            </a:r>
            <a:endParaRPr lang="en-US" altLang="zh-CN" sz="32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能在它们</a:t>
            </a:r>
            <a:r>
              <a:rPr lang="zh-CN" altLang="en-US" dirty="0" smtClean="0">
                <a:ea typeface="宋体" panose="02010600030101010101" pitchFamily="2" charset="-122"/>
              </a:rPr>
              <a:t>的</a:t>
            </a:r>
            <a:r>
              <a:rPr lang="en-US" altLang="zh-CN" dirty="0" smtClean="0">
                <a:ea typeface="宋体" panose="02010600030101010101" pitchFamily="2" charset="-122"/>
              </a:rPr>
              <a:t>Entity</a:t>
            </a:r>
            <a:r>
              <a:rPr lang="zh-CN" altLang="en-US" dirty="0">
                <a:ea typeface="宋体" panose="02010600030101010101" pitchFamily="2" charset="-122"/>
              </a:rPr>
              <a:t>的脚本上激活回调函数</a:t>
            </a:r>
            <a:endParaRPr lang="en-AU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的导航系统</a:t>
            </a:r>
            <a:r>
              <a:rPr lang="en-US" altLang="zh-CN" sz="4900" dirty="0">
                <a:solidFill>
                  <a:schemeClr val="accent1"/>
                </a:solidFill>
                <a:ea typeface="宋体" panose="02010600030101010101" pitchFamily="2" charset="-122"/>
              </a:rPr>
              <a:t>(Navigation)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tabLst>
                <a:tab pos="2962275" algn="l"/>
              </a:tabLst>
            </a:pPr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</a:rPr>
              <a:t>导航系统提供了许多</a:t>
            </a:r>
            <a:r>
              <a:rPr lang="zh-CN" altLang="en-US" dirty="0" smtClean="0">
                <a:latin typeface="Verdana" panose="020B0604030504040204" pitchFamily="34" charset="0"/>
                <a:ea typeface="宋体" panose="02010600030101010101" pitchFamily="2" charset="-122"/>
              </a:rPr>
              <a:t>用于</a:t>
            </a:r>
            <a:r>
              <a:rPr lang="en-US" altLang="zh-CN" dirty="0" smtClean="0">
                <a:latin typeface="Verdana" panose="020B0604030504040204" pitchFamily="34" charset="0"/>
                <a:ea typeface="宋体" panose="02010600030101010101" pitchFamily="2" charset="-122"/>
              </a:rPr>
              <a:t>Entity</a:t>
            </a:r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</a:rPr>
              <a:t>的移动和寻路的函数</a:t>
            </a:r>
            <a:endParaRPr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tabLst>
                <a:tab pos="2962275" algn="l"/>
              </a:tabLst>
            </a:pP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Navigation Controller</a:t>
            </a:r>
            <a:r>
              <a:rPr lang="zh-CN" altLang="en-US" dirty="0" smtClean="0">
                <a:latin typeface="Verdana" panose="020B0604030504040204" pitchFamily="34" charset="0"/>
                <a:ea typeface="宋体" panose="02010600030101010101" pitchFamily="2" charset="-122"/>
              </a:rPr>
              <a:t>用</a:t>
            </a:r>
            <a:r>
              <a:rPr lang="en-US" altLang="zh-CN" dirty="0" err="1"/>
              <a:t>RecastNavigation</a:t>
            </a:r>
            <a:r>
              <a:rPr lang="zh-CN" altLang="en-US" dirty="0" smtClean="0">
                <a:latin typeface="Verdana" panose="020B0604030504040204" pitchFamily="34" charset="0"/>
                <a:ea typeface="宋体" panose="02010600030101010101" pitchFamily="2" charset="-122"/>
              </a:rPr>
              <a:t>从</a:t>
            </a:r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</a:rPr>
              <a:t>静态的碰撞场景里预先产生</a:t>
            </a:r>
            <a:r>
              <a:rPr lang="zh-CN" altLang="en-US" dirty="0" smtClean="0">
                <a:latin typeface="Verdana" panose="020B0604030504040204" pitchFamily="34" charset="0"/>
                <a:ea typeface="宋体" panose="02010600030101010101" pitchFamily="2" charset="-122"/>
              </a:rPr>
              <a:t>的</a:t>
            </a:r>
            <a:r>
              <a:rPr lang="en-US" altLang="zh-CN" dirty="0" err="1" smtClean="0">
                <a:latin typeface="Verdana" panose="020B0604030504040204" pitchFamily="34" charset="0"/>
                <a:ea typeface="宋体" panose="02010600030101010101" pitchFamily="2" charset="-122"/>
              </a:rPr>
              <a:t>NavMesh</a:t>
            </a:r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</a:rPr>
              <a:t>来寻路</a:t>
            </a:r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的导航系统</a:t>
            </a:r>
            <a:r>
              <a:rPr lang="en-US" altLang="zh-CN" sz="4900" dirty="0" smtClean="0">
                <a:solidFill>
                  <a:schemeClr val="accent1"/>
                </a:solidFill>
                <a:ea typeface="宋体" panose="02010600030101010101" pitchFamily="2" charset="-122"/>
              </a:rPr>
              <a:t>(</a:t>
            </a:r>
            <a:r>
              <a:rPr lang="zh-CN" altLang="en-US" sz="4900" dirty="0" smtClean="0">
                <a:solidFill>
                  <a:schemeClr val="accent1"/>
                </a:solidFill>
                <a:ea typeface="宋体" panose="02010600030101010101" pitchFamily="2" charset="-122"/>
              </a:rPr>
              <a:t>方法</a:t>
            </a:r>
            <a:r>
              <a:rPr lang="en-US" altLang="zh-CN" sz="4900" dirty="0" smtClean="0">
                <a:solidFill>
                  <a:schemeClr val="accent1"/>
                </a:solidFill>
                <a:ea typeface="宋体" panose="02010600030101010101" pitchFamily="2" charset="-122"/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/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113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3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5pPr>
            <a:lvl6pPr marL="14465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6pPr>
            <a:lvl7pPr marL="19037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7pPr>
            <a:lvl8pPr marL="23609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8pPr>
            <a:lvl9pPr marL="2818130" indent="-14160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sz="2000">
                <a:solidFill>
                  <a:srgbClr val="00007D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panose="02010600030101010101" pitchFamily="2" charset="-122"/>
              </a:rPr>
              <a:t>直接的直线运动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anose="02070309020205020404" pitchFamily="49" charset="0"/>
              </a:rPr>
              <a:t>moveToPoint</a:t>
            </a:r>
            <a:r>
              <a:rPr lang="en-AU" altLang="zh-CN" dirty="0">
                <a:latin typeface="Courier New" panose="02070309020205020404" pitchFamily="49" charset="0"/>
              </a:rPr>
              <a:t>()</a:t>
            </a:r>
            <a:endParaRPr lang="en-AU" altLang="zh-CN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anose="02070309020205020404" pitchFamily="49" charset="0"/>
              </a:rPr>
              <a:t>moveToEntity</a:t>
            </a:r>
            <a:r>
              <a:rPr lang="en-AU" altLang="zh-CN" dirty="0">
                <a:latin typeface="Courier New" panose="02070309020205020404" pitchFamily="49" charset="0"/>
              </a:rPr>
              <a:t>()</a:t>
            </a:r>
            <a:endParaRPr lang="en-AU" altLang="zh-CN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panose="02010600030101010101" pitchFamily="2" charset="-122"/>
              </a:rPr>
              <a:t>导航</a:t>
            </a:r>
            <a:r>
              <a:rPr lang="en-AU" altLang="zh-CN" dirty="0"/>
              <a:t>(</a:t>
            </a:r>
            <a:r>
              <a:rPr lang="zh-CN" altLang="en-AU" dirty="0">
                <a:ea typeface="宋体" panose="02010600030101010101" pitchFamily="2" charset="-122"/>
              </a:rPr>
              <a:t>用</a:t>
            </a:r>
            <a:r>
              <a:rPr lang="en-AU" altLang="zh-CN" dirty="0" err="1"/>
              <a:t>NavMesh</a:t>
            </a:r>
            <a:r>
              <a:rPr lang="en-AU" altLang="zh-CN" dirty="0"/>
              <a:t>)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en-AU" altLang="zh-CN" dirty="0">
                <a:latin typeface="Courier New" panose="02070309020205020404" pitchFamily="49" charset="0"/>
              </a:rPr>
              <a:t>navigate()</a:t>
            </a:r>
            <a:endParaRPr lang="en-AU" altLang="zh-CN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panose="02010600030101010101" pitchFamily="2" charset="-122"/>
              </a:rPr>
              <a:t>通常</a:t>
            </a:r>
            <a:r>
              <a:rPr lang="zh-CN" altLang="en-AU" dirty="0">
                <a:ea typeface="宋体" panose="02010600030101010101" pitchFamily="2" charset="-122"/>
              </a:rPr>
              <a:t>的</a:t>
            </a:r>
            <a:endParaRPr lang="en-AU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anose="02070309020205020404" pitchFamily="49" charset="0"/>
              </a:rPr>
              <a:t>canNavigateTo</a:t>
            </a:r>
            <a:r>
              <a:rPr lang="en-AU" altLang="zh-CN" dirty="0">
                <a:latin typeface="Courier New" panose="02070309020205020404" pitchFamily="49" charset="0"/>
              </a:rPr>
              <a:t>()</a:t>
            </a:r>
            <a:endParaRPr lang="en-AU" altLang="zh-CN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anose="02070309020205020404" pitchFamily="49" charset="0"/>
              </a:rPr>
              <a:t>getStopPoint</a:t>
            </a:r>
            <a:r>
              <a:rPr lang="en-AU" altLang="zh-CN" dirty="0">
                <a:latin typeface="Courier New" panose="02070309020205020404" pitchFamily="49" charset="0"/>
              </a:rPr>
              <a:t>()</a:t>
            </a:r>
            <a:endParaRPr lang="en-AU" altLang="zh-CN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23635</Words>
  <Application>WPS 演示</Application>
  <PresentationFormat>全屏显示(4:3)</PresentationFormat>
  <Paragraphs>2381</Paragraphs>
  <Slides>114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114</vt:i4>
      </vt:variant>
    </vt:vector>
  </HeadingPairs>
  <TitlesOfParts>
    <vt:vector size="135" baseType="lpstr">
      <vt:lpstr>Arial</vt:lpstr>
      <vt:lpstr>宋体</vt:lpstr>
      <vt:lpstr>Wingdings</vt:lpstr>
      <vt:lpstr>微软雅黑</vt:lpstr>
      <vt:lpstr>Verdana</vt:lpstr>
      <vt:lpstr>新宋体</vt:lpstr>
      <vt:lpstr>Calibri</vt:lpstr>
      <vt:lpstr>Arial Unicode MS</vt:lpstr>
      <vt:lpstr>Courier New</vt:lpstr>
      <vt:lpstr>Verdana</vt:lpstr>
      <vt:lpstr>Arial Black</vt:lpstr>
      <vt:lpstr>Office 主题​​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KBEngine 技术概览  开源游戏服务端引擎 </vt:lpstr>
      <vt:lpstr>概要</vt:lpstr>
      <vt:lpstr>第一章</vt:lpstr>
      <vt:lpstr>KBEngine 服务器架构</vt:lpstr>
      <vt:lpstr>Loginapp进程</vt:lpstr>
      <vt:lpstr>Baseapp进程</vt:lpstr>
      <vt:lpstr>Base Entity(实体)</vt:lpstr>
      <vt:lpstr>Baseapp 容错处理</vt:lpstr>
      <vt:lpstr>Baseapp 容错处理</vt:lpstr>
      <vt:lpstr>Baseapp 容错处理</vt:lpstr>
      <vt:lpstr>Baseapp 容错处理</vt:lpstr>
      <vt:lpstr>Baseapp 的管理器(BaseappMgr)</vt:lpstr>
      <vt:lpstr>Cellapp进程</vt:lpstr>
      <vt:lpstr>Cells &amp; Spaces</vt:lpstr>
      <vt:lpstr>Cellapp主要负载的地方</vt:lpstr>
      <vt:lpstr>Entity与Cell</vt:lpstr>
      <vt:lpstr>Entity与Cell (本页跨Cell内容未实现)</vt:lpstr>
      <vt:lpstr>Entity: Real与Ghost</vt:lpstr>
      <vt:lpstr>Ghost Entity</vt:lpstr>
      <vt:lpstr>Entity的数据更新</vt:lpstr>
      <vt:lpstr>Cellapp管理器(CellappMgr)</vt:lpstr>
      <vt:lpstr>数据库管理器(DBMgr)</vt:lpstr>
      <vt:lpstr>Entity备份</vt:lpstr>
      <vt:lpstr>KBEngine的机器Daemon(machine)</vt:lpstr>
      <vt:lpstr>KBEngine服务端通常的操作</vt:lpstr>
      <vt:lpstr>登录过程</vt:lpstr>
      <vt:lpstr>第二章</vt:lpstr>
      <vt:lpstr>游戏项目资产库</vt:lpstr>
      <vt:lpstr>资产库文件夹结构</vt:lpstr>
      <vt:lpstr>资产库文件夹结构</vt:lpstr>
      <vt:lpstr>Entity的实现</vt:lpstr>
      <vt:lpstr>分布式的Entity</vt:lpstr>
      <vt:lpstr>分布式的Entity</vt:lpstr>
      <vt:lpstr>分布式的Entity-从Cellapp1来看</vt:lpstr>
      <vt:lpstr>分布式的Entity-从Cellapp2来看</vt:lpstr>
      <vt:lpstr>分布式的Entity-从Cellapp3来看</vt:lpstr>
      <vt:lpstr>简单的Entity</vt:lpstr>
      <vt:lpstr>Entity的继承</vt:lpstr>
      <vt:lpstr>Avatar的定义</vt:lpstr>
      <vt:lpstr>Entity的属性</vt:lpstr>
      <vt:lpstr>Entity属性</vt:lpstr>
      <vt:lpstr>Entity属性</vt:lpstr>
      <vt:lpstr>Entity定义数据类型</vt:lpstr>
      <vt:lpstr>Entity定义数据类型</vt:lpstr>
      <vt:lpstr>Entity定义数据类型</vt:lpstr>
      <vt:lpstr>Entity定义数据类型</vt:lpstr>
      <vt:lpstr>自定义类型</vt:lpstr>
      <vt:lpstr>Entity属性的发布</vt:lpstr>
      <vt:lpstr>Entity属性的发布</vt:lpstr>
      <vt:lpstr>Entity属性的发布 - BASE</vt:lpstr>
      <vt:lpstr>Entity属性的发布 - BASE_AND_CLIENT</vt:lpstr>
      <vt:lpstr>Entity属性的发布 – CELL_PRIVATE</vt:lpstr>
      <vt:lpstr>Entity属性的发布 – CELL_PUBLIC</vt:lpstr>
      <vt:lpstr>Entity属性的发布 – CELL_PUBLIC_AND_OWN</vt:lpstr>
      <vt:lpstr>Entity属性的发布 – ALL_CLIENTS</vt:lpstr>
      <vt:lpstr>Entity属性的发布 – OWN_CLIENT</vt:lpstr>
      <vt:lpstr>Entity属性的发布 – OTHER_CLIENTS</vt:lpstr>
      <vt:lpstr>Volatile属性</vt:lpstr>
      <vt:lpstr>属性Detail Level(未实现)</vt:lpstr>
      <vt:lpstr>属性Detail Level(未实现)</vt:lpstr>
      <vt:lpstr>Entity的数据保存</vt:lpstr>
      <vt:lpstr>Entity方法</vt:lpstr>
      <vt:lpstr>Entity方法</vt:lpstr>
      <vt:lpstr>Entity暴露方法（允许Client调用）</vt:lpstr>
      <vt:lpstr>Entity方法(本页未实现)</vt:lpstr>
      <vt:lpstr>Entity方法</vt:lpstr>
      <vt:lpstr>Entity分布式存在的例子</vt:lpstr>
      <vt:lpstr>脚本开发的指导</vt:lpstr>
      <vt:lpstr>第三章</vt:lpstr>
      <vt:lpstr>Mailbox</vt:lpstr>
      <vt:lpstr>Mailbox</vt:lpstr>
      <vt:lpstr>Mailbox</vt:lpstr>
      <vt:lpstr>Mailbox</vt:lpstr>
      <vt:lpstr>存储Mailbox</vt:lpstr>
      <vt:lpstr>存储Mailbox</vt:lpstr>
      <vt:lpstr>Cell到Client的通信</vt:lpstr>
      <vt:lpstr>Entity.ownClient 方法调用示例</vt:lpstr>
      <vt:lpstr>Entity.ownClient 方法调用示例</vt:lpstr>
      <vt:lpstr>Entity.allClients 方法调用示例</vt:lpstr>
      <vt:lpstr>Entity.allClients 方法调用示例</vt:lpstr>
      <vt:lpstr>Entity.otherClients 方法调用示例</vt:lpstr>
      <vt:lpstr>Entity.otherClients 方法调用示例</vt:lpstr>
      <vt:lpstr>第四章</vt:lpstr>
      <vt:lpstr>Baseapp上的Entity类型</vt:lpstr>
      <vt:lpstr>Baseapp上的Entity属性</vt:lpstr>
      <vt:lpstr>Baseapp上的Proxy属性</vt:lpstr>
      <vt:lpstr>Baseapp上的Entity方法</vt:lpstr>
      <vt:lpstr>Cellapp上的Entity属性</vt:lpstr>
      <vt:lpstr>Cellapp上的Entity方法</vt:lpstr>
      <vt:lpstr>Entity的典型生存周期</vt:lpstr>
      <vt:lpstr>Entity的创建</vt:lpstr>
      <vt:lpstr>Entity的创建</vt:lpstr>
      <vt:lpstr>Entity的销毁</vt:lpstr>
      <vt:lpstr>容错</vt:lpstr>
      <vt:lpstr>第五章</vt:lpstr>
      <vt:lpstr>Entity的cell部分的功能集</vt:lpstr>
      <vt:lpstr>Entity的Controller</vt:lpstr>
      <vt:lpstr>Entity的导航系统(Navigation)</vt:lpstr>
      <vt:lpstr>Entity的导航系统(方法)</vt:lpstr>
      <vt:lpstr>Entity Proximity</vt:lpstr>
      <vt:lpstr>控制其它的Entity</vt:lpstr>
      <vt:lpstr>第六章</vt:lpstr>
      <vt:lpstr>服务器配置</vt:lpstr>
      <vt:lpstr>Personality个性化脚本</vt:lpstr>
      <vt:lpstr>第七章</vt:lpstr>
      <vt:lpstr>C++断点调试</vt:lpstr>
      <vt:lpstr>工具与服务端交互调试</vt:lpstr>
      <vt:lpstr>第八章</vt:lpstr>
      <vt:lpstr>用机器人做压力测试</vt:lpstr>
      <vt:lpstr>Bot脚本</vt:lpstr>
      <vt:lpstr>增加bots</vt:lpstr>
      <vt:lpstr>Profiling 工具</vt:lpstr>
      <vt:lpstr>Profiling命令</vt:lpstr>
      <vt:lpstr>更多参考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KBEngine 技术培训  服务端 </dc:title>
  <dc:creator>Windows 用户</dc:creator>
  <cp:lastModifiedBy>kbe</cp:lastModifiedBy>
  <cp:revision>303</cp:revision>
  <dcterms:created xsi:type="dcterms:W3CDTF">2015-01-23T05:56:00Z</dcterms:created>
  <dcterms:modified xsi:type="dcterms:W3CDTF">2018-10-18T02:30:39Z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