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6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9"/>
    <p:restoredTop sz="86485"/>
  </p:normalViewPr>
  <p:slideViewPr>
    <p:cSldViewPr snapToGrid="0" snapToObjects="1">
      <p:cViewPr varScale="1">
        <p:scale>
          <a:sx n="104" d="100"/>
          <a:sy n="104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0514E-8D2F-1C4D-8E27-1D1EA480D016}" type="datetimeFigureOut"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8ECC4-B911-874A-9B65-750057DA25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denotes Cramér’s V;*</a:t>
            </a:r>
          </a:p>
          <a:p>
            <a:r>
              <a:rPr lang="el-G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χ2</a:t>
            </a:r>
            <a:r>
              <a:rPr lang="el-G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Pearson chi-square statistic from the aforementioned test;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sample size involved in the test and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lesser number of categories of either variable.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Page Rank: / # search results for domain / Alexa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7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1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4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AA2725-C980-9E41-8C67-2E94227B55D7}" type="datetimeFigureOut"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shtank.com/" TargetMode="External"/><Relationship Id="rId2" Type="http://schemas.openxmlformats.org/officeDocument/2006/relationships/hyperlink" Target="https://openphish.com/feed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icann.org/look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hoi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974-A575-2F46-B0C8-30DF66372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Detecting phishing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76076-3F53-D642-8DE8-71E6F3493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Kendra Frederick </a:t>
            </a:r>
          </a:p>
          <a:p>
            <a:r>
              <a:rPr lang="en-US"/>
              <a:t>CenturyLink Data Scientist Take-Home</a:t>
            </a:r>
          </a:p>
        </p:txBody>
      </p:sp>
    </p:spTree>
    <p:extLst>
      <p:ext uri="{BB962C8B-B14F-4D97-AF65-F5344CB8AC3E}">
        <p14:creationId xmlns:p14="http://schemas.microsoft.com/office/powerpoint/2010/main" val="426595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DE81-5CA0-CB47-88AB-2ECA9B61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“suspicious”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AE6CF-C760-114D-88D0-53A0A09B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75" y="2792577"/>
            <a:ext cx="10447249" cy="11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2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1A11-A0E3-B141-A734-A45BB526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09C0-CAA1-464A-85B4-C873121D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Jeeva, S.C., Rajsingh, E.B. Intelligent phishing url detection using association rule mining. </a:t>
            </a:r>
            <a:r>
              <a:rPr lang="en-US" i="1"/>
              <a:t>Hum. Cent. Comput. Inf. Sci.</a:t>
            </a:r>
            <a:r>
              <a:rPr lang="en-US"/>
              <a:t> </a:t>
            </a:r>
            <a:r>
              <a:rPr lang="en-US" b="1"/>
              <a:t>6, </a:t>
            </a:r>
            <a:r>
              <a:rPr lang="en-US"/>
              <a:t>10 (2016) doi:10.1186/s13673-016-0064-3</a:t>
            </a:r>
          </a:p>
          <a:p>
            <a:r>
              <a:rPr lang="en-US"/>
              <a:t>Web Phishing Detection Using a Deep Learning Framework. Wireless Communications and Mobile Computing. (2018). Article ID 4678746.</a:t>
            </a:r>
          </a:p>
          <a:p>
            <a:r>
              <a:rPr lang="en-US"/>
              <a:t>Patil, Dharmaraj &amp; Patil, Jayantrao. (2018). Malicious URLs Detection Using Decision Tree Classifiers and Majority Voting Technique. Cybernetics and Information Technologies. 18. 11-29. 10.2478/cait-2018-0002.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262D-FB65-2646-8BFA-1DCAD921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2234-3A9C-384A-A9DD-DDFB06A2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Phishing URLs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B7BC8-AF85-4049-B413-1E2529A4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522682"/>
            <a:ext cx="8864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C1E9-5F20-2340-BA0C-2EECDF6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E1E4-8EF3-BC41-8968-F388CF12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Phishing URLs:</a:t>
            </a:r>
          </a:p>
          <a:p>
            <a:pPr lvl="1"/>
            <a:r>
              <a:rPr lang="en-US"/>
              <a:t>Supplied site (</a:t>
            </a:r>
            <a:r>
              <a:rPr lang="en-US" u="sng">
                <a:hlinkClick r:id="rId2"/>
              </a:rPr>
              <a:t>https://openphish.com/feed.txt</a:t>
            </a:r>
            <a:r>
              <a:rPr lang="en-US">
                <a:effectLst/>
              </a:rPr>
              <a:t> )</a:t>
            </a:r>
          </a:p>
          <a:p>
            <a:pPr lvl="1"/>
            <a:r>
              <a:rPr lang="en-US"/>
              <a:t>Additional source (</a:t>
            </a:r>
            <a:r>
              <a:rPr lang="en-US">
                <a:hlinkClick r:id="rId3"/>
              </a:rPr>
              <a:t>https://www.phishtank.com/</a:t>
            </a:r>
            <a:r>
              <a:rPr lang="en-US"/>
              <a:t>)</a:t>
            </a:r>
          </a:p>
          <a:p>
            <a:pPr lvl="1"/>
            <a:r>
              <a:rPr lang="en-US"/>
              <a:t>Total: 11,339 URLs </a:t>
            </a:r>
          </a:p>
          <a:p>
            <a:r>
              <a:rPr lang="en-US"/>
              <a:t>“Benign” URLs:</a:t>
            </a:r>
          </a:p>
          <a:p>
            <a:pPr lvl="1"/>
            <a:r>
              <a:rPr lang="en-US"/>
              <a:t>Chose one cc_index file at random from Nov 2019 index (&gt;300 total in month)</a:t>
            </a:r>
          </a:p>
          <a:p>
            <a:pPr lvl="1"/>
            <a:r>
              <a:rPr lang="en-US"/>
              <a:t>This was still not randomized enough! (more later)</a:t>
            </a:r>
          </a:p>
        </p:txBody>
      </p:sp>
    </p:spTree>
    <p:extLst>
      <p:ext uri="{BB962C8B-B14F-4D97-AF65-F5344CB8AC3E}">
        <p14:creationId xmlns:p14="http://schemas.microsoft.com/office/powerpoint/2010/main" val="155428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1579-61BF-674D-99B4-16819796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D7BC-A9D1-C344-B05F-41412E4F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35373"/>
          </a:xfrm>
        </p:spPr>
        <p:txBody>
          <a:bodyPr>
            <a:normAutofit/>
          </a:bodyPr>
          <a:lstStyle/>
          <a:p>
            <a:r>
              <a:rPr lang="en-US"/>
              <a:t>Given time constraints, decided to restrict features to those contained within URL string</a:t>
            </a:r>
          </a:p>
          <a:p>
            <a:pPr lvl="1"/>
            <a:r>
              <a:rPr lang="en-US"/>
              <a:t>Length of URL</a:t>
            </a:r>
          </a:p>
          <a:p>
            <a:pPr lvl="1"/>
            <a:r>
              <a:rPr lang="en-US"/>
              <a:t>Number of “special” characters (/ . ), digits</a:t>
            </a:r>
          </a:p>
          <a:p>
            <a:pPr lvl="1"/>
            <a:r>
              <a:rPr lang="en-US"/>
              <a:t>Unicode characters (HEX encoding)</a:t>
            </a:r>
          </a:p>
          <a:p>
            <a:pPr lvl="1"/>
            <a:r>
              <a:rPr lang="en-US"/>
              <a:t>HTTP or HTTPS</a:t>
            </a:r>
          </a:p>
          <a:p>
            <a:pPr lvl="1"/>
            <a:r>
              <a:rPr lang="en-US"/>
              <a:t>Top-level-domain*</a:t>
            </a:r>
          </a:p>
          <a:p>
            <a:pPr lvl="1"/>
            <a:r>
              <a:rPr lang="en-US"/>
              <a:t>Subdomain = www or is null</a:t>
            </a:r>
          </a:p>
          <a:p>
            <a:pPr lvl="1"/>
            <a:r>
              <a:rPr lang="en-US"/>
              <a:t>“Supicious” words in URL (php, abuse, verification)</a:t>
            </a:r>
          </a:p>
        </p:txBody>
      </p:sp>
    </p:spTree>
    <p:extLst>
      <p:ext uri="{BB962C8B-B14F-4D97-AF65-F5344CB8AC3E}">
        <p14:creationId xmlns:p14="http://schemas.microsoft.com/office/powerpoint/2010/main" val="386477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E9F2-A4A1-B740-9B58-892A40E8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5958"/>
            <a:ext cx="7729728" cy="1188720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BAFA-DF55-E646-B52D-EFD2FEC5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186" y="1668939"/>
            <a:ext cx="7506864" cy="31019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All continuous numerical features showed a statistically significant difference in mean between Benign &amp; Phishing URLs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A4838-A8FF-0849-A0C3-A7D4B19D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48" y="2558078"/>
            <a:ext cx="3649175" cy="398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B217D-D665-FC4C-87DB-B1795A4A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18" y="3004751"/>
            <a:ext cx="4412607" cy="30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3CDC-23D8-DB44-A25A-2B2EBE3E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7431"/>
            <a:ext cx="7729728" cy="1188720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74AD-468A-7648-9DDD-94CBCCB4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1" y="2200722"/>
            <a:ext cx="3729029" cy="3101983"/>
          </a:xfrm>
        </p:spPr>
        <p:txBody>
          <a:bodyPr/>
          <a:lstStyle/>
          <a:p>
            <a:r>
              <a:rPr lang="en-US"/>
              <a:t>Chi2 statistic can be used to evaluate significance of categorical features. </a:t>
            </a:r>
          </a:p>
          <a:p>
            <a:r>
              <a:rPr lang="en-US"/>
              <a:t>However, with large data sets, it’s “easy” to obtain a significant result</a:t>
            </a:r>
          </a:p>
          <a:p>
            <a:r>
              <a:rPr lang="en-US"/>
              <a:t>Cramer’s V measures the strength of the association. [0, 1]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B745D-38C0-9C40-A68F-9382DE19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" y="2087185"/>
            <a:ext cx="6875289" cy="3652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84E0E-C817-8340-96D5-49F05F3D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044" y="4643800"/>
            <a:ext cx="1789043" cy="10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613-7224-2447-BB0E-F9160943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2206"/>
            <a:ext cx="7729728" cy="1188720"/>
          </a:xfrm>
        </p:spPr>
        <p:txBody>
          <a:bodyPr/>
          <a:lstStyle/>
          <a:p>
            <a:r>
              <a:rPr lang="en-US"/>
              <a:t>suffix: not randomly sampled!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16D78-76BF-A241-B20B-938E06270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842121"/>
              </p:ext>
            </p:extLst>
          </p:nvPr>
        </p:nvGraphicFramePr>
        <p:xfrm>
          <a:off x="2338689" y="2453854"/>
          <a:ext cx="3309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52">
                  <a:extLst>
                    <a:ext uri="{9D8B030D-6E8A-4147-A177-3AD203B41FA5}">
                      <a16:colId xmlns:a16="http://schemas.microsoft.com/office/drawing/2014/main" val="679264336"/>
                    </a:ext>
                  </a:extLst>
                </a:gridCol>
                <a:gridCol w="1103252">
                  <a:extLst>
                    <a:ext uri="{9D8B030D-6E8A-4147-A177-3AD203B41FA5}">
                      <a16:colId xmlns:a16="http://schemas.microsoft.com/office/drawing/2014/main" val="200645976"/>
                    </a:ext>
                  </a:extLst>
                </a:gridCol>
                <a:gridCol w="1103252">
                  <a:extLst>
                    <a:ext uri="{9D8B030D-6E8A-4147-A177-3AD203B41FA5}">
                      <a16:colId xmlns:a16="http://schemas.microsoft.com/office/drawing/2014/main" val="1764724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1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Not 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47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06492E-6B27-6A48-8B5C-8BC58544B5E7}"/>
              </a:ext>
            </a:extLst>
          </p:cNvPr>
          <p:cNvSpPr txBox="1"/>
          <p:nvPr/>
        </p:nvSpPr>
        <p:spPr>
          <a:xfrm>
            <a:off x="6261904" y="2453854"/>
            <a:ext cx="444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CommonCrawl Index files appear to be alphabetically ordered by top-level domain (suffix), then domain name.</a:t>
            </a:r>
          </a:p>
          <a:p>
            <a:endParaRPr lang="en-US"/>
          </a:p>
          <a:p>
            <a:r>
              <a:rPr lang="en-US"/>
              <a:t>I chose 144 (out of 302), which is .com &amp; domain names starting with ‘c’.</a:t>
            </a:r>
          </a:p>
        </p:txBody>
      </p:sp>
    </p:spTree>
    <p:extLst>
      <p:ext uri="{BB962C8B-B14F-4D97-AF65-F5344CB8AC3E}">
        <p14:creationId xmlns:p14="http://schemas.microsoft.com/office/powerpoint/2010/main" val="147935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A540-011A-3742-865C-C4DAE01C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2777"/>
            <a:ext cx="7729728" cy="1188720"/>
          </a:xfrm>
        </p:spPr>
        <p:txBody>
          <a:bodyPr/>
          <a:lstStyle/>
          <a:p>
            <a:r>
              <a:rPr lang="en-US"/>
              <a:t>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671BE-E16D-F04B-AC57-7325D2CD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876340"/>
            <a:ext cx="5549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3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C039-AE5C-3841-B6F9-C9410B01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493" y="581633"/>
            <a:ext cx="7729728" cy="1188720"/>
          </a:xfrm>
        </p:spPr>
        <p:txBody>
          <a:bodyPr/>
          <a:lstStyle/>
          <a:p>
            <a:r>
              <a:rPr lang="en-US"/>
              <a:t>FEATURES – potential additional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3D1B-39FA-8147-A4DF-FA50DB03D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075935"/>
            <a:ext cx="4271771" cy="3991233"/>
          </a:xfrm>
        </p:spPr>
        <p:txBody>
          <a:bodyPr>
            <a:normAutofit lnSpcReduction="10000"/>
          </a:bodyPr>
          <a:lstStyle/>
          <a:p>
            <a:r>
              <a:rPr lang="en-US"/>
              <a:t>Additional URL-based features</a:t>
            </a:r>
          </a:p>
          <a:p>
            <a:pPr lvl="1"/>
            <a:r>
              <a:rPr lang="en-US"/>
              <a:t>Levenstein distance from English (other language?) word</a:t>
            </a:r>
          </a:p>
          <a:p>
            <a:pPr lvl="1"/>
            <a:r>
              <a:rPr lang="en-US"/>
              <a:t>Expand shortened URLs</a:t>
            </a:r>
          </a:p>
          <a:p>
            <a:pPr lvl="1"/>
            <a:r>
              <a:rPr lang="en-US"/>
              <a:t>Own ‘suspicious’ list</a:t>
            </a:r>
          </a:p>
          <a:p>
            <a:r>
              <a:rPr lang="en-US"/>
              <a:t>Web page</a:t>
            </a:r>
          </a:p>
          <a:p>
            <a:pPr lvl="1"/>
            <a:r>
              <a:rPr lang="en-US"/>
              <a:t>Title (NLP)</a:t>
            </a:r>
          </a:p>
          <a:p>
            <a:pPr lvl="1"/>
            <a:r>
              <a:rPr lang="en-US"/>
              <a:t>Size / length</a:t>
            </a:r>
          </a:p>
          <a:p>
            <a:pPr lvl="1"/>
            <a:r>
              <a:rPr lang="en-US"/>
              <a:t># of redirects to load</a:t>
            </a:r>
          </a:p>
          <a:p>
            <a:pPr lvl="1"/>
            <a:r>
              <a:rPr lang="en-US"/>
              <a:t>DOM properties</a:t>
            </a:r>
          </a:p>
          <a:p>
            <a:pPr lvl="1"/>
            <a:r>
              <a:rPr lang="en-US"/>
              <a:t>Page Rank / keyword analysis</a:t>
            </a:r>
          </a:p>
          <a:p>
            <a:pPr lvl="1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58B60-DC8A-B24F-BDFA-084B8F392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3602" y="2075934"/>
            <a:ext cx="4270247" cy="3991233"/>
          </a:xfrm>
        </p:spPr>
        <p:txBody>
          <a:bodyPr>
            <a:normAutofit lnSpcReduction="10000"/>
          </a:bodyPr>
          <a:lstStyle/>
          <a:p>
            <a:r>
              <a:rPr lang="en-US"/>
              <a:t>Domain</a:t>
            </a:r>
          </a:p>
          <a:p>
            <a:pPr lvl="1"/>
            <a:r>
              <a:rPr lang="en-US"/>
              <a:t>Length of time registered</a:t>
            </a:r>
          </a:p>
          <a:p>
            <a:pPr lvl="1"/>
            <a:r>
              <a:rPr lang="en-US"/>
              <a:t>Registrant name hidden</a:t>
            </a:r>
          </a:p>
          <a:p>
            <a:r>
              <a:rPr lang="en-US"/>
              <a:t>Graph/linkage analysis</a:t>
            </a:r>
          </a:p>
          <a:p>
            <a:pPr lvl="1"/>
            <a:r>
              <a:rPr lang="en-US"/>
              <a:t>Linkage to / from</a:t>
            </a:r>
          </a:p>
          <a:p>
            <a:pPr lvl="1"/>
            <a:r>
              <a:rPr lang="en-US"/>
              <a:t># search results for domain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RESOURCES:</a:t>
            </a:r>
          </a:p>
          <a:p>
            <a:pPr lvl="1"/>
            <a:r>
              <a:rPr lang="en-US"/>
              <a:t>ICANN (</a:t>
            </a:r>
            <a:r>
              <a:rPr lang="en-US">
                <a:hlinkClick r:id="rId3"/>
              </a:rPr>
              <a:t>https://lookup.icann.org/lookup</a:t>
            </a:r>
            <a:r>
              <a:rPr lang="en-US"/>
              <a:t>)</a:t>
            </a:r>
          </a:p>
          <a:p>
            <a:pPr lvl="1"/>
            <a:r>
              <a:rPr lang="en-US"/>
              <a:t>WHOIS (</a:t>
            </a:r>
            <a:r>
              <a:rPr lang="en-US">
                <a:hlinkClick r:id="rId4"/>
              </a:rPr>
              <a:t>https://www.whois.net/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217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{13473ADC-DF32-1443-AAA7-A763C2CA4289}tf10001120</Template>
  <TotalTime>124</TotalTime>
  <Words>396</Words>
  <Application>Microsoft Macintosh PowerPoint</Application>
  <PresentationFormat>Widescreen</PresentationFormat>
  <Paragraphs>78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Detecting phishing urlS</vt:lpstr>
      <vt:lpstr>background</vt:lpstr>
      <vt:lpstr>Data collection strategy</vt:lpstr>
      <vt:lpstr>features</vt:lpstr>
      <vt:lpstr>Feature selection</vt:lpstr>
      <vt:lpstr>FEATURE SELECTION</vt:lpstr>
      <vt:lpstr>suffix: not randomly sampled!</vt:lpstr>
      <vt:lpstr>modeling</vt:lpstr>
      <vt:lpstr>FEATURES – potential additional</vt:lpstr>
      <vt:lpstr>“suspicious” words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phishing urlS</dc:title>
  <dc:creator>Kendra Frederick</dc:creator>
  <cp:lastModifiedBy>Kendra Frederick</cp:lastModifiedBy>
  <cp:revision>11</cp:revision>
  <dcterms:created xsi:type="dcterms:W3CDTF">2019-12-10T00:38:37Z</dcterms:created>
  <dcterms:modified xsi:type="dcterms:W3CDTF">2019-12-10T02:43:05Z</dcterms:modified>
</cp:coreProperties>
</file>